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62" r:id="rId2"/>
    <p:sldId id="281" r:id="rId3"/>
    <p:sldId id="286" r:id="rId4"/>
    <p:sldId id="287" r:id="rId5"/>
    <p:sldId id="288" r:id="rId6"/>
    <p:sldId id="289" r:id="rId7"/>
    <p:sldId id="290" r:id="rId8"/>
    <p:sldId id="291" r:id="rId9"/>
    <p:sldId id="294" r:id="rId10"/>
    <p:sldId id="292" r:id="rId11"/>
    <p:sldId id="274" r:id="rId12"/>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36">
          <p15:clr>
            <a:srgbClr val="A4A3A4"/>
          </p15:clr>
        </p15:guide>
        <p15:guide id="2" pos="20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333B"/>
    <a:srgbClr val="003594"/>
    <a:srgbClr val="330B5A"/>
    <a:srgbClr val="285E50"/>
    <a:srgbClr val="F2D383"/>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80740" autoAdjust="0"/>
  </p:normalViewPr>
  <p:slideViewPr>
    <p:cSldViewPr>
      <p:cViewPr varScale="1">
        <p:scale>
          <a:sx n="74" d="100"/>
          <a:sy n="74" d="100"/>
        </p:scale>
        <p:origin x="4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700" y="-78"/>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07" tIns="43104" rIns="86207" bIns="43104" rtlCol="0"/>
          <a:lstStyle>
            <a:lvl1pPr algn="l">
              <a:defRPr sz="1100"/>
            </a:lvl1pPr>
          </a:lstStyle>
          <a:p>
            <a:r>
              <a:rPr lang="en-US" dirty="0"/>
              <a:t>Legislative Budget Board</a:t>
            </a:r>
          </a:p>
        </p:txBody>
      </p:sp>
      <p:sp>
        <p:nvSpPr>
          <p:cNvPr id="3" name="Date Placeholder 2"/>
          <p:cNvSpPr>
            <a:spLocks noGrp="1"/>
          </p:cNvSpPr>
          <p:nvPr>
            <p:ph type="dt" sz="quarter" idx="1"/>
          </p:nvPr>
        </p:nvSpPr>
        <p:spPr>
          <a:xfrm>
            <a:off x="3625639" y="0"/>
            <a:ext cx="2773680" cy="434340"/>
          </a:xfrm>
          <a:prstGeom prst="rect">
            <a:avLst/>
          </a:prstGeom>
        </p:spPr>
        <p:txBody>
          <a:bodyPr vert="horz" lIns="86207" tIns="43104" rIns="86207" bIns="43104" rtlCol="0"/>
          <a:lstStyle>
            <a:lvl1pPr algn="r">
              <a:defRPr sz="1100"/>
            </a:lvl1pPr>
          </a:lstStyle>
          <a:p>
            <a:fld id="{281BF8A1-4B9F-4000-927E-0F0726AC069E}" type="datetimeFigureOut">
              <a:rPr lang="en-US" smtClean="0"/>
              <a:pPr/>
              <a:t>7/8/2022</a:t>
            </a:fld>
            <a:endParaRPr lang="en-US"/>
          </a:p>
        </p:txBody>
      </p:sp>
      <p:sp>
        <p:nvSpPr>
          <p:cNvPr id="4" name="Footer Placeholder 3"/>
          <p:cNvSpPr>
            <a:spLocks noGrp="1"/>
          </p:cNvSpPr>
          <p:nvPr>
            <p:ph type="ftr" sz="quarter" idx="2"/>
          </p:nvPr>
        </p:nvSpPr>
        <p:spPr>
          <a:xfrm>
            <a:off x="0" y="8250953"/>
            <a:ext cx="2773680" cy="434340"/>
          </a:xfrm>
          <a:prstGeom prst="rect">
            <a:avLst/>
          </a:prstGeom>
        </p:spPr>
        <p:txBody>
          <a:bodyPr vert="horz" lIns="86207" tIns="43104" rIns="86207" bIns="43104" rtlCol="0" anchor="b"/>
          <a:lstStyle>
            <a:lvl1pPr algn="l">
              <a:defRPr sz="1100"/>
            </a:lvl1pPr>
          </a:lstStyle>
          <a:p>
            <a:endParaRPr lang="en-US" dirty="0"/>
          </a:p>
        </p:txBody>
      </p:sp>
      <p:sp>
        <p:nvSpPr>
          <p:cNvPr id="5" name="Slide Number Placeholder 4"/>
          <p:cNvSpPr>
            <a:spLocks noGrp="1"/>
          </p:cNvSpPr>
          <p:nvPr>
            <p:ph type="sldNum" sz="quarter" idx="3"/>
          </p:nvPr>
        </p:nvSpPr>
        <p:spPr>
          <a:xfrm>
            <a:off x="3625639" y="8250953"/>
            <a:ext cx="2773680" cy="434340"/>
          </a:xfrm>
          <a:prstGeom prst="rect">
            <a:avLst/>
          </a:prstGeom>
        </p:spPr>
        <p:txBody>
          <a:bodyPr vert="horz" lIns="86207" tIns="43104" rIns="86207" bIns="43104" rtlCol="0" anchor="b"/>
          <a:lstStyle>
            <a:lvl1pPr algn="r">
              <a:defRPr sz="1100"/>
            </a:lvl1pPr>
          </a:lstStyle>
          <a:p>
            <a:fld id="{5BBD0E7E-EB61-4FDA-8037-D9BBBCBBF805}"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7"/>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86207" tIns="43104" rIns="86207" bIns="43104" rtlCol="0" anchor="ctr"/>
          <a:lstStyle/>
          <a:p>
            <a:endParaRPr lang="en-US"/>
          </a:p>
        </p:txBody>
      </p:sp>
      <p:sp>
        <p:nvSpPr>
          <p:cNvPr id="4" name="Notes Placeholder 3"/>
          <p:cNvSpPr>
            <a:spLocks noGrp="1"/>
          </p:cNvSpPr>
          <p:nvPr>
            <p:ph type="body" sz="quarter" idx="3"/>
          </p:nvPr>
        </p:nvSpPr>
        <p:spPr>
          <a:xfrm>
            <a:off x="640080" y="4126230"/>
            <a:ext cx="5120640" cy="3909060"/>
          </a:xfrm>
          <a:prstGeom prst="rect">
            <a:avLst/>
          </a:prstGeom>
        </p:spPr>
        <p:txBody>
          <a:bodyPr vert="horz" lIns="86207" tIns="43104" rIns="86207" bIns="43104" rtlCol="0">
            <a:normAutofit/>
          </a:bodyPr>
          <a:lstStyle/>
          <a:p>
            <a:pPr lvl="0"/>
            <a:r>
              <a:rPr lang="en-US" dirty="0"/>
              <a:t>Click to edit Master text styles</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lang="en-US" sz="2400" b="0" i="0" kern="1200" baseline="0" smtClean="0">
        <a:solidFill>
          <a:schemeClr val="tx1"/>
        </a:solidFill>
        <a:latin typeface="Arial" pitchFamily="34" charset="0"/>
        <a:ea typeface="+mn-ea"/>
        <a:cs typeface="Arial" pitchFamily="34" charset="0"/>
      </a:defRPr>
    </a:lvl1pPr>
    <a:lvl2pPr marL="457200" algn="l" defTabSz="914400" rtl="0" eaLnBrk="1" latinLnBrk="0" hangingPunct="1">
      <a:defRPr sz="2400" kern="1200">
        <a:solidFill>
          <a:schemeClr val="tx1"/>
        </a:solidFill>
        <a:latin typeface="Arial" pitchFamily="34" charset="0"/>
        <a:ea typeface="+mn-ea"/>
        <a:cs typeface="Arial" pitchFamily="34" charset="0"/>
      </a:defRPr>
    </a:lvl2pPr>
    <a:lvl3pPr marL="914400" algn="l" defTabSz="914400" rtl="0" eaLnBrk="1" latinLnBrk="0" hangingPunct="1">
      <a:defRPr sz="2400" kern="1200">
        <a:solidFill>
          <a:schemeClr val="tx1"/>
        </a:solidFill>
        <a:latin typeface="Arial" pitchFamily="34" charset="0"/>
        <a:ea typeface="+mn-ea"/>
        <a:cs typeface="Arial" pitchFamily="34" charset="0"/>
      </a:defRPr>
    </a:lvl3pPr>
    <a:lvl4pPr marL="1371600" algn="l" defTabSz="914400" rtl="0" eaLnBrk="1" latinLnBrk="0" hangingPunct="1">
      <a:defRPr sz="2400" kern="1200">
        <a:solidFill>
          <a:schemeClr val="tx1"/>
        </a:solidFill>
        <a:latin typeface="Arial" pitchFamily="34" charset="0"/>
        <a:ea typeface="+mn-ea"/>
        <a:cs typeface="Arial" pitchFamily="34" charset="0"/>
      </a:defRPr>
    </a:lvl4pPr>
    <a:lvl5pPr marL="1828800" algn="l" defTabSz="914400" rtl="0" eaLnBrk="1" latinLnBrk="0" hangingPunct="1">
      <a:defRPr sz="24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650875"/>
            <a:ext cx="4343400" cy="3257550"/>
          </a:xfrm>
          <a:prstGeom prst="rect">
            <a:avLst/>
          </a:prstGeom>
        </p:spPr>
      </p:sp>
      <p:sp>
        <p:nvSpPr>
          <p:cNvPr id="3" name="Notes Placeholder 2"/>
          <p:cNvSpPr>
            <a:spLocks noGrp="1"/>
          </p:cNvSpPr>
          <p:nvPr>
            <p:ph type="body" idx="1"/>
          </p:nvPr>
        </p:nvSpPr>
        <p:spPr>
          <a:xfrm>
            <a:off x="213360" y="4126230"/>
            <a:ext cx="5974080" cy="3909060"/>
          </a:xfrm>
          <a:prstGeom prst="rect">
            <a:avLst/>
          </a:prstGeom>
        </p:spPr>
        <p:txBody>
          <a:bodyPr>
            <a:normAutofit/>
          </a:bodyPr>
          <a:lstStyle/>
          <a:p>
            <a:r>
              <a:rPr lang="en-US" sz="1500" b="1" dirty="0"/>
              <a:t>THIS SLIDE IS ALWAYS INCLUDED IN AN LBB PRESENTATION. </a:t>
            </a:r>
            <a:r>
              <a:rPr lang="en-US" sz="1500" dirty="0"/>
              <a:t>Standard </a:t>
            </a:r>
            <a:r>
              <a:rPr lang="en-US" sz="1500" b="1" dirty="0"/>
              <a:t>title slide </a:t>
            </a:r>
            <a:r>
              <a:rPr lang="en-US" sz="1500" dirty="0"/>
              <a:t>includes:</a:t>
            </a:r>
          </a:p>
          <a:p>
            <a:pPr rtl="0"/>
            <a:r>
              <a:rPr lang="en-US" sz="1500" b="1" dirty="0"/>
              <a:t>1. </a:t>
            </a:r>
            <a:r>
              <a:rPr lang="en-US" sz="1500" dirty="0"/>
              <a:t>red banner and background image designating this presentation as LBB publication during 87th Legislature interim and 88</a:t>
            </a:r>
            <a:r>
              <a:rPr lang="en-US" sz="1500" baseline="30000" dirty="0"/>
              <a:t>th</a:t>
            </a:r>
            <a:r>
              <a:rPr lang="en-US" sz="1500" dirty="0"/>
              <a:t> Legislature session (fiscal</a:t>
            </a:r>
            <a:r>
              <a:rPr lang="en-US" sz="1500" baseline="0" dirty="0"/>
              <a:t> years 2022 and 2023)</a:t>
            </a:r>
            <a:endParaRPr lang="en-US" sz="1500" dirty="0"/>
          </a:p>
          <a:p>
            <a:pPr rtl="0"/>
            <a:r>
              <a:rPr lang="en-US" sz="1500" b="1" dirty="0"/>
              <a:t>2. </a:t>
            </a:r>
            <a:r>
              <a:rPr lang="en-US" sz="1500" dirty="0"/>
              <a:t>Title in 32 pt. Arial Bold</a:t>
            </a:r>
          </a:p>
          <a:p>
            <a:pPr rtl="0"/>
            <a:r>
              <a:rPr lang="en-US" sz="1500" b="1" dirty="0"/>
              <a:t>3. </a:t>
            </a:r>
            <a:r>
              <a:rPr lang="en-US" sz="1500" dirty="0"/>
              <a:t>Subtitle in 24 pt. Arial Bold</a:t>
            </a:r>
          </a:p>
          <a:p>
            <a:pPr rtl="0"/>
            <a:r>
              <a:rPr lang="en-US" sz="1500" b="1" dirty="0"/>
              <a:t>4. </a:t>
            </a:r>
            <a:r>
              <a:rPr lang="en-US" sz="1500" dirty="0"/>
              <a:t>Tagline in 14 pt. Arial Bold: Presented to Name of Committee / Agency / Entity; next line LBB Staff aligned left and date aligned right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t>All of these oversight measures are performed by the Contracts Oversight Team. We are here to help with any questions related to the database and the contract requirements of the GAA. The best way to reach us is through our support email address: contract.manager@lbb.texas.gov. This is monitored by our whole team and will stay same in the even of personnel changes. </a:t>
            </a:r>
          </a:p>
        </p:txBody>
      </p:sp>
    </p:spTree>
    <p:extLst>
      <p:ext uri="{BB962C8B-B14F-4D97-AF65-F5344CB8AC3E}">
        <p14:creationId xmlns:p14="http://schemas.microsoft.com/office/powerpoint/2010/main" val="66184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3360" y="4126230"/>
            <a:ext cx="5974080" cy="3909060"/>
          </a:xfrm>
        </p:spPr>
        <p:txBody>
          <a:bodyPr>
            <a:normAutofit/>
          </a:bodyPr>
          <a:lstStyle/>
          <a:p>
            <a:r>
              <a:rPr lang="en-US" sz="1500" b="1" dirty="0"/>
              <a:t>THIS SLIDE ALWAYS ENDS AN LBB PRESENTATION. </a:t>
            </a:r>
            <a:r>
              <a:rPr lang="en-US" sz="1500" dirty="0"/>
              <a:t>Standard TEXT-ONLY slide to </a:t>
            </a:r>
            <a:r>
              <a:rPr lang="en-US" sz="1500" b="1" dirty="0"/>
              <a:t>end presentation </a:t>
            </a:r>
            <a:r>
              <a:rPr lang="en-US" sz="1500" dirty="0"/>
              <a:t>(</a:t>
            </a:r>
            <a:r>
              <a:rPr lang="en-US" sz="1500" i="1" dirty="0"/>
              <a:t>talking points in </a:t>
            </a:r>
            <a:r>
              <a:rPr lang="en-US" sz="1500" i="1" dirty="0" err="1"/>
              <a:t>itals</a:t>
            </a:r>
            <a:r>
              <a:rPr lang="en-US" sz="1500" dirty="0"/>
              <a:t>):</a:t>
            </a:r>
          </a:p>
          <a:p>
            <a:r>
              <a:rPr lang="en-US" sz="1500" b="1" dirty="0"/>
              <a:t>1. </a:t>
            </a:r>
            <a:r>
              <a:rPr lang="en-US" sz="1500" dirty="0"/>
              <a:t>red banner designating presentation as LBB publication for 87th Legislature interim and 88th</a:t>
            </a:r>
            <a:r>
              <a:rPr lang="en-US" sz="1500" baseline="0" dirty="0"/>
              <a:t> Legislature session (fiscal years 2022 and 2023)</a:t>
            </a:r>
            <a:r>
              <a:rPr lang="en-US" sz="1500" dirty="0"/>
              <a:t>; </a:t>
            </a:r>
            <a:r>
              <a:rPr lang="en-US" sz="1500" b="1" dirty="0"/>
              <a:t>2. </a:t>
            </a:r>
            <a:r>
              <a:rPr lang="en-US" sz="1500" i="1" dirty="0"/>
              <a:t>Contact the LBB </a:t>
            </a:r>
            <a:r>
              <a:rPr lang="en-US" sz="1500" dirty="0"/>
              <a:t>in 32 pt. Arial Bold, centered, 3 in. from top of slide; </a:t>
            </a:r>
            <a:r>
              <a:rPr lang="en-US" sz="1500" b="1" dirty="0"/>
              <a:t>3. </a:t>
            </a:r>
            <a:r>
              <a:rPr lang="en-US" sz="1500" dirty="0"/>
              <a:t>address/phone#/email address in 24 pt. Arial Regular, centered; </a:t>
            </a:r>
            <a:r>
              <a:rPr lang="en-US" sz="1500" b="1" dirty="0"/>
              <a:t>4. </a:t>
            </a:r>
            <a:r>
              <a:rPr lang="en-US" sz="1500" dirty="0"/>
              <a:t>footer (10 pt. Arial Regular, all caps) of date left-aligned, PPM# centered, and slide number right-aligned; </a:t>
            </a:r>
            <a:r>
              <a:rPr lang="en-US" sz="1500" b="1" dirty="0"/>
              <a:t>5. </a:t>
            </a:r>
            <a:r>
              <a:rPr lang="en-US" sz="1500" i="1" dirty="0"/>
              <a:t>For more information / If you have questions or comments / Please visit our Web site; </a:t>
            </a:r>
            <a:r>
              <a:rPr lang="en-US" sz="1500" b="1" dirty="0"/>
              <a:t>6. </a:t>
            </a:r>
            <a:r>
              <a:rPr lang="en-US" sz="1500" b="1" i="1" dirty="0"/>
              <a:t>THANK YOU FOR YOUR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394" y="4415790"/>
            <a:ext cx="6423025" cy="4880610"/>
          </a:xfrm>
          <a:prstGeom prst="rect">
            <a:avLst/>
          </a:prstGeom>
        </p:spPr>
        <p:txBody>
          <a:bodyPr>
            <a:noAutofit/>
          </a:bodyPr>
          <a:lstStyle/>
          <a:p>
            <a:pPr marL="342900" lvl="0" indent="-342900">
              <a:buFont typeface="Arial" panose="020B0604020202020204" pitchFamily="34" charset="0"/>
              <a:buChar char="•"/>
            </a:pPr>
            <a:r>
              <a:rPr lang="en-US" sz="2000" dirty="0"/>
              <a:t>staff provide the Legislature budget and fiscal analyses and information about budget and operational needs, trends, and developments, through a range of services and deliverables, such as:</a:t>
            </a:r>
          </a:p>
          <a:p>
            <a:pPr marL="800100" lvl="1" indent="-342900">
              <a:buFont typeface="Wingdings" panose="05000000000000000000" pitchFamily="2" charset="2"/>
              <a:buChar char="Ø"/>
            </a:pPr>
            <a:r>
              <a:rPr lang="en-US" sz="2000" dirty="0"/>
              <a:t>issue briefs</a:t>
            </a:r>
          </a:p>
          <a:p>
            <a:pPr marL="800100" lvl="1" indent="-342900">
              <a:buFont typeface="Wingdings" panose="05000000000000000000" pitchFamily="2" charset="2"/>
              <a:buChar char="Ø"/>
            </a:pPr>
            <a:r>
              <a:rPr lang="en-US" sz="2000" dirty="0"/>
              <a:t>primers</a:t>
            </a:r>
          </a:p>
          <a:p>
            <a:pPr marL="800100" lvl="1" indent="-342900">
              <a:buFont typeface="Wingdings" panose="05000000000000000000" pitchFamily="2" charset="2"/>
              <a:buChar char="Ø"/>
            </a:pPr>
            <a:r>
              <a:rPr lang="en-US" sz="2000" dirty="0"/>
              <a:t>informational and interactive graphics</a:t>
            </a:r>
          </a:p>
          <a:p>
            <a:endParaRPr lang="en-US" sz="1600" dirty="0"/>
          </a:p>
        </p:txBody>
      </p:sp>
    </p:spTree>
    <p:extLst>
      <p:ext uri="{BB962C8B-B14F-4D97-AF65-F5344CB8AC3E}">
        <p14:creationId xmlns:p14="http://schemas.microsoft.com/office/powerpoint/2010/main" val="203539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2400" dirty="0"/>
              <a:t>Hello, my name is Benjamin Cross, and I am the manager of the LBB contracts oversight team. I have been with the LBB for 5 years, first as a contract analyst and now as the manager. </a:t>
            </a:r>
            <a:r>
              <a:rPr lang="en-US" dirty="0"/>
              <a:t>W</a:t>
            </a:r>
            <a:r>
              <a:rPr lang="en-US" sz="2400" dirty="0"/>
              <a:t>hen we talk about legislative oversight of contracts, it began in its current form back in 2015. A large percentage of the money the legislature appropriates is ultimately spent through contracts, so the legislature has put an increased focus on making sure that money is spent effectively and efficiently.  This has resulted in the oversight measures I’ll talk about today: enhanced contract reporting, our revamped contracts database, additional contracting reports, in-depth contract review, and the contracts oversight team.</a:t>
            </a:r>
          </a:p>
        </p:txBody>
      </p:sp>
    </p:spTree>
    <p:extLst>
      <p:ext uri="{BB962C8B-B14F-4D97-AF65-F5344CB8AC3E}">
        <p14:creationId xmlns:p14="http://schemas.microsoft.com/office/powerpoint/2010/main" val="275350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900" dirty="0"/>
              <a:t>One of our most important oversight functions is to oversee contract reporting in order to provide the legislature and the public full transparency into how agencies and institutions are spending money through contracts. When we talk about contracts, we take a pretty broad view of what a contract is. Statute and the GAA essentially consider anything that obligates state money to acquire a good or service is a contract. That includes purchase orders, grants, interagency or </a:t>
            </a:r>
            <a:r>
              <a:rPr lang="en-US" sz="1900" dirty="0" err="1"/>
              <a:t>interlocal</a:t>
            </a:r>
            <a:r>
              <a:rPr lang="en-US" sz="1900" dirty="0"/>
              <a:t> agreements, and revenue generating contracts. </a:t>
            </a:r>
          </a:p>
          <a:p>
            <a:endParaRPr lang="en-US" sz="1900" dirty="0"/>
          </a:p>
          <a:p>
            <a:r>
              <a:rPr lang="en-US" sz="1900" dirty="0"/>
              <a:t>A contract is reportable if it meets the dollar thresholds I’ll describe in the next side. When a contract is reportable, you must submit the contract details to the LBB contracts database, and unless a specific exemption applies also include a copy of the contract and any other required documentation.  </a:t>
            </a:r>
          </a:p>
        </p:txBody>
      </p:sp>
    </p:spTree>
    <p:extLst>
      <p:ext uri="{BB962C8B-B14F-4D97-AF65-F5344CB8AC3E}">
        <p14:creationId xmlns:p14="http://schemas.microsoft.com/office/powerpoint/2010/main" val="171112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t>There are multiple contract reporting requirements in statute and the GAA. As you can see they apply to different types of contracts with different dollar thresholds and reporting deadlines. I won’t got into it all as you can reference this slide later if needed, but I do want to point out one reporting requirement: Article IX, Sec. 7.04 of the General appropriations act. It is the catch all reporting requirement. If the value of the contract exceeds $50,000, regardless of the type of contract or source funds, it needs to be reported. </a:t>
            </a:r>
          </a:p>
        </p:txBody>
      </p:sp>
    </p:spTree>
    <p:extLst>
      <p:ext uri="{BB962C8B-B14F-4D97-AF65-F5344CB8AC3E}">
        <p14:creationId xmlns:p14="http://schemas.microsoft.com/office/powerpoint/2010/main" val="37589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All the contracts that exceed</a:t>
            </a:r>
            <a:r>
              <a:rPr lang="en-US" baseline="0" dirty="0"/>
              <a:t> the reporting thresholds must be submitted to the LBB contracts database, the central repository for all of the state’s contracts. As of last month over 108,000 contracts, with a combined value of over 411 billion dollars have been reported to contracts database. You can access the database through the LBB website. </a:t>
            </a:r>
            <a:endParaRPr lang="en-US" dirty="0"/>
          </a:p>
        </p:txBody>
      </p:sp>
    </p:spTree>
    <p:extLst>
      <p:ext uri="{BB962C8B-B14F-4D97-AF65-F5344CB8AC3E}">
        <p14:creationId xmlns:p14="http://schemas.microsoft.com/office/powerpoint/2010/main" val="253946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900" dirty="0"/>
              <a:t>In addition to reporting contract details, the GAA also requires agencies and institutions to submit regular contract reports. The first is  Article IX, sec. 7.04. which requires agencies to provide notice of amendments that increase a contract’s value by 10% or more. Fortunately this report has been automated. Our database collects the required information when an amendment is submitted that reaches that 10% threshold. We release a quarterly report of these amendments. </a:t>
            </a:r>
          </a:p>
          <a:p>
            <a:endParaRPr lang="en-US" sz="1900" dirty="0"/>
          </a:p>
          <a:p>
            <a:r>
              <a:rPr lang="en-US" sz="1900" dirty="0"/>
              <a:t>The second is an annual report required by Article IX, Sec. 17.10. All agencies and institutions must submit an annual report detailing the steps taken to ensure compliance with state procurement requirements. We are currently drafting the </a:t>
            </a:r>
            <a:r>
              <a:rPr lang="en-US" sz="1900" dirty="0" err="1"/>
              <a:t>fiscial</a:t>
            </a:r>
            <a:r>
              <a:rPr lang="en-US" sz="1900" dirty="0"/>
              <a:t> year 2020 report and the next report will be due August 31</a:t>
            </a:r>
            <a:r>
              <a:rPr lang="en-US" sz="1900" baseline="30000" dirty="0"/>
              <a:t>st</a:t>
            </a:r>
            <a:r>
              <a:rPr lang="en-US" sz="1900" dirty="0"/>
              <a:t>, 2021. </a:t>
            </a:r>
          </a:p>
        </p:txBody>
      </p:sp>
    </p:spTree>
    <p:extLst>
      <p:ext uri="{BB962C8B-B14F-4D97-AF65-F5344CB8AC3E}">
        <p14:creationId xmlns:p14="http://schemas.microsoft.com/office/powerpoint/2010/main" val="81053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t>The GAA also authorized LBB staff to conduct reviews of contracts to ensure compliance with the Texas Procurement and Contract Management Guide as well as any applicable statutes or rules. We take a very collaborative approach in these reviews. If we do find any instances of non-compliance we work directly with the agency to correct them. </a:t>
            </a:r>
          </a:p>
          <a:p>
            <a:endParaRPr lang="en-US" sz="1900" dirty="0"/>
          </a:p>
          <a:p>
            <a:r>
              <a:rPr lang="en-US" sz="1900" dirty="0"/>
              <a:t>It’s only if an issue goes unresolved would we consider notifying others or looking at recommending an enforcement mechanism. </a:t>
            </a:r>
          </a:p>
        </p:txBody>
      </p:sp>
    </p:spTree>
    <p:extLst>
      <p:ext uri="{BB962C8B-B14F-4D97-AF65-F5344CB8AC3E}">
        <p14:creationId xmlns:p14="http://schemas.microsoft.com/office/powerpoint/2010/main" val="9640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VPTS required by GC 2155.089</a:t>
            </a:r>
          </a:p>
        </p:txBody>
      </p:sp>
    </p:spTree>
    <p:extLst>
      <p:ext uri="{BB962C8B-B14F-4D97-AF65-F5344CB8AC3E}">
        <p14:creationId xmlns:p14="http://schemas.microsoft.com/office/powerpoint/2010/main" val="855646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14400" y="1600200"/>
            <a:ext cx="7315200" cy="1470025"/>
          </a:xfrm>
        </p:spPr>
        <p:txBody>
          <a:bodyPr>
            <a:normAutofit/>
          </a:bodyPr>
          <a:lstStyle>
            <a:lvl1pPr>
              <a:defRPr sz="3200" b="1"/>
            </a:lvl1pPr>
          </a:lstStyle>
          <a:p>
            <a:r>
              <a:rPr lang="en-US"/>
              <a:t>Click to edit Master title style</a:t>
            </a:r>
            <a:endParaRPr lang="en-US" dirty="0"/>
          </a:p>
        </p:txBody>
      </p:sp>
      <p:sp>
        <p:nvSpPr>
          <p:cNvPr id="3" name="Subtitle 2"/>
          <p:cNvSpPr>
            <a:spLocks noGrp="1"/>
          </p:cNvSpPr>
          <p:nvPr>
            <p:ph type="subTitle" idx="1"/>
          </p:nvPr>
        </p:nvSpPr>
        <p:spPr>
          <a:xfrm>
            <a:off x="914400" y="2971800"/>
            <a:ext cx="7315200" cy="1752600"/>
          </a:xfrm>
        </p:spPr>
        <p:txBody>
          <a:bodyPr>
            <a:normAutofit/>
          </a:bodyPr>
          <a:lstStyle>
            <a:lvl1pPr marL="0" indent="0" algn="ctr">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914400" y="5791200"/>
            <a:ext cx="4572000" cy="457200"/>
          </a:xfrm>
        </p:spPr>
        <p:txBody>
          <a:bodyPr>
            <a:noAutofit/>
          </a:bodyPr>
          <a:lstStyle>
            <a:lvl1pPr marL="0" indent="0" algn="l">
              <a:lnSpc>
                <a:spcPct val="150000"/>
              </a:lnSpc>
              <a:spcBef>
                <a:spcPts val="0"/>
              </a:spcBef>
              <a:tabLst>
                <a:tab pos="7546975" algn="r"/>
              </a:tabLst>
              <a:defRPr sz="1400" b="0" baseline="0"/>
            </a:lvl1pPr>
          </a:lstStyle>
          <a:p>
            <a:pPr algn="l">
              <a:lnSpc>
                <a:spcPct val="150000"/>
              </a:lnSpc>
              <a:tabLst>
                <a:tab pos="7546975" algn="r"/>
              </a:tabLst>
            </a:pPr>
            <a:r>
              <a:rPr lang="en-US" b="1" spc="-20" dirty="0"/>
              <a:t>LEGISLATIVE BUDGET BOARD STAFF</a:t>
            </a:r>
          </a:p>
        </p:txBody>
      </p:sp>
      <p:sp>
        <p:nvSpPr>
          <p:cNvPr id="13" name="Text Placeholder 11"/>
          <p:cNvSpPr>
            <a:spLocks noGrp="1"/>
          </p:cNvSpPr>
          <p:nvPr>
            <p:ph type="body" sz="quarter" idx="11" hasCustomPrompt="1"/>
          </p:nvPr>
        </p:nvSpPr>
        <p:spPr>
          <a:xfrm>
            <a:off x="914400" y="5486400"/>
            <a:ext cx="7315200" cy="457200"/>
          </a:xfrm>
        </p:spPr>
        <p:txBody>
          <a:bodyPr>
            <a:noAutofit/>
          </a:bodyPr>
          <a:lstStyle>
            <a:lvl1pPr marL="0" indent="0" algn="l">
              <a:lnSpc>
                <a:spcPct val="150000"/>
              </a:lnSpc>
              <a:spcBef>
                <a:spcPts val="0"/>
              </a:spcBef>
              <a:tabLst>
                <a:tab pos="7546975" algn="r"/>
              </a:tabLst>
              <a:defRPr sz="1400"/>
            </a:lvl1pPr>
          </a:lstStyle>
          <a:p>
            <a:pPr algn="l">
              <a:lnSpc>
                <a:spcPct val="150000"/>
              </a:lnSpc>
              <a:tabLst>
                <a:tab pos="7546975" algn="r"/>
              </a:tabLst>
            </a:pPr>
            <a:r>
              <a:rPr lang="en-US" b="1" spc="-20" dirty="0"/>
              <a:t>PRESENTED TO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341437"/>
            <a:ext cx="4038600" cy="4983163"/>
          </a:xfrm>
        </p:spPr>
        <p:txBody>
          <a:bodyPr>
            <a:normAutofit/>
          </a:bodyPr>
          <a:lstStyle>
            <a:lvl1pPr>
              <a:defRPr sz="1200"/>
            </a:lvl1pPr>
            <a:lvl2pPr indent="-228600">
              <a:buFont typeface="Arial" pitchFamily="34" charset="0"/>
              <a:buChar char="●"/>
              <a:defRPr sz="1200"/>
            </a:lvl2pPr>
            <a:lvl3pPr marL="914400">
              <a:buFont typeface="Arial" pitchFamily="34" charset="0"/>
              <a:buChar char="○"/>
              <a:defRPr sz="1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457200" y="228600"/>
            <a:ext cx="8229600" cy="1066800"/>
          </a:xfrm>
        </p:spPr>
        <p:txBody>
          <a:bodyPr>
            <a:normAutofit/>
          </a:bodyPr>
          <a:lstStyle>
            <a:lvl1pPr>
              <a:defRPr sz="3200" b="1"/>
            </a:lvl1p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26AC891B-3E96-4041-9D80-9F4A51F50E81}" type="datetime4">
              <a:rPr lang="en-US" smtClean="0"/>
              <a:pPr/>
              <a:t>July 8, 2022</a:t>
            </a:fld>
            <a:endParaRPr lang="en-US" dirty="0"/>
          </a:p>
        </p:txBody>
      </p:sp>
      <p:sp>
        <p:nvSpPr>
          <p:cNvPr id="15" name="Slide Number Placeholder 14"/>
          <p:cNvSpPr>
            <a:spLocks noGrp="1"/>
          </p:cNvSpPr>
          <p:nvPr>
            <p:ph type="sldNum" sz="quarter" idx="11"/>
          </p:nvPr>
        </p:nvSpPr>
        <p:spPr/>
        <p:txBody>
          <a:bodyPr/>
          <a:lstStyle/>
          <a:p>
            <a:fld id="{D834564F-6D3B-406C-B0D1-672588DF73BB}" type="slidenum">
              <a:rPr lang="en-US" smtClean="0"/>
              <a:pPr/>
              <a:t>‹#›</a:t>
            </a:fld>
            <a:endParaRPr lang="en-US" dirty="0"/>
          </a:p>
        </p:txBody>
      </p:sp>
      <p:sp>
        <p:nvSpPr>
          <p:cNvPr id="16" name="Footer Placeholder 15"/>
          <p:cNvSpPr>
            <a:spLocks noGrp="1"/>
          </p:cNvSpPr>
          <p:nvPr>
            <p:ph type="ftr" sz="quarter" idx="12"/>
          </p:nvPr>
        </p:nvSpPr>
        <p:spPr/>
        <p:txBody>
          <a:bodyPr/>
          <a:lstStyle/>
          <a:p>
            <a:r>
              <a:rPr lang="en-US"/>
              <a:t>LEGISLATIVE BUDGET BOARD ID: ###</a:t>
            </a:r>
            <a:endParaRPr lang="en-US" dirty="0"/>
          </a:p>
        </p:txBody>
      </p:sp>
      <p:cxnSp>
        <p:nvCxnSpPr>
          <p:cNvPr id="17" name="Straight Connector 16"/>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half" idx="13"/>
          </p:nvPr>
        </p:nvSpPr>
        <p:spPr>
          <a:xfrm>
            <a:off x="4663440" y="1341437"/>
            <a:ext cx="4038600" cy="4983163"/>
          </a:xfrm>
        </p:spPr>
        <p:txBody>
          <a:bodyPr>
            <a:normAutofit/>
          </a:bodyPr>
          <a:lstStyle>
            <a:lvl1pPr>
              <a:defRPr sz="1200"/>
            </a:lvl1pPr>
            <a:lvl2pPr indent="-228600">
              <a:buFont typeface="Arial" pitchFamily="34" charset="0"/>
              <a:buChar char="●"/>
              <a:defRPr sz="1200"/>
            </a:lvl2pPr>
            <a:lvl3pPr marL="914400">
              <a:buFont typeface="Arial" pitchFamily="34" charset="0"/>
              <a:buChar char="○"/>
              <a:defRPr sz="1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41437"/>
            <a:ext cx="4040188" cy="334963"/>
          </a:xfrm>
        </p:spPr>
        <p:txBody>
          <a:bodyPr anchor="b">
            <a:noAutofit/>
          </a:bodyPr>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52600"/>
            <a:ext cx="4040188" cy="4572000"/>
          </a:xfrm>
        </p:spPr>
        <p:txBody>
          <a:bodyPr>
            <a:normAutofit/>
          </a:bodyPr>
          <a:lstStyle>
            <a:lvl1pPr>
              <a:defRPr sz="1200"/>
            </a:lvl1pPr>
            <a:lvl2pPr indent="-228600">
              <a:buSzPct val="100000"/>
              <a:buFont typeface="Arial" pitchFamily="34" charset="0"/>
              <a:buChar char="●"/>
              <a:defRPr sz="1200"/>
            </a:lvl2pPr>
            <a:lvl3pPr marL="914400">
              <a:buSzPct val="100000"/>
              <a:buFont typeface="Arial" pitchFamily="34" charset="0"/>
              <a:buChar char="○"/>
              <a:defRPr sz="12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8200" y="1341438"/>
            <a:ext cx="4041775" cy="334962"/>
          </a:xfrm>
        </p:spPr>
        <p:txBody>
          <a:bodyPr anchor="b">
            <a:noAutofit/>
          </a:bodyPr>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title"/>
          </p:nvPr>
        </p:nvSpPr>
        <p:spPr>
          <a:xfrm>
            <a:off x="457200" y="228600"/>
            <a:ext cx="8229600" cy="1066800"/>
          </a:xfrm>
        </p:spPr>
        <p:txBody>
          <a:bodyPr>
            <a:normAutofit/>
          </a:bodyPr>
          <a:lstStyle>
            <a:lvl1pPr>
              <a:defRPr sz="3200" b="1"/>
            </a:lvl1pPr>
          </a:lstStyle>
          <a:p>
            <a:r>
              <a:rPr lang="en-US"/>
              <a:t>Click to edit Master title style</a:t>
            </a:r>
            <a:endParaRPr lang="en-US" dirty="0"/>
          </a:p>
        </p:txBody>
      </p:sp>
      <p:sp>
        <p:nvSpPr>
          <p:cNvPr id="16" name="Date Placeholder 15"/>
          <p:cNvSpPr>
            <a:spLocks noGrp="1"/>
          </p:cNvSpPr>
          <p:nvPr>
            <p:ph type="dt" sz="half" idx="10"/>
          </p:nvPr>
        </p:nvSpPr>
        <p:spPr/>
        <p:txBody>
          <a:bodyPr/>
          <a:lstStyle/>
          <a:p>
            <a:fld id="{26AC891B-3E96-4041-9D80-9F4A51F50E81}" type="datetime4">
              <a:rPr lang="en-US" smtClean="0"/>
              <a:pPr/>
              <a:t>July 8, 2022</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cxnSp>
        <p:nvCxnSpPr>
          <p:cNvPr id="19" name="Straight Connector 1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sz="half" idx="13"/>
          </p:nvPr>
        </p:nvSpPr>
        <p:spPr>
          <a:xfrm>
            <a:off x="4661263" y="1752600"/>
            <a:ext cx="4040188" cy="4572000"/>
          </a:xfrm>
        </p:spPr>
        <p:txBody>
          <a:bodyPr>
            <a:normAutofit/>
          </a:bodyPr>
          <a:lstStyle>
            <a:lvl1pPr>
              <a:defRPr sz="1200"/>
            </a:lvl1pPr>
            <a:lvl2pPr indent="-228600">
              <a:buSzPct val="100000"/>
              <a:buFont typeface="Arial" pitchFamily="34" charset="0"/>
              <a:buChar char="●"/>
              <a:defRPr sz="1200"/>
            </a:lvl2pPr>
            <a:lvl3pPr marL="914400">
              <a:buSzPct val="100000"/>
              <a:buFont typeface="Arial" pitchFamily="34" charset="0"/>
              <a:buChar char="○"/>
              <a:defRPr sz="12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a:bodyPr>
          <a:lstStyle>
            <a:lvl1pPr>
              <a:defRPr sz="3200" b="1"/>
            </a:lvl1pPr>
          </a:lstStyle>
          <a:p>
            <a:r>
              <a:rPr lang="en-US"/>
              <a:t>Click to edit Master title style</a:t>
            </a:r>
            <a:endParaRPr lang="en-US" dirty="0"/>
          </a:p>
        </p:txBody>
      </p:sp>
      <p:sp>
        <p:nvSpPr>
          <p:cNvPr id="10" name="Date Placeholder 9"/>
          <p:cNvSpPr>
            <a:spLocks noGrp="1"/>
          </p:cNvSpPr>
          <p:nvPr>
            <p:ph type="dt" sz="half" idx="10"/>
          </p:nvPr>
        </p:nvSpPr>
        <p:spPr/>
        <p:txBody>
          <a:bodyPr/>
          <a:lstStyle/>
          <a:p>
            <a:fld id="{26AC891B-3E96-4041-9D80-9F4A51F50E81}" type="datetime4">
              <a:rPr lang="en-US" smtClean="0"/>
              <a:pPr/>
              <a:t>July 8, 2022</a:t>
            </a:fld>
            <a:endParaRPr lang="en-US" dirty="0"/>
          </a:p>
        </p:txBody>
      </p:sp>
      <p:sp>
        <p:nvSpPr>
          <p:cNvPr id="11" name="Slide Number Placeholder 10"/>
          <p:cNvSpPr>
            <a:spLocks noGrp="1"/>
          </p:cNvSpPr>
          <p:nvPr>
            <p:ph type="sldNum" sz="quarter" idx="11"/>
          </p:nvPr>
        </p:nvSpPr>
        <p:spPr/>
        <p:txBody>
          <a:bodyPr/>
          <a:lstStyle/>
          <a:p>
            <a:fld id="{D834564F-6D3B-406C-B0D1-672588DF73BB}" type="slidenum">
              <a:rPr lang="en-US" smtClean="0"/>
              <a:pPr/>
              <a:t>‹#›</a:t>
            </a:fld>
            <a:endParaRPr lang="en-US" dirty="0"/>
          </a:p>
        </p:txBody>
      </p:sp>
      <p:sp>
        <p:nvSpPr>
          <p:cNvPr id="12" name="Footer Placeholder 11"/>
          <p:cNvSpPr>
            <a:spLocks noGrp="1"/>
          </p:cNvSpPr>
          <p:nvPr>
            <p:ph type="ftr" sz="quarter" idx="12"/>
          </p:nvPr>
        </p:nvSpPr>
        <p:spPr/>
        <p:txBody>
          <a:bodyPr/>
          <a:lstStyle/>
          <a:p>
            <a:r>
              <a:rPr lang="en-US"/>
              <a:t>LEGISLATIVE BUDGET BOARD ID: ###</a:t>
            </a:r>
            <a:endParaRPr lang="en-US" dirty="0"/>
          </a:p>
        </p:txBody>
      </p:sp>
      <p:cxnSp>
        <p:nvCxnSpPr>
          <p:cNvPr id="13" name="Straight Connector 12"/>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6AC891B-3E96-4041-9D80-9F4A51F50E81}" type="datetime4">
              <a:rPr lang="en-US" smtClean="0"/>
              <a:pPr/>
              <a:t>July 8, 2022</a:t>
            </a:fld>
            <a:endParaRPr lang="en-US" dirty="0"/>
          </a:p>
        </p:txBody>
      </p:sp>
      <p:sp>
        <p:nvSpPr>
          <p:cNvPr id="7" name="Slide Number Placeholder 6"/>
          <p:cNvSpPr>
            <a:spLocks noGrp="1"/>
          </p:cNvSpPr>
          <p:nvPr>
            <p:ph type="sldNum" sz="quarter" idx="11"/>
          </p:nvPr>
        </p:nvSpPr>
        <p:spPr/>
        <p:txBody>
          <a:bodyPr/>
          <a:lstStyle/>
          <a:p>
            <a:fld id="{D834564F-6D3B-406C-B0D1-672588DF73BB}" type="slidenum">
              <a:rPr lang="en-US" smtClean="0"/>
              <a:pPr/>
              <a:t>‹#›</a:t>
            </a:fld>
            <a:endParaRPr lang="en-US" dirty="0"/>
          </a:p>
        </p:txBody>
      </p:sp>
      <p:sp>
        <p:nvSpPr>
          <p:cNvPr id="8" name="Footer Placeholder 7"/>
          <p:cNvSpPr>
            <a:spLocks noGrp="1"/>
          </p:cNvSpPr>
          <p:nvPr>
            <p:ph type="ftr" sz="quarter" idx="12"/>
          </p:nvPr>
        </p:nvSpPr>
        <p:spPr/>
        <p:txBody>
          <a:bodyPr/>
          <a:lstStyle/>
          <a:p>
            <a:r>
              <a:rPr lang="en-US"/>
              <a:t>LEGISLATIVE BUDGET BOARD ID: ###</a:t>
            </a:r>
            <a:endParaRPr lang="en-US" dirty="0"/>
          </a:p>
        </p:txBody>
      </p:sp>
      <p:cxnSp>
        <p:nvCxnSpPr>
          <p:cNvPr id="10" name="Straight Connector 9"/>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eneral_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AC891B-3E96-4041-9D80-9F4A51F50E81}" type="datetime4">
              <a:rPr lang="en-US" smtClean="0"/>
              <a:pPr/>
              <a:t>July 8, 2022</a:t>
            </a:fld>
            <a:endParaRPr lang="en-US" dirty="0"/>
          </a:p>
        </p:txBody>
      </p:sp>
      <p:sp>
        <p:nvSpPr>
          <p:cNvPr id="4" name="Footer Placeholder 3"/>
          <p:cNvSpPr>
            <a:spLocks noGrp="1"/>
          </p:cNvSpPr>
          <p:nvPr>
            <p:ph type="ftr" sz="quarter" idx="11"/>
          </p:nvPr>
        </p:nvSpPr>
        <p:spPr/>
        <p:txBody>
          <a:bodyPr/>
          <a:lstStyle/>
          <a:p>
            <a:r>
              <a:rPr lang="en-US"/>
              <a:t>LEGISLATIVE BUDGET BOARD ID: ###</a:t>
            </a:r>
            <a:endParaRPr lang="en-US" dirty="0"/>
          </a:p>
        </p:txBody>
      </p:sp>
      <p:sp>
        <p:nvSpPr>
          <p:cNvPr id="5" name="Slide Number Placeholder 4"/>
          <p:cNvSpPr>
            <a:spLocks noGrp="1"/>
          </p:cNvSpPr>
          <p:nvPr>
            <p:ph type="sldNum" sz="quarter" idx="12"/>
          </p:nvPr>
        </p:nvSpPr>
        <p:spPr/>
        <p:txBody>
          <a:bodyPr/>
          <a:lstStyle/>
          <a:p>
            <a:fld id="{D834564F-6D3B-406C-B0D1-672588DF73BB}" type="slidenum">
              <a:rPr lang="en-US" smtClean="0"/>
              <a:pPr/>
              <a:t>‹#›</a:t>
            </a:fld>
            <a:endParaRPr lang="en-US" dirty="0"/>
          </a:p>
        </p:txBody>
      </p:sp>
      <p:sp>
        <p:nvSpPr>
          <p:cNvPr id="6" name="Rectangle 5"/>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457200" y="228600"/>
            <a:ext cx="8229600" cy="1066800"/>
          </a:xfrm>
        </p:spPr>
        <p:txBody>
          <a:bodyPr>
            <a:normAutofit/>
          </a:bodyPr>
          <a:lstStyle>
            <a:lvl1pPr>
              <a:defRPr sz="3200" b="1" baseline="0"/>
            </a:lvl1pPr>
          </a:lstStyle>
          <a:p>
            <a:r>
              <a:rPr lang="en-US" dirty="0"/>
              <a:t>General purpose slide</a:t>
            </a:r>
          </a:p>
        </p:txBody>
      </p:sp>
      <p:sp>
        <p:nvSpPr>
          <p:cNvPr id="8" name="Content Placeholder 2"/>
          <p:cNvSpPr>
            <a:spLocks noGrp="1"/>
          </p:cNvSpPr>
          <p:nvPr>
            <p:ph idx="1" hasCustomPrompt="1"/>
          </p:nvPr>
        </p:nvSpPr>
        <p:spPr>
          <a:xfrm>
            <a:off x="457200" y="1341437"/>
            <a:ext cx="8229600" cy="4983163"/>
          </a:xfrm>
        </p:spPr>
        <p:txBody>
          <a:bodyPr/>
          <a:lstStyle>
            <a:lvl1pPr marL="0" indent="0">
              <a:spcBef>
                <a:spcPts val="1200"/>
              </a:spcBef>
              <a:defRPr baseline="0"/>
            </a:lvl1pPr>
            <a:lvl2pPr marL="457200" indent="-228600">
              <a:spcBef>
                <a:spcPts val="1200"/>
              </a:spcBef>
              <a:buSzPct val="100000"/>
              <a:buFont typeface="Arial" pitchFamily="34" charset="0"/>
              <a:buChar char="●"/>
              <a:defRPr baseline="0"/>
            </a:lvl2pPr>
            <a:lvl3pPr>
              <a:buSzPct val="100000"/>
              <a:buFont typeface="Arial" pitchFamily="34" charset="0"/>
              <a:buChar char="○"/>
              <a:defRPr baseline="0"/>
            </a:lvl3pPr>
          </a:lstStyle>
          <a:p>
            <a:pPr lvl="0"/>
            <a:r>
              <a:rPr lang="en-US" dirty="0"/>
              <a:t>General text or insert:</a:t>
            </a:r>
          </a:p>
          <a:p>
            <a:pPr lvl="1"/>
            <a:r>
              <a:rPr lang="en-US" dirty="0"/>
              <a:t>table; or</a:t>
            </a:r>
          </a:p>
          <a:p>
            <a:pPr lvl="1"/>
            <a:r>
              <a:rPr lang="en-US" dirty="0"/>
              <a:t>graphic; or</a:t>
            </a:r>
          </a:p>
          <a:p>
            <a:pPr lvl="1"/>
            <a:r>
              <a:rPr lang="en-US" dirty="0"/>
              <a:t>image.</a:t>
            </a:r>
          </a:p>
          <a:p>
            <a:pPr lvl="0"/>
            <a:r>
              <a:rPr lang="en-US" dirty="0"/>
              <a:t>This is the main slide you will use throughout your presentation.</a:t>
            </a:r>
          </a:p>
          <a:p>
            <a:pPr lvl="0"/>
            <a:r>
              <a:rPr lang="en-US" dirty="0"/>
              <a:t>Instructions: show supporting info in text, potentially using a bulleted list</a:t>
            </a:r>
          </a:p>
          <a:p>
            <a:pPr lvl="1"/>
            <a:r>
              <a:rPr lang="en-US" dirty="0"/>
              <a:t>First bullet point</a:t>
            </a:r>
          </a:p>
          <a:p>
            <a:pPr lvl="1"/>
            <a:r>
              <a:rPr lang="en-US" dirty="0"/>
              <a:t>Second bullet point</a:t>
            </a:r>
          </a:p>
          <a:p>
            <a:pPr lvl="3"/>
            <a:r>
              <a:rPr lang="en-US" dirty="0"/>
              <a:t>First sub-point: Do not go below this level; re-format your information instead</a:t>
            </a:r>
          </a:p>
          <a:p>
            <a:pPr lvl="3"/>
            <a:r>
              <a:rPr lang="en-US" dirty="0"/>
              <a:t>Second sub-point</a:t>
            </a:r>
          </a:p>
          <a:p>
            <a:pPr lvl="1"/>
            <a:r>
              <a:rPr lang="en-US" dirty="0"/>
              <a:t>Third bullet point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BB_Identification">
    <p:spTree>
      <p:nvGrpSpPr>
        <p:cNvPr id="1" name=""/>
        <p:cNvGrpSpPr/>
        <p:nvPr/>
      </p:nvGrpSpPr>
      <p:grpSpPr>
        <a:xfrm>
          <a:off x="0" y="0"/>
          <a:ext cx="0" cy="0"/>
          <a:chOff x="0" y="0"/>
          <a:chExt cx="0" cy="0"/>
        </a:xfrm>
      </p:grpSpPr>
      <p:sp>
        <p:nvSpPr>
          <p:cNvPr id="7" name="Rectangle 6"/>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Legislative Budget Board</a:t>
            </a:r>
          </a:p>
        </p:txBody>
      </p:sp>
      <p:sp>
        <p:nvSpPr>
          <p:cNvPr id="3" name="Content Placeholder 2"/>
          <p:cNvSpPr>
            <a:spLocks noGrp="1"/>
          </p:cNvSpPr>
          <p:nvPr>
            <p:ph idx="1" hasCustomPrompt="1"/>
          </p:nvPr>
        </p:nvSpPr>
        <p:spPr>
          <a:xfrm>
            <a:off x="457200" y="1341437"/>
            <a:ext cx="8229600" cy="4983163"/>
          </a:xfrm>
        </p:spPr>
        <p:txBody>
          <a:bodyPr/>
          <a:lstStyle>
            <a:lvl1pPr marL="0" indent="0">
              <a:buFont typeface="Arial" pitchFamily="34" charset="0"/>
              <a:buNone/>
              <a:defRPr baseline="0"/>
            </a:lvl1pPr>
            <a:lvl2pPr marL="457200" indent="-228600">
              <a:spcBef>
                <a:spcPts val="1200"/>
              </a:spcBef>
              <a:buSzPct val="100000"/>
              <a:buFont typeface="Arial" pitchFamily="34" charset="0"/>
              <a:buChar char="●"/>
              <a:defRPr baseline="0"/>
            </a:lvl2pPr>
            <a:lvl3pPr>
              <a:buSzPct val="150000"/>
              <a:buFont typeface="Arial" pitchFamily="34" charset="0"/>
              <a:buChar char="□"/>
              <a:defRPr baseline="0"/>
            </a:lvl3pPr>
          </a:lstStyle>
          <a:p>
            <a:pPr lvl="0"/>
            <a:r>
              <a:rPr lang="en-US" dirty="0"/>
              <a:t>The LBB is a permanent joint committee of the Texas Legislature</a:t>
            </a:r>
          </a:p>
          <a:p>
            <a:pPr lvl="1"/>
            <a:r>
              <a:rPr lang="en-US" dirty="0"/>
              <a:t>Develops budget and policy recommendations for legislative appropriations</a:t>
            </a:r>
          </a:p>
          <a:p>
            <a:pPr lvl="1"/>
            <a:r>
              <a:rPr lang="en-US" dirty="0"/>
              <a:t>Completes fiscal analyses for proposed legislation</a:t>
            </a:r>
          </a:p>
          <a:p>
            <a:pPr lvl="1"/>
            <a:r>
              <a:rPr lang="en-US" dirty="0"/>
              <a:t>Conducts evaluations and reviews to improve the efficiency and performance of state and local operations</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8, 2022</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Charge/Overview">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Statement of Interim Charge</a:t>
            </a:r>
          </a:p>
        </p:txBody>
      </p:sp>
      <p:sp>
        <p:nvSpPr>
          <p:cNvPr id="3" name="Content Placeholder 2"/>
          <p:cNvSpPr>
            <a:spLocks noGrp="1"/>
          </p:cNvSpPr>
          <p:nvPr>
            <p:ph idx="1" hasCustomPrompt="1"/>
          </p:nvPr>
        </p:nvSpPr>
        <p:spPr>
          <a:xfrm>
            <a:off x="457200" y="1341437"/>
            <a:ext cx="8229600" cy="4983163"/>
          </a:xfrm>
        </p:spPr>
        <p:txBody>
          <a:bodyPr/>
          <a:lstStyle>
            <a:lvl1pPr marL="0" indent="0">
              <a:defRPr baseline="0"/>
            </a:lvl1pPr>
            <a:lvl2pPr marL="457200" indent="-228600">
              <a:spcBef>
                <a:spcPts val="1200"/>
              </a:spcBef>
              <a:buSzPct val="100000"/>
              <a:buFont typeface="+mj-lt"/>
              <a:buAutoNum type="arabicPeriod"/>
              <a:defRPr baseline="0"/>
            </a:lvl2pPr>
            <a:lvl3pPr>
              <a:buSzPct val="150000"/>
              <a:buFont typeface="Arial" pitchFamily="34" charset="0"/>
              <a:buChar char="□"/>
              <a:defRPr baseline="0"/>
            </a:lvl3pPr>
          </a:lstStyle>
          <a:p>
            <a:pPr lvl="0"/>
            <a:r>
              <a:rPr lang="en-US" dirty="0"/>
              <a:t>Here is an overview of the presentation:</a:t>
            </a:r>
          </a:p>
          <a:p>
            <a:pPr lvl="1"/>
            <a:r>
              <a:rPr lang="en-US" dirty="0"/>
              <a:t>First support of main point</a:t>
            </a:r>
          </a:p>
          <a:p>
            <a:pPr lvl="1"/>
            <a:r>
              <a:rPr lang="en-US" dirty="0"/>
              <a:t>Second support of main point</a:t>
            </a:r>
          </a:p>
          <a:p>
            <a:pPr lvl="1"/>
            <a:r>
              <a:rPr lang="en-US" dirty="0"/>
              <a:t>Third support of main point</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8, 2022</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Presenter_Identification">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Your Presenter</a:t>
            </a:r>
          </a:p>
        </p:txBody>
      </p:sp>
      <p:sp>
        <p:nvSpPr>
          <p:cNvPr id="3" name="Content Placeholder 2"/>
          <p:cNvSpPr>
            <a:spLocks noGrp="1"/>
          </p:cNvSpPr>
          <p:nvPr>
            <p:ph idx="1" hasCustomPrompt="1"/>
          </p:nvPr>
        </p:nvSpPr>
        <p:spPr>
          <a:xfrm>
            <a:off x="457200" y="1341437"/>
            <a:ext cx="8229600" cy="4983163"/>
          </a:xfrm>
        </p:spPr>
        <p:txBody>
          <a:bodyPr/>
          <a:lstStyle>
            <a:lvl1pPr marL="0" indent="0">
              <a:spcBef>
                <a:spcPts val="1200"/>
              </a:spcBef>
              <a:defRPr baseline="0"/>
            </a:lvl1pPr>
            <a:lvl2pPr marL="457200" indent="-228600">
              <a:spcBef>
                <a:spcPts val="1200"/>
              </a:spcBef>
              <a:buSzPct val="100000"/>
              <a:buFont typeface="Arial" pitchFamily="34" charset="0"/>
              <a:buChar char="●"/>
              <a:defRPr baseline="0"/>
            </a:lvl2pPr>
            <a:lvl3pPr>
              <a:buSzPct val="150000"/>
              <a:buFont typeface="Arial" pitchFamily="34" charset="0"/>
              <a:buChar char="□"/>
              <a:defRPr baseline="0"/>
            </a:lvl3pPr>
          </a:lstStyle>
          <a:p>
            <a:pPr lvl="0"/>
            <a:r>
              <a:rPr lang="en-US" dirty="0"/>
              <a:t>Who I am:</a:t>
            </a:r>
          </a:p>
          <a:p>
            <a:pPr lvl="1"/>
            <a:r>
              <a:rPr lang="en-US" dirty="0"/>
              <a:t>Job title and function</a:t>
            </a:r>
          </a:p>
          <a:p>
            <a:pPr lvl="1"/>
            <a:r>
              <a:rPr lang="en-US" dirty="0"/>
              <a:t>Specialty area and skills</a:t>
            </a:r>
          </a:p>
          <a:p>
            <a:pPr lvl="1"/>
            <a:r>
              <a:rPr lang="en-US" dirty="0"/>
              <a:t>Background</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8, 2022</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HowtoInsertTable">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How to insert a table</a:t>
            </a:r>
          </a:p>
        </p:txBody>
      </p:sp>
      <p:sp>
        <p:nvSpPr>
          <p:cNvPr id="3" name="Content Placeholder 2"/>
          <p:cNvSpPr>
            <a:spLocks noGrp="1"/>
          </p:cNvSpPr>
          <p:nvPr>
            <p:ph idx="1" hasCustomPrompt="1"/>
          </p:nvPr>
        </p:nvSpPr>
        <p:spPr>
          <a:xfrm>
            <a:off x="457200" y="1341437"/>
            <a:ext cx="8229600" cy="4983163"/>
          </a:xfrm>
        </p:spPr>
        <p:txBody>
          <a:bodyPr/>
          <a:lstStyle>
            <a:lvl1pPr>
              <a:defRPr/>
            </a:lvl1pPr>
            <a:lvl2pPr marL="457200" indent="-228600">
              <a:buSzPct val="100000"/>
              <a:buFont typeface="Arial" pitchFamily="34" charset="0"/>
              <a:buChar char="●"/>
              <a:defRPr i="0" baseline="0"/>
            </a:lvl2pPr>
            <a:lvl3pPr marL="914400" indent="-228600">
              <a:buSzPct val="100000"/>
              <a:buFont typeface="+mj-lt"/>
              <a:buAutoNum type="arabicPeriod"/>
              <a:defRPr baseline="0"/>
            </a:lvl3pPr>
          </a:lstStyle>
          <a:p>
            <a:pPr lvl="0"/>
            <a:r>
              <a:rPr lang="en-US" dirty="0"/>
              <a:t>Instructions: show supporting info in a table</a:t>
            </a:r>
          </a:p>
          <a:p>
            <a:pPr lvl="1"/>
            <a:r>
              <a:rPr lang="en-US" dirty="0"/>
              <a:t>How to insert a table:</a:t>
            </a:r>
          </a:p>
          <a:p>
            <a:pPr lvl="2"/>
            <a:r>
              <a:rPr lang="en-US" dirty="0"/>
              <a:t>Click the Insert tab</a:t>
            </a:r>
          </a:p>
          <a:p>
            <a:pPr lvl="2"/>
            <a:r>
              <a:rPr lang="en-US" dirty="0"/>
              <a:t>In the Illustrations group, click Picture</a:t>
            </a:r>
          </a:p>
          <a:p>
            <a:pPr lvl="2"/>
            <a:r>
              <a:rPr lang="en-US" dirty="0"/>
              <a:t>Navigate to S:\\folder\</a:t>
            </a:r>
            <a:r>
              <a:rPr lang="en-US" dirty="0" err="1"/>
              <a:t>Figurename</a:t>
            </a:r>
            <a:endParaRPr lang="en-US" dirty="0"/>
          </a:p>
          <a:p>
            <a:pPr lvl="2"/>
            <a:r>
              <a:rPr lang="en-US" dirty="0"/>
              <a:t>Double-click folder</a:t>
            </a:r>
          </a:p>
          <a:p>
            <a:pPr lvl="2"/>
            <a:r>
              <a:rPr lang="en-US" dirty="0"/>
              <a:t>Select table</a:t>
            </a:r>
          </a:p>
          <a:p>
            <a:pPr lvl="2"/>
            <a:r>
              <a:rPr lang="en-US" dirty="0"/>
              <a:t>Click Insert</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8, 2022</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ample_Table">
    <p:spTree>
      <p:nvGrpSpPr>
        <p:cNvPr id="1" name=""/>
        <p:cNvGrpSpPr/>
        <p:nvPr/>
      </p:nvGrpSpPr>
      <p:grpSpPr>
        <a:xfrm>
          <a:off x="0" y="0"/>
          <a:ext cx="0" cy="0"/>
          <a:chOff x="0" y="0"/>
          <a:chExt cx="0" cy="0"/>
        </a:xfrm>
      </p:grpSpPr>
      <p:sp>
        <p:nvSpPr>
          <p:cNvPr id="13" name="Rectangle 12"/>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Sample table</a:t>
            </a:r>
          </a:p>
        </p:txBody>
      </p:sp>
      <p:sp>
        <p:nvSpPr>
          <p:cNvPr id="3" name="Content Placeholder 2"/>
          <p:cNvSpPr>
            <a:spLocks noGrp="1"/>
          </p:cNvSpPr>
          <p:nvPr>
            <p:ph idx="1" hasCustomPrompt="1"/>
          </p:nvPr>
        </p:nvSpPr>
        <p:spPr>
          <a:xfrm>
            <a:off x="457200" y="1371601"/>
            <a:ext cx="8229600" cy="685800"/>
          </a:xfrm>
        </p:spPr>
        <p:txBody>
          <a:bodyPr/>
          <a:lstStyle>
            <a:lvl1pPr>
              <a:defRPr/>
            </a:lvl1pPr>
            <a:lvl2pPr marL="971550" indent="-514350">
              <a:buSzPct val="100000"/>
              <a:buFontTx/>
              <a:buNone/>
              <a:defRPr i="0" baseline="0"/>
            </a:lvl2pPr>
            <a:lvl3pPr marL="1366838" indent="-457200">
              <a:buSzPct val="150000"/>
              <a:buFont typeface="Arial" pitchFamily="34" charset="0"/>
              <a:buChar char="□"/>
              <a:defRPr baseline="0"/>
            </a:lvl3pPr>
          </a:lstStyle>
          <a:p>
            <a:r>
              <a:rPr lang="en-US" dirty="0"/>
              <a:t>Sample showing supporting info in a table</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8, 2022</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
        <p:nvSpPr>
          <p:cNvPr id="10" name="TextBox 9"/>
          <p:cNvSpPr txBox="1"/>
          <p:nvPr userDrawn="1"/>
        </p:nvSpPr>
        <p:spPr>
          <a:xfrm>
            <a:off x="457200" y="6248400"/>
            <a:ext cx="5334000" cy="123111"/>
          </a:xfrm>
          <a:prstGeom prst="rect">
            <a:avLst/>
          </a:prstGeom>
          <a:noFill/>
        </p:spPr>
        <p:txBody>
          <a:bodyPr wrap="square" lIns="0" tIns="0" rIns="0" bIns="0" rtlCol="0">
            <a:spAutoFit/>
          </a:bodyPr>
          <a:lstStyle/>
          <a:p>
            <a:r>
              <a:rPr lang="en-US" sz="800" cap="small" dirty="0">
                <a:latin typeface="Arial" pitchFamily="34" charset="0"/>
                <a:cs typeface="Arial" pitchFamily="34" charset="0"/>
              </a:rPr>
              <a:t>Source</a:t>
            </a:r>
            <a:r>
              <a:rPr lang="en-US" sz="800" dirty="0">
                <a:latin typeface="Arial" pitchFamily="34" charset="0"/>
                <a:cs typeface="Arial" pitchFamily="34" charset="0"/>
              </a:rPr>
              <a:t>: Legislative Budget Board.</a:t>
            </a:r>
          </a:p>
        </p:txBody>
      </p:sp>
      <p:graphicFrame>
        <p:nvGraphicFramePr>
          <p:cNvPr id="11" name="Table 10"/>
          <p:cNvGraphicFramePr>
            <a:graphicFrameLocks noGrp="1"/>
          </p:cNvGraphicFramePr>
          <p:nvPr userDrawn="1"/>
        </p:nvGraphicFramePr>
        <p:xfrm>
          <a:off x="533399" y="2133595"/>
          <a:ext cx="8153400" cy="4038604"/>
        </p:xfrm>
        <a:graphic>
          <a:graphicData uri="http://schemas.openxmlformats.org/drawingml/2006/table">
            <a:tbl>
              <a:tblPr firstRow="1" bandRow="1">
                <a:tableStyleId>{5C22544A-7EE6-4342-B048-85BDC9FD1C3A}</a:tableStyleId>
              </a:tblPr>
              <a:tblGrid>
                <a:gridCol w="7467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576944">
                <a:tc>
                  <a:txBody>
                    <a:bodyPr/>
                    <a:lstStyle/>
                    <a:p>
                      <a:pPr algn="ctr"/>
                      <a:r>
                        <a:rPr lang="en-US" sz="1000" dirty="0">
                          <a:solidFill>
                            <a:schemeClr val="tx1"/>
                          </a:solidFill>
                          <a:latin typeface="Tw Cen MT" pitchFamily="34" charset="0"/>
                        </a:rPr>
                        <a:t>COLUMN HEADER</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6166">
                <a:tc>
                  <a:txBody>
                    <a:bodyPr/>
                    <a:lstStyle/>
                    <a:p>
                      <a:pPr algn="r" fontAlgn="b"/>
                      <a:r>
                        <a:rPr lang="en-US" sz="1000" b="0" i="0" u="none" strike="noStrike" dirty="0">
                          <a:solidFill>
                            <a:srgbClr val="000000"/>
                          </a:solidFill>
                          <a:latin typeface="Arial"/>
                        </a:rPr>
                        <a:t>42248.0</a:t>
                      </a:r>
                    </a:p>
                  </a:txBody>
                  <a:tcPr marL="45720" marR="4572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42502.0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42549.0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42549.0</a:t>
                      </a:r>
                    </a:p>
                  </a:txBody>
                  <a:tcPr marL="45720" marR="4572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6166">
                <a:tc>
                  <a:txBody>
                    <a:bodyPr/>
                    <a:lstStyle/>
                    <a:p>
                      <a:pPr algn="r" fontAlgn="b"/>
                      <a:r>
                        <a:rPr lang="en-US" sz="1000" b="0" i="0" u="none" strike="noStrike">
                          <a:solidFill>
                            <a:srgbClr val="000000"/>
                          </a:solidFill>
                          <a:latin typeface="Arial"/>
                        </a:rPr>
                        <a:t>42248.0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42578.0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6166">
                <a:tc>
                  <a:txBody>
                    <a:bodyPr/>
                    <a:lstStyle/>
                    <a:p>
                      <a:pPr algn="r" fontAlgn="b"/>
                      <a:r>
                        <a:rPr lang="en-US" sz="1000" b="0" i="0" u="none" strike="noStrike">
                          <a:solidFill>
                            <a:srgbClr val="000000"/>
                          </a:solidFill>
                          <a:latin typeface="Arial"/>
                        </a:rPr>
                        <a:t>42248.0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42578.0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6166">
                <a:tc>
                  <a:txBody>
                    <a:bodyPr/>
                    <a:lstStyle/>
                    <a:p>
                      <a:pPr algn="r" fontAlgn="b"/>
                      <a:r>
                        <a:rPr lang="en-US" sz="1000" b="0" i="0" u="none" strike="noStrike">
                          <a:solidFill>
                            <a:srgbClr val="000000"/>
                          </a:solidFill>
                          <a:latin typeface="Arial"/>
                        </a:rPr>
                        <a:t>42492.0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42636.0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42636.0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42636.0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42641.0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42641.0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6166">
                <a:tc>
                  <a:txBody>
                    <a:bodyPr/>
                    <a:lstStyle/>
                    <a:p>
                      <a:pPr algn="r" fontAlgn="b"/>
                      <a:r>
                        <a:rPr lang="en-US" sz="1000" b="0" i="0" u="none" strike="noStrike">
                          <a:solidFill>
                            <a:srgbClr val="000000"/>
                          </a:solidFill>
                          <a:latin typeface="Arial"/>
                        </a:rPr>
                        <a:t>42450.0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latin typeface="Arial"/>
                        </a:rPr>
                        <a:t>42580.0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42627.0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6166">
                <a:tc>
                  <a:txBody>
                    <a:bodyPr/>
                    <a:lstStyle/>
                    <a:p>
                      <a:pPr algn="r" fontAlgn="b"/>
                      <a:r>
                        <a:rPr lang="en-US" sz="1000" b="0" i="0" u="none" strike="noStrike">
                          <a:solidFill>
                            <a:srgbClr val="000000"/>
                          </a:solidFill>
                          <a:latin typeface="Arial"/>
                        </a:rPr>
                        <a:t>42268.0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42453.0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42467.0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42481.0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42481.0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42500.0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42500.0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6166">
                <a:tc>
                  <a:txBody>
                    <a:bodyPr/>
                    <a:lstStyle/>
                    <a:p>
                      <a:pPr algn="r" fontAlgn="b"/>
                      <a:r>
                        <a:rPr lang="en-US" sz="1000" b="0" i="0" u="none" strike="noStrike">
                          <a:solidFill>
                            <a:srgbClr val="000000"/>
                          </a:solidFill>
                          <a:latin typeface="Arial"/>
                        </a:rPr>
                        <a:t>42254.0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42524.0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42557.0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6166">
                <a:tc>
                  <a:txBody>
                    <a:bodyPr/>
                    <a:lstStyle/>
                    <a:p>
                      <a:pPr algn="r" fontAlgn="b"/>
                      <a:r>
                        <a:rPr lang="en-US" sz="1000" b="0" i="0" u="none" strike="noStrike">
                          <a:solidFill>
                            <a:srgbClr val="000000"/>
                          </a:solidFill>
                          <a:latin typeface="Arial"/>
                        </a:rPr>
                        <a:t>42275.0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42580.0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42580.0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42599.0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42599.0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6166">
                <a:tc>
                  <a:txBody>
                    <a:bodyPr/>
                    <a:lstStyle/>
                    <a:p>
                      <a:pPr algn="r" fontAlgn="b"/>
                      <a:r>
                        <a:rPr lang="en-US" sz="1000" b="0" i="0" u="none" strike="noStrike">
                          <a:solidFill>
                            <a:srgbClr val="000000"/>
                          </a:solidFill>
                          <a:latin typeface="Arial"/>
                        </a:rPr>
                        <a:t>42254.0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42569.0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42583.0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42616.0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6166">
                <a:tc>
                  <a:txBody>
                    <a:bodyPr/>
                    <a:lstStyle/>
                    <a:p>
                      <a:pPr algn="r" fontAlgn="b"/>
                      <a:r>
                        <a:rPr lang="en-US" sz="1000" b="0" i="0" u="none" strike="noStrike">
                          <a:solidFill>
                            <a:srgbClr val="000000"/>
                          </a:solidFill>
                          <a:latin typeface="Arial"/>
                        </a:rPr>
                        <a:t>42380.0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42468.0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42482.0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latin typeface="Arial"/>
                        </a:rPr>
                        <a:t>42515.0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Resources">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CB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a:t>Resources</a:t>
            </a:r>
          </a:p>
        </p:txBody>
      </p:sp>
      <p:sp>
        <p:nvSpPr>
          <p:cNvPr id="3" name="Content Placeholder 2"/>
          <p:cNvSpPr>
            <a:spLocks noGrp="1"/>
          </p:cNvSpPr>
          <p:nvPr>
            <p:ph idx="1" hasCustomPrompt="1"/>
          </p:nvPr>
        </p:nvSpPr>
        <p:spPr>
          <a:xfrm>
            <a:off x="457200" y="1341437"/>
            <a:ext cx="8229600" cy="4983163"/>
          </a:xfrm>
        </p:spPr>
        <p:txBody>
          <a:bodyPr/>
          <a:lstStyle>
            <a:lvl1pPr>
              <a:defRPr/>
            </a:lvl1pPr>
            <a:lvl2pPr marL="457200" indent="-228600">
              <a:buSzPct val="100000"/>
              <a:buFont typeface="Arial" pitchFamily="34" charset="0"/>
              <a:buChar char="●"/>
              <a:defRPr/>
            </a:lvl2pPr>
            <a:lvl3pPr marL="914400" indent="-228600">
              <a:buSzPct val="100000"/>
              <a:buFont typeface="Arial" pitchFamily="34" charset="0"/>
              <a:buChar char="○"/>
              <a:defRPr baseline="0"/>
            </a:lvl3pPr>
          </a:lstStyle>
          <a:p>
            <a:pPr lvl="0"/>
            <a:r>
              <a:rPr lang="en-US" dirty="0"/>
              <a:t>For more information about this topic:</a:t>
            </a:r>
          </a:p>
          <a:p>
            <a:pPr lvl="1"/>
            <a:r>
              <a:rPr lang="en-US" dirty="0"/>
              <a:t>anotheragency.texas.gov</a:t>
            </a:r>
          </a:p>
          <a:p>
            <a:pPr lvl="1"/>
            <a:r>
              <a:rPr lang="en-US" dirty="0"/>
              <a:t>anotheragency.state.tx.us</a:t>
            </a:r>
          </a:p>
          <a:p>
            <a:pPr lvl="2"/>
            <a:r>
              <a:rPr lang="en-US" dirty="0"/>
              <a:t>see stats on subtopic A</a:t>
            </a:r>
          </a:p>
          <a:p>
            <a:pPr lvl="2"/>
            <a:r>
              <a:rPr lang="en-US" dirty="0"/>
              <a:t>see charts on subtopic C</a:t>
            </a:r>
          </a:p>
          <a:p>
            <a:pPr lvl="1"/>
            <a:r>
              <a:rPr lang="en-US" dirty="0"/>
              <a:t>federalagency.us.gov</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July 8, 2022</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a:t>LEGISLATIVE BUDGET BOARD ID: ###</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ntact_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4400" y="1981200"/>
            <a:ext cx="7315200" cy="1470025"/>
          </a:xfrm>
        </p:spPr>
        <p:txBody>
          <a:bodyPr>
            <a:normAutofit/>
          </a:bodyPr>
          <a:lstStyle>
            <a:lvl1pPr>
              <a:defRPr sz="3200" b="1" baseline="0"/>
            </a:lvl1pPr>
          </a:lstStyle>
          <a:p>
            <a:r>
              <a:rPr lang="en-US" dirty="0"/>
              <a:t>Contact the LBB</a:t>
            </a:r>
          </a:p>
        </p:txBody>
      </p:sp>
      <p:sp>
        <p:nvSpPr>
          <p:cNvPr id="3" name="Subtitle 2"/>
          <p:cNvSpPr>
            <a:spLocks noGrp="1"/>
          </p:cNvSpPr>
          <p:nvPr>
            <p:ph type="subTitle" idx="1" hasCustomPrompt="1"/>
          </p:nvPr>
        </p:nvSpPr>
        <p:spPr>
          <a:xfrm>
            <a:off x="914400" y="2971800"/>
            <a:ext cx="7315200" cy="1752600"/>
          </a:xfrm>
        </p:spPr>
        <p:txBody>
          <a:bodyPr/>
          <a:lstStyle>
            <a:lvl1pPr marL="0" indent="0" algn="ctr">
              <a:spcBef>
                <a:spcPts val="0"/>
              </a:spcBef>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Legislative Budget Board</a:t>
            </a:r>
          </a:p>
          <a:p>
            <a:r>
              <a:rPr lang="en-US" dirty="0"/>
              <a:t>www.lbb.state.tx.us</a:t>
            </a:r>
          </a:p>
          <a:p>
            <a:r>
              <a:rPr lang="en-US" dirty="0"/>
              <a:t>512.463.1200</a:t>
            </a:r>
          </a:p>
        </p:txBody>
      </p:sp>
      <p:sp>
        <p:nvSpPr>
          <p:cNvPr id="11" name="Date Placeholder 10"/>
          <p:cNvSpPr>
            <a:spLocks noGrp="1"/>
          </p:cNvSpPr>
          <p:nvPr>
            <p:ph type="dt" sz="half" idx="10"/>
          </p:nvPr>
        </p:nvSpPr>
        <p:spPr/>
        <p:txBody>
          <a:bodyPr/>
          <a:lstStyle/>
          <a:p>
            <a:fld id="{26AC891B-3E96-4041-9D80-9F4A51F50E81}" type="datetime4">
              <a:rPr lang="en-US" smtClean="0"/>
              <a:pPr/>
              <a:t>July 8, 2022</a:t>
            </a:fld>
            <a:endParaRPr lang="en-US" dirty="0"/>
          </a:p>
        </p:txBody>
      </p:sp>
      <p:sp>
        <p:nvSpPr>
          <p:cNvPr id="14" name="Slide Number Placeholder 13"/>
          <p:cNvSpPr>
            <a:spLocks noGrp="1"/>
          </p:cNvSpPr>
          <p:nvPr>
            <p:ph type="sldNum" sz="quarter" idx="11"/>
          </p:nvPr>
        </p:nvSpPr>
        <p:spPr/>
        <p:txBody>
          <a:bodyPr/>
          <a:lstStyle/>
          <a:p>
            <a:fld id="{D834564F-6D3B-406C-B0D1-672588DF73BB}" type="slidenum">
              <a:rPr lang="en-US" smtClean="0"/>
              <a:pPr/>
              <a:t>‹#›</a:t>
            </a:fld>
            <a:endParaRPr lang="en-US" dirty="0"/>
          </a:p>
        </p:txBody>
      </p:sp>
      <p:sp>
        <p:nvSpPr>
          <p:cNvPr id="15" name="Footer Placeholder 14"/>
          <p:cNvSpPr>
            <a:spLocks noGrp="1"/>
          </p:cNvSpPr>
          <p:nvPr>
            <p:ph type="ftr" sz="quarter" idx="12"/>
          </p:nvPr>
        </p:nvSpPr>
        <p:spPr/>
        <p:txBody>
          <a:bodyPr/>
          <a:lstStyle/>
          <a:p>
            <a:r>
              <a:rPr lang="en-US"/>
              <a:t>LEGISLATIVE BUDGET BOARD ID: ###</a:t>
            </a:r>
            <a:endParaRPr lang="en-US" dirty="0"/>
          </a:p>
        </p:txBody>
      </p:sp>
      <p:cxnSp>
        <p:nvCxnSpPr>
          <p:cNvPr id="16" name="Straight Connector 15"/>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219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19200"/>
            <a:ext cx="8229600" cy="5181600"/>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p:txBody>
      </p:sp>
      <p:sp>
        <p:nvSpPr>
          <p:cNvPr id="11" name="Date Placeholder 10"/>
          <p:cNvSpPr>
            <a:spLocks noGrp="1"/>
          </p:cNvSpPr>
          <p:nvPr>
            <p:ph type="dt" sz="half" idx="2"/>
          </p:nvPr>
        </p:nvSpPr>
        <p:spPr>
          <a:xfrm>
            <a:off x="457200" y="6477000"/>
            <a:ext cx="2133600" cy="365125"/>
          </a:xfrm>
          <a:prstGeom prst="rect">
            <a:avLst/>
          </a:prstGeom>
        </p:spPr>
        <p:txBody>
          <a:bodyPr vert="horz" wrap="none" lIns="0" tIns="0" rIns="0" bIns="0" rtlCol="0" anchor="t" anchorCtr="0"/>
          <a:lstStyle>
            <a:lvl1pPr algn="l">
              <a:defRPr sz="1000" cap="all" baseline="0">
                <a:solidFill>
                  <a:schemeClr val="tx1"/>
                </a:solidFill>
                <a:latin typeface="Arial" pitchFamily="34" charset="0"/>
                <a:cs typeface="Arial" pitchFamily="34" charset="0"/>
              </a:defRPr>
            </a:lvl1pPr>
          </a:lstStyle>
          <a:p>
            <a:fld id="{26AC891B-3E96-4041-9D80-9F4A51F50E81}" type="datetime4">
              <a:rPr lang="en-US" smtClean="0"/>
              <a:pPr/>
              <a:t>July 8, 2022</a:t>
            </a:fld>
            <a:endParaRPr lang="en-US" dirty="0"/>
          </a:p>
        </p:txBody>
      </p:sp>
      <p:sp>
        <p:nvSpPr>
          <p:cNvPr id="12" name="Footer Placeholder 11"/>
          <p:cNvSpPr>
            <a:spLocks noGrp="1"/>
          </p:cNvSpPr>
          <p:nvPr>
            <p:ph type="ftr" sz="quarter" idx="3"/>
          </p:nvPr>
        </p:nvSpPr>
        <p:spPr>
          <a:xfrm>
            <a:off x="2590800" y="6477000"/>
            <a:ext cx="3962400" cy="365125"/>
          </a:xfrm>
          <a:prstGeom prst="rect">
            <a:avLst/>
          </a:prstGeom>
        </p:spPr>
        <p:txBody>
          <a:bodyPr vert="horz" wrap="none" lIns="0" tIns="0" rIns="0" bIns="0" rtlCol="0" anchor="t" anchorCtr="0"/>
          <a:lstStyle>
            <a:lvl1pPr algn="ctr">
              <a:defRPr sz="1000" cap="all" baseline="0">
                <a:solidFill>
                  <a:schemeClr val="tx1"/>
                </a:solidFill>
                <a:latin typeface="Arial" pitchFamily="34" charset="0"/>
              </a:defRPr>
            </a:lvl1pPr>
          </a:lstStyle>
          <a:p>
            <a:r>
              <a:rPr lang="en-US" dirty="0"/>
              <a:t>LEGISLATIVE BUDGET BOARD ID: ###</a:t>
            </a:r>
          </a:p>
        </p:txBody>
      </p:sp>
      <p:sp>
        <p:nvSpPr>
          <p:cNvPr id="13" name="Slide Number Placeholder 12"/>
          <p:cNvSpPr>
            <a:spLocks noGrp="1"/>
          </p:cNvSpPr>
          <p:nvPr>
            <p:ph type="sldNum" sz="quarter" idx="4"/>
          </p:nvPr>
        </p:nvSpPr>
        <p:spPr>
          <a:xfrm>
            <a:off x="6553200" y="6477000"/>
            <a:ext cx="2133600" cy="365125"/>
          </a:xfrm>
          <a:prstGeom prst="rect">
            <a:avLst/>
          </a:prstGeom>
        </p:spPr>
        <p:txBody>
          <a:bodyPr vert="horz" wrap="none" lIns="0" tIns="0" rIns="0" bIns="0" rtlCol="0" anchor="t" anchorCtr="0"/>
          <a:lstStyle>
            <a:lvl1pPr algn="r">
              <a:defRPr sz="1000" b="0" i="0" baseline="0">
                <a:solidFill>
                  <a:schemeClr val="tx1"/>
                </a:solidFill>
                <a:latin typeface="Arial" pitchFamily="34" charset="0"/>
              </a:defRPr>
            </a:lvl1pPr>
          </a:lstStyle>
          <a:p>
            <a:fld id="{D834564F-6D3B-406C-B0D1-672588DF73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7" r:id="rId4"/>
    <p:sldLayoutId id="2147483658" r:id="rId5"/>
    <p:sldLayoutId id="2147483659" r:id="rId6"/>
    <p:sldLayoutId id="2147483660" r:id="rId7"/>
    <p:sldLayoutId id="2147483665" r:id="rId8"/>
    <p:sldLayoutId id="2147483666" r:id="rId9"/>
    <p:sldLayoutId id="2147483652" r:id="rId10"/>
    <p:sldLayoutId id="2147483653" r:id="rId11"/>
    <p:sldLayoutId id="2147483654" r:id="rId12"/>
    <p:sldLayoutId id="2147483655" r:id="rId13"/>
  </p:sldLayoutIdLst>
  <p:hf hdr="0"/>
  <p:txStyles>
    <p:titleStyle>
      <a:lvl1pPr algn="ctr" defTabSz="914400" rtl="0" eaLnBrk="1" latinLnBrk="0" hangingPunct="1">
        <a:spcBef>
          <a:spcPct val="0"/>
        </a:spcBef>
        <a:buFont typeface="Arial" pitchFamily="34" charset="0"/>
        <a:buNone/>
        <a:defRPr sz="3200" b="1" kern="1200" spc="-100" baseline="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ts val="1200"/>
        </a:spcBef>
        <a:buFontTx/>
        <a:buNone/>
        <a:defRPr sz="1200" kern="1200">
          <a:solidFill>
            <a:schemeClr val="tx1"/>
          </a:solidFill>
          <a:latin typeface="Arial" pitchFamily="34" charset="0"/>
          <a:ea typeface="+mn-ea"/>
          <a:cs typeface="Arial" pitchFamily="34" charset="0"/>
        </a:defRPr>
      </a:lvl1pPr>
      <a:lvl2pPr marL="457200" indent="-4572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2pPr>
      <a:lvl3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832757" y="3200400"/>
            <a:ext cx="7315200" cy="1470025"/>
          </a:xfrm>
        </p:spPr>
        <p:txBody>
          <a:bodyPr/>
          <a:lstStyle/>
          <a:p>
            <a:r>
              <a:rPr lang="en-US" dirty="0"/>
              <a:t>Legislative Contract Oversight</a:t>
            </a:r>
          </a:p>
        </p:txBody>
      </p:sp>
      <p:sp>
        <p:nvSpPr>
          <p:cNvPr id="11" name="Text Placeholder 10"/>
          <p:cNvSpPr>
            <a:spLocks noGrp="1"/>
          </p:cNvSpPr>
          <p:nvPr>
            <p:ph type="body" sz="quarter" idx="10"/>
          </p:nvPr>
        </p:nvSpPr>
        <p:spPr>
          <a:xfrm>
            <a:off x="843643" y="5791200"/>
            <a:ext cx="4572000" cy="457200"/>
          </a:xfrm>
        </p:spPr>
        <p:txBody>
          <a:bodyPr/>
          <a:lstStyle/>
          <a:p>
            <a:r>
              <a:rPr lang="en-US" b="1" dirty="0"/>
              <a:t>LEGISLATIVE BUDGET BOARD STAFF</a:t>
            </a:r>
          </a:p>
        </p:txBody>
      </p:sp>
      <p:sp>
        <p:nvSpPr>
          <p:cNvPr id="12" name="Text Placeholder 11"/>
          <p:cNvSpPr>
            <a:spLocks noGrp="1"/>
          </p:cNvSpPr>
          <p:nvPr>
            <p:ph type="body" sz="quarter" idx="11"/>
          </p:nvPr>
        </p:nvSpPr>
        <p:spPr>
          <a:xfrm>
            <a:off x="838200" y="5410200"/>
            <a:ext cx="7696200" cy="457200"/>
          </a:xfrm>
        </p:spPr>
        <p:txBody>
          <a:bodyPr/>
          <a:lstStyle/>
          <a:p>
            <a:r>
              <a:rPr lang="en-US" b="1" dirty="0"/>
              <a:t>PRESENTED TO TEXAS STATE AGENCY BUSINESS ADMINISTRATOR’S ASSOCIATION</a:t>
            </a:r>
          </a:p>
        </p:txBody>
      </p:sp>
      <p:sp>
        <p:nvSpPr>
          <p:cNvPr id="6" name="Text Placeholder 11"/>
          <p:cNvSpPr txBox="1">
            <a:spLocks/>
          </p:cNvSpPr>
          <p:nvPr/>
        </p:nvSpPr>
        <p:spPr>
          <a:xfrm>
            <a:off x="5603421" y="5791200"/>
            <a:ext cx="2743200" cy="457200"/>
          </a:xfrm>
          <a:prstGeom prst="rect">
            <a:avLst/>
          </a:prstGeom>
        </p:spPr>
        <p:txBody>
          <a:bodyPr vert="horz" lIns="91440" tIns="45720" rIns="91440" bIns="45720" rtlCol="0">
            <a:noAutofit/>
          </a:bodyPr>
          <a:lstStyle/>
          <a:p>
            <a:pPr marL="0" marR="0" lvl="0" indent="0" algn="r" defTabSz="914400" rtl="0" eaLnBrk="1" fontAlgn="auto" latinLnBrk="0" hangingPunct="1">
              <a:lnSpc>
                <a:spcPct val="150000"/>
              </a:lnSpc>
              <a:spcBef>
                <a:spcPts val="0"/>
              </a:spcBef>
              <a:spcAft>
                <a:spcPts val="0"/>
              </a:spcAft>
              <a:buClrTx/>
              <a:buSzTx/>
              <a:buFontTx/>
              <a:buNone/>
              <a:tabLst>
                <a:tab pos="7546975" algn="r"/>
              </a:tabLst>
              <a:defRPr/>
            </a:pPr>
            <a:r>
              <a:rPr lang="en-US" sz="1400" b="1" dirty="0">
                <a:latin typeface="Arial" pitchFamily="34" charset="0"/>
                <a:cs typeface="Arial" pitchFamily="34" charset="0"/>
              </a:rPr>
              <a:t>JULY 2022</a:t>
            </a:r>
            <a:endParaRPr kumimoji="0" lang="en-US"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CC0D5-F041-4911-A301-1ED93D827331}" type="datetime4">
              <a:rPr lang="en-US" smtClean="0"/>
              <a:t>July 8, 2022</a:t>
            </a:fld>
            <a:endParaRPr lang="en-US" dirty="0"/>
          </a:p>
        </p:txBody>
      </p:sp>
      <p:sp>
        <p:nvSpPr>
          <p:cNvPr id="4" name="Slide Number Placeholder 3"/>
          <p:cNvSpPr>
            <a:spLocks noGrp="1"/>
          </p:cNvSpPr>
          <p:nvPr>
            <p:ph type="sldNum" sz="quarter" idx="12"/>
          </p:nvPr>
        </p:nvSpPr>
        <p:spPr/>
        <p:txBody>
          <a:bodyPr/>
          <a:lstStyle/>
          <a:p>
            <a:fld id="{D834564F-6D3B-406C-B0D1-672588DF73BB}" type="slidenum">
              <a:rPr lang="en-US" smtClean="0"/>
              <a:pPr/>
              <a:t>10</a:t>
            </a:fld>
            <a:endParaRPr lang="en-US" dirty="0"/>
          </a:p>
        </p:txBody>
      </p:sp>
      <p:sp>
        <p:nvSpPr>
          <p:cNvPr id="5" name="Title 4"/>
          <p:cNvSpPr>
            <a:spLocks noGrp="1"/>
          </p:cNvSpPr>
          <p:nvPr>
            <p:ph type="title"/>
          </p:nvPr>
        </p:nvSpPr>
        <p:spPr/>
        <p:txBody>
          <a:bodyPr/>
          <a:lstStyle/>
          <a:p>
            <a:r>
              <a:rPr lang="en-US" dirty="0"/>
              <a:t>Contracts Oversight Team</a:t>
            </a:r>
          </a:p>
        </p:txBody>
      </p:sp>
      <p:sp>
        <p:nvSpPr>
          <p:cNvPr id="6" name="Content Placeholder 5"/>
          <p:cNvSpPr>
            <a:spLocks noGrp="1"/>
          </p:cNvSpPr>
          <p:nvPr>
            <p:ph idx="1"/>
          </p:nvPr>
        </p:nvSpPr>
        <p:spPr/>
        <p:txBody>
          <a:bodyPr>
            <a:normAutofit/>
          </a:bodyPr>
          <a:lstStyle/>
          <a:p>
            <a:r>
              <a:rPr lang="en-US" sz="2000" dirty="0"/>
              <a:t>The LBB Contracts Oversight Team has been in place since 2015. We are here to assist with any questions related to the contracts database and the contract requirements in the GAA.</a:t>
            </a:r>
          </a:p>
          <a:p>
            <a:r>
              <a:rPr lang="en-US" sz="2000" dirty="0"/>
              <a:t>We can be contacted at:</a:t>
            </a:r>
          </a:p>
          <a:p>
            <a:pPr algn="ctr"/>
            <a:r>
              <a:rPr lang="en-US" sz="2800" dirty="0"/>
              <a:t>Contract.manager@lbb.texas.gov</a:t>
            </a:r>
          </a:p>
          <a:p>
            <a:r>
              <a:rPr lang="en-US" sz="2000" dirty="0"/>
              <a:t>Additional information can be found at:</a:t>
            </a:r>
          </a:p>
          <a:p>
            <a:pPr algn="ctr"/>
            <a:r>
              <a:rPr lang="en-US" sz="2800" dirty="0"/>
              <a:t>https://www.lbb.texas.gov/contracts.aspx</a:t>
            </a:r>
          </a:p>
        </p:txBody>
      </p:sp>
    </p:spTree>
    <p:extLst>
      <p:ext uri="{BB962C8B-B14F-4D97-AF65-F5344CB8AC3E}">
        <p14:creationId xmlns:p14="http://schemas.microsoft.com/office/powerpoint/2010/main" val="269181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Contact the LBB</a:t>
            </a:r>
          </a:p>
        </p:txBody>
      </p:sp>
      <p:sp>
        <p:nvSpPr>
          <p:cNvPr id="8" name="Subtitle 7"/>
          <p:cNvSpPr>
            <a:spLocks noGrp="1"/>
          </p:cNvSpPr>
          <p:nvPr>
            <p:ph type="subTitle" idx="1"/>
          </p:nvPr>
        </p:nvSpPr>
        <p:spPr/>
        <p:txBody>
          <a:bodyPr/>
          <a:lstStyle/>
          <a:p>
            <a:r>
              <a:rPr lang="en-US" dirty="0"/>
              <a:t>Legislative Budget Board</a:t>
            </a:r>
          </a:p>
          <a:p>
            <a:r>
              <a:rPr lang="en-US" dirty="0"/>
              <a:t>www.lbb.texas.gov</a:t>
            </a:r>
          </a:p>
          <a:p>
            <a:r>
              <a:rPr lang="en-US" dirty="0"/>
              <a:t>512.463.1200</a:t>
            </a:r>
          </a:p>
        </p:txBody>
      </p:sp>
      <p:sp>
        <p:nvSpPr>
          <p:cNvPr id="4" name="Date Placeholder 3"/>
          <p:cNvSpPr>
            <a:spLocks noGrp="1"/>
          </p:cNvSpPr>
          <p:nvPr>
            <p:ph type="dt" sz="half" idx="10"/>
          </p:nvPr>
        </p:nvSpPr>
        <p:spPr/>
        <p:txBody>
          <a:bodyPr/>
          <a:lstStyle/>
          <a:p>
            <a:fld id="{26AC891B-3E96-4041-9D80-9F4A51F50E81}" type="datetime4">
              <a:rPr lang="en-US" smtClean="0"/>
              <a:pPr/>
              <a:t>July 8, 2022</a:t>
            </a:fld>
            <a:endParaRPr lang="en-US" dirty="0"/>
          </a:p>
        </p:txBody>
      </p:sp>
      <p:sp>
        <p:nvSpPr>
          <p:cNvPr id="5" name="Slide Number Placeholder 4"/>
          <p:cNvSpPr>
            <a:spLocks noGrp="1"/>
          </p:cNvSpPr>
          <p:nvPr>
            <p:ph type="sldNum" sz="quarter" idx="11"/>
          </p:nvPr>
        </p:nvSpPr>
        <p:spPr/>
        <p:txBody>
          <a:bodyPr/>
          <a:lstStyle/>
          <a:p>
            <a:fld id="{D834564F-6D3B-406C-B0D1-672588DF73BB}" type="slidenum">
              <a:rPr lang="en-US" smtClean="0"/>
              <a:pPr/>
              <a:t>11</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LBB Staff Primary Responsibilities</a:t>
            </a:r>
          </a:p>
        </p:txBody>
      </p:sp>
      <p:sp>
        <p:nvSpPr>
          <p:cNvPr id="10" name="Content Placeholder 9"/>
          <p:cNvSpPr>
            <a:spLocks noGrp="1"/>
          </p:cNvSpPr>
          <p:nvPr>
            <p:ph idx="1"/>
          </p:nvPr>
        </p:nvSpPr>
        <p:spPr/>
        <p:txBody>
          <a:bodyPr>
            <a:normAutofit/>
          </a:bodyPr>
          <a:lstStyle/>
          <a:p>
            <a:pPr marL="285750" indent="-285750">
              <a:buFont typeface="Arial" panose="020B0604020202020204" pitchFamily="34" charset="0"/>
              <a:buChar char="•"/>
            </a:pPr>
            <a:r>
              <a:rPr lang="en-US" sz="2000" dirty="0"/>
              <a:t>Coordinate budget production</a:t>
            </a:r>
          </a:p>
          <a:p>
            <a:pPr marL="285750" indent="-285750">
              <a:buFont typeface="Arial" panose="020B0604020202020204" pitchFamily="34" charset="0"/>
              <a:buChar char="•"/>
            </a:pPr>
            <a:r>
              <a:rPr lang="en-US" sz="2000" dirty="0"/>
              <a:t>Complete fiscal analysis for proposed legislation</a:t>
            </a:r>
          </a:p>
          <a:p>
            <a:pPr marL="285750" indent="-285750">
              <a:buFont typeface="Arial" panose="020B0604020202020204" pitchFamily="34" charset="0"/>
              <a:buChar char="•"/>
            </a:pPr>
            <a:r>
              <a:rPr lang="en-US" sz="2000" dirty="0"/>
              <a:t>Assist legislators and legislative committees</a:t>
            </a:r>
          </a:p>
          <a:p>
            <a:pPr marL="285750" indent="-285750">
              <a:buFont typeface="Arial" panose="020B0604020202020204" pitchFamily="34" charset="0"/>
              <a:buChar char="•"/>
            </a:pPr>
            <a:r>
              <a:rPr lang="en-US" sz="2000" dirty="0"/>
              <a:t>Provide legislative analysis, oversight, and review</a:t>
            </a:r>
          </a:p>
          <a:p>
            <a:pPr marL="800100" lvl="1" indent="-342900">
              <a:buFont typeface="Wingdings" panose="05000000000000000000" pitchFamily="2" charset="2"/>
              <a:buChar char="Ø"/>
            </a:pPr>
            <a:r>
              <a:rPr lang="en-US" sz="2000" dirty="0"/>
              <a:t>Strategic Fiscal Review</a:t>
            </a:r>
          </a:p>
          <a:p>
            <a:pPr marL="800100" lvl="1" indent="-342900">
              <a:buFont typeface="Wingdings" panose="05000000000000000000" pitchFamily="2" charset="2"/>
              <a:buChar char="Ø"/>
            </a:pPr>
            <a:r>
              <a:rPr lang="en-US" sz="2000" dirty="0"/>
              <a:t>Publications</a:t>
            </a:r>
          </a:p>
          <a:p>
            <a:pPr marL="800100" lvl="1" indent="-342900">
              <a:buFont typeface="Wingdings" panose="05000000000000000000" pitchFamily="2" charset="2"/>
              <a:buChar char="Ø"/>
            </a:pPr>
            <a:r>
              <a:rPr lang="en-US" sz="2000" dirty="0"/>
              <a:t>Conduct school district reviews</a:t>
            </a:r>
          </a:p>
          <a:p>
            <a:pPr marL="800100" lvl="1" indent="-342900">
              <a:buFont typeface="Wingdings" panose="05000000000000000000" pitchFamily="2" charset="2"/>
              <a:buChar char="Ø"/>
            </a:pPr>
            <a:r>
              <a:rPr lang="en-US" sz="2000" b="1" dirty="0"/>
              <a:t>Contract oversight</a:t>
            </a:r>
          </a:p>
        </p:txBody>
      </p:sp>
      <p:sp>
        <p:nvSpPr>
          <p:cNvPr id="4" name="Date Placeholder 3"/>
          <p:cNvSpPr>
            <a:spLocks noGrp="1"/>
          </p:cNvSpPr>
          <p:nvPr>
            <p:ph type="dt" sz="half" idx="10"/>
          </p:nvPr>
        </p:nvSpPr>
        <p:spPr/>
        <p:txBody>
          <a:bodyPr/>
          <a:lstStyle/>
          <a:p>
            <a:fld id="{B9B47B8F-7CE9-4EC5-8F26-72C2BE43EDC1}" type="datetime4">
              <a:rPr lang="en-US" smtClean="0"/>
              <a:t>July 8, 2022</a:t>
            </a:fld>
            <a:endParaRPr lang="en-US" dirty="0"/>
          </a:p>
        </p:txBody>
      </p:sp>
      <p:sp>
        <p:nvSpPr>
          <p:cNvPr id="5" name="Slide Number Placeholder 4"/>
          <p:cNvSpPr>
            <a:spLocks noGrp="1"/>
          </p:cNvSpPr>
          <p:nvPr>
            <p:ph type="sldNum" sz="quarter" idx="11"/>
          </p:nvPr>
        </p:nvSpPr>
        <p:spPr/>
        <p:txBody>
          <a:bodyPr/>
          <a:lstStyle/>
          <a:p>
            <a:fld id="{D834564F-6D3B-406C-B0D1-672588DF73BB}" type="slidenum">
              <a:rPr lang="en-US" smtClean="0"/>
              <a:pPr/>
              <a:t>2</a:t>
            </a:fld>
            <a:endParaRPr lang="en-US" dirty="0"/>
          </a:p>
        </p:txBody>
      </p:sp>
    </p:spTree>
    <p:extLst>
      <p:ext uri="{BB962C8B-B14F-4D97-AF65-F5344CB8AC3E}">
        <p14:creationId xmlns:p14="http://schemas.microsoft.com/office/powerpoint/2010/main" val="1314305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7A17CB-E005-4E2D-8A95-701F3E9FB1D1}" type="datetime4">
              <a:rPr lang="en-US" smtClean="0"/>
              <a:t>July 8, 2022</a:t>
            </a:fld>
            <a:endParaRPr lang="en-US" dirty="0"/>
          </a:p>
        </p:txBody>
      </p:sp>
      <p:sp>
        <p:nvSpPr>
          <p:cNvPr id="5" name="Slide Number Placeholder 4"/>
          <p:cNvSpPr>
            <a:spLocks noGrp="1"/>
          </p:cNvSpPr>
          <p:nvPr>
            <p:ph type="sldNum" sz="quarter" idx="12"/>
          </p:nvPr>
        </p:nvSpPr>
        <p:spPr/>
        <p:txBody>
          <a:bodyPr/>
          <a:lstStyle/>
          <a:p>
            <a:fld id="{D834564F-6D3B-406C-B0D1-672588DF73BB}" type="slidenum">
              <a:rPr lang="en-US" smtClean="0"/>
              <a:pPr/>
              <a:t>3</a:t>
            </a:fld>
            <a:endParaRPr lang="en-US" dirty="0"/>
          </a:p>
        </p:txBody>
      </p:sp>
      <p:sp>
        <p:nvSpPr>
          <p:cNvPr id="7" name="Title 6"/>
          <p:cNvSpPr>
            <a:spLocks noGrp="1"/>
          </p:cNvSpPr>
          <p:nvPr>
            <p:ph type="title"/>
          </p:nvPr>
        </p:nvSpPr>
        <p:spPr/>
        <p:txBody>
          <a:bodyPr/>
          <a:lstStyle/>
          <a:p>
            <a:r>
              <a:rPr lang="en-US" dirty="0"/>
              <a:t>Contracts Oversight</a:t>
            </a:r>
          </a:p>
        </p:txBody>
      </p:sp>
      <p:sp>
        <p:nvSpPr>
          <p:cNvPr id="8" name="Content Placeholder 7"/>
          <p:cNvSpPr>
            <a:spLocks noGrp="1"/>
          </p:cNvSpPr>
          <p:nvPr>
            <p:ph idx="1"/>
          </p:nvPr>
        </p:nvSpPr>
        <p:spPr/>
        <p:txBody>
          <a:bodyPr>
            <a:normAutofit/>
          </a:bodyPr>
          <a:lstStyle/>
          <a:p>
            <a:r>
              <a:rPr lang="en-US" sz="2000" dirty="0"/>
              <a:t>In response to an increased Legislative interest in state procurement, LBB staff have provided additional contract oversight since 9/1/2015. These oversight measures include:</a:t>
            </a:r>
          </a:p>
          <a:p>
            <a:pPr marL="457200" indent="-457200">
              <a:buFont typeface="+mj-lt"/>
              <a:buAutoNum type="arabicPeriod"/>
            </a:pPr>
            <a:r>
              <a:rPr lang="en-US" sz="2000" dirty="0"/>
              <a:t>Enhanced contract reporting</a:t>
            </a:r>
          </a:p>
          <a:p>
            <a:pPr marL="457200" indent="-457200">
              <a:buFont typeface="+mj-lt"/>
              <a:buAutoNum type="arabicPeriod"/>
            </a:pPr>
            <a:r>
              <a:rPr lang="en-US" sz="2000" dirty="0"/>
              <a:t>Revamped contracts database</a:t>
            </a:r>
          </a:p>
          <a:p>
            <a:pPr marL="457200" indent="-457200">
              <a:buFont typeface="+mj-lt"/>
              <a:buAutoNum type="arabicPeriod"/>
            </a:pPr>
            <a:r>
              <a:rPr lang="en-US" sz="2000" dirty="0"/>
              <a:t>Additional contracting riders and reports</a:t>
            </a:r>
          </a:p>
          <a:p>
            <a:pPr marL="457200" indent="-457200">
              <a:buFont typeface="+mj-lt"/>
              <a:buAutoNum type="arabicPeriod"/>
            </a:pPr>
            <a:r>
              <a:rPr lang="en-US" sz="2000" dirty="0"/>
              <a:t>In-depth contract reviews</a:t>
            </a:r>
          </a:p>
          <a:p>
            <a:pPr marL="457200" indent="-457200">
              <a:buFont typeface="+mj-lt"/>
              <a:buAutoNum type="arabicPeriod"/>
            </a:pPr>
            <a:r>
              <a:rPr lang="en-US" sz="2000" dirty="0"/>
              <a:t>The Contracts Oversight Team</a:t>
            </a:r>
          </a:p>
          <a:p>
            <a:pPr marL="457200" indent="-457200">
              <a:buFont typeface="+mj-lt"/>
              <a:buAutoNum type="arabicPeriod"/>
            </a:pPr>
            <a:endParaRPr lang="en-US" sz="2000" dirty="0"/>
          </a:p>
          <a:p>
            <a:endParaRPr lang="en-US" sz="2000" dirty="0"/>
          </a:p>
          <a:p>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CC0D5-F041-4911-A301-1ED93D827331}" type="datetime4">
              <a:rPr lang="en-US" smtClean="0"/>
              <a:t>July 8, 2022</a:t>
            </a:fld>
            <a:endParaRPr lang="en-US" dirty="0"/>
          </a:p>
        </p:txBody>
      </p:sp>
      <p:sp>
        <p:nvSpPr>
          <p:cNvPr id="4" name="Slide Number Placeholder 3"/>
          <p:cNvSpPr>
            <a:spLocks noGrp="1"/>
          </p:cNvSpPr>
          <p:nvPr>
            <p:ph type="sldNum" sz="quarter" idx="12"/>
          </p:nvPr>
        </p:nvSpPr>
        <p:spPr/>
        <p:txBody>
          <a:bodyPr/>
          <a:lstStyle/>
          <a:p>
            <a:fld id="{D834564F-6D3B-406C-B0D1-672588DF73BB}" type="slidenum">
              <a:rPr lang="en-US" smtClean="0"/>
              <a:pPr/>
              <a:t>4</a:t>
            </a:fld>
            <a:endParaRPr lang="en-US" dirty="0"/>
          </a:p>
        </p:txBody>
      </p:sp>
      <p:sp>
        <p:nvSpPr>
          <p:cNvPr id="5" name="Title 4"/>
          <p:cNvSpPr>
            <a:spLocks noGrp="1"/>
          </p:cNvSpPr>
          <p:nvPr>
            <p:ph type="title"/>
          </p:nvPr>
        </p:nvSpPr>
        <p:spPr/>
        <p:txBody>
          <a:bodyPr/>
          <a:lstStyle/>
          <a:p>
            <a:r>
              <a:rPr lang="en-US" dirty="0"/>
              <a:t>Contract Reporting</a:t>
            </a:r>
          </a:p>
        </p:txBody>
      </p:sp>
      <p:sp>
        <p:nvSpPr>
          <p:cNvPr id="7" name="Content Placeholder 2"/>
          <p:cNvSpPr txBox="1">
            <a:spLocks noGrp="1"/>
          </p:cNvSpPr>
          <p:nvPr>
            <p:ph idx="1"/>
          </p:nvPr>
        </p:nvSpPr>
        <p:spPr>
          <a:prstGeom prst="rect">
            <a:avLst/>
          </a:prstGeom>
        </p:spPr>
        <p:txBody>
          <a:bodyPr vert="horz" lIns="91440" tIns="45720" rIns="91440" bIns="45720" rtlCol="0">
            <a:noAutofit/>
          </a:bodyPr>
          <a:lstStyle>
            <a:lvl1pPr marL="0" indent="0" algn="l" defTabSz="914400" rtl="0" eaLnBrk="1" latinLnBrk="0" hangingPunct="1">
              <a:spcBef>
                <a:spcPts val="1200"/>
              </a:spcBef>
              <a:buFontTx/>
              <a:buNone/>
              <a:defRPr sz="1200" kern="1200" baseline="0">
                <a:solidFill>
                  <a:schemeClr val="tx1"/>
                </a:solidFill>
                <a:latin typeface="Arial" pitchFamily="34" charset="0"/>
                <a:ea typeface="+mn-ea"/>
                <a:cs typeface="Arial" pitchFamily="34" charset="0"/>
              </a:defRPr>
            </a:lvl1pPr>
            <a:lvl2pPr marL="971550" indent="-514350" algn="l" defTabSz="914400" rtl="0" eaLnBrk="1" latinLnBrk="0" hangingPunct="1">
              <a:spcBef>
                <a:spcPts val="1200"/>
              </a:spcBef>
              <a:buSzPct val="100000"/>
              <a:buFontTx/>
              <a:buNone/>
              <a:defRPr sz="1200" i="0" kern="1200" baseline="0">
                <a:solidFill>
                  <a:schemeClr val="tx1"/>
                </a:solidFill>
                <a:latin typeface="Arial" pitchFamily="34" charset="0"/>
                <a:ea typeface="+mn-ea"/>
                <a:cs typeface="Arial" pitchFamily="34" charset="0"/>
              </a:defRPr>
            </a:lvl2pPr>
            <a:lvl3pPr marL="1366838" indent="-457200" algn="l" defTabSz="914400" rtl="0" eaLnBrk="1" latinLnBrk="0" hangingPunct="1">
              <a:spcBef>
                <a:spcPts val="1200"/>
              </a:spcBef>
              <a:buSzPct val="15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2000" dirty="0">
                <a:solidFill>
                  <a:prstClr val="black"/>
                </a:solidFill>
              </a:rPr>
              <a:t>State agencies and institutions of higher education are required to report certain contracts to the LBB, regardless of method of finance or source of funds used for the contract</a:t>
            </a:r>
          </a:p>
          <a:p>
            <a:pPr marL="0" marR="0" lvl="0" indent="0" defTabSz="914400" rtl="0" eaLnBrk="1" fontAlgn="auto" latinLnBrk="0" hangingPunct="1">
              <a:lnSpc>
                <a:spcPct val="100000"/>
              </a:lnSpc>
              <a:spcBef>
                <a:spcPts val="12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rPr>
              <a:t>What is a reportable contract? </a:t>
            </a:r>
          </a:p>
          <a:p>
            <a:pPr marL="692150" lvl="1" indent="-234950">
              <a:buSzTx/>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rPr>
              <a:t>An</a:t>
            </a:r>
            <a:r>
              <a:rPr kumimoji="0" lang="en-US" sz="2000" i="0" u="none" strike="noStrike" kern="1200" cap="none" spc="0" normalizeH="0" noProof="0" dirty="0">
                <a:ln>
                  <a:noFill/>
                </a:ln>
                <a:solidFill>
                  <a:prstClr val="black"/>
                </a:solidFill>
                <a:effectLst/>
                <a:uLnTx/>
                <a:uFillTx/>
              </a:rPr>
              <a:t> agreement to acquire goods or services that exceed certain dollar thresholds established by the statute or the GAA.</a:t>
            </a:r>
          </a:p>
          <a:p>
            <a:pPr marL="692150" lvl="1" indent="-234950">
              <a:buSzTx/>
              <a:buFont typeface="Arial" panose="020B0604020202020204" pitchFamily="34" charset="0"/>
              <a:buChar char="•"/>
              <a:defRPr/>
            </a:pPr>
            <a:r>
              <a:rPr lang="en-US" sz="2000" dirty="0">
                <a:solidFill>
                  <a:prstClr val="black"/>
                </a:solidFill>
              </a:rPr>
              <a:t>Includes a contract, grant, or agreement, including a revenue generating contract, an interagency or inter-local grant or contract, purchase order or other written expression of terms of agreement or an amendment, modification, renewal, or extension.  </a:t>
            </a:r>
            <a:endParaRPr kumimoji="0" lang="en-US" sz="2000" i="0" u="none" strike="noStrike" kern="1200" cap="none" spc="0" normalizeH="0" noProof="0" dirty="0">
              <a:ln>
                <a:noFill/>
              </a:ln>
              <a:solidFill>
                <a:prstClr val="black"/>
              </a:solidFill>
              <a:effectLst/>
              <a:uLnTx/>
              <a:uFillTx/>
            </a:endParaRPr>
          </a:p>
          <a:p>
            <a:pPr marR="0" lvl="0" defTabSz="914400" rtl="0" eaLnBrk="1" fontAlgn="auto" latinLnBrk="0" hangingPunct="1">
              <a:lnSpc>
                <a:spcPct val="100000"/>
              </a:lnSpc>
              <a:spcBef>
                <a:spcPts val="1200"/>
              </a:spcBef>
              <a:spcAft>
                <a:spcPts val="0"/>
              </a:spcAft>
              <a:buClrTx/>
              <a:buSzTx/>
              <a:tabLst/>
              <a:defRPr/>
            </a:pPr>
            <a:r>
              <a:rPr kumimoji="0" lang="en-US" sz="2000" i="0" u="none" strike="noStrike" kern="1200" cap="none" spc="0" normalizeH="0" baseline="0" noProof="0" dirty="0">
                <a:ln>
                  <a:noFill/>
                </a:ln>
                <a:solidFill>
                  <a:prstClr val="black"/>
                </a:solidFill>
                <a:effectLst/>
                <a:uLnTx/>
                <a:uFillTx/>
              </a:rPr>
              <a:t>  </a:t>
            </a:r>
            <a:r>
              <a:rPr kumimoji="0" lang="en-US" sz="2000" b="1" i="0" u="none" strike="noStrike" kern="1200" cap="none" spc="0" normalizeH="0" baseline="0" noProof="0" dirty="0">
                <a:ln>
                  <a:noFill/>
                </a:ln>
                <a:solidFill>
                  <a:prstClr val="black"/>
                </a:solidFill>
                <a:effectLst/>
                <a:uLnTx/>
                <a:uFillTx/>
              </a:rPr>
              <a:t>What needs</a:t>
            </a:r>
            <a:r>
              <a:rPr kumimoji="0" lang="en-US" sz="2000" b="1" i="0" u="none" strike="noStrike" kern="1200" cap="none" spc="0" normalizeH="0" noProof="0" dirty="0">
                <a:ln>
                  <a:noFill/>
                </a:ln>
                <a:solidFill>
                  <a:prstClr val="black"/>
                </a:solidFill>
                <a:effectLst/>
                <a:uLnTx/>
                <a:uFillTx/>
              </a:rPr>
              <a:t> to be reported to the LBB Contracts Database? </a:t>
            </a:r>
          </a:p>
          <a:p>
            <a:pPr marL="692150" lvl="1" indent="-234950">
              <a:buSzTx/>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rPr>
              <a:t>The contract</a:t>
            </a:r>
            <a:r>
              <a:rPr kumimoji="0" lang="en-US" sz="2000" i="0" u="none" strike="noStrike" kern="1200" cap="none" spc="0" normalizeH="0" noProof="0" dirty="0">
                <a:ln>
                  <a:noFill/>
                </a:ln>
                <a:solidFill>
                  <a:prstClr val="black"/>
                </a:solidFill>
                <a:effectLst/>
                <a:uLnTx/>
                <a:uFillTx/>
              </a:rPr>
              <a:t> details, </a:t>
            </a:r>
            <a:r>
              <a:rPr kumimoji="0" lang="en-US" sz="2000" i="0" u="none" strike="noStrike" kern="1200" cap="none" spc="0" normalizeH="0" baseline="0" noProof="0" dirty="0">
                <a:ln>
                  <a:noFill/>
                </a:ln>
                <a:solidFill>
                  <a:prstClr val="black"/>
                </a:solidFill>
                <a:effectLst/>
                <a:uLnTx/>
                <a:uFillTx/>
              </a:rPr>
              <a:t>solicitation,</a:t>
            </a:r>
            <a:r>
              <a:rPr kumimoji="0" lang="en-US" sz="2000" i="0" u="none" strike="noStrike" kern="1200" cap="none" spc="0" normalizeH="0" noProof="0" dirty="0">
                <a:ln>
                  <a:noFill/>
                </a:ln>
                <a:solidFill>
                  <a:prstClr val="black"/>
                </a:solidFill>
                <a:effectLst/>
                <a:uLnTx/>
                <a:uFillTx/>
              </a:rPr>
              <a:t> contract, and any other required documents should be included.  </a:t>
            </a:r>
            <a:endParaRPr kumimoji="0" lang="en-US" sz="200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3256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CC0D5-F041-4911-A301-1ED93D827331}" type="datetime4">
              <a:rPr lang="en-US" smtClean="0"/>
              <a:t>July 8, 2022</a:t>
            </a:fld>
            <a:endParaRPr lang="en-US" dirty="0"/>
          </a:p>
        </p:txBody>
      </p:sp>
      <p:sp>
        <p:nvSpPr>
          <p:cNvPr id="4" name="Slide Number Placeholder 3"/>
          <p:cNvSpPr>
            <a:spLocks noGrp="1"/>
          </p:cNvSpPr>
          <p:nvPr>
            <p:ph type="sldNum" sz="quarter" idx="12"/>
          </p:nvPr>
        </p:nvSpPr>
        <p:spPr/>
        <p:txBody>
          <a:bodyPr/>
          <a:lstStyle/>
          <a:p>
            <a:fld id="{D834564F-6D3B-406C-B0D1-672588DF73BB}" type="slidenum">
              <a:rPr lang="en-US" smtClean="0"/>
              <a:pPr/>
              <a:t>5</a:t>
            </a:fld>
            <a:endParaRPr lang="en-US" dirty="0"/>
          </a:p>
        </p:txBody>
      </p:sp>
      <p:sp>
        <p:nvSpPr>
          <p:cNvPr id="5" name="Title 4"/>
          <p:cNvSpPr>
            <a:spLocks noGrp="1"/>
          </p:cNvSpPr>
          <p:nvPr>
            <p:ph type="title"/>
          </p:nvPr>
        </p:nvSpPr>
        <p:spPr/>
        <p:txBody>
          <a:bodyPr/>
          <a:lstStyle/>
          <a:p>
            <a:r>
              <a:rPr lang="en-US" dirty="0"/>
              <a:t>Contract Reporting Thresholds</a:t>
            </a:r>
          </a:p>
        </p:txBody>
      </p:sp>
      <p:sp>
        <p:nvSpPr>
          <p:cNvPr id="6" name="Content Placeholder 5"/>
          <p:cNvSpPr>
            <a:spLocks noGrp="1"/>
          </p:cNvSpPr>
          <p:nvPr>
            <p:ph idx="1"/>
          </p:nvPr>
        </p:nvSpPr>
        <p:spPr>
          <a:xfrm>
            <a:off x="152400" y="1371600"/>
            <a:ext cx="8839200" cy="533400"/>
          </a:xfrm>
        </p:spPr>
        <p:txBody>
          <a:bodyPr>
            <a:normAutofit fontScale="92500"/>
          </a:bodyPr>
          <a:lstStyle/>
          <a:p>
            <a:r>
              <a:rPr lang="en-US" sz="1900" dirty="0"/>
              <a:t>Contract reporting requirements in statute and the General Appropriations Act (GAA</a:t>
            </a:r>
            <a:r>
              <a:rPr lang="en-US" sz="2000" dirty="0"/>
              <a:t>)</a:t>
            </a:r>
          </a:p>
        </p:txBody>
      </p:sp>
      <p:graphicFrame>
        <p:nvGraphicFramePr>
          <p:cNvPr id="8" name="Table 7"/>
          <p:cNvGraphicFramePr>
            <a:graphicFrameLocks noGrp="1"/>
          </p:cNvGraphicFramePr>
          <p:nvPr>
            <p:extLst>
              <p:ext uri="{D42A27DB-BD31-4B8C-83A1-F6EECF244321}">
                <p14:modId xmlns:p14="http://schemas.microsoft.com/office/powerpoint/2010/main" val="2760544873"/>
              </p:ext>
            </p:extLst>
          </p:nvPr>
        </p:nvGraphicFramePr>
        <p:xfrm>
          <a:off x="152400" y="1752598"/>
          <a:ext cx="8839200" cy="3755297"/>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827688">
                  <a:extLst>
                    <a:ext uri="{9D8B030D-6E8A-4147-A177-3AD203B41FA5}">
                      <a16:colId xmlns:a16="http://schemas.microsoft.com/office/drawing/2014/main" val="504666694"/>
                    </a:ext>
                  </a:extLst>
                </a:gridCol>
                <a:gridCol w="1677512">
                  <a:extLst>
                    <a:ext uri="{9D8B030D-6E8A-4147-A177-3AD203B41FA5}">
                      <a16:colId xmlns:a16="http://schemas.microsoft.com/office/drawing/2014/main" val="20003"/>
                    </a:ext>
                  </a:extLst>
                </a:gridCol>
              </a:tblGrid>
              <a:tr h="609602">
                <a:tc>
                  <a:txBody>
                    <a:bodyPr/>
                    <a:lstStyle/>
                    <a:p>
                      <a:pPr algn="ctr"/>
                      <a:r>
                        <a:rPr lang="en-US" sz="1400" dirty="0">
                          <a:solidFill>
                            <a:schemeClr val="tx1"/>
                          </a:solidFill>
                          <a:latin typeface="+mj-lt"/>
                          <a:cs typeface="Arial" panose="020B0604020202020204" pitchFamily="34" charset="0"/>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cs typeface="Arial" panose="020B0604020202020204" pitchFamily="34" charset="0"/>
                        </a:rPr>
                        <a:t>&gt;$50,000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cs typeface="Arial" panose="020B0604020202020204" pitchFamily="34" charset="0"/>
                        </a:rPr>
                        <a:t>&gt;$1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cs typeface="Arial" panose="020B0604020202020204" pitchFamily="34" charset="0"/>
                        </a:rPr>
                        <a:t>&gt;$1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cs typeface="Arial" panose="020B0604020202020204" pitchFamily="34" charset="0"/>
                        </a:rPr>
                        <a:t>&gt;$10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33400">
                <a:tc>
                  <a:txBody>
                    <a:bodyPr/>
                    <a:lstStyle/>
                    <a:p>
                      <a:pPr algn="ctr" fontAlgn="b"/>
                      <a:r>
                        <a:rPr lang="en-US" sz="1400" b="1" i="0" u="none" strike="noStrike" dirty="0">
                          <a:solidFill>
                            <a:srgbClr val="000000"/>
                          </a:solidFill>
                          <a:latin typeface="+mj-lt"/>
                          <a:cs typeface="Arial" panose="020B0604020202020204" pitchFamily="34" charset="0"/>
                        </a:rPr>
                        <a:t>Type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latin typeface="+mj-lt"/>
                          <a:cs typeface="Arial" panose="020B0604020202020204" pitchFamily="34" charset="0"/>
                        </a:rPr>
                        <a:t>All Contracts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latin typeface="+mj-lt"/>
                          <a:cs typeface="Arial" panose="020B0604020202020204" pitchFamily="34" charset="0"/>
                        </a:rPr>
                        <a:t>Non-competitive/Sole Source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latin typeface="+mj-lt"/>
                          <a:cs typeface="Arial" panose="020B0604020202020204" pitchFamily="34" charset="0"/>
                        </a:rPr>
                        <a:t>Emergency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a:solidFill>
                            <a:srgbClr val="000000"/>
                          </a:solidFill>
                          <a:latin typeface="+mj-lt"/>
                          <a:cs typeface="Arial" panose="020B0604020202020204" pitchFamily="34" charset="0"/>
                        </a:rPr>
                        <a:t>All Contracts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03653">
                <a:tc>
                  <a:txBody>
                    <a:bodyPr/>
                    <a:lstStyle/>
                    <a:p>
                      <a:pPr algn="ctr" fontAlgn="b"/>
                      <a:r>
                        <a:rPr lang="en-US" sz="1400" b="1" i="0" u="none" strike="noStrike" dirty="0">
                          <a:solidFill>
                            <a:srgbClr val="000000"/>
                          </a:solidFill>
                          <a:latin typeface="+mj-lt"/>
                          <a:cs typeface="Arial" panose="020B0604020202020204" pitchFamily="34" charset="0"/>
                        </a:rPr>
                        <a:t>Due Date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latin typeface="+mj-lt"/>
                          <a:cs typeface="Arial" panose="020B0604020202020204" pitchFamily="34" charset="0"/>
                        </a:rPr>
                        <a:t>30 days of award or amendment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latin typeface="+mj-lt"/>
                          <a:cs typeface="Arial" panose="020B0604020202020204" pitchFamily="34" charset="0"/>
                        </a:rPr>
                        <a:t>15 days of award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latin typeface="+mj-lt"/>
                          <a:cs typeface="Arial" panose="020B0604020202020204" pitchFamily="34" charset="0"/>
                        </a:rPr>
                        <a:t>5 days of award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400" b="0" i="0" u="none" strike="noStrike" dirty="0">
                          <a:solidFill>
                            <a:srgbClr val="000000"/>
                          </a:solidFill>
                          <a:latin typeface="+mj-lt"/>
                          <a:cs typeface="Arial" panose="020B0604020202020204" pitchFamily="34" charset="0"/>
                        </a:rPr>
                        <a:t>15 days of award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903653">
                <a:tc>
                  <a:txBody>
                    <a:bodyPr/>
                    <a:lstStyle/>
                    <a:p>
                      <a:pPr algn="ctr" fontAlgn="b"/>
                      <a:r>
                        <a:rPr lang="en-US" sz="1400" b="1" i="0" u="none" strike="noStrike" dirty="0">
                          <a:solidFill>
                            <a:srgbClr val="000000"/>
                          </a:solidFill>
                          <a:latin typeface="+mj-lt"/>
                          <a:cs typeface="Arial" panose="020B0604020202020204" pitchFamily="34" charset="0"/>
                        </a:rPr>
                        <a:t>Reporting Provision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latin typeface="+mj-lt"/>
                          <a:cs typeface="Arial" panose="020B0604020202020204" pitchFamily="34" charset="0"/>
                        </a:rPr>
                        <a:t>GAA, Article IX </a:t>
                      </a:r>
                      <a:r>
                        <a:rPr lang="en-US" sz="1400" dirty="0"/>
                        <a:t>§7.04</a:t>
                      </a:r>
                    </a:p>
                    <a:p>
                      <a:pPr algn="ctr" fontAlgn="b"/>
                      <a:r>
                        <a:rPr lang="en-US" sz="1400" b="0" i="0" u="none" strike="noStrike" dirty="0">
                          <a:solidFill>
                            <a:srgbClr val="000000"/>
                          </a:solidFill>
                          <a:latin typeface="+mj-lt"/>
                          <a:cs typeface="Arial" panose="020B0604020202020204" pitchFamily="34" charset="0"/>
                        </a:rPr>
                        <a:t>TX Gov Code </a:t>
                      </a:r>
                      <a:r>
                        <a:rPr lang="en-US" sz="1400" dirty="0"/>
                        <a:t>§322.020</a:t>
                      </a:r>
                      <a:endParaRPr lang="en-US" sz="1400" b="0" i="0" u="none" strike="noStrike" dirty="0">
                        <a:solidFill>
                          <a:srgbClr val="000000"/>
                        </a:solidFill>
                        <a:latin typeface="+mj-lt"/>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400" b="0" i="0" u="none" strike="noStrike" kern="1200" dirty="0">
                          <a:solidFill>
                            <a:srgbClr val="000000"/>
                          </a:solidFill>
                          <a:latin typeface="+mn-lt"/>
                          <a:ea typeface="+mn-ea"/>
                          <a:cs typeface="Arial" panose="020B0604020202020204" pitchFamily="34" charset="0"/>
                        </a:rPr>
                        <a:t>GAA, Article IX </a:t>
                      </a:r>
                      <a:r>
                        <a:rPr lang="en-US" sz="1400" dirty="0"/>
                        <a:t>§7.11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latin typeface="+mn-lt"/>
                          <a:ea typeface="+mn-ea"/>
                          <a:cs typeface="Arial" panose="020B0604020202020204" pitchFamily="34" charset="0"/>
                        </a:rPr>
                        <a:t>GAA, Article IX </a:t>
                      </a:r>
                      <a:r>
                        <a:rPr lang="en-US" sz="1400" dirty="0"/>
                        <a:t>§7.11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0" i="0" u="none" strike="noStrike" kern="1200" dirty="0">
                          <a:solidFill>
                            <a:srgbClr val="000000"/>
                          </a:solidFill>
                          <a:latin typeface="+mn-lt"/>
                          <a:ea typeface="+mn-ea"/>
                          <a:cs typeface="Arial" panose="020B0604020202020204" pitchFamily="34" charset="0"/>
                        </a:rPr>
                        <a:t>GAA, Article IX </a:t>
                      </a:r>
                      <a:r>
                        <a:rPr lang="en-US" sz="1400" dirty="0"/>
                        <a:t>§7.11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04989">
                <a:tc>
                  <a:txBody>
                    <a:bodyPr/>
                    <a:lstStyle/>
                    <a:p>
                      <a:pPr algn="ctr" fontAlgn="b"/>
                      <a:r>
                        <a:rPr lang="en-US" sz="1400" b="1" i="0" u="none" strike="noStrike" dirty="0">
                          <a:solidFill>
                            <a:srgbClr val="000000"/>
                          </a:solidFill>
                          <a:latin typeface="+mj-lt"/>
                          <a:cs typeface="Arial" panose="020B0604020202020204" pitchFamily="34" charset="0"/>
                        </a:rPr>
                        <a:t>Documentation Required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latin typeface="+mj-lt"/>
                          <a:cs typeface="Arial" panose="020B0604020202020204" pitchFamily="34" charset="0"/>
                        </a:rPr>
                        <a:t>Solicitation and contract documents*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kern="1200" dirty="0">
                          <a:solidFill>
                            <a:srgbClr val="000000"/>
                          </a:solidFill>
                          <a:latin typeface="+mn-lt"/>
                          <a:ea typeface="+mn-ea"/>
                          <a:cs typeface="Arial" panose="020B0604020202020204" pitchFamily="34" charset="0"/>
                        </a:rPr>
                        <a:t>Certification letter,</a:t>
                      </a:r>
                    </a:p>
                    <a:p>
                      <a:pPr algn="ctr" fontAlgn="b"/>
                      <a:r>
                        <a:rPr lang="en-US" sz="1400" b="0" i="0" u="none" strike="noStrike" kern="1200" dirty="0">
                          <a:solidFill>
                            <a:srgbClr val="000000"/>
                          </a:solidFill>
                          <a:latin typeface="+mn-lt"/>
                          <a:ea typeface="+mn-ea"/>
                          <a:cs typeface="Arial" panose="020B0604020202020204" pitchFamily="34" charset="0"/>
                        </a:rPr>
                        <a:t>solicitation and contract documents</a:t>
                      </a:r>
                      <a:endParaRPr lang="en-US" sz="1400" b="0" i="0" u="none" strike="noStrike" dirty="0">
                        <a:solidFill>
                          <a:srgbClr val="000000"/>
                        </a:solidFill>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kern="1200" dirty="0">
                          <a:solidFill>
                            <a:srgbClr val="000000"/>
                          </a:solidFill>
                          <a:latin typeface="+mn-lt"/>
                          <a:ea typeface="+mn-ea"/>
                          <a:cs typeface="Arial" panose="020B0604020202020204" pitchFamily="34" charset="0"/>
                        </a:rPr>
                        <a:t>Certification letter,</a:t>
                      </a:r>
                    </a:p>
                    <a:p>
                      <a:pPr algn="ctr" fontAlgn="b"/>
                      <a:r>
                        <a:rPr lang="en-US" sz="1400" b="0" i="0" u="none" strike="noStrike" kern="1200" dirty="0">
                          <a:solidFill>
                            <a:srgbClr val="000000"/>
                          </a:solidFill>
                          <a:latin typeface="+mn-lt"/>
                          <a:ea typeface="+mn-ea"/>
                          <a:cs typeface="Arial" panose="020B0604020202020204" pitchFamily="34" charset="0"/>
                        </a:rPr>
                        <a:t>solicitation and contract documents</a:t>
                      </a:r>
                      <a:endParaRPr lang="en-US" sz="1400" b="0" i="0" u="none" strike="noStrike" kern="1200" dirty="0">
                        <a:solidFill>
                          <a:srgbClr val="000000"/>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400" b="0" i="0" u="none" strike="noStrike" kern="1200" dirty="0">
                          <a:solidFill>
                            <a:srgbClr val="000000"/>
                          </a:solidFill>
                          <a:latin typeface="+mn-lt"/>
                          <a:ea typeface="+mn-ea"/>
                          <a:cs typeface="Arial" panose="020B0604020202020204" pitchFamily="34" charset="0"/>
                        </a:rPr>
                        <a:t>Certification letter,</a:t>
                      </a:r>
                    </a:p>
                    <a:p>
                      <a:pPr algn="ctr" fontAlgn="b"/>
                      <a:r>
                        <a:rPr lang="en-US" sz="1400" b="0" i="0" u="none" strike="noStrike" kern="1200" dirty="0">
                          <a:solidFill>
                            <a:srgbClr val="000000"/>
                          </a:solidFill>
                          <a:latin typeface="+mn-lt"/>
                          <a:ea typeface="+mn-ea"/>
                          <a:cs typeface="Arial" panose="020B0604020202020204" pitchFamily="34" charset="0"/>
                        </a:rPr>
                        <a:t>solicitation and contract documents</a:t>
                      </a:r>
                      <a:endParaRPr lang="en-US" sz="1400" b="0" i="0" u="none" strike="noStrike" kern="1200" dirty="0">
                        <a:solidFill>
                          <a:srgbClr val="000000"/>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7E6F03EF-5355-4265-B860-08FCC863E453}"/>
              </a:ext>
            </a:extLst>
          </p:cNvPr>
          <p:cNvSpPr txBox="1"/>
          <p:nvPr/>
        </p:nvSpPr>
        <p:spPr>
          <a:xfrm>
            <a:off x="228600" y="5523931"/>
            <a:ext cx="4132285" cy="276999"/>
          </a:xfrm>
          <a:prstGeom prst="rect">
            <a:avLst/>
          </a:prstGeom>
          <a:noFill/>
        </p:spPr>
        <p:txBody>
          <a:bodyPr wrap="none" rtlCol="0">
            <a:spAutoFit/>
          </a:bodyPr>
          <a:lstStyle/>
          <a:p>
            <a:r>
              <a:rPr lang="en-US" sz="1200" dirty="0"/>
              <a:t>*See Texas Government Code §322.020(f) for exemptions</a:t>
            </a:r>
          </a:p>
        </p:txBody>
      </p:sp>
    </p:spTree>
    <p:extLst>
      <p:ext uri="{BB962C8B-B14F-4D97-AF65-F5344CB8AC3E}">
        <p14:creationId xmlns:p14="http://schemas.microsoft.com/office/powerpoint/2010/main" val="3505057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CC0D5-F041-4911-A301-1ED93D827331}" type="datetime4">
              <a:rPr lang="en-US" smtClean="0"/>
              <a:t>July 8, 2022</a:t>
            </a:fld>
            <a:endParaRPr lang="en-US" dirty="0"/>
          </a:p>
        </p:txBody>
      </p:sp>
      <p:sp>
        <p:nvSpPr>
          <p:cNvPr id="4" name="Slide Number Placeholder 3"/>
          <p:cNvSpPr>
            <a:spLocks noGrp="1"/>
          </p:cNvSpPr>
          <p:nvPr>
            <p:ph type="sldNum" sz="quarter" idx="12"/>
          </p:nvPr>
        </p:nvSpPr>
        <p:spPr/>
        <p:txBody>
          <a:bodyPr/>
          <a:lstStyle/>
          <a:p>
            <a:fld id="{D834564F-6D3B-406C-B0D1-672588DF73BB}" type="slidenum">
              <a:rPr lang="en-US" smtClean="0"/>
              <a:pPr/>
              <a:t>6</a:t>
            </a:fld>
            <a:endParaRPr lang="en-US" dirty="0"/>
          </a:p>
        </p:txBody>
      </p:sp>
      <p:sp>
        <p:nvSpPr>
          <p:cNvPr id="5" name="Title 4"/>
          <p:cNvSpPr>
            <a:spLocks noGrp="1"/>
          </p:cNvSpPr>
          <p:nvPr>
            <p:ph type="title"/>
          </p:nvPr>
        </p:nvSpPr>
        <p:spPr/>
        <p:txBody>
          <a:bodyPr/>
          <a:lstStyle/>
          <a:p>
            <a:r>
              <a:rPr lang="en-US" dirty="0"/>
              <a:t>Contracts Database</a:t>
            </a:r>
          </a:p>
        </p:txBody>
      </p:sp>
      <p:sp>
        <p:nvSpPr>
          <p:cNvPr id="6" name="Content Placeholder 5"/>
          <p:cNvSpPr>
            <a:spLocks noGrp="1"/>
          </p:cNvSpPr>
          <p:nvPr>
            <p:ph idx="1"/>
          </p:nvPr>
        </p:nvSpPr>
        <p:spPr/>
        <p:txBody>
          <a:bodyPr>
            <a:normAutofit/>
          </a:bodyPr>
          <a:lstStyle/>
          <a:p>
            <a:r>
              <a:rPr lang="en-US" sz="2000" dirty="0"/>
              <a:t>The LBB Contracts Database, required by Government Code Sec. 322.020, serves as the central repository for all of the State’s contracts and provides transparency for the Legislature and the public.</a:t>
            </a:r>
          </a:p>
          <a:p>
            <a:r>
              <a:rPr lang="en-US" sz="2000" dirty="0"/>
              <a:t>As of July 2022, the contracts database contains over 128,000 contracts with a combined value of over $544 billion.</a:t>
            </a:r>
          </a:p>
          <a:p>
            <a:r>
              <a:rPr lang="en-US" sz="2000" dirty="0"/>
              <a:t>The contracts database can be accessed at:</a:t>
            </a:r>
          </a:p>
          <a:p>
            <a:pPr algn="ctr"/>
            <a:r>
              <a:rPr lang="en-US" sz="2000" dirty="0"/>
              <a:t> </a:t>
            </a:r>
            <a:r>
              <a:rPr lang="en-US" sz="2600" dirty="0"/>
              <a:t>https://cms.lbb.state.tx.us/Public/Search.aspx</a:t>
            </a:r>
          </a:p>
          <a:p>
            <a:endParaRPr lang="en-US" sz="2000" dirty="0"/>
          </a:p>
        </p:txBody>
      </p:sp>
    </p:spTree>
    <p:extLst>
      <p:ext uri="{BB962C8B-B14F-4D97-AF65-F5344CB8AC3E}">
        <p14:creationId xmlns:p14="http://schemas.microsoft.com/office/powerpoint/2010/main" val="91869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CC0D5-F041-4911-A301-1ED93D827331}" type="datetime4">
              <a:rPr lang="en-US" smtClean="0"/>
              <a:t>July 8, 2022</a:t>
            </a:fld>
            <a:endParaRPr lang="en-US" dirty="0"/>
          </a:p>
        </p:txBody>
      </p:sp>
      <p:sp>
        <p:nvSpPr>
          <p:cNvPr id="4" name="Slide Number Placeholder 3"/>
          <p:cNvSpPr>
            <a:spLocks noGrp="1"/>
          </p:cNvSpPr>
          <p:nvPr>
            <p:ph type="sldNum" sz="quarter" idx="12"/>
          </p:nvPr>
        </p:nvSpPr>
        <p:spPr/>
        <p:txBody>
          <a:bodyPr/>
          <a:lstStyle/>
          <a:p>
            <a:fld id="{D834564F-6D3B-406C-B0D1-672588DF73BB}" type="slidenum">
              <a:rPr lang="en-US" smtClean="0"/>
              <a:pPr/>
              <a:t>7</a:t>
            </a:fld>
            <a:endParaRPr lang="en-US" dirty="0"/>
          </a:p>
        </p:txBody>
      </p:sp>
      <p:sp>
        <p:nvSpPr>
          <p:cNvPr id="5" name="Title 4"/>
          <p:cNvSpPr>
            <a:spLocks noGrp="1"/>
          </p:cNvSpPr>
          <p:nvPr>
            <p:ph type="title"/>
          </p:nvPr>
        </p:nvSpPr>
        <p:spPr/>
        <p:txBody>
          <a:bodyPr/>
          <a:lstStyle/>
          <a:p>
            <a:r>
              <a:rPr lang="en-US" dirty="0"/>
              <a:t>Contract Reports</a:t>
            </a:r>
          </a:p>
        </p:txBody>
      </p:sp>
      <p:sp>
        <p:nvSpPr>
          <p:cNvPr id="6" name="Content Placeholder 5"/>
          <p:cNvSpPr>
            <a:spLocks noGrp="1"/>
          </p:cNvSpPr>
          <p:nvPr>
            <p:ph idx="1"/>
          </p:nvPr>
        </p:nvSpPr>
        <p:spPr/>
        <p:txBody>
          <a:bodyPr>
            <a:normAutofit/>
          </a:bodyPr>
          <a:lstStyle/>
          <a:p>
            <a:r>
              <a:rPr lang="en-US" sz="2000" dirty="0"/>
              <a:t>The GAA also requires all agencies and institutions to submit regular contract reports. </a:t>
            </a:r>
          </a:p>
          <a:p>
            <a:pPr marL="342900" indent="-342900">
              <a:buFont typeface="Arial" panose="020B0604020202020204" pitchFamily="34" charset="0"/>
              <a:buChar char="•"/>
            </a:pPr>
            <a:r>
              <a:rPr lang="en-US" sz="2000" dirty="0"/>
              <a:t>Art. IX, Sec. 7.04 (g)(h): provide notice of amendments that increase a contracts value by 10% or more.</a:t>
            </a:r>
          </a:p>
          <a:p>
            <a:pPr marL="800100" lvl="1" indent="-342900">
              <a:buFont typeface="Wingdings" panose="05000000000000000000" pitchFamily="2" charset="2"/>
              <a:buChar char="Ø"/>
            </a:pPr>
            <a:r>
              <a:rPr lang="en-US" sz="2000" dirty="0"/>
              <a:t>This notice is collected automatically when reporting the amendment to the contracts database.</a:t>
            </a:r>
          </a:p>
          <a:p>
            <a:pPr marL="342900" indent="-342900">
              <a:buFont typeface="Arial" panose="020B0604020202020204" pitchFamily="34" charset="0"/>
              <a:buChar char="•"/>
            </a:pPr>
            <a:r>
              <a:rPr lang="en-US" sz="2000" dirty="0"/>
              <a:t>Art. IX, Sec. 17.09 (f): submit an annual report to the LBB detailing the step taken to ensure compliance with state procurement requirements.</a:t>
            </a:r>
          </a:p>
          <a:p>
            <a:pPr marL="800100" lvl="1" indent="-342900">
              <a:buFont typeface="Wingdings" panose="05000000000000000000" pitchFamily="2" charset="2"/>
              <a:buChar char="Ø"/>
            </a:pPr>
            <a:r>
              <a:rPr lang="en-US" sz="2000" dirty="0"/>
              <a:t>Report worksheets are sent out to agencies and institutions each fall. The next report will be due September 30, 2022.  </a:t>
            </a:r>
          </a:p>
        </p:txBody>
      </p:sp>
    </p:spTree>
    <p:extLst>
      <p:ext uri="{BB962C8B-B14F-4D97-AF65-F5344CB8AC3E}">
        <p14:creationId xmlns:p14="http://schemas.microsoft.com/office/powerpoint/2010/main" val="2483770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CC0D5-F041-4911-A301-1ED93D827331}" type="datetime4">
              <a:rPr lang="en-US" smtClean="0"/>
              <a:t>July 8, 2022</a:t>
            </a:fld>
            <a:endParaRPr lang="en-US" dirty="0"/>
          </a:p>
        </p:txBody>
      </p:sp>
      <p:sp>
        <p:nvSpPr>
          <p:cNvPr id="4" name="Slide Number Placeholder 3"/>
          <p:cNvSpPr>
            <a:spLocks noGrp="1"/>
          </p:cNvSpPr>
          <p:nvPr>
            <p:ph type="sldNum" sz="quarter" idx="12"/>
          </p:nvPr>
        </p:nvSpPr>
        <p:spPr/>
        <p:txBody>
          <a:bodyPr/>
          <a:lstStyle/>
          <a:p>
            <a:fld id="{D834564F-6D3B-406C-B0D1-672588DF73BB}" type="slidenum">
              <a:rPr lang="en-US" smtClean="0"/>
              <a:pPr/>
              <a:t>8</a:t>
            </a:fld>
            <a:endParaRPr lang="en-US" dirty="0"/>
          </a:p>
        </p:txBody>
      </p:sp>
      <p:sp>
        <p:nvSpPr>
          <p:cNvPr id="5" name="Title 4"/>
          <p:cNvSpPr>
            <a:spLocks noGrp="1"/>
          </p:cNvSpPr>
          <p:nvPr>
            <p:ph type="title"/>
          </p:nvPr>
        </p:nvSpPr>
        <p:spPr/>
        <p:txBody>
          <a:bodyPr/>
          <a:lstStyle/>
          <a:p>
            <a:r>
              <a:rPr lang="en-US" dirty="0"/>
              <a:t>Contract Reviews</a:t>
            </a:r>
          </a:p>
        </p:txBody>
      </p:sp>
      <p:sp>
        <p:nvSpPr>
          <p:cNvPr id="7" name="Content Placeholder 7"/>
          <p:cNvSpPr txBox="1">
            <a:spLocks/>
          </p:cNvSpPr>
          <p:nvPr/>
        </p:nvSpPr>
        <p:spPr>
          <a:xfrm>
            <a:off x="457200" y="1295400"/>
            <a:ext cx="8229600" cy="50292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ts val="1200"/>
              </a:spcBef>
              <a:buFontTx/>
              <a:buNone/>
              <a:defRPr sz="1200" kern="1200" baseline="0">
                <a:solidFill>
                  <a:schemeClr val="tx1"/>
                </a:solidFill>
                <a:latin typeface="Arial" pitchFamily="34" charset="0"/>
                <a:ea typeface="+mn-ea"/>
                <a:cs typeface="Arial" pitchFamily="34" charset="0"/>
              </a:defRPr>
            </a:lvl1pPr>
            <a:lvl2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2pPr>
            <a:lvl3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t>LBB staff are authorized to conduct reviews of contracts to ensure compliance with best practices from:</a:t>
            </a:r>
          </a:p>
          <a:p>
            <a:pPr marL="339725" lvl="1" indent="-222250">
              <a:buFont typeface="Arial" charset="0"/>
              <a:buChar char="•"/>
            </a:pPr>
            <a:r>
              <a:rPr lang="en-US" sz="1900" dirty="0"/>
              <a:t>The State of Texas Procurement and Contract Management Guide</a:t>
            </a:r>
          </a:p>
          <a:p>
            <a:pPr marL="339725" lvl="1" indent="-222250">
              <a:buFont typeface="Arial" charset="0"/>
              <a:buChar char="•"/>
            </a:pPr>
            <a:r>
              <a:rPr lang="en-US" sz="1900" dirty="0"/>
              <a:t>Any applicable statutes, rules, policies, and procedures</a:t>
            </a:r>
          </a:p>
          <a:p>
            <a:r>
              <a:rPr lang="en-US" sz="1900" dirty="0"/>
              <a:t>Staff of the LBB may provide written notification to the Comptroller, the Governor, and/or the Legislative Budget Board of any unresolved violations identified.</a:t>
            </a:r>
          </a:p>
          <a:p>
            <a:pPr marL="287338" indent="-169863">
              <a:buFont typeface="Arial" charset="0"/>
              <a:buChar char="•"/>
            </a:pPr>
            <a:r>
              <a:rPr lang="en-US" sz="1900" dirty="0"/>
              <a:t>May include recommendations for enforcement mechanisms based on existing legislative authorities, including:</a:t>
            </a:r>
          </a:p>
          <a:p>
            <a:pPr marL="287338" lvl="1" indent="-169863">
              <a:buFont typeface="Arial" charset="0"/>
              <a:buChar char="•"/>
            </a:pPr>
            <a:r>
              <a:rPr lang="en-US" sz="1900" dirty="0"/>
              <a:t>Enhanced monitoring by LBB staff</a:t>
            </a:r>
          </a:p>
          <a:p>
            <a:pPr marL="287338" lvl="1" indent="-169863">
              <a:buFont typeface="Arial" charset="0"/>
              <a:buChar char="•"/>
            </a:pPr>
            <a:r>
              <a:rPr lang="en-US" sz="1900" dirty="0"/>
              <a:t>State Auditor Office (SAO) audit</a:t>
            </a:r>
          </a:p>
          <a:p>
            <a:pPr marL="287338" lvl="1" indent="-169863">
              <a:buFont typeface="Arial" charset="0"/>
              <a:buChar char="•"/>
            </a:pPr>
            <a:r>
              <a:rPr lang="en-US" sz="1900" dirty="0"/>
              <a:t>Required consultation with Quality Assurance Team and/or the Contract Advisory Team</a:t>
            </a:r>
          </a:p>
          <a:p>
            <a:pPr marL="287338" lvl="1" indent="-169863">
              <a:buFont typeface="Arial" charset="0"/>
              <a:buChar char="•"/>
            </a:pPr>
            <a:r>
              <a:rPr lang="en-US" sz="1900" dirty="0"/>
              <a:t>Recommendation to cancel the contract</a:t>
            </a:r>
          </a:p>
          <a:p>
            <a:pPr marL="742950" lvl="1" indent="-285750">
              <a:buFont typeface="Arial" charset="0"/>
              <a:buChar char="•"/>
            </a:pPr>
            <a:endParaRPr lang="en-US" sz="2000" dirty="0"/>
          </a:p>
        </p:txBody>
      </p:sp>
    </p:spTree>
    <p:extLst>
      <p:ext uri="{BB962C8B-B14F-4D97-AF65-F5344CB8AC3E}">
        <p14:creationId xmlns:p14="http://schemas.microsoft.com/office/powerpoint/2010/main" val="2238217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EAD555-BBEC-D3CA-054E-79AC097F3316}"/>
              </a:ext>
            </a:extLst>
          </p:cNvPr>
          <p:cNvSpPr>
            <a:spLocks noGrp="1"/>
          </p:cNvSpPr>
          <p:nvPr>
            <p:ph type="dt" sz="half" idx="10"/>
          </p:nvPr>
        </p:nvSpPr>
        <p:spPr/>
        <p:txBody>
          <a:bodyPr/>
          <a:lstStyle/>
          <a:p>
            <a:fld id="{26AC891B-3E96-4041-9D80-9F4A51F50E81}" type="datetime4">
              <a:rPr lang="en-US" smtClean="0"/>
              <a:pPr/>
              <a:t>July 8, 2022</a:t>
            </a:fld>
            <a:endParaRPr lang="en-US" dirty="0"/>
          </a:p>
        </p:txBody>
      </p:sp>
      <p:sp>
        <p:nvSpPr>
          <p:cNvPr id="3" name="Footer Placeholder 2">
            <a:extLst>
              <a:ext uri="{FF2B5EF4-FFF2-40B4-BE49-F238E27FC236}">
                <a16:creationId xmlns:a16="http://schemas.microsoft.com/office/drawing/2014/main" id="{693593F7-F9FD-7A70-BE3E-9139477A98E1}"/>
              </a:ext>
            </a:extLst>
          </p:cNvPr>
          <p:cNvSpPr>
            <a:spLocks noGrp="1"/>
          </p:cNvSpPr>
          <p:nvPr>
            <p:ph type="ftr" sz="quarter" idx="11"/>
          </p:nvPr>
        </p:nvSpPr>
        <p:spPr/>
        <p:txBody>
          <a:bodyPr/>
          <a:lstStyle/>
          <a:p>
            <a:r>
              <a:rPr lang="en-US"/>
              <a:t>LEGISLATIVE BUDGET BOARD ID: ###</a:t>
            </a:r>
            <a:endParaRPr lang="en-US" dirty="0"/>
          </a:p>
        </p:txBody>
      </p:sp>
      <p:sp>
        <p:nvSpPr>
          <p:cNvPr id="4" name="Slide Number Placeholder 3">
            <a:extLst>
              <a:ext uri="{FF2B5EF4-FFF2-40B4-BE49-F238E27FC236}">
                <a16:creationId xmlns:a16="http://schemas.microsoft.com/office/drawing/2014/main" id="{FEEF8376-8C9D-448C-C581-355E40495D18}"/>
              </a:ext>
            </a:extLst>
          </p:cNvPr>
          <p:cNvSpPr>
            <a:spLocks noGrp="1"/>
          </p:cNvSpPr>
          <p:nvPr>
            <p:ph type="sldNum" sz="quarter" idx="12"/>
          </p:nvPr>
        </p:nvSpPr>
        <p:spPr/>
        <p:txBody>
          <a:bodyPr/>
          <a:lstStyle/>
          <a:p>
            <a:fld id="{D834564F-6D3B-406C-B0D1-672588DF73BB}" type="slidenum">
              <a:rPr lang="en-US" smtClean="0"/>
              <a:pPr/>
              <a:t>9</a:t>
            </a:fld>
            <a:endParaRPr lang="en-US" dirty="0"/>
          </a:p>
        </p:txBody>
      </p:sp>
      <p:sp>
        <p:nvSpPr>
          <p:cNvPr id="5" name="Title 4">
            <a:extLst>
              <a:ext uri="{FF2B5EF4-FFF2-40B4-BE49-F238E27FC236}">
                <a16:creationId xmlns:a16="http://schemas.microsoft.com/office/drawing/2014/main" id="{06242003-CCC4-CA87-3031-A2B735761977}"/>
              </a:ext>
            </a:extLst>
          </p:cNvPr>
          <p:cNvSpPr>
            <a:spLocks noGrp="1"/>
          </p:cNvSpPr>
          <p:nvPr>
            <p:ph type="title"/>
          </p:nvPr>
        </p:nvSpPr>
        <p:spPr/>
        <p:txBody>
          <a:bodyPr/>
          <a:lstStyle/>
          <a:p>
            <a:r>
              <a:rPr lang="en-US" dirty="0"/>
              <a:t>Areas of Emphasis</a:t>
            </a:r>
          </a:p>
        </p:txBody>
      </p:sp>
      <p:sp>
        <p:nvSpPr>
          <p:cNvPr id="6" name="Content Placeholder 5">
            <a:extLst>
              <a:ext uri="{FF2B5EF4-FFF2-40B4-BE49-F238E27FC236}">
                <a16:creationId xmlns:a16="http://schemas.microsoft.com/office/drawing/2014/main" id="{A20BDDCC-CA07-EC97-5016-B31B7F80A291}"/>
              </a:ext>
            </a:extLst>
          </p:cNvPr>
          <p:cNvSpPr>
            <a:spLocks noGrp="1"/>
          </p:cNvSpPr>
          <p:nvPr>
            <p:ph idx="1"/>
          </p:nvPr>
        </p:nvSpPr>
        <p:spPr/>
        <p:txBody>
          <a:bodyPr>
            <a:normAutofit/>
          </a:bodyPr>
          <a:lstStyle/>
          <a:p>
            <a:r>
              <a:rPr lang="en-US" sz="2000" dirty="0"/>
              <a:t>Current reviews are focusing on compliance in three areas:</a:t>
            </a:r>
          </a:p>
          <a:p>
            <a:pPr marL="342900" indent="-342900">
              <a:buFont typeface="Arial" panose="020B0604020202020204" pitchFamily="34" charset="0"/>
              <a:buChar char="•"/>
            </a:pPr>
            <a:r>
              <a:rPr lang="en-US" sz="2000" b="1" dirty="0"/>
              <a:t>Reporting Deadlines</a:t>
            </a:r>
            <a:r>
              <a:rPr lang="en-US" sz="2000" dirty="0"/>
              <a:t>:</a:t>
            </a:r>
          </a:p>
          <a:p>
            <a:pPr lvl="1" indent="0">
              <a:buNone/>
            </a:pPr>
            <a:endParaRPr lang="en-US" sz="2000" dirty="0"/>
          </a:p>
          <a:p>
            <a:pPr lvl="1" indent="0">
              <a:buNone/>
            </a:pPr>
            <a:endParaRPr lang="en-US" sz="2000" dirty="0"/>
          </a:p>
          <a:p>
            <a:pPr lvl="1" indent="0">
              <a:buNone/>
            </a:pPr>
            <a:endParaRPr lang="en-US" sz="2000" dirty="0"/>
          </a:p>
          <a:p>
            <a:pPr lvl="1" indent="0">
              <a:buNone/>
            </a:pPr>
            <a:endParaRPr lang="en-US" sz="2000" dirty="0"/>
          </a:p>
          <a:p>
            <a:pPr marL="342900" indent="-342900">
              <a:buFont typeface="Arial" panose="020B0604020202020204" pitchFamily="34" charset="0"/>
              <a:buChar char="•"/>
            </a:pPr>
            <a:r>
              <a:rPr lang="en-US" sz="2000" b="1" dirty="0"/>
              <a:t>Certification Letters</a:t>
            </a:r>
            <a:r>
              <a:rPr lang="en-US" sz="2000" dirty="0"/>
              <a:t>: All contracts over $10m and non-competitive contract over $1m require certification letters.</a:t>
            </a:r>
          </a:p>
          <a:p>
            <a:pPr marL="342900" indent="-342900">
              <a:buFont typeface="Arial" panose="020B0604020202020204" pitchFamily="34" charset="0"/>
              <a:buChar char="•"/>
            </a:pPr>
            <a:r>
              <a:rPr lang="en-US" sz="2000" b="1" dirty="0"/>
              <a:t>Reporting to the Vendor Performance Tracking System</a:t>
            </a:r>
            <a:r>
              <a:rPr lang="en-US" sz="2000" dirty="0"/>
              <a:t>: Agencies must report vendor performance at the completion of contracts over $25k and at least yearly for contracts over $5m.</a:t>
            </a:r>
          </a:p>
        </p:txBody>
      </p:sp>
      <p:graphicFrame>
        <p:nvGraphicFramePr>
          <p:cNvPr id="7" name="Table 7">
            <a:extLst>
              <a:ext uri="{FF2B5EF4-FFF2-40B4-BE49-F238E27FC236}">
                <a16:creationId xmlns:a16="http://schemas.microsoft.com/office/drawing/2014/main" id="{882C3C76-DC5B-7ED5-56F0-1EB029240A67}"/>
              </a:ext>
            </a:extLst>
          </p:cNvPr>
          <p:cNvGraphicFramePr>
            <a:graphicFrameLocks noGrp="1"/>
          </p:cNvGraphicFramePr>
          <p:nvPr>
            <p:extLst>
              <p:ext uri="{D42A27DB-BD31-4B8C-83A1-F6EECF244321}">
                <p14:modId xmlns:p14="http://schemas.microsoft.com/office/powerpoint/2010/main" val="3950227361"/>
              </p:ext>
            </p:extLst>
          </p:nvPr>
        </p:nvGraphicFramePr>
        <p:xfrm>
          <a:off x="876300" y="2286000"/>
          <a:ext cx="7391400" cy="1747520"/>
        </p:xfrm>
        <a:graphic>
          <a:graphicData uri="http://schemas.openxmlformats.org/drawingml/2006/table">
            <a:tbl>
              <a:tblPr firstRow="1" bandRow="1">
                <a:tableStyleId>{5C22544A-7EE6-4342-B048-85BDC9FD1C3A}</a:tableStyleId>
              </a:tblPr>
              <a:tblGrid>
                <a:gridCol w="3695700">
                  <a:extLst>
                    <a:ext uri="{9D8B030D-6E8A-4147-A177-3AD203B41FA5}">
                      <a16:colId xmlns:a16="http://schemas.microsoft.com/office/drawing/2014/main" val="1665481596"/>
                    </a:ext>
                  </a:extLst>
                </a:gridCol>
                <a:gridCol w="3695700">
                  <a:extLst>
                    <a:ext uri="{9D8B030D-6E8A-4147-A177-3AD203B41FA5}">
                      <a16:colId xmlns:a16="http://schemas.microsoft.com/office/drawing/2014/main" val="2527215866"/>
                    </a:ext>
                  </a:extLst>
                </a:gridCol>
              </a:tblGrid>
              <a:tr h="218440">
                <a:tc>
                  <a:txBody>
                    <a:bodyPr/>
                    <a:lstStyle/>
                    <a:p>
                      <a:r>
                        <a:rPr lang="en-US" dirty="0">
                          <a:solidFill>
                            <a:schemeClr val="tx1"/>
                          </a:solidFill>
                        </a:rPr>
                        <a:t>Type of Contract</a:t>
                      </a:r>
                    </a:p>
                  </a:txBody>
                  <a:tcPr/>
                </a:tc>
                <a:tc>
                  <a:txBody>
                    <a:bodyPr/>
                    <a:lstStyle/>
                    <a:p>
                      <a:r>
                        <a:rPr lang="en-US" dirty="0">
                          <a:solidFill>
                            <a:schemeClr val="tx1"/>
                          </a:solidFill>
                        </a:rPr>
                        <a:t>Deadline After Contract Award</a:t>
                      </a:r>
                    </a:p>
                  </a:txBody>
                  <a:tcPr/>
                </a:tc>
                <a:extLst>
                  <a:ext uri="{0D108BD9-81ED-4DB2-BD59-A6C34878D82A}">
                    <a16:rowId xmlns:a16="http://schemas.microsoft.com/office/drawing/2014/main" val="515914156"/>
                  </a:ext>
                </a:extLst>
              </a:tr>
              <a:tr h="370840">
                <a:tc>
                  <a:txBody>
                    <a:bodyPr/>
                    <a:lstStyle/>
                    <a:p>
                      <a:r>
                        <a:rPr lang="en-US" dirty="0"/>
                        <a:t>Emergency, over $1m</a:t>
                      </a:r>
                    </a:p>
                  </a:txBody>
                  <a:tcPr/>
                </a:tc>
                <a:tc>
                  <a:txBody>
                    <a:bodyPr/>
                    <a:lstStyle/>
                    <a:p>
                      <a:r>
                        <a:rPr lang="en-US" dirty="0"/>
                        <a:t>5 days</a:t>
                      </a:r>
                    </a:p>
                  </a:txBody>
                  <a:tcPr/>
                </a:tc>
                <a:extLst>
                  <a:ext uri="{0D108BD9-81ED-4DB2-BD59-A6C34878D82A}">
                    <a16:rowId xmlns:a16="http://schemas.microsoft.com/office/drawing/2014/main" val="1783086770"/>
                  </a:ext>
                </a:extLst>
              </a:tr>
              <a:tr h="370840">
                <a:tc>
                  <a:txBody>
                    <a:bodyPr/>
                    <a:lstStyle/>
                    <a:p>
                      <a:r>
                        <a:rPr lang="en-US" dirty="0"/>
                        <a:t>All contracts over $10m, </a:t>
                      </a:r>
                    </a:p>
                    <a:p>
                      <a:r>
                        <a:rPr lang="en-US" dirty="0"/>
                        <a:t>non-competitive over $1m</a:t>
                      </a:r>
                    </a:p>
                  </a:txBody>
                  <a:tcPr/>
                </a:tc>
                <a:tc>
                  <a:txBody>
                    <a:bodyPr/>
                    <a:lstStyle/>
                    <a:p>
                      <a:r>
                        <a:rPr lang="en-US" dirty="0"/>
                        <a:t>15 days</a:t>
                      </a:r>
                    </a:p>
                  </a:txBody>
                  <a:tcPr anchor="ctr"/>
                </a:tc>
                <a:extLst>
                  <a:ext uri="{0D108BD9-81ED-4DB2-BD59-A6C34878D82A}">
                    <a16:rowId xmlns:a16="http://schemas.microsoft.com/office/drawing/2014/main" val="3635173254"/>
                  </a:ext>
                </a:extLst>
              </a:tr>
              <a:tr h="370840">
                <a:tc>
                  <a:txBody>
                    <a:bodyPr/>
                    <a:lstStyle/>
                    <a:p>
                      <a:r>
                        <a:rPr lang="en-US" dirty="0"/>
                        <a:t>All other contracts over $50k</a:t>
                      </a:r>
                    </a:p>
                  </a:txBody>
                  <a:tcPr/>
                </a:tc>
                <a:tc>
                  <a:txBody>
                    <a:bodyPr/>
                    <a:lstStyle/>
                    <a:p>
                      <a:r>
                        <a:rPr lang="en-US" dirty="0"/>
                        <a:t>30 days</a:t>
                      </a:r>
                    </a:p>
                  </a:txBody>
                  <a:tcPr/>
                </a:tc>
                <a:extLst>
                  <a:ext uri="{0D108BD9-81ED-4DB2-BD59-A6C34878D82A}">
                    <a16:rowId xmlns:a16="http://schemas.microsoft.com/office/drawing/2014/main" val="843137650"/>
                  </a:ext>
                </a:extLst>
              </a:tr>
            </a:tbl>
          </a:graphicData>
        </a:graphic>
      </p:graphicFrame>
    </p:spTree>
    <p:extLst>
      <p:ext uri="{BB962C8B-B14F-4D97-AF65-F5344CB8AC3E}">
        <p14:creationId xmlns:p14="http://schemas.microsoft.com/office/powerpoint/2010/main" val="646550553"/>
      </p:ext>
    </p:extLst>
  </p:cSld>
  <p:clrMapOvr>
    <a:masterClrMapping/>
  </p:clrMapOvr>
</p:sld>
</file>

<file path=ppt/theme/theme1.xml><?xml version="1.0" encoding="utf-8"?>
<a:theme xmlns:a="http://schemas.openxmlformats.org/drawingml/2006/main" name="Presentation_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Template_87_FY22.potx" id="{CE31761A-9583-4DAE-9DA5-1ACBEC4CBF38}" vid="{4FAB7B51-0CC1-48B8-A4E8-98F22DB96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Presentation_Template (1)</Template>
  <TotalTime>5758</TotalTime>
  <Words>1874</Words>
  <Application>Microsoft Office PowerPoint</Application>
  <PresentationFormat>On-screen Show (4:3)</PresentationFormat>
  <Paragraphs>155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Tw Cen MT</vt:lpstr>
      <vt:lpstr>Wingdings</vt:lpstr>
      <vt:lpstr>Presentation_Template</vt:lpstr>
      <vt:lpstr>Legislative Contract Oversight</vt:lpstr>
      <vt:lpstr>LBB Staff Primary Responsibilities</vt:lpstr>
      <vt:lpstr>Contracts Oversight</vt:lpstr>
      <vt:lpstr>Contract Reporting</vt:lpstr>
      <vt:lpstr>Contract Reporting Thresholds</vt:lpstr>
      <vt:lpstr>Contracts Database</vt:lpstr>
      <vt:lpstr>Contract Reports</vt:lpstr>
      <vt:lpstr>Contract Reviews</vt:lpstr>
      <vt:lpstr>Areas of Emphasis</vt:lpstr>
      <vt:lpstr>Contracts Oversight Team</vt:lpstr>
      <vt:lpstr>Contact the LBB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Reviews</dc:title>
  <dc:creator>Benjamin Cross</dc:creator>
  <cp:lastModifiedBy>Benjamin Cross</cp:lastModifiedBy>
  <cp:revision>10</cp:revision>
  <dcterms:created xsi:type="dcterms:W3CDTF">2022-04-07T18:19:37Z</dcterms:created>
  <dcterms:modified xsi:type="dcterms:W3CDTF">2022-07-08T17:45:58Z</dcterms:modified>
</cp:coreProperties>
</file>