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9" r:id="rId3"/>
    <p:sldId id="260" r:id="rId4"/>
    <p:sldId id="258" r:id="rId5"/>
    <p:sldId id="261" r:id="rId6"/>
    <p:sldId id="289" r:id="rId7"/>
    <p:sldId id="262" r:id="rId8"/>
    <p:sldId id="273" r:id="rId9"/>
    <p:sldId id="264" r:id="rId10"/>
    <p:sldId id="279" r:id="rId11"/>
    <p:sldId id="276" r:id="rId12"/>
    <p:sldId id="280" r:id="rId13"/>
    <p:sldId id="281" r:id="rId14"/>
    <p:sldId id="274" r:id="rId15"/>
    <p:sldId id="265" r:id="rId16"/>
    <p:sldId id="269" r:id="rId17"/>
    <p:sldId id="285" r:id="rId18"/>
    <p:sldId id="263" r:id="rId19"/>
    <p:sldId id="283" r:id="rId20"/>
    <p:sldId id="267" r:id="rId21"/>
    <p:sldId id="282" r:id="rId22"/>
    <p:sldId id="288" r:id="rId23"/>
    <p:sldId id="286" r:id="rId24"/>
    <p:sldId id="271" r:id="rId25"/>
    <p:sldId id="287"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1" autoAdjust="0"/>
    <p:restoredTop sz="81748" autoAdjust="0"/>
  </p:normalViewPr>
  <p:slideViewPr>
    <p:cSldViewPr snapToGrid="0">
      <p:cViewPr varScale="1">
        <p:scale>
          <a:sx n="90" d="100"/>
          <a:sy n="90" d="100"/>
        </p:scale>
        <p:origin x="108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60FCF-70D4-481D-8831-2928F61CC82E}" type="datetimeFigureOut">
              <a:rPr lang="en-US" smtClean="0"/>
              <a:t>7/12/2022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9C239-599A-48C1-B05D-A7006AFBA79F}" type="slidenum">
              <a:rPr lang="en-US" smtClean="0"/>
              <a:t>‹#›</a:t>
            </a:fld>
            <a:endParaRPr lang="en-US"/>
          </a:p>
        </p:txBody>
      </p:sp>
    </p:spTree>
    <p:extLst>
      <p:ext uri="{BB962C8B-B14F-4D97-AF65-F5344CB8AC3E}">
        <p14:creationId xmlns:p14="http://schemas.microsoft.com/office/powerpoint/2010/main" val="2983274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9C239-599A-48C1-B05D-A7006AFBA79F}" type="slidenum">
              <a:rPr lang="en-US" smtClean="0"/>
              <a:t>1</a:t>
            </a:fld>
            <a:endParaRPr lang="en-US"/>
          </a:p>
        </p:txBody>
      </p:sp>
    </p:spTree>
    <p:extLst>
      <p:ext uri="{BB962C8B-B14F-4D97-AF65-F5344CB8AC3E}">
        <p14:creationId xmlns:p14="http://schemas.microsoft.com/office/powerpoint/2010/main" val="1015879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5325"/>
            <a:ext cx="6178550" cy="3476625"/>
          </a:xfrm>
        </p:spPr>
      </p:sp>
      <p:sp>
        <p:nvSpPr>
          <p:cNvPr id="3" name="Notes Placeholder 2"/>
          <p:cNvSpPr>
            <a:spLocks noGrp="1"/>
          </p:cNvSpPr>
          <p:nvPr>
            <p:ph type="body" idx="1"/>
          </p:nvPr>
        </p:nvSpPr>
        <p:spPr/>
        <p:txBody>
          <a:bodyPr/>
          <a:lstStyle/>
          <a:p>
            <a:r>
              <a:rPr lang="en-US" baseline="0" dirty="0" smtClean="0"/>
              <a:t>THEY ASK WHAT?</a:t>
            </a:r>
          </a:p>
          <a:p>
            <a:r>
              <a:rPr lang="en-US" baseline="0" dirty="0" smtClean="0"/>
              <a:t>THEY FEAR LOSING CONTROL or becoming emotional at work</a:t>
            </a:r>
          </a:p>
          <a:p>
            <a:r>
              <a:rPr lang="en-US" baseline="0" dirty="0" smtClean="0"/>
              <a:t>IN THEIR OFFICE/CUBICLE, they like a corner, posed family portraits, properly decorated, feels polished</a:t>
            </a:r>
            <a:endParaRPr lang="en-US" dirty="0" smtClean="0"/>
          </a:p>
        </p:txBody>
      </p:sp>
      <p:sp>
        <p:nvSpPr>
          <p:cNvPr id="4" name="Slide Number Placeholder 3"/>
          <p:cNvSpPr>
            <a:spLocks noGrp="1"/>
          </p:cNvSpPr>
          <p:nvPr>
            <p:ph type="sldNum" sz="quarter" idx="10"/>
          </p:nvPr>
        </p:nvSpPr>
        <p:spPr/>
        <p:txBody>
          <a:bodyPr/>
          <a:lstStyle/>
          <a:p>
            <a:fld id="{031D2185-B370-4918-822A-5A66DE6D071D}" type="slidenum">
              <a:rPr lang="en-GB" smtClean="0"/>
              <a:pPr/>
              <a:t>12</a:t>
            </a:fld>
            <a:endParaRPr lang="en-GB" dirty="0"/>
          </a:p>
        </p:txBody>
      </p:sp>
    </p:spTree>
    <p:extLst>
      <p:ext uri="{BB962C8B-B14F-4D97-AF65-F5344CB8AC3E}">
        <p14:creationId xmlns:p14="http://schemas.microsoft.com/office/powerpoint/2010/main" val="1534956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5325"/>
            <a:ext cx="6178550" cy="3476625"/>
          </a:xfrm>
        </p:spPr>
      </p:sp>
      <p:sp>
        <p:nvSpPr>
          <p:cNvPr id="3" name="Notes Placeholder 2"/>
          <p:cNvSpPr>
            <a:spLocks noGrp="1"/>
          </p:cNvSpPr>
          <p:nvPr>
            <p:ph type="body" idx="1"/>
          </p:nvPr>
        </p:nvSpPr>
        <p:spPr/>
        <p:txBody>
          <a:bodyPr/>
          <a:lstStyle/>
          <a:p>
            <a:r>
              <a:rPr lang="en-US" baseline="0" dirty="0" smtClean="0"/>
              <a:t>THEY ASK WHO?</a:t>
            </a:r>
          </a:p>
          <a:p>
            <a:r>
              <a:rPr lang="en-US" baseline="0" dirty="0" smtClean="0"/>
              <a:t>THEY FEAR rejection</a:t>
            </a:r>
          </a:p>
          <a:p>
            <a:r>
              <a:rPr lang="en-US" baseline="0" dirty="0" smtClean="0"/>
              <a:t>IN THEIR OFFICE/CUBICLE, it’s a mess, sayings on the wall, dead flowers, bright, cheerful feeling</a:t>
            </a:r>
            <a:endParaRPr lang="en-US" dirty="0" smtClean="0"/>
          </a:p>
        </p:txBody>
      </p:sp>
      <p:sp>
        <p:nvSpPr>
          <p:cNvPr id="4" name="Slide Number Placeholder 3"/>
          <p:cNvSpPr>
            <a:spLocks noGrp="1"/>
          </p:cNvSpPr>
          <p:nvPr>
            <p:ph type="sldNum" sz="quarter" idx="10"/>
          </p:nvPr>
        </p:nvSpPr>
        <p:spPr/>
        <p:txBody>
          <a:bodyPr/>
          <a:lstStyle/>
          <a:p>
            <a:fld id="{031D2185-B370-4918-822A-5A66DE6D071D}" type="slidenum">
              <a:rPr lang="en-GB" smtClean="0"/>
              <a:pPr/>
              <a:t>13</a:t>
            </a:fld>
            <a:endParaRPr lang="en-GB" dirty="0"/>
          </a:p>
        </p:txBody>
      </p:sp>
    </p:spTree>
    <p:extLst>
      <p:ext uri="{BB962C8B-B14F-4D97-AF65-F5344CB8AC3E}">
        <p14:creationId xmlns:p14="http://schemas.microsoft.com/office/powerpoint/2010/main" val="4150711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this</a:t>
            </a:r>
            <a:r>
              <a:rPr lang="en-US" baseline="0" dirty="0" smtClean="0"/>
              <a:t> is not black and white, this is a continuum and you will have traits of more than one workstyle </a:t>
            </a:r>
            <a:endParaRPr lang="en-US" dirty="0"/>
          </a:p>
        </p:txBody>
      </p:sp>
      <p:sp>
        <p:nvSpPr>
          <p:cNvPr id="4" name="Slide Number Placeholder 3"/>
          <p:cNvSpPr>
            <a:spLocks noGrp="1"/>
          </p:cNvSpPr>
          <p:nvPr>
            <p:ph type="sldNum" sz="quarter" idx="10"/>
          </p:nvPr>
        </p:nvSpPr>
        <p:spPr/>
        <p:txBody>
          <a:bodyPr/>
          <a:lstStyle/>
          <a:p>
            <a:fld id="{51A9C239-599A-48C1-B05D-A7006AFBA79F}" type="slidenum">
              <a:rPr lang="en-US" smtClean="0"/>
              <a:t>14</a:t>
            </a:fld>
            <a:endParaRPr lang="en-US"/>
          </a:p>
        </p:txBody>
      </p:sp>
    </p:spTree>
    <p:extLst>
      <p:ext uri="{BB962C8B-B14F-4D97-AF65-F5344CB8AC3E}">
        <p14:creationId xmlns:p14="http://schemas.microsoft.com/office/powerpoint/2010/main" val="831089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the knowledge of work</a:t>
            </a:r>
            <a:r>
              <a:rPr lang="en-US" baseline="0" dirty="0" smtClean="0"/>
              <a:t> styles to lead the team using neuroscience and empathy</a:t>
            </a:r>
            <a:endParaRPr lang="en-US" dirty="0"/>
          </a:p>
        </p:txBody>
      </p:sp>
      <p:sp>
        <p:nvSpPr>
          <p:cNvPr id="4" name="Slide Number Placeholder 3"/>
          <p:cNvSpPr>
            <a:spLocks noGrp="1"/>
          </p:cNvSpPr>
          <p:nvPr>
            <p:ph type="sldNum" sz="quarter" idx="10"/>
          </p:nvPr>
        </p:nvSpPr>
        <p:spPr/>
        <p:txBody>
          <a:bodyPr/>
          <a:lstStyle/>
          <a:p>
            <a:fld id="{51A9C239-599A-48C1-B05D-A7006AFBA79F}" type="slidenum">
              <a:rPr lang="en-US" smtClean="0"/>
              <a:t>15</a:t>
            </a:fld>
            <a:endParaRPr lang="en-US"/>
          </a:p>
        </p:txBody>
      </p:sp>
    </p:spTree>
    <p:extLst>
      <p:ext uri="{BB962C8B-B14F-4D97-AF65-F5344CB8AC3E}">
        <p14:creationId xmlns:p14="http://schemas.microsoft.com/office/powerpoint/2010/main" val="860201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neuroscience: explain brain</a:t>
            </a:r>
            <a:r>
              <a:rPr lang="en-US" baseline="0" dirty="0" smtClean="0"/>
              <a:t> structure</a:t>
            </a:r>
          </a:p>
          <a:p>
            <a:endParaRPr lang="en-US" baseline="0" dirty="0" smtClean="0"/>
          </a:p>
          <a:p>
            <a:r>
              <a:rPr lang="en-US" baseline="0" dirty="0" smtClean="0"/>
              <a:t>When someone is stressed, they no longer are using their prefrontal cortex, but the amygdala is taking over and reacting. They’re no longer in a logical or rational state of mind. This is when others are seen as “difficult.”</a:t>
            </a:r>
          </a:p>
          <a:p>
            <a:endParaRPr lang="en-US" baseline="0" dirty="0" smtClean="0"/>
          </a:p>
          <a:p>
            <a:r>
              <a:rPr lang="en-US" baseline="0" dirty="0" smtClean="0"/>
              <a:t>We want to avoid reaching this stage by using our knowledge of workstyles to make others feel comfortable. </a:t>
            </a:r>
          </a:p>
          <a:p>
            <a:endParaRPr lang="en-US" baseline="0" dirty="0" smtClean="0"/>
          </a:p>
          <a:p>
            <a:r>
              <a:rPr lang="en-US" baseline="0" dirty="0" smtClean="0"/>
              <a:t>Image from Culturally Responsive Teaching and the Brain by </a:t>
            </a:r>
            <a:r>
              <a:rPr lang="en-US" baseline="0" dirty="0" err="1" smtClean="0"/>
              <a:t>Zaretta</a:t>
            </a:r>
            <a:r>
              <a:rPr lang="en-US" baseline="0" dirty="0" smtClean="0"/>
              <a:t> Hammond </a:t>
            </a:r>
            <a:endParaRPr lang="en-US" dirty="0"/>
          </a:p>
        </p:txBody>
      </p:sp>
      <p:sp>
        <p:nvSpPr>
          <p:cNvPr id="4" name="Slide Number Placeholder 3"/>
          <p:cNvSpPr>
            <a:spLocks noGrp="1"/>
          </p:cNvSpPr>
          <p:nvPr>
            <p:ph type="sldNum" sz="quarter" idx="10"/>
          </p:nvPr>
        </p:nvSpPr>
        <p:spPr/>
        <p:txBody>
          <a:bodyPr/>
          <a:lstStyle/>
          <a:p>
            <a:fld id="{51A9C239-599A-48C1-B05D-A7006AFBA79F}" type="slidenum">
              <a:rPr lang="en-US" smtClean="0"/>
              <a:t>16</a:t>
            </a:fld>
            <a:endParaRPr lang="en-US"/>
          </a:p>
        </p:txBody>
      </p:sp>
    </p:spTree>
    <p:extLst>
      <p:ext uri="{BB962C8B-B14F-4D97-AF65-F5344CB8AC3E}">
        <p14:creationId xmlns:p14="http://schemas.microsoft.com/office/powerpoint/2010/main" val="4096799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workstyle tends to react differently</a:t>
            </a:r>
            <a:r>
              <a:rPr lang="en-US" baseline="0" dirty="0" smtClean="0"/>
              <a:t> when stressed. Explain diagram.</a:t>
            </a:r>
          </a:p>
          <a:p>
            <a:endParaRPr lang="en-US" baseline="0" dirty="0" smtClean="0"/>
          </a:p>
          <a:p>
            <a:r>
              <a:rPr lang="en-US" baseline="0" dirty="0" smtClean="0"/>
              <a:t>Refer to page 11. Has what suggestions of what that person may “need” to de-escalate and move out of the Amygdala </a:t>
            </a:r>
          </a:p>
          <a:p>
            <a:endParaRPr lang="en-US" baseline="0" dirty="0" smtClean="0"/>
          </a:p>
          <a:p>
            <a:r>
              <a:rPr lang="en-US" baseline="0" dirty="0" smtClean="0"/>
              <a:t>So how do we avoid reaching this stressed stage (next slide)</a:t>
            </a:r>
            <a:endParaRPr lang="en-US" dirty="0"/>
          </a:p>
        </p:txBody>
      </p:sp>
      <p:sp>
        <p:nvSpPr>
          <p:cNvPr id="4" name="Slide Number Placeholder 3"/>
          <p:cNvSpPr>
            <a:spLocks noGrp="1"/>
          </p:cNvSpPr>
          <p:nvPr>
            <p:ph type="sldNum" sz="quarter" idx="10"/>
          </p:nvPr>
        </p:nvSpPr>
        <p:spPr/>
        <p:txBody>
          <a:bodyPr/>
          <a:lstStyle/>
          <a:p>
            <a:fld id="{51A9C239-599A-48C1-B05D-A7006AFBA79F}" type="slidenum">
              <a:rPr lang="en-US" smtClean="0"/>
              <a:t>17</a:t>
            </a:fld>
            <a:endParaRPr lang="en-US"/>
          </a:p>
        </p:txBody>
      </p:sp>
    </p:spTree>
    <p:extLst>
      <p:ext uri="{BB962C8B-B14F-4D97-AF65-F5344CB8AC3E}">
        <p14:creationId xmlns:p14="http://schemas.microsoft.com/office/powerpoint/2010/main" val="1881768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600"/>
              </a:spcBef>
              <a:spcAft>
                <a:spcPts val="600"/>
              </a:spcAft>
              <a:buSzPct val="100000"/>
              <a:buFont typeface="Wingdings" panose="05000000000000000000" pitchFamily="2" charset="2"/>
              <a:buNone/>
            </a:pPr>
            <a:r>
              <a:rPr lang="en-US" sz="1200" baseline="0" dirty="0" smtClean="0"/>
              <a:t>You can start with:</a:t>
            </a:r>
            <a:endParaRPr lang="en-US" sz="1200" dirty="0" smtClean="0"/>
          </a:p>
          <a:p>
            <a:pPr marL="482600" indent="-482600" algn="l">
              <a:spcBef>
                <a:spcPts val="600"/>
              </a:spcBef>
              <a:spcAft>
                <a:spcPts val="600"/>
              </a:spcAft>
              <a:buSzPct val="100000"/>
              <a:buFont typeface="Wingdings" panose="05000000000000000000" pitchFamily="2" charset="2"/>
              <a:buChar char="q"/>
            </a:pPr>
            <a:r>
              <a:rPr lang="en-US" sz="1200" dirty="0" smtClean="0"/>
              <a:t>Whole team completes work style inventory</a:t>
            </a:r>
          </a:p>
          <a:p>
            <a:pPr marL="482600" indent="-482600" algn="l">
              <a:spcBef>
                <a:spcPts val="600"/>
              </a:spcBef>
              <a:spcAft>
                <a:spcPts val="600"/>
              </a:spcAft>
              <a:buSzPct val="100000"/>
              <a:buFont typeface="Wingdings" panose="05000000000000000000" pitchFamily="2" charset="2"/>
              <a:buChar char="q"/>
            </a:pPr>
            <a:r>
              <a:rPr lang="en-US" sz="1200" dirty="0" smtClean="0"/>
              <a:t>Discuss communication preferences and change practice based on team member’s style (when working in new team like SAO has</a:t>
            </a:r>
            <a:r>
              <a:rPr lang="en-US" sz="1200" baseline="0" dirty="0" smtClean="0"/>
              <a:t> new teams often for different projects. Discuss at the beginning of projects)</a:t>
            </a:r>
            <a:endParaRPr lang="en-US" sz="1200" dirty="0" smtClean="0"/>
          </a:p>
          <a:p>
            <a:pPr marL="482600" indent="-482600" algn="l">
              <a:spcBef>
                <a:spcPts val="600"/>
              </a:spcBef>
              <a:spcAft>
                <a:spcPts val="600"/>
              </a:spcAft>
              <a:buSzPct val="100000"/>
              <a:buFont typeface="Wingdings" panose="05000000000000000000" pitchFamily="2" charset="2"/>
              <a:buChar char="q"/>
            </a:pPr>
            <a:r>
              <a:rPr lang="en-US" sz="1200" dirty="0" smtClean="0"/>
              <a:t>Color coded or symbol</a:t>
            </a:r>
            <a:r>
              <a:rPr lang="en-US" sz="1200" baseline="0" dirty="0" smtClean="0"/>
              <a:t> on </a:t>
            </a:r>
            <a:r>
              <a:rPr lang="en-US" sz="1200" dirty="0" smtClean="0"/>
              <a:t>names/badges/offices</a:t>
            </a:r>
          </a:p>
          <a:p>
            <a:pPr marL="482600" indent="-482600" algn="l">
              <a:spcBef>
                <a:spcPts val="600"/>
              </a:spcBef>
              <a:spcAft>
                <a:spcPts val="600"/>
              </a:spcAft>
              <a:buSzPct val="100000"/>
              <a:buFont typeface="Wingdings" panose="05000000000000000000" pitchFamily="2" charset="2"/>
              <a:buChar char="q"/>
            </a:pPr>
            <a:r>
              <a:rPr lang="en-US" sz="1200" dirty="0" smtClean="0"/>
              <a:t>Assign tasks/project based on work style strengths</a:t>
            </a:r>
          </a:p>
          <a:p>
            <a:pPr marL="482600" indent="-482600" algn="l">
              <a:spcBef>
                <a:spcPts val="600"/>
              </a:spcBef>
              <a:spcAft>
                <a:spcPts val="600"/>
              </a:spcAft>
              <a:buSzPct val="100000"/>
              <a:buFont typeface="Wingdings" panose="05000000000000000000" pitchFamily="2" charset="2"/>
              <a:buChar char="q"/>
            </a:pPr>
            <a:r>
              <a:rPr lang="en-US" sz="1200" dirty="0" smtClean="0"/>
              <a:t>Check in on style </a:t>
            </a:r>
            <a:r>
              <a:rPr lang="en-US" sz="1200" dirty="0" smtClean="0">
                <a:sym typeface="Wingdings" panose="05000000000000000000" pitchFamily="2" charset="2"/>
              </a:rPr>
              <a:t> when I started working</a:t>
            </a:r>
            <a:r>
              <a:rPr lang="en-US" sz="1200" baseline="0" dirty="0" smtClean="0">
                <a:sym typeface="Wingdings" panose="05000000000000000000" pitchFamily="2" charset="2"/>
              </a:rPr>
              <a:t> professionally vs. now because my personal values have shifted from focusing solely on work to work and building relationships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51A9C239-599A-48C1-B05D-A7006AFBA79F}" type="slidenum">
              <a:rPr lang="en-US" smtClean="0"/>
              <a:t>18</a:t>
            </a:fld>
            <a:endParaRPr lang="en-US"/>
          </a:p>
        </p:txBody>
      </p:sp>
    </p:spTree>
    <p:extLst>
      <p:ext uri="{BB962C8B-B14F-4D97-AF65-F5344CB8AC3E}">
        <p14:creationId xmlns:p14="http://schemas.microsoft.com/office/powerpoint/2010/main" val="1996931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it is: </a:t>
            </a:r>
          </a:p>
          <a:p>
            <a:pPr rtl="0" fontAlgn="ctr"/>
            <a:r>
              <a:rPr lang="en-US" sz="1200" kern="1200" dirty="0" smtClean="0">
                <a:solidFill>
                  <a:schemeClr val="tx1"/>
                </a:solidFill>
                <a:effectLst/>
                <a:latin typeface="+mn-lt"/>
                <a:ea typeface="+mn-ea"/>
                <a:cs typeface="+mn-cs"/>
              </a:rPr>
              <a:t>Tailoring your behavior so the way you work fits better with the other person's style</a:t>
            </a:r>
          </a:p>
          <a:p>
            <a:pPr rtl="0" fontAlgn="ctr"/>
            <a:r>
              <a:rPr lang="en-US" sz="1200" kern="1200" dirty="0" smtClean="0">
                <a:solidFill>
                  <a:schemeClr val="tx1"/>
                </a:solidFill>
                <a:effectLst/>
                <a:latin typeface="+mn-lt"/>
                <a:ea typeface="+mn-ea"/>
                <a:cs typeface="+mn-cs"/>
              </a:rPr>
              <a:t>Presenting your ideas in way that is comfortable to the other person</a:t>
            </a:r>
          </a:p>
          <a:p>
            <a:pPr rtl="0" fontAlgn="ctr"/>
            <a:r>
              <a:rPr lang="en-US" sz="1200" kern="1200" dirty="0" smtClean="0">
                <a:solidFill>
                  <a:schemeClr val="tx1"/>
                </a:solidFill>
                <a:effectLst/>
                <a:latin typeface="+mn-lt"/>
                <a:ea typeface="+mn-ea"/>
                <a:cs typeface="+mn-cs"/>
              </a:rPr>
              <a:t>Like a baseball player choosing to swing differently at a fastball, slider, or curve ball</a:t>
            </a:r>
          </a:p>
          <a:p>
            <a:pPr rtl="0" fontAlgn="ctr"/>
            <a:r>
              <a:rPr lang="en-US" sz="1200" kern="1200" dirty="0" smtClean="0">
                <a:solidFill>
                  <a:schemeClr val="tx1"/>
                </a:solidFill>
                <a:effectLst/>
                <a:latin typeface="+mn-lt"/>
                <a:ea typeface="+mn-ea"/>
                <a:cs typeface="+mn-cs"/>
              </a:rPr>
              <a:t>Style flexing is choosing how to communicate to best get your message to the intended</a:t>
            </a:r>
          </a:p>
          <a:p>
            <a:endParaRPr lang="en-US" dirty="0" smtClean="0"/>
          </a:p>
          <a:p>
            <a:r>
              <a:rPr lang="en-US" dirty="0" smtClean="0"/>
              <a:t>What it ISN’T:</a:t>
            </a:r>
          </a:p>
          <a:p>
            <a:pPr rtl="0" fontAlgn="ctr"/>
            <a:r>
              <a:rPr lang="en-US" sz="1200" kern="1200" dirty="0" smtClean="0">
                <a:solidFill>
                  <a:schemeClr val="tx1"/>
                </a:solidFill>
                <a:effectLst/>
                <a:latin typeface="+mn-lt"/>
                <a:ea typeface="+mn-ea"/>
                <a:cs typeface="+mn-cs"/>
              </a:rPr>
              <a:t>Not manipulation or conformity</a:t>
            </a:r>
          </a:p>
          <a:p>
            <a:pPr lvl="1" rtl="0" fontAlgn="ctr"/>
            <a:r>
              <a:rPr lang="en-US" sz="1200" kern="1200" dirty="0" smtClean="0">
                <a:solidFill>
                  <a:schemeClr val="tx1"/>
                </a:solidFill>
                <a:effectLst/>
                <a:latin typeface="+mn-lt"/>
                <a:ea typeface="+mn-ea"/>
                <a:cs typeface="+mn-cs"/>
              </a:rPr>
              <a:t>Manipulation: Being nice at their expense </a:t>
            </a:r>
          </a:p>
          <a:p>
            <a:pPr lvl="1" rtl="0" fontAlgn="ctr"/>
            <a:r>
              <a:rPr lang="en-US" sz="1200" kern="1200" dirty="0" smtClean="0">
                <a:solidFill>
                  <a:schemeClr val="tx1"/>
                </a:solidFill>
                <a:effectLst/>
                <a:latin typeface="+mn-lt"/>
                <a:ea typeface="+mn-ea"/>
                <a:cs typeface="+mn-cs"/>
              </a:rPr>
              <a:t>Style flexing is choosing how to communicate to best get your message to the intended</a:t>
            </a:r>
          </a:p>
          <a:p>
            <a:pPr lvl="1" rtl="0" fontAlgn="ctr"/>
            <a:r>
              <a:rPr lang="en-US" sz="1200" kern="1200" dirty="0" smtClean="0">
                <a:solidFill>
                  <a:schemeClr val="tx1"/>
                </a:solidFill>
                <a:effectLst/>
                <a:latin typeface="+mn-lt"/>
                <a:ea typeface="+mn-ea"/>
                <a:cs typeface="+mn-cs"/>
              </a:rPr>
              <a:t>You aren't conforming your ideas, you are choosing the process (how) you communicate, also seen as adapting to another's process</a:t>
            </a:r>
          </a:p>
          <a:p>
            <a:endParaRPr lang="en-US" dirty="0"/>
          </a:p>
        </p:txBody>
      </p:sp>
      <p:sp>
        <p:nvSpPr>
          <p:cNvPr id="4" name="Slide Number Placeholder 3"/>
          <p:cNvSpPr>
            <a:spLocks noGrp="1"/>
          </p:cNvSpPr>
          <p:nvPr>
            <p:ph type="sldNum" sz="quarter" idx="10"/>
          </p:nvPr>
        </p:nvSpPr>
        <p:spPr/>
        <p:txBody>
          <a:bodyPr/>
          <a:lstStyle/>
          <a:p>
            <a:fld id="{51A9C239-599A-48C1-B05D-A7006AFBA79F}" type="slidenum">
              <a:rPr lang="en-US" smtClean="0"/>
              <a:t>19</a:t>
            </a:fld>
            <a:endParaRPr lang="en-US"/>
          </a:p>
        </p:txBody>
      </p:sp>
    </p:spTree>
    <p:extLst>
      <p:ext uri="{BB962C8B-B14F-4D97-AF65-F5344CB8AC3E}">
        <p14:creationId xmlns:p14="http://schemas.microsoft.com/office/powerpoint/2010/main" val="3972392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smtClean="0">
              <a:solidFill>
                <a:schemeClr val="tx1"/>
              </a:solidFill>
            </a:endParaRPr>
          </a:p>
          <a:p>
            <a:pPr marL="228600" indent="-228600">
              <a:buAutoNum type="arabicPeriod"/>
            </a:pPr>
            <a:r>
              <a:rPr lang="en-US" sz="1200" dirty="0" smtClean="0">
                <a:solidFill>
                  <a:schemeClr val="tx1"/>
                </a:solidFill>
              </a:rPr>
              <a:t>To identify look at work</a:t>
            </a:r>
            <a:r>
              <a:rPr lang="en-US" sz="1200" baseline="0" dirty="0" smtClean="0">
                <a:solidFill>
                  <a:schemeClr val="tx1"/>
                </a:solidFill>
              </a:rPr>
              <a:t> habits you’ve observed or share work styles within the team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solidFill>
                  <a:schemeClr val="tx1"/>
                </a:solidFill>
              </a:rPr>
              <a:t>Plan: </a:t>
            </a:r>
            <a:r>
              <a:rPr lang="en-US" sz="1200" b="0" i="0" kern="1200" dirty="0" smtClean="0">
                <a:solidFill>
                  <a:schemeClr val="tx1"/>
                </a:solidFill>
                <a:effectLst/>
                <a:latin typeface="+mn-lt"/>
                <a:ea typeface="+mn-ea"/>
                <a:cs typeface="+mn-cs"/>
              </a:rPr>
              <a:t>Adjust body language and/or the way you say things to the other’s preferred style to make them feel comfortable. Change only a few things (3-4).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smtClean="0">
                <a:solidFill>
                  <a:schemeClr val="tx1"/>
                </a:solidFill>
                <a:effectLst/>
                <a:latin typeface="+mn-lt"/>
                <a:ea typeface="+mn-ea"/>
                <a:cs typeface="+mn-cs"/>
              </a:rPr>
              <a:t>Implement: as you flex your style, monitor the changes for</a:t>
            </a:r>
            <a:r>
              <a:rPr lang="en-US" sz="1200" b="0" i="0" kern="1200" baseline="0" dirty="0" smtClean="0">
                <a:solidFill>
                  <a:schemeClr val="tx1"/>
                </a:solidFill>
                <a:effectLst/>
                <a:latin typeface="+mn-lt"/>
                <a:ea typeface="+mn-ea"/>
                <a:cs typeface="+mn-cs"/>
              </a:rPr>
              <a:t> positive or negative effects</a:t>
            </a:r>
          </a:p>
          <a:p>
            <a:pPr marL="795847" lvl="0" indent="-457200">
              <a:buClr>
                <a:schemeClr val="accent6"/>
              </a:buClr>
              <a:buSzPct val="100000"/>
              <a:buFont typeface="Arial" panose="020B0604020202020204" pitchFamily="34" charset="0"/>
              <a:buChar char="•"/>
            </a:pPr>
            <a:r>
              <a:rPr lang="en-US" sz="1200" dirty="0" smtClean="0">
                <a:solidFill>
                  <a:schemeClr val="tx1"/>
                </a:solidFill>
              </a:rPr>
              <a:t>Is it making the other person feel more comfortable?</a:t>
            </a:r>
          </a:p>
          <a:p>
            <a:pPr marL="795847" lvl="0" indent="-457200">
              <a:buClr>
                <a:schemeClr val="accent6"/>
              </a:buClr>
              <a:buSzPct val="100000"/>
              <a:buFont typeface="Arial" panose="020B0604020202020204" pitchFamily="34" charset="0"/>
              <a:buChar char="•"/>
            </a:pPr>
            <a:r>
              <a:rPr lang="en-US" sz="1200" dirty="0" smtClean="0">
                <a:solidFill>
                  <a:schemeClr val="tx1"/>
                </a:solidFill>
              </a:rPr>
              <a:t>Are you more productive?</a:t>
            </a:r>
            <a:endParaRPr lang="en-US" sz="1200" b="0" i="0" kern="1200" baseline="0" dirty="0" smtClean="0">
              <a:solidFill>
                <a:schemeClr val="tx1"/>
              </a:solidFill>
              <a:effectLst/>
              <a:latin typeface="+mn-lt"/>
              <a:ea typeface="+mn-ea"/>
              <a:cs typeface="+mn-cs"/>
            </a:endParaRPr>
          </a:p>
          <a:p>
            <a:pPr marL="338647" lvl="0" indent="0">
              <a:buClr>
                <a:schemeClr val="accent6"/>
              </a:buClr>
              <a:buSzPct val="100000"/>
              <a:buFont typeface="Arial" panose="020B0604020202020204" pitchFamily="34" charset="0"/>
              <a:buNone/>
            </a:pPr>
            <a:r>
              <a:rPr lang="en-US" sz="1200" b="0" i="0" kern="1200" baseline="0" dirty="0" smtClean="0">
                <a:solidFill>
                  <a:schemeClr val="tx1"/>
                </a:solidFill>
                <a:effectLst/>
                <a:latin typeface="+mn-lt"/>
                <a:ea typeface="+mn-ea"/>
                <a:cs typeface="+mn-cs"/>
              </a:rPr>
              <a:t>If yes </a:t>
            </a:r>
            <a:r>
              <a:rPr lang="en-US" sz="1200" b="0" i="0" kern="1200" baseline="0" dirty="0" smtClean="0">
                <a:solidFill>
                  <a:schemeClr val="tx1"/>
                </a:solidFill>
                <a:effectLst/>
                <a:latin typeface="+mn-lt"/>
                <a:ea typeface="+mn-ea"/>
                <a:cs typeface="+mn-cs"/>
                <a:sym typeface="Wingdings" panose="05000000000000000000" pitchFamily="2" charset="2"/>
              </a:rPr>
              <a:t> great, you know for the future interactions</a:t>
            </a:r>
          </a:p>
          <a:p>
            <a:pPr marL="338647" lvl="0" indent="0">
              <a:buClr>
                <a:schemeClr val="accent6"/>
              </a:buClr>
              <a:buSzPct val="100000"/>
              <a:buFont typeface="Arial" panose="020B0604020202020204" pitchFamily="34" charset="0"/>
              <a:buNone/>
            </a:pPr>
            <a:r>
              <a:rPr lang="en-US" sz="1200" b="0" i="0" kern="1200" baseline="0" dirty="0" smtClean="0">
                <a:solidFill>
                  <a:schemeClr val="tx1"/>
                </a:solidFill>
                <a:effectLst/>
                <a:latin typeface="+mn-lt"/>
                <a:ea typeface="+mn-ea"/>
                <a:cs typeface="+mn-cs"/>
                <a:sym typeface="Wingdings" panose="05000000000000000000" pitchFamily="2" charset="2"/>
              </a:rPr>
              <a:t>If no  make adaptions to improve</a:t>
            </a:r>
          </a:p>
          <a:p>
            <a:pPr marL="338647" lvl="0" indent="0">
              <a:buClr>
                <a:schemeClr val="accent6"/>
              </a:buClr>
              <a:buSzPct val="100000"/>
              <a:buFont typeface="Arial" panose="020B0604020202020204" pitchFamily="34" charset="0"/>
              <a:buNone/>
            </a:pPr>
            <a:r>
              <a:rPr lang="en-US" sz="1200" b="0" i="0" kern="1200" baseline="0" dirty="0" smtClean="0">
                <a:solidFill>
                  <a:schemeClr val="tx1"/>
                </a:solidFill>
                <a:effectLst/>
                <a:latin typeface="+mn-lt"/>
                <a:ea typeface="+mn-ea"/>
                <a:cs typeface="+mn-cs"/>
                <a:sym typeface="Wingdings" panose="05000000000000000000" pitchFamily="2" charset="2"/>
              </a:rPr>
              <a:t>There will be trial and error, you can modify your plan and behavior</a:t>
            </a:r>
          </a:p>
          <a:p>
            <a:pPr marL="338647" lvl="0" indent="0">
              <a:buClr>
                <a:schemeClr val="accent6"/>
              </a:buClr>
              <a:buSzPct val="100000"/>
              <a:buFont typeface="Arial" panose="020B0604020202020204" pitchFamily="34" charset="0"/>
              <a:buNone/>
            </a:pPr>
            <a:r>
              <a:rPr lang="en-US" sz="1200" b="0" i="0" kern="1200" baseline="0" dirty="0" smtClean="0">
                <a:solidFill>
                  <a:schemeClr val="tx1"/>
                </a:solidFill>
                <a:effectLst/>
                <a:latin typeface="+mn-lt"/>
                <a:ea typeface="+mn-ea"/>
                <a:cs typeface="+mn-cs"/>
                <a:sym typeface="Wingdings" panose="05000000000000000000" pitchFamily="2" charset="2"/>
              </a:rPr>
              <a:t>4. Evaluate: after the fact, look at the results</a:t>
            </a:r>
          </a:p>
          <a:p>
            <a:pPr marL="338647" lvl="0" indent="0">
              <a:buClr>
                <a:schemeClr val="accent6"/>
              </a:buClr>
              <a:buSzPct val="100000"/>
              <a:buFont typeface="Arial" panose="020B0604020202020204" pitchFamily="34" charset="0"/>
              <a:buNone/>
            </a:pPr>
            <a:r>
              <a:rPr lang="en-US" sz="1200" b="0" i="0" kern="1200" baseline="0" dirty="0" smtClean="0">
                <a:solidFill>
                  <a:schemeClr val="tx1"/>
                </a:solidFill>
                <a:effectLst/>
                <a:latin typeface="+mn-lt"/>
                <a:ea typeface="+mn-ea"/>
                <a:cs typeface="+mn-cs"/>
                <a:sym typeface="Wingdings" panose="05000000000000000000" pitchFamily="2" charset="2"/>
              </a:rPr>
              <a:t>What went well:</a:t>
            </a:r>
          </a:p>
          <a:p>
            <a:pPr lvl="1">
              <a:buClr>
                <a:schemeClr val="accent6"/>
              </a:buClr>
              <a:buSzPct val="100000"/>
            </a:pPr>
            <a:r>
              <a:rPr lang="en-US" sz="1200" dirty="0" smtClean="0">
                <a:solidFill>
                  <a:schemeClr val="tx1"/>
                </a:solidFill>
              </a:rPr>
              <a:t>What specifically did they respond positively to?</a:t>
            </a:r>
          </a:p>
          <a:p>
            <a:pPr lvl="1">
              <a:buClr>
                <a:schemeClr val="accent6"/>
              </a:buClr>
              <a:buSzPct val="100000"/>
            </a:pPr>
            <a:r>
              <a:rPr lang="en-US" sz="1200" dirty="0" smtClean="0">
                <a:solidFill>
                  <a:schemeClr val="tx1"/>
                </a:solidFill>
              </a:rPr>
              <a:t>Which change had the most impact?</a:t>
            </a:r>
          </a:p>
          <a:p>
            <a:pPr lvl="1">
              <a:buClr>
                <a:schemeClr val="accent6"/>
              </a:buClr>
              <a:buSzPct val="100000"/>
            </a:pPr>
            <a:r>
              <a:rPr lang="en-US" sz="1200" dirty="0" smtClean="0">
                <a:solidFill>
                  <a:schemeClr val="tx1"/>
                </a:solidFill>
              </a:rPr>
              <a:t>Could you do this more often with this person?</a:t>
            </a:r>
          </a:p>
          <a:p>
            <a:pPr lvl="1">
              <a:buClr>
                <a:schemeClr val="accent6"/>
              </a:buClr>
              <a:buSzPct val="100000"/>
            </a:pPr>
            <a:r>
              <a:rPr lang="en-US" sz="1200" dirty="0" smtClean="0">
                <a:solidFill>
                  <a:schemeClr val="tx1"/>
                </a:solidFill>
              </a:rPr>
              <a:t>Would you want to do this with others of the same style?</a:t>
            </a:r>
          </a:p>
          <a:p>
            <a:pPr marL="338647" lvl="0" indent="0">
              <a:buClr>
                <a:schemeClr val="accent6"/>
              </a:buClr>
              <a:buSzPct val="100000"/>
              <a:buFontTx/>
              <a:buNone/>
            </a:pPr>
            <a:r>
              <a:rPr lang="en-US" sz="1200" b="0" i="0" kern="1200" dirty="0" smtClean="0">
                <a:solidFill>
                  <a:schemeClr val="tx1"/>
                </a:solidFill>
                <a:effectLst/>
                <a:latin typeface="+mn-lt"/>
                <a:ea typeface="+mn-ea"/>
                <a:cs typeface="+mn-cs"/>
              </a:rPr>
              <a:t>What was a disappointment:</a:t>
            </a:r>
          </a:p>
          <a:p>
            <a:pPr marL="338647" lvl="0" indent="0">
              <a:buClr>
                <a:schemeClr val="accent6"/>
              </a:buClr>
              <a:buSzPct val="100000"/>
              <a:buFontTx/>
              <a:buNone/>
            </a:pPr>
            <a:r>
              <a:rPr lang="en-US" sz="1200" b="0" i="0" kern="1200" dirty="0" smtClean="0">
                <a:solidFill>
                  <a:schemeClr val="tx1"/>
                </a:solidFill>
                <a:effectLst/>
                <a:latin typeface="+mn-lt"/>
                <a:ea typeface="+mn-ea"/>
                <a:cs typeface="+mn-cs"/>
              </a:rPr>
              <a:t>What specifically did</a:t>
            </a:r>
            <a:r>
              <a:rPr lang="en-US" sz="1200" b="0" i="0" kern="1200" baseline="0" dirty="0" smtClean="0">
                <a:solidFill>
                  <a:schemeClr val="tx1"/>
                </a:solidFill>
                <a:effectLst/>
                <a:latin typeface="+mn-lt"/>
                <a:ea typeface="+mn-ea"/>
                <a:cs typeface="+mn-cs"/>
              </a:rPr>
              <a:t> they NOT enhance the interaction?</a:t>
            </a:r>
          </a:p>
          <a:p>
            <a:pPr marL="338647" lvl="0" indent="0">
              <a:buClr>
                <a:schemeClr val="accent6"/>
              </a:buClr>
              <a:buSzPct val="100000"/>
              <a:buFontTx/>
              <a:buNone/>
            </a:pPr>
            <a:r>
              <a:rPr lang="en-US" sz="1200" b="0" i="0" kern="1200" baseline="0" dirty="0" smtClean="0">
                <a:solidFill>
                  <a:schemeClr val="tx1"/>
                </a:solidFill>
                <a:effectLst/>
                <a:latin typeface="+mn-lt"/>
                <a:ea typeface="+mn-ea"/>
                <a:cs typeface="+mn-cs"/>
              </a:rPr>
              <a:t>Was it do </a:t>
            </a:r>
          </a:p>
          <a:p>
            <a:pPr marL="510097" lvl="0" indent="-171450">
              <a:buClr>
                <a:schemeClr val="accent6"/>
              </a:buClr>
              <a:buSzPct val="100000"/>
              <a:buFontTx/>
              <a:buChar char="-"/>
            </a:pPr>
            <a:r>
              <a:rPr lang="en-US" sz="1200" b="0" i="0" kern="1200" baseline="0" dirty="0" smtClean="0">
                <a:solidFill>
                  <a:schemeClr val="tx1"/>
                </a:solidFill>
                <a:effectLst/>
                <a:latin typeface="+mn-lt"/>
                <a:ea typeface="+mn-ea"/>
                <a:cs typeface="+mn-cs"/>
              </a:rPr>
              <a:t>to misidentification of the person’s style?</a:t>
            </a:r>
          </a:p>
          <a:p>
            <a:pPr marL="510097" lvl="0" indent="-171450">
              <a:buClr>
                <a:schemeClr val="accent6"/>
              </a:buClr>
              <a:buSzPct val="100000"/>
              <a:buFontTx/>
              <a:buChar char="-"/>
            </a:pPr>
            <a:r>
              <a:rPr lang="en-US" sz="1200" b="0" i="0" kern="1200" baseline="0" dirty="0" smtClean="0">
                <a:solidFill>
                  <a:schemeClr val="tx1"/>
                </a:solidFill>
                <a:effectLst/>
                <a:latin typeface="+mn-lt"/>
                <a:ea typeface="+mn-ea"/>
                <a:cs typeface="+mn-cs"/>
              </a:rPr>
              <a:t>Poor planning</a:t>
            </a:r>
          </a:p>
          <a:p>
            <a:pPr marL="510097" lvl="0" indent="-171450">
              <a:buClr>
                <a:schemeClr val="accent6"/>
              </a:buClr>
              <a:buSzPct val="100000"/>
              <a:buFontTx/>
              <a:buChar char="-"/>
            </a:pPr>
            <a:r>
              <a:rPr lang="en-US" sz="1200" b="0" i="0" kern="1200" baseline="0" dirty="0" smtClean="0">
                <a:solidFill>
                  <a:schemeClr val="tx1"/>
                </a:solidFill>
                <a:effectLst/>
                <a:latin typeface="+mn-lt"/>
                <a:ea typeface="+mn-ea"/>
                <a:cs typeface="+mn-cs"/>
              </a:rPr>
              <a:t>Ineffective implementation? </a:t>
            </a:r>
            <a:endParaRPr lang="en-US" sz="1200" b="0" i="0" kern="1200" dirty="0" smtClean="0">
              <a:solidFill>
                <a:schemeClr val="tx1"/>
              </a:solidFill>
              <a:effectLst/>
              <a:latin typeface="+mn-lt"/>
              <a:ea typeface="+mn-ea"/>
              <a:cs typeface="+mn-cs"/>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1A9C239-599A-48C1-B05D-A7006AFBA79F}" type="slidenum">
              <a:rPr lang="en-US" smtClean="0"/>
              <a:t>20</a:t>
            </a:fld>
            <a:endParaRPr lang="en-US"/>
          </a:p>
        </p:txBody>
      </p:sp>
    </p:spTree>
    <p:extLst>
      <p:ext uri="{BB962C8B-B14F-4D97-AF65-F5344CB8AC3E}">
        <p14:creationId xmlns:p14="http://schemas.microsoft.com/office/powerpoint/2010/main" val="904976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9C239-599A-48C1-B05D-A7006AFBA79F}" type="slidenum">
              <a:rPr lang="en-US" smtClean="0"/>
              <a:t>21</a:t>
            </a:fld>
            <a:endParaRPr lang="en-US"/>
          </a:p>
        </p:txBody>
      </p:sp>
    </p:spTree>
    <p:extLst>
      <p:ext uri="{BB962C8B-B14F-4D97-AF65-F5344CB8AC3E}">
        <p14:creationId xmlns:p14="http://schemas.microsoft.com/office/powerpoint/2010/main" val="346263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of Beas as mentor making me feel like I could succeed.</a:t>
            </a:r>
          </a:p>
          <a:p>
            <a:endParaRPr lang="en-US" dirty="0" smtClean="0"/>
          </a:p>
          <a:p>
            <a:r>
              <a:rPr lang="en-US" dirty="0" smtClean="0"/>
              <a:t>Communicating ideas</a:t>
            </a:r>
            <a:r>
              <a:rPr lang="en-US" baseline="0" dirty="0" smtClean="0"/>
              <a:t> and messages is most effective when you consider their feelings and them as a person.</a:t>
            </a:r>
            <a:endParaRPr lang="en-US" dirty="0"/>
          </a:p>
        </p:txBody>
      </p:sp>
      <p:sp>
        <p:nvSpPr>
          <p:cNvPr id="4" name="Slide Number Placeholder 3"/>
          <p:cNvSpPr>
            <a:spLocks noGrp="1"/>
          </p:cNvSpPr>
          <p:nvPr>
            <p:ph type="sldNum" sz="quarter" idx="10"/>
          </p:nvPr>
        </p:nvSpPr>
        <p:spPr/>
        <p:txBody>
          <a:bodyPr/>
          <a:lstStyle/>
          <a:p>
            <a:fld id="{51A9C239-599A-48C1-B05D-A7006AFBA79F}" type="slidenum">
              <a:rPr lang="en-US" smtClean="0"/>
              <a:t>2</a:t>
            </a:fld>
            <a:endParaRPr lang="en-US"/>
          </a:p>
        </p:txBody>
      </p:sp>
    </p:spTree>
    <p:extLst>
      <p:ext uri="{BB962C8B-B14F-4D97-AF65-F5344CB8AC3E}">
        <p14:creationId xmlns:p14="http://schemas.microsoft.com/office/powerpoint/2010/main" val="1282994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should you style flex?</a:t>
            </a:r>
          </a:p>
          <a:p>
            <a:pPr marL="171450" indent="-171450">
              <a:buFontTx/>
              <a:buChar char="-"/>
            </a:pPr>
            <a:r>
              <a:rPr lang="en-US" baseline="0" dirty="0" smtClean="0"/>
              <a:t>Temporary</a:t>
            </a:r>
          </a:p>
          <a:p>
            <a:pPr marL="171450" indent="-171450">
              <a:buFontTx/>
              <a:buChar char="-"/>
            </a:pPr>
            <a:r>
              <a:rPr lang="en-US" sz="1200" dirty="0" smtClean="0">
                <a:solidFill>
                  <a:schemeClr val="accent1">
                    <a:lumMod val="60000"/>
                    <a:lumOff val="40000"/>
                  </a:schemeClr>
                </a:solidFill>
                <a:sym typeface="Wingdings" panose="05000000000000000000" pitchFamily="2" charset="2"/>
              </a:rPr>
              <a:t>At the beginning of a conversation</a:t>
            </a:r>
            <a:endParaRPr lang="en-US" baseline="0" dirty="0" smtClean="0"/>
          </a:p>
          <a:p>
            <a:pPr marL="171450" indent="-171450">
              <a:buFontTx/>
              <a:buChar char="-"/>
            </a:pPr>
            <a:r>
              <a:rPr lang="en-US" baseline="0" dirty="0" smtClean="0"/>
              <a:t>When something important is at stake</a:t>
            </a:r>
          </a:p>
          <a:p>
            <a:pPr marL="171450" indent="-171450">
              <a:buFontTx/>
              <a:buChar char="-"/>
            </a:pPr>
            <a:r>
              <a:rPr lang="en-US" baseline="0" dirty="0" smtClean="0"/>
              <a:t>When the other person seems to be under considerable amount of stress</a:t>
            </a:r>
          </a:p>
          <a:p>
            <a:pPr marL="171450" indent="-171450">
              <a:buFontTx/>
              <a:buChar char="-"/>
            </a:pPr>
            <a:r>
              <a:rPr lang="en-US" baseline="0" dirty="0" smtClean="0"/>
              <a:t>When the person you are communicating with is especially rigid i.e. difficult</a:t>
            </a:r>
          </a:p>
          <a:p>
            <a:endParaRPr lang="en-US" dirty="0"/>
          </a:p>
        </p:txBody>
      </p:sp>
      <p:sp>
        <p:nvSpPr>
          <p:cNvPr id="4" name="Slide Number Placeholder 3"/>
          <p:cNvSpPr>
            <a:spLocks noGrp="1"/>
          </p:cNvSpPr>
          <p:nvPr>
            <p:ph type="sldNum" sz="quarter" idx="10"/>
          </p:nvPr>
        </p:nvSpPr>
        <p:spPr/>
        <p:txBody>
          <a:bodyPr/>
          <a:lstStyle/>
          <a:p>
            <a:fld id="{51A9C239-599A-48C1-B05D-A7006AFBA79F}" type="slidenum">
              <a:rPr lang="en-US" smtClean="0"/>
              <a:t>22</a:t>
            </a:fld>
            <a:endParaRPr lang="en-US"/>
          </a:p>
        </p:txBody>
      </p:sp>
    </p:spTree>
    <p:extLst>
      <p:ext uri="{BB962C8B-B14F-4D97-AF65-F5344CB8AC3E}">
        <p14:creationId xmlns:p14="http://schemas.microsoft.com/office/powerpoint/2010/main" val="646151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Providing</a:t>
            </a:r>
            <a:r>
              <a:rPr lang="en-US" baseline="0" dirty="0" smtClean="0"/>
              <a:t> feedback is one of the most challenging aspects of leading a team. Style flexing can help avoid causing stress or “difficult” people from reacting negatively. </a:t>
            </a:r>
            <a:endParaRPr lang="en-US" dirty="0"/>
          </a:p>
        </p:txBody>
      </p:sp>
      <p:sp>
        <p:nvSpPr>
          <p:cNvPr id="4" name="Slide Number Placeholder 3"/>
          <p:cNvSpPr>
            <a:spLocks noGrp="1"/>
          </p:cNvSpPr>
          <p:nvPr>
            <p:ph type="sldNum" sz="quarter" idx="10"/>
          </p:nvPr>
        </p:nvSpPr>
        <p:spPr/>
        <p:txBody>
          <a:bodyPr/>
          <a:lstStyle/>
          <a:p>
            <a:fld id="{51A9C239-599A-48C1-B05D-A7006AFBA79F}" type="slidenum">
              <a:rPr lang="en-US" smtClean="0"/>
              <a:t>23</a:t>
            </a:fld>
            <a:endParaRPr lang="en-US"/>
          </a:p>
        </p:txBody>
      </p:sp>
    </p:spTree>
    <p:extLst>
      <p:ext uri="{BB962C8B-B14F-4D97-AF65-F5344CB8AC3E}">
        <p14:creationId xmlns:p14="http://schemas.microsoft.com/office/powerpoint/2010/main" val="3734677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they are leaders</a:t>
            </a:r>
            <a:r>
              <a:rPr lang="en-US" baseline="0" dirty="0" smtClean="0"/>
              <a:t> who need to take the first step. Others will reciprocate </a:t>
            </a:r>
            <a:endParaRPr lang="en-US" dirty="0"/>
          </a:p>
        </p:txBody>
      </p:sp>
      <p:sp>
        <p:nvSpPr>
          <p:cNvPr id="4" name="Slide Number Placeholder 3"/>
          <p:cNvSpPr>
            <a:spLocks noGrp="1"/>
          </p:cNvSpPr>
          <p:nvPr>
            <p:ph type="sldNum" sz="quarter" idx="10"/>
          </p:nvPr>
        </p:nvSpPr>
        <p:spPr/>
        <p:txBody>
          <a:bodyPr/>
          <a:lstStyle/>
          <a:p>
            <a:fld id="{51A9C239-599A-48C1-B05D-A7006AFBA79F}" type="slidenum">
              <a:rPr lang="en-US" smtClean="0"/>
              <a:t>24</a:t>
            </a:fld>
            <a:endParaRPr lang="en-US"/>
          </a:p>
        </p:txBody>
      </p:sp>
    </p:spTree>
    <p:extLst>
      <p:ext uri="{BB962C8B-B14F-4D97-AF65-F5344CB8AC3E}">
        <p14:creationId xmlns:p14="http://schemas.microsoft.com/office/powerpoint/2010/main" val="2935510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1293e124988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1293e124988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777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by understanding how</a:t>
            </a:r>
            <a:r>
              <a:rPr lang="en-US" baseline="0" dirty="0" smtClean="0"/>
              <a:t> others communicate based on their work styles</a:t>
            </a:r>
            <a:endParaRPr lang="en-US" dirty="0"/>
          </a:p>
        </p:txBody>
      </p:sp>
      <p:sp>
        <p:nvSpPr>
          <p:cNvPr id="4" name="Slide Number Placeholder 3"/>
          <p:cNvSpPr>
            <a:spLocks noGrp="1"/>
          </p:cNvSpPr>
          <p:nvPr>
            <p:ph type="sldNum" sz="quarter" idx="10"/>
          </p:nvPr>
        </p:nvSpPr>
        <p:spPr/>
        <p:txBody>
          <a:bodyPr/>
          <a:lstStyle/>
          <a:p>
            <a:fld id="{51A9C239-599A-48C1-B05D-A7006AFBA79F}" type="slidenum">
              <a:rPr lang="en-US" smtClean="0"/>
              <a:t>3</a:t>
            </a:fld>
            <a:endParaRPr lang="en-US"/>
          </a:p>
        </p:txBody>
      </p:sp>
    </p:spTree>
    <p:extLst>
      <p:ext uri="{BB962C8B-B14F-4D97-AF65-F5344CB8AC3E}">
        <p14:creationId xmlns:p14="http://schemas.microsoft.com/office/powerpoint/2010/main" val="2838857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should</a:t>
            </a:r>
            <a:r>
              <a:rPr lang="en-US" baseline="0" dirty="0" smtClean="0"/>
              <a:t> you know your team member’s communication styles?</a:t>
            </a:r>
          </a:p>
          <a:p>
            <a:endParaRPr lang="en-US" dirty="0" smtClean="0"/>
          </a:p>
          <a:p>
            <a:r>
              <a:rPr lang="en-US" sz="1200" b="0" i="0" kern="1200" dirty="0" smtClean="0">
                <a:solidFill>
                  <a:schemeClr val="tx1"/>
                </a:solidFill>
                <a:effectLst/>
                <a:latin typeface="+mn-lt"/>
                <a:ea typeface="+mn-ea"/>
                <a:cs typeface="+mn-cs"/>
              </a:rPr>
              <a:t>Knowing and understanding the different personalities </a:t>
            </a:r>
            <a:r>
              <a:rPr lang="en-US" sz="1200" b="0" i="0" kern="1200" baseline="0" dirty="0" smtClean="0">
                <a:solidFill>
                  <a:schemeClr val="tx1"/>
                </a:solidFill>
                <a:effectLst/>
                <a:latin typeface="+mn-lt"/>
                <a:ea typeface="+mn-ea"/>
                <a:cs typeface="+mn-cs"/>
              </a:rPr>
              <a:t>has some benefits:</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1.  Avoid Miscommunication –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you better understand the people around you,</a:t>
            </a:r>
            <a:r>
              <a:rPr lang="en-US" sz="1200" b="0" i="0" kern="1200" baseline="0" dirty="0" smtClean="0">
                <a:solidFill>
                  <a:schemeClr val="tx1"/>
                </a:solidFill>
                <a:effectLst/>
                <a:latin typeface="+mn-lt"/>
                <a:ea typeface="+mn-ea"/>
                <a:cs typeface="+mn-cs"/>
              </a:rPr>
              <a:t> you</a:t>
            </a:r>
            <a:r>
              <a:rPr lang="en-US" sz="1200" b="0" i="0" kern="1200" dirty="0" smtClean="0">
                <a:solidFill>
                  <a:schemeClr val="tx1"/>
                </a:solidFill>
                <a:effectLst/>
                <a:latin typeface="+mn-lt"/>
                <a:ea typeface="+mn-ea"/>
                <a:cs typeface="+mn-cs"/>
              </a:rPr>
              <a:t> communicate better,</a:t>
            </a:r>
            <a:r>
              <a:rPr lang="en-US" sz="1200" b="0" i="0" kern="1200" baseline="0" dirty="0" smtClean="0">
                <a:solidFill>
                  <a:schemeClr val="tx1"/>
                </a:solidFill>
                <a:effectLst/>
                <a:latin typeface="+mn-lt"/>
                <a:ea typeface="+mn-ea"/>
                <a:cs typeface="+mn-cs"/>
              </a:rPr>
              <a:t> then you </a:t>
            </a:r>
            <a:r>
              <a:rPr lang="en-US" sz="1200" b="0" i="0" kern="1200" dirty="0" smtClean="0">
                <a:solidFill>
                  <a:schemeClr val="tx1"/>
                </a:solidFill>
                <a:effectLst/>
                <a:latin typeface="+mn-lt"/>
                <a:ea typeface="+mn-ea"/>
                <a:cs typeface="+mn-cs"/>
              </a:rPr>
              <a:t>will inevitably work better together. With this better understanding of the person, you will be able to avoid miscommunication and speak to your colleagues most effectively. Chambers story</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2.  Better conflict resolution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If you understand how someone handles conflict and how your personality handles it, you can navigate otherwise sticky situations with newfound ease. While some people prefer a direct, logical approach to working through tension, others prefer to approach conflict gently. Once you understand your personality, you may become more self-aware of how you handle conflict and where you could improve or be more empathetic. Considering differences concerning conflict resolution can help you avoid worsening interpersonal issues and handle challenging situations with care and empathy.</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3.  Develop empathy for coworkers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Building an empathetic culture starts with your communication with team members. Empathetic communication is a way of adapting your style to communicate with others the way </a:t>
            </a:r>
            <a:r>
              <a:rPr lang="en-US" sz="1200" b="0" i="1" kern="1200" dirty="0" smtClean="0">
                <a:solidFill>
                  <a:schemeClr val="tx1"/>
                </a:solidFill>
                <a:effectLst/>
                <a:latin typeface="+mn-lt"/>
                <a:ea typeface="+mn-ea"/>
                <a:cs typeface="+mn-cs"/>
              </a:rPr>
              <a:t>they</a:t>
            </a:r>
            <a:r>
              <a:rPr lang="en-US" sz="1200" b="0" i="0" kern="1200" dirty="0" smtClean="0">
                <a:solidFill>
                  <a:schemeClr val="tx1"/>
                </a:solidFill>
                <a:effectLst/>
                <a:latin typeface="+mn-lt"/>
                <a:ea typeface="+mn-ea"/>
                <a:cs typeface="+mn-cs"/>
              </a:rPr>
              <a:t> like, rather than the way </a:t>
            </a:r>
            <a:r>
              <a:rPr lang="en-US" sz="1200" b="0" i="1" kern="1200" dirty="0" smtClean="0">
                <a:solidFill>
                  <a:schemeClr val="tx1"/>
                </a:solidFill>
                <a:effectLst/>
                <a:latin typeface="+mn-lt"/>
                <a:ea typeface="+mn-ea"/>
                <a:cs typeface="+mn-cs"/>
              </a:rPr>
              <a:t>you</a:t>
            </a:r>
            <a:r>
              <a:rPr lang="en-US" sz="1200" b="0" i="0" kern="1200" dirty="0" smtClean="0">
                <a:solidFill>
                  <a:schemeClr val="tx1"/>
                </a:solidFill>
                <a:effectLst/>
                <a:latin typeface="+mn-lt"/>
                <a:ea typeface="+mn-ea"/>
                <a:cs typeface="+mn-cs"/>
              </a:rPr>
              <a:t> want. By intentionally adjusting your communication in meetings to align with your team’s personality makeup, you’ll improve your team’s productivity and comfort in any discussion. Story of Kevin speaking</a:t>
            </a:r>
            <a:r>
              <a:rPr lang="en-US" sz="1200" b="0" i="0" kern="1200" baseline="0" dirty="0" smtClean="0">
                <a:solidFill>
                  <a:schemeClr val="tx1"/>
                </a:solidFill>
                <a:effectLst/>
                <a:latin typeface="+mn-lt"/>
                <a:ea typeface="+mn-ea"/>
                <a:cs typeface="+mn-cs"/>
              </a:rPr>
              <a:t> up in meetings vs. Catalina who needed time to process and perfect what she wanted to say (gave advance notice via email, one on one, </a:t>
            </a:r>
            <a:r>
              <a:rPr lang="en-US" sz="1200" b="0" i="0" kern="1200" baseline="0" dirty="0" err="1" smtClean="0">
                <a:solidFill>
                  <a:schemeClr val="tx1"/>
                </a:solidFill>
                <a:effectLst/>
                <a:latin typeface="+mn-lt"/>
                <a:ea typeface="+mn-ea"/>
                <a:cs typeface="+mn-cs"/>
              </a:rPr>
              <a:t>etc</a:t>
            </a:r>
            <a:r>
              <a:rPr lang="en-US" sz="1200" b="0" i="0" kern="1200" baseline="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4.  Appreciate diversity</a:t>
            </a: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Understanding and appreciating that each person may see things differently is helpful because it gives perspective and allows for more inclusivity and less judgment in the workplace. </a:t>
            </a:r>
            <a:r>
              <a:rPr lang="en-US" sz="1200" kern="1200" dirty="0" smtClean="0">
                <a:solidFill>
                  <a:schemeClr val="tx1"/>
                </a:solidFill>
                <a:effectLst/>
                <a:latin typeface="+mn-lt"/>
                <a:ea typeface="+mn-ea"/>
                <a:cs typeface="+mn-cs"/>
              </a:rPr>
              <a:t>Make differences in work styles work </a:t>
            </a:r>
            <a:r>
              <a:rPr lang="en-US" sz="1200" i="1" kern="1200" dirty="0" smtClean="0">
                <a:solidFill>
                  <a:schemeClr val="tx1"/>
                </a:solidFill>
                <a:effectLst/>
                <a:latin typeface="+mn-lt"/>
                <a:ea typeface="+mn-ea"/>
                <a:cs typeface="+mn-cs"/>
              </a:rPr>
              <a:t>for</a:t>
            </a:r>
            <a:r>
              <a:rPr lang="en-US" sz="1200" kern="1200" dirty="0" smtClean="0">
                <a:solidFill>
                  <a:schemeClr val="tx1"/>
                </a:solidFill>
                <a:effectLst/>
                <a:latin typeface="+mn-lt"/>
                <a:ea typeface="+mn-ea"/>
                <a:cs typeface="+mn-cs"/>
              </a:rPr>
              <a:t> you, not against you.</a:t>
            </a:r>
            <a:r>
              <a:rPr lang="en-US" sz="1200" b="0" i="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 one is good at everything --&gt; different work styles supplement your own abilities with strengths of people who are different from you</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1A9C239-599A-48C1-B05D-A7006AFBA79F}" type="slidenum">
              <a:rPr lang="en-US" smtClean="0"/>
              <a:t>5</a:t>
            </a:fld>
            <a:endParaRPr lang="en-US"/>
          </a:p>
        </p:txBody>
      </p:sp>
    </p:spTree>
    <p:extLst>
      <p:ext uri="{BB962C8B-B14F-4D97-AF65-F5344CB8AC3E}">
        <p14:creationId xmlns:p14="http://schemas.microsoft.com/office/powerpoint/2010/main" val="1339140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different versions of </a:t>
            </a:r>
            <a:r>
              <a:rPr lang="en-US" dirty="0" err="1" smtClean="0"/>
              <a:t>workstlye</a:t>
            </a:r>
            <a:r>
              <a:rPr lang="en-US" dirty="0" smtClean="0"/>
              <a:t> tests all based on the same research </a:t>
            </a:r>
            <a:endParaRPr lang="en-US" dirty="0"/>
          </a:p>
        </p:txBody>
      </p:sp>
      <p:sp>
        <p:nvSpPr>
          <p:cNvPr id="4" name="Slide Number Placeholder 3"/>
          <p:cNvSpPr>
            <a:spLocks noGrp="1"/>
          </p:cNvSpPr>
          <p:nvPr>
            <p:ph type="sldNum" sz="quarter" idx="10"/>
          </p:nvPr>
        </p:nvSpPr>
        <p:spPr/>
        <p:txBody>
          <a:bodyPr/>
          <a:lstStyle/>
          <a:p>
            <a:fld id="{CC722B62-0C91-476B-BE79-E518FB2B3DC1}" type="slidenum">
              <a:rPr lang="en-US" smtClean="0"/>
              <a:pPr/>
              <a:t>6</a:t>
            </a:fld>
            <a:endParaRPr lang="en-US"/>
          </a:p>
        </p:txBody>
      </p:sp>
    </p:spTree>
    <p:extLst>
      <p:ext uri="{BB962C8B-B14F-4D97-AF65-F5344CB8AC3E}">
        <p14:creationId xmlns:p14="http://schemas.microsoft.com/office/powerpoint/2010/main" val="1358341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128" indent="0">
              <a:spcBef>
                <a:spcPts val="600"/>
              </a:spcBef>
              <a:spcAft>
                <a:spcPts val="600"/>
              </a:spcAft>
              <a:buNone/>
            </a:pPr>
            <a:r>
              <a:rPr lang="en-US" sz="1200" u="sng" dirty="0" smtClean="0">
                <a:solidFill>
                  <a:schemeClr val="tx2">
                    <a:lumMod val="60000"/>
                    <a:lumOff val="40000"/>
                  </a:schemeClr>
                </a:solidFill>
              </a:rPr>
              <a:t>Scan</a:t>
            </a:r>
            <a:r>
              <a:rPr lang="en-US" sz="1200" u="sng" baseline="0" dirty="0" smtClean="0">
                <a:solidFill>
                  <a:schemeClr val="tx2">
                    <a:lumMod val="60000"/>
                    <a:lumOff val="40000"/>
                  </a:schemeClr>
                </a:solidFill>
              </a:rPr>
              <a:t> QR for a digital copy of the work style inventory </a:t>
            </a:r>
            <a:endParaRPr lang="en-US" sz="1200" u="sng" dirty="0" smtClean="0">
              <a:solidFill>
                <a:schemeClr val="tx2">
                  <a:lumMod val="60000"/>
                  <a:lumOff val="40000"/>
                </a:schemeClr>
              </a:solidFill>
            </a:endParaRPr>
          </a:p>
          <a:p>
            <a:pPr marL="220128" indent="0">
              <a:spcBef>
                <a:spcPts val="600"/>
              </a:spcBef>
              <a:spcAft>
                <a:spcPts val="600"/>
              </a:spcAft>
              <a:buNone/>
            </a:pPr>
            <a:r>
              <a:rPr lang="en-US" sz="1200" u="sng" dirty="0" smtClean="0">
                <a:solidFill>
                  <a:schemeClr val="tx2">
                    <a:lumMod val="60000"/>
                    <a:lumOff val="40000"/>
                  </a:schemeClr>
                </a:solidFill>
              </a:rPr>
              <a:t>Instructions</a:t>
            </a:r>
            <a:r>
              <a:rPr lang="en-US" sz="1200" dirty="0" smtClean="0">
                <a:solidFill>
                  <a:schemeClr val="tx2">
                    <a:lumMod val="60000"/>
                    <a:lumOff val="40000"/>
                  </a:schemeClr>
                </a:solidFill>
              </a:rPr>
              <a:t>: </a:t>
            </a:r>
          </a:p>
          <a:p>
            <a:pPr>
              <a:spcBef>
                <a:spcPts val="600"/>
              </a:spcBef>
              <a:spcAft>
                <a:spcPts val="600"/>
              </a:spcAft>
              <a:buSzPct val="100000"/>
              <a:buFont typeface="Wingdings" panose="05000000000000000000" pitchFamily="2" charset="2"/>
              <a:buChar char="ü"/>
            </a:pPr>
            <a:r>
              <a:rPr lang="en-US" sz="1200" dirty="0" smtClean="0">
                <a:solidFill>
                  <a:schemeClr val="tx2">
                    <a:lumMod val="60000"/>
                    <a:lumOff val="40000"/>
                  </a:schemeClr>
                </a:solidFill>
              </a:rPr>
              <a:t>Consider each of the following questions separately. </a:t>
            </a:r>
          </a:p>
          <a:p>
            <a:pPr>
              <a:spcBef>
                <a:spcPts val="600"/>
              </a:spcBef>
              <a:spcAft>
                <a:spcPts val="600"/>
              </a:spcAft>
              <a:buSzPct val="100000"/>
              <a:buFont typeface="Wingdings" panose="05000000000000000000" pitchFamily="2" charset="2"/>
              <a:buChar char="ü"/>
            </a:pPr>
            <a:r>
              <a:rPr lang="en-US" sz="1200" dirty="0" smtClean="0">
                <a:solidFill>
                  <a:schemeClr val="tx2">
                    <a:lumMod val="60000"/>
                    <a:lumOff val="40000"/>
                  </a:schemeClr>
                </a:solidFill>
              </a:rPr>
              <a:t>Circle one number (1, 2, 3, or 4) that corresponds to the description that </a:t>
            </a:r>
            <a:r>
              <a:rPr lang="en-US" sz="1200" dirty="0" smtClean="0">
                <a:solidFill>
                  <a:schemeClr val="bg1">
                    <a:lumMod val="75000"/>
                  </a:schemeClr>
                </a:solidFill>
              </a:rPr>
              <a:t>best fits your current work habits</a:t>
            </a:r>
            <a:r>
              <a:rPr lang="en-US" sz="1200" dirty="0" smtClean="0">
                <a:solidFill>
                  <a:schemeClr val="tx2">
                    <a:lumMod val="60000"/>
                    <a:lumOff val="40000"/>
                  </a:schemeClr>
                </a:solidFill>
              </a:rPr>
              <a:t>. </a:t>
            </a:r>
          </a:p>
          <a:p>
            <a:pPr>
              <a:spcBef>
                <a:spcPts val="600"/>
              </a:spcBef>
              <a:spcAft>
                <a:spcPts val="600"/>
              </a:spcAft>
              <a:buSzPct val="100000"/>
              <a:buFont typeface="Wingdings" panose="05000000000000000000" pitchFamily="2" charset="2"/>
              <a:buChar char="ü"/>
            </a:pPr>
            <a:r>
              <a:rPr lang="en-US" sz="1200" dirty="0" smtClean="0">
                <a:solidFill>
                  <a:schemeClr val="tx2">
                    <a:lumMod val="60000"/>
                    <a:lumOff val="40000"/>
                  </a:schemeClr>
                </a:solidFill>
              </a:rPr>
              <a:t>If you have trouble selecting only one answer, ask yourself which response, at work, would be the most natural or likely for you to make. </a:t>
            </a:r>
          </a:p>
          <a:p>
            <a:pPr>
              <a:spcBef>
                <a:spcPts val="600"/>
              </a:spcBef>
              <a:spcAft>
                <a:spcPts val="600"/>
              </a:spcAft>
              <a:buSzPct val="100000"/>
              <a:buFont typeface="Wingdings" panose="05000000000000000000" pitchFamily="2" charset="2"/>
              <a:buChar char="ü"/>
            </a:pPr>
            <a:r>
              <a:rPr lang="en-US" sz="1200" dirty="0" smtClean="0">
                <a:solidFill>
                  <a:schemeClr val="tx2">
                    <a:lumMod val="60000"/>
                    <a:lumOff val="40000"/>
                  </a:schemeClr>
                </a:solidFill>
              </a:rPr>
              <a:t>There are no right answers to these questions, so base your responses on how you are </a:t>
            </a:r>
            <a:r>
              <a:rPr lang="en-US" sz="1200" dirty="0" smtClean="0">
                <a:solidFill>
                  <a:schemeClr val="bg1">
                    <a:lumMod val="75000"/>
                  </a:schemeClr>
                </a:solidFill>
              </a:rPr>
              <a:t>today</a:t>
            </a:r>
            <a:r>
              <a:rPr lang="en-US" sz="1200" dirty="0" smtClean="0">
                <a:solidFill>
                  <a:schemeClr val="tx2">
                    <a:lumMod val="60000"/>
                    <a:lumOff val="40000"/>
                  </a:schemeClr>
                </a:solidFill>
              </a:rPr>
              <a:t>, not how you think you should be or would like to be in the future. </a:t>
            </a:r>
          </a:p>
          <a:p>
            <a:endParaRPr lang="en-US" dirty="0"/>
          </a:p>
        </p:txBody>
      </p:sp>
      <p:sp>
        <p:nvSpPr>
          <p:cNvPr id="4" name="Slide Number Placeholder 3"/>
          <p:cNvSpPr>
            <a:spLocks noGrp="1"/>
          </p:cNvSpPr>
          <p:nvPr>
            <p:ph type="sldNum" sz="quarter" idx="10"/>
          </p:nvPr>
        </p:nvSpPr>
        <p:spPr/>
        <p:txBody>
          <a:bodyPr/>
          <a:lstStyle/>
          <a:p>
            <a:fld id="{51A9C239-599A-48C1-B05D-A7006AFBA79F}" type="slidenum">
              <a:rPr lang="en-US" smtClean="0"/>
              <a:t>7</a:t>
            </a:fld>
            <a:endParaRPr lang="en-US"/>
          </a:p>
        </p:txBody>
      </p:sp>
    </p:spTree>
    <p:extLst>
      <p:ext uri="{BB962C8B-B14F-4D97-AF65-F5344CB8AC3E}">
        <p14:creationId xmlns:p14="http://schemas.microsoft.com/office/powerpoint/2010/main" val="730538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Explain chart</a:t>
            </a:r>
          </a:p>
          <a:p>
            <a:endParaRPr lang="en-US" dirty="0" smtClean="0"/>
          </a:p>
          <a:p>
            <a:r>
              <a:rPr lang="en-US" dirty="0" smtClean="0"/>
              <a:t>N</a:t>
            </a:r>
            <a:r>
              <a:rPr lang="en-US" baseline="0" dirty="0" smtClean="0"/>
              <a:t>o one is all one style because we are all complex. This is a continuum. </a:t>
            </a:r>
          </a:p>
          <a:p>
            <a:endParaRPr lang="en-US" baseline="0" dirty="0" smtClean="0"/>
          </a:p>
          <a:p>
            <a:r>
              <a:rPr lang="en-US" baseline="0" dirty="0" smtClean="0"/>
              <a:t>I had 7 Analytical and 4 in Driver and Expressive. </a:t>
            </a:r>
          </a:p>
          <a:p>
            <a:endParaRPr lang="en-US" baseline="0" dirty="0" smtClean="0"/>
          </a:p>
        </p:txBody>
      </p:sp>
      <p:sp>
        <p:nvSpPr>
          <p:cNvPr id="4" name="Slide Number Placeholder 3"/>
          <p:cNvSpPr>
            <a:spLocks noGrp="1"/>
          </p:cNvSpPr>
          <p:nvPr>
            <p:ph type="sldNum" sz="quarter" idx="10"/>
          </p:nvPr>
        </p:nvSpPr>
        <p:spPr/>
        <p:txBody>
          <a:bodyPr/>
          <a:lstStyle/>
          <a:p>
            <a:fld id="{51A9C239-599A-48C1-B05D-A7006AFBA79F}" type="slidenum">
              <a:rPr lang="en-US" smtClean="0"/>
              <a:t>9</a:t>
            </a:fld>
            <a:endParaRPr lang="en-US"/>
          </a:p>
        </p:txBody>
      </p:sp>
    </p:spTree>
    <p:extLst>
      <p:ext uri="{BB962C8B-B14F-4D97-AF65-F5344CB8AC3E}">
        <p14:creationId xmlns:p14="http://schemas.microsoft.com/office/powerpoint/2010/main" val="2353906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5325"/>
            <a:ext cx="6178550" cy="3476625"/>
          </a:xfrm>
        </p:spPr>
      </p:sp>
      <p:sp>
        <p:nvSpPr>
          <p:cNvPr id="3" name="Notes Placeholder 2"/>
          <p:cNvSpPr>
            <a:spLocks noGrp="1"/>
          </p:cNvSpPr>
          <p:nvPr>
            <p:ph type="body" idx="1"/>
          </p:nvPr>
        </p:nvSpPr>
        <p:spPr/>
        <p:txBody>
          <a:bodyPr/>
          <a:lstStyle/>
          <a:p>
            <a:r>
              <a:rPr lang="en-US" baseline="0" dirty="0" smtClean="0"/>
              <a:t>THEY ASK HOW?</a:t>
            </a:r>
          </a:p>
          <a:p>
            <a:r>
              <a:rPr lang="en-US" baseline="0" dirty="0" smtClean="0"/>
              <a:t>THEY FEAR BEING EMBARRASSED</a:t>
            </a:r>
          </a:p>
          <a:p>
            <a:r>
              <a:rPr lang="en-US" baseline="0" dirty="0" smtClean="0"/>
              <a:t>IN THEIR OFFICE/CUBICLE: Business related, degree, no pictures or flowers, functional, each corner has a purpose</a:t>
            </a:r>
            <a:endParaRPr lang="en-US" dirty="0" smtClean="0"/>
          </a:p>
          <a:p>
            <a:endParaRPr lang="en-US" dirty="0"/>
          </a:p>
        </p:txBody>
      </p:sp>
      <p:sp>
        <p:nvSpPr>
          <p:cNvPr id="4" name="Slide Number Placeholder 3"/>
          <p:cNvSpPr>
            <a:spLocks noGrp="1"/>
          </p:cNvSpPr>
          <p:nvPr>
            <p:ph type="sldNum" sz="quarter" idx="10"/>
          </p:nvPr>
        </p:nvSpPr>
        <p:spPr/>
        <p:txBody>
          <a:bodyPr/>
          <a:lstStyle/>
          <a:p>
            <a:fld id="{031D2185-B370-4918-822A-5A66DE6D071D}" type="slidenum">
              <a:rPr lang="en-GB" smtClean="0"/>
              <a:pPr/>
              <a:t>10</a:t>
            </a:fld>
            <a:endParaRPr lang="en-GB" dirty="0"/>
          </a:p>
        </p:txBody>
      </p:sp>
    </p:spTree>
    <p:extLst>
      <p:ext uri="{BB962C8B-B14F-4D97-AF65-F5344CB8AC3E}">
        <p14:creationId xmlns:p14="http://schemas.microsoft.com/office/powerpoint/2010/main" val="1215747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5325"/>
            <a:ext cx="6178550" cy="3476625"/>
          </a:xfrm>
        </p:spPr>
      </p:sp>
      <p:sp>
        <p:nvSpPr>
          <p:cNvPr id="3" name="Notes Placeholder 2"/>
          <p:cNvSpPr>
            <a:spLocks noGrp="1"/>
          </p:cNvSpPr>
          <p:nvPr>
            <p:ph type="body" idx="1"/>
          </p:nvPr>
        </p:nvSpPr>
        <p:spPr/>
        <p:txBody>
          <a:bodyPr/>
          <a:lstStyle/>
          <a:p>
            <a:r>
              <a:rPr lang="en-US" baseline="0" dirty="0" smtClean="0"/>
              <a:t>THEY ASK How does this affect the way it is done? </a:t>
            </a:r>
            <a:r>
              <a:rPr lang="en-US" baseline="0" dirty="0" smtClean="0">
                <a:sym typeface="Wingdings" panose="05000000000000000000" pitchFamily="2" charset="2"/>
              </a:rPr>
              <a:t> change is outside their comfort zone</a:t>
            </a:r>
            <a:endParaRPr lang="en-US" baseline="0" dirty="0" smtClean="0"/>
          </a:p>
          <a:p>
            <a:r>
              <a:rPr lang="en-US" baseline="0" dirty="0" smtClean="0"/>
              <a:t>THEY FEAR losing trust and having disagreements.</a:t>
            </a:r>
          </a:p>
          <a:p>
            <a:r>
              <a:rPr lang="en-US" baseline="0" dirty="0" smtClean="0"/>
              <a:t>IN THEIR OFFICE/CUBICLE: pictures, usually candid, colorful decorations, neater as not to offend anyone</a:t>
            </a:r>
            <a:endParaRPr lang="en-US" dirty="0" smtClean="0"/>
          </a:p>
        </p:txBody>
      </p:sp>
      <p:sp>
        <p:nvSpPr>
          <p:cNvPr id="4" name="Slide Number Placeholder 3"/>
          <p:cNvSpPr>
            <a:spLocks noGrp="1"/>
          </p:cNvSpPr>
          <p:nvPr>
            <p:ph type="sldNum" sz="quarter" idx="10"/>
          </p:nvPr>
        </p:nvSpPr>
        <p:spPr/>
        <p:txBody>
          <a:bodyPr/>
          <a:lstStyle/>
          <a:p>
            <a:fld id="{031D2185-B370-4918-822A-5A66DE6D071D}" type="slidenum">
              <a:rPr lang="en-GB" smtClean="0"/>
              <a:pPr/>
              <a:t>11</a:t>
            </a:fld>
            <a:endParaRPr lang="en-GB" dirty="0"/>
          </a:p>
        </p:txBody>
      </p:sp>
    </p:spTree>
    <p:extLst>
      <p:ext uri="{BB962C8B-B14F-4D97-AF65-F5344CB8AC3E}">
        <p14:creationId xmlns:p14="http://schemas.microsoft.com/office/powerpoint/2010/main" val="1233365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about:blank" TargetMode="External"/><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
        <p:nvSpPr>
          <p:cNvPr id="10" name="Google Shape;10;p2"/>
          <p:cNvSpPr txBox="1">
            <a:spLocks noGrp="1"/>
          </p:cNvSpPr>
          <p:nvPr>
            <p:ph type="ctrTitle"/>
          </p:nvPr>
        </p:nvSpPr>
        <p:spPr>
          <a:xfrm>
            <a:off x="1359900" y="1984700"/>
            <a:ext cx="7735600" cy="24840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5200"/>
              <a:buNone/>
              <a:defRPr sz="8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1359900" y="4570300"/>
            <a:ext cx="6542000" cy="5460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pic>
        <p:nvPicPr>
          <p:cNvPr id="12" name="Google Shape;12;p2"/>
          <p:cNvPicPr preferRelativeResize="0"/>
          <p:nvPr/>
        </p:nvPicPr>
        <p:blipFill>
          <a:blip r:embed="rId3">
            <a:alphaModFix/>
          </a:blip>
          <a:stretch>
            <a:fillRect/>
          </a:stretch>
        </p:blipFill>
        <p:spPr>
          <a:xfrm>
            <a:off x="-1235900" y="-1342966"/>
            <a:ext cx="3439600" cy="3537700"/>
          </a:xfrm>
          <a:prstGeom prst="rect">
            <a:avLst/>
          </a:prstGeom>
          <a:noFill/>
          <a:ln>
            <a:noFill/>
          </a:ln>
        </p:spPr>
      </p:pic>
      <p:pic>
        <p:nvPicPr>
          <p:cNvPr id="13" name="Google Shape;13;p2"/>
          <p:cNvPicPr preferRelativeResize="0"/>
          <p:nvPr/>
        </p:nvPicPr>
        <p:blipFill>
          <a:blip r:embed="rId4">
            <a:alphaModFix/>
          </a:blip>
          <a:stretch>
            <a:fillRect/>
          </a:stretch>
        </p:blipFill>
        <p:spPr>
          <a:xfrm rot="10800000">
            <a:off x="-486268" y="3743669"/>
            <a:ext cx="2698835" cy="2775799"/>
          </a:xfrm>
          <a:prstGeom prst="rect">
            <a:avLst/>
          </a:prstGeom>
          <a:noFill/>
          <a:ln>
            <a:noFill/>
          </a:ln>
        </p:spPr>
      </p:pic>
      <p:pic>
        <p:nvPicPr>
          <p:cNvPr id="14" name="Google Shape;14;p2"/>
          <p:cNvPicPr preferRelativeResize="0"/>
          <p:nvPr/>
        </p:nvPicPr>
        <p:blipFill>
          <a:blip r:embed="rId4">
            <a:alphaModFix/>
          </a:blip>
          <a:stretch>
            <a:fillRect/>
          </a:stretch>
        </p:blipFill>
        <p:spPr>
          <a:xfrm>
            <a:off x="4485835" y="-1194666"/>
            <a:ext cx="3710168" cy="3815999"/>
          </a:xfrm>
          <a:prstGeom prst="rect">
            <a:avLst/>
          </a:prstGeom>
          <a:noFill/>
          <a:ln>
            <a:noFill/>
          </a:ln>
        </p:spPr>
      </p:pic>
      <p:pic>
        <p:nvPicPr>
          <p:cNvPr id="15" name="Google Shape;15;p2"/>
          <p:cNvPicPr preferRelativeResize="0"/>
          <p:nvPr/>
        </p:nvPicPr>
        <p:blipFill>
          <a:blip r:embed="rId5">
            <a:alphaModFix/>
          </a:blip>
          <a:stretch>
            <a:fillRect/>
          </a:stretch>
        </p:blipFill>
        <p:spPr>
          <a:xfrm>
            <a:off x="8905634" y="-742933"/>
            <a:ext cx="3871501" cy="3981933"/>
          </a:xfrm>
          <a:prstGeom prst="rect">
            <a:avLst/>
          </a:prstGeom>
          <a:noFill/>
          <a:ln>
            <a:noFill/>
          </a:ln>
        </p:spPr>
      </p:pic>
      <p:pic>
        <p:nvPicPr>
          <p:cNvPr id="16" name="Google Shape;16;p2"/>
          <p:cNvPicPr preferRelativeResize="0"/>
          <p:nvPr/>
        </p:nvPicPr>
        <p:blipFill>
          <a:blip r:embed="rId6">
            <a:alphaModFix amt="74000"/>
          </a:blip>
          <a:stretch>
            <a:fillRect/>
          </a:stretch>
        </p:blipFill>
        <p:spPr>
          <a:xfrm flipH="1">
            <a:off x="8998287" y="4314183"/>
            <a:ext cx="4195463" cy="4315132"/>
          </a:xfrm>
          <a:prstGeom prst="rect">
            <a:avLst/>
          </a:prstGeom>
          <a:noFill/>
          <a:ln>
            <a:noFill/>
          </a:ln>
        </p:spPr>
      </p:pic>
      <p:pic>
        <p:nvPicPr>
          <p:cNvPr id="17" name="Google Shape;17;p2"/>
          <p:cNvPicPr preferRelativeResize="0"/>
          <p:nvPr/>
        </p:nvPicPr>
        <p:blipFill>
          <a:blip r:embed="rId7">
            <a:alphaModFix amt="75000"/>
          </a:blip>
          <a:stretch>
            <a:fillRect/>
          </a:stretch>
        </p:blipFill>
        <p:spPr>
          <a:xfrm>
            <a:off x="4074232" y="4753618"/>
            <a:ext cx="3340933" cy="3436233"/>
          </a:xfrm>
          <a:prstGeom prst="rect">
            <a:avLst/>
          </a:prstGeom>
          <a:noFill/>
          <a:ln>
            <a:noFill/>
          </a:ln>
        </p:spPr>
      </p:pic>
    </p:spTree>
    <p:extLst>
      <p:ext uri="{BB962C8B-B14F-4D97-AF65-F5344CB8AC3E}">
        <p14:creationId xmlns:p14="http://schemas.microsoft.com/office/powerpoint/2010/main" val="3802400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68"/>
        <p:cNvGrpSpPr/>
        <p:nvPr/>
      </p:nvGrpSpPr>
      <p:grpSpPr>
        <a:xfrm>
          <a:off x="0" y="0"/>
          <a:ext cx="0" cy="0"/>
          <a:chOff x="0" y="0"/>
          <a:chExt cx="0" cy="0"/>
        </a:xfrm>
      </p:grpSpPr>
      <p:pic>
        <p:nvPicPr>
          <p:cNvPr id="69" name="Google Shape;69;p11"/>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
        <p:nvSpPr>
          <p:cNvPr id="70" name="Google Shape;70;p11"/>
          <p:cNvSpPr txBox="1">
            <a:spLocks noGrp="1"/>
          </p:cNvSpPr>
          <p:nvPr>
            <p:ph type="title" hasCustomPrompt="1"/>
          </p:nvPr>
        </p:nvSpPr>
        <p:spPr>
          <a:xfrm>
            <a:off x="1712000" y="2077967"/>
            <a:ext cx="8768000" cy="20148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1" name="Google Shape;71;p11"/>
          <p:cNvSpPr txBox="1">
            <a:spLocks noGrp="1"/>
          </p:cNvSpPr>
          <p:nvPr>
            <p:ph type="subTitle" idx="1"/>
          </p:nvPr>
        </p:nvSpPr>
        <p:spPr>
          <a:xfrm>
            <a:off x="1712000" y="4092833"/>
            <a:ext cx="87680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400"/>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482689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72"/>
        <p:cNvGrpSpPr/>
        <p:nvPr/>
      </p:nvGrpSpPr>
      <p:grpSpPr>
        <a:xfrm>
          <a:off x="0" y="0"/>
          <a:ext cx="0" cy="0"/>
          <a:chOff x="0" y="0"/>
          <a:chExt cx="0" cy="0"/>
        </a:xfrm>
      </p:grpSpPr>
    </p:spTree>
    <p:extLst>
      <p:ext uri="{BB962C8B-B14F-4D97-AF65-F5344CB8AC3E}">
        <p14:creationId xmlns:p14="http://schemas.microsoft.com/office/powerpoint/2010/main" val="898455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73"/>
        <p:cNvGrpSpPr/>
        <p:nvPr/>
      </p:nvGrpSpPr>
      <p:grpSpPr>
        <a:xfrm>
          <a:off x="0" y="0"/>
          <a:ext cx="0" cy="0"/>
          <a:chOff x="0" y="0"/>
          <a:chExt cx="0" cy="0"/>
        </a:xfrm>
      </p:grpSpPr>
      <p:pic>
        <p:nvPicPr>
          <p:cNvPr id="74" name="Google Shape;74;p13"/>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
        <p:nvSpPr>
          <p:cNvPr id="75" name="Google Shape;75;p13"/>
          <p:cNvSpPr txBox="1">
            <a:spLocks noGrp="1"/>
          </p:cNvSpPr>
          <p:nvPr>
            <p:ph type="title"/>
          </p:nvPr>
        </p:nvSpPr>
        <p:spPr>
          <a:xfrm>
            <a:off x="1676400" y="3710067"/>
            <a:ext cx="6085200" cy="83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0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76" name="Google Shape;76;p13"/>
          <p:cNvSpPr txBox="1">
            <a:spLocks noGrp="1"/>
          </p:cNvSpPr>
          <p:nvPr>
            <p:ph type="subTitle" idx="1"/>
          </p:nvPr>
        </p:nvSpPr>
        <p:spPr>
          <a:xfrm>
            <a:off x="1676400" y="2091400"/>
            <a:ext cx="8303600" cy="185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500"/>
              <a:buNone/>
              <a:defRPr sz="3200"/>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pic>
        <p:nvPicPr>
          <p:cNvPr id="77" name="Google Shape;77;p13"/>
          <p:cNvPicPr preferRelativeResize="0"/>
          <p:nvPr/>
        </p:nvPicPr>
        <p:blipFill>
          <a:blip r:embed="rId3">
            <a:alphaModFix/>
          </a:blip>
          <a:stretch>
            <a:fillRect/>
          </a:stretch>
        </p:blipFill>
        <p:spPr>
          <a:xfrm rot="10800000">
            <a:off x="-729737" y="4850948"/>
            <a:ext cx="3781965" cy="3889832"/>
          </a:xfrm>
          <a:prstGeom prst="rect">
            <a:avLst/>
          </a:prstGeom>
          <a:noFill/>
          <a:ln>
            <a:noFill/>
          </a:ln>
        </p:spPr>
      </p:pic>
      <p:pic>
        <p:nvPicPr>
          <p:cNvPr id="78" name="Google Shape;78;p13"/>
          <p:cNvPicPr preferRelativeResize="0"/>
          <p:nvPr/>
        </p:nvPicPr>
        <p:blipFill>
          <a:blip r:embed="rId4">
            <a:alphaModFix/>
          </a:blip>
          <a:stretch>
            <a:fillRect/>
          </a:stretch>
        </p:blipFill>
        <p:spPr>
          <a:xfrm rot="10800000">
            <a:off x="-213890" y="-1347331"/>
            <a:ext cx="3213255" cy="3304916"/>
          </a:xfrm>
          <a:prstGeom prst="rect">
            <a:avLst/>
          </a:prstGeom>
          <a:noFill/>
          <a:ln>
            <a:noFill/>
          </a:ln>
        </p:spPr>
      </p:pic>
      <p:pic>
        <p:nvPicPr>
          <p:cNvPr id="79" name="Google Shape;79;p13"/>
          <p:cNvPicPr preferRelativeResize="0"/>
          <p:nvPr/>
        </p:nvPicPr>
        <p:blipFill>
          <a:blip r:embed="rId4">
            <a:alphaModFix/>
          </a:blip>
          <a:stretch>
            <a:fillRect/>
          </a:stretch>
        </p:blipFill>
        <p:spPr>
          <a:xfrm>
            <a:off x="8994925" y="4659301"/>
            <a:ext cx="3504532" cy="3604468"/>
          </a:xfrm>
          <a:prstGeom prst="rect">
            <a:avLst/>
          </a:prstGeom>
          <a:noFill/>
          <a:ln>
            <a:noFill/>
          </a:ln>
        </p:spPr>
      </p:pic>
      <p:pic>
        <p:nvPicPr>
          <p:cNvPr id="80" name="Google Shape;80;p13"/>
          <p:cNvPicPr preferRelativeResize="0"/>
          <p:nvPr/>
        </p:nvPicPr>
        <p:blipFill>
          <a:blip r:embed="rId5">
            <a:alphaModFix/>
          </a:blip>
          <a:stretch>
            <a:fillRect/>
          </a:stretch>
        </p:blipFill>
        <p:spPr>
          <a:xfrm rot="10800000">
            <a:off x="10443541" y="-653931"/>
            <a:ext cx="3213255" cy="3304916"/>
          </a:xfrm>
          <a:prstGeom prst="rect">
            <a:avLst/>
          </a:prstGeom>
          <a:noFill/>
          <a:ln>
            <a:noFill/>
          </a:ln>
        </p:spPr>
      </p:pic>
    </p:spTree>
    <p:extLst>
      <p:ext uri="{BB962C8B-B14F-4D97-AF65-F5344CB8AC3E}">
        <p14:creationId xmlns:p14="http://schemas.microsoft.com/office/powerpoint/2010/main" val="3586263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81"/>
        <p:cNvGrpSpPr/>
        <p:nvPr/>
      </p:nvGrpSpPr>
      <p:grpSpPr>
        <a:xfrm>
          <a:off x="0" y="0"/>
          <a:ext cx="0" cy="0"/>
          <a:chOff x="0" y="0"/>
          <a:chExt cx="0" cy="0"/>
        </a:xfrm>
      </p:grpSpPr>
      <p:pic>
        <p:nvPicPr>
          <p:cNvPr id="82" name="Google Shape;82;p14"/>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
        <p:nvSpPr>
          <p:cNvPr id="83" name="Google Shape;83;p14"/>
          <p:cNvSpPr txBox="1">
            <a:spLocks noGrp="1"/>
          </p:cNvSpPr>
          <p:nvPr>
            <p:ph type="subTitle" idx="1"/>
          </p:nvPr>
        </p:nvSpPr>
        <p:spPr>
          <a:xfrm>
            <a:off x="5782200" y="1796033"/>
            <a:ext cx="5164000" cy="41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 name="Google Shape;84;p14"/>
          <p:cNvSpPr txBox="1">
            <a:spLocks noGrp="1"/>
          </p:cNvSpPr>
          <p:nvPr>
            <p:ph type="title"/>
          </p:nvPr>
        </p:nvSpPr>
        <p:spPr>
          <a:xfrm>
            <a:off x="5782200" y="605544"/>
            <a:ext cx="4499200" cy="936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85" name="Google Shape;85;p14"/>
          <p:cNvPicPr preferRelativeResize="0"/>
          <p:nvPr/>
        </p:nvPicPr>
        <p:blipFill>
          <a:blip r:embed="rId3">
            <a:alphaModFix/>
          </a:blip>
          <a:stretch>
            <a:fillRect/>
          </a:stretch>
        </p:blipFill>
        <p:spPr>
          <a:xfrm>
            <a:off x="9553817" y="4352184"/>
            <a:ext cx="3946843" cy="4059421"/>
          </a:xfrm>
          <a:prstGeom prst="rect">
            <a:avLst/>
          </a:prstGeom>
          <a:noFill/>
          <a:ln>
            <a:noFill/>
          </a:ln>
        </p:spPr>
      </p:pic>
      <p:pic>
        <p:nvPicPr>
          <p:cNvPr id="86" name="Google Shape;86;p14"/>
          <p:cNvPicPr preferRelativeResize="0"/>
          <p:nvPr/>
        </p:nvPicPr>
        <p:blipFill>
          <a:blip r:embed="rId4">
            <a:alphaModFix amt="74000"/>
          </a:blip>
          <a:stretch>
            <a:fillRect/>
          </a:stretch>
        </p:blipFill>
        <p:spPr>
          <a:xfrm rot="-4062004">
            <a:off x="-1378171" y="-1893675"/>
            <a:ext cx="4220212" cy="4340580"/>
          </a:xfrm>
          <a:prstGeom prst="rect">
            <a:avLst/>
          </a:prstGeom>
          <a:noFill/>
          <a:ln>
            <a:noFill/>
          </a:ln>
        </p:spPr>
      </p:pic>
    </p:spTree>
    <p:extLst>
      <p:ext uri="{BB962C8B-B14F-4D97-AF65-F5344CB8AC3E}">
        <p14:creationId xmlns:p14="http://schemas.microsoft.com/office/powerpoint/2010/main" val="400032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reserve="1">
  <p:cSld name="Title and text 1">
    <p:spTree>
      <p:nvGrpSpPr>
        <p:cNvPr id="1" name="Shape 87"/>
        <p:cNvGrpSpPr/>
        <p:nvPr/>
      </p:nvGrpSpPr>
      <p:grpSpPr>
        <a:xfrm>
          <a:off x="0" y="0"/>
          <a:ext cx="0" cy="0"/>
          <a:chOff x="0" y="0"/>
          <a:chExt cx="0" cy="0"/>
        </a:xfrm>
      </p:grpSpPr>
      <p:pic>
        <p:nvPicPr>
          <p:cNvPr id="88" name="Google Shape;88;p15"/>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
        <p:nvSpPr>
          <p:cNvPr id="89" name="Google Shape;89;p15"/>
          <p:cNvSpPr txBox="1">
            <a:spLocks noGrp="1"/>
          </p:cNvSpPr>
          <p:nvPr>
            <p:ph type="subTitle" idx="1"/>
          </p:nvPr>
        </p:nvSpPr>
        <p:spPr>
          <a:xfrm>
            <a:off x="1034933" y="3351245"/>
            <a:ext cx="4730400" cy="124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90" name="Google Shape;90;p15"/>
          <p:cNvSpPr txBox="1">
            <a:spLocks noGrp="1"/>
          </p:cNvSpPr>
          <p:nvPr>
            <p:ph type="title"/>
          </p:nvPr>
        </p:nvSpPr>
        <p:spPr>
          <a:xfrm>
            <a:off x="1266267" y="2262355"/>
            <a:ext cx="4499200" cy="936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pic>
        <p:nvPicPr>
          <p:cNvPr id="91" name="Google Shape;91;p15"/>
          <p:cNvPicPr preferRelativeResize="0"/>
          <p:nvPr/>
        </p:nvPicPr>
        <p:blipFill>
          <a:blip r:embed="rId3">
            <a:alphaModFix/>
          </a:blip>
          <a:stretch>
            <a:fillRect/>
          </a:stretch>
        </p:blipFill>
        <p:spPr>
          <a:xfrm>
            <a:off x="376170" y="-3157766"/>
            <a:ext cx="4195463" cy="4315132"/>
          </a:xfrm>
          <a:prstGeom prst="rect">
            <a:avLst/>
          </a:prstGeom>
          <a:noFill/>
          <a:ln>
            <a:noFill/>
          </a:ln>
        </p:spPr>
      </p:pic>
      <p:pic>
        <p:nvPicPr>
          <p:cNvPr id="92" name="Google Shape;92;p15"/>
          <p:cNvPicPr preferRelativeResize="0"/>
          <p:nvPr/>
        </p:nvPicPr>
        <p:blipFill>
          <a:blip r:embed="rId4">
            <a:alphaModFix/>
          </a:blip>
          <a:stretch>
            <a:fillRect/>
          </a:stretch>
        </p:blipFill>
        <p:spPr>
          <a:xfrm>
            <a:off x="-360900" y="4738684"/>
            <a:ext cx="3946843" cy="4059421"/>
          </a:xfrm>
          <a:prstGeom prst="rect">
            <a:avLst/>
          </a:prstGeom>
          <a:noFill/>
          <a:ln>
            <a:noFill/>
          </a:ln>
        </p:spPr>
      </p:pic>
      <p:pic>
        <p:nvPicPr>
          <p:cNvPr id="93" name="Google Shape;93;p15"/>
          <p:cNvPicPr preferRelativeResize="0"/>
          <p:nvPr/>
        </p:nvPicPr>
        <p:blipFill>
          <a:blip r:embed="rId5">
            <a:alphaModFix/>
          </a:blip>
          <a:stretch>
            <a:fillRect/>
          </a:stretch>
        </p:blipFill>
        <p:spPr>
          <a:xfrm>
            <a:off x="9366834" y="4345137"/>
            <a:ext cx="4097333" cy="4214232"/>
          </a:xfrm>
          <a:prstGeom prst="rect">
            <a:avLst/>
          </a:prstGeom>
          <a:noFill/>
          <a:ln>
            <a:noFill/>
          </a:ln>
        </p:spPr>
      </p:pic>
    </p:spTree>
    <p:extLst>
      <p:ext uri="{BB962C8B-B14F-4D97-AF65-F5344CB8AC3E}">
        <p14:creationId xmlns:p14="http://schemas.microsoft.com/office/powerpoint/2010/main" val="728113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1" preserve="1">
  <p:cSld name="Section title 1">
    <p:spTree>
      <p:nvGrpSpPr>
        <p:cNvPr id="1" name="Shape 94"/>
        <p:cNvGrpSpPr/>
        <p:nvPr/>
      </p:nvGrpSpPr>
      <p:grpSpPr>
        <a:xfrm>
          <a:off x="0" y="0"/>
          <a:ext cx="0" cy="0"/>
          <a:chOff x="0" y="0"/>
          <a:chExt cx="0" cy="0"/>
        </a:xfrm>
      </p:grpSpPr>
      <p:pic>
        <p:nvPicPr>
          <p:cNvPr id="95" name="Google Shape;95;p16"/>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
        <p:nvSpPr>
          <p:cNvPr id="96" name="Google Shape;96;p16"/>
          <p:cNvSpPr txBox="1">
            <a:spLocks noGrp="1"/>
          </p:cNvSpPr>
          <p:nvPr>
            <p:ph type="title"/>
          </p:nvPr>
        </p:nvSpPr>
        <p:spPr>
          <a:xfrm>
            <a:off x="1066792" y="3610000"/>
            <a:ext cx="3523600" cy="1122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97" name="Google Shape;97;p16"/>
          <p:cNvSpPr txBox="1">
            <a:spLocks noGrp="1"/>
          </p:cNvSpPr>
          <p:nvPr>
            <p:ph type="title" idx="2" hasCustomPrompt="1"/>
          </p:nvPr>
        </p:nvSpPr>
        <p:spPr>
          <a:xfrm>
            <a:off x="1066792" y="1662200"/>
            <a:ext cx="2057200" cy="224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12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8" name="Google Shape;98;p16"/>
          <p:cNvSpPr txBox="1">
            <a:spLocks noGrp="1"/>
          </p:cNvSpPr>
          <p:nvPr>
            <p:ph type="subTitle" idx="1"/>
          </p:nvPr>
        </p:nvSpPr>
        <p:spPr>
          <a:xfrm>
            <a:off x="1066792" y="4584700"/>
            <a:ext cx="6646400" cy="63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99" name="Google Shape;99;p16"/>
          <p:cNvPicPr preferRelativeResize="0"/>
          <p:nvPr/>
        </p:nvPicPr>
        <p:blipFill>
          <a:blip r:embed="rId3">
            <a:alphaModFix/>
          </a:blip>
          <a:stretch>
            <a:fillRect/>
          </a:stretch>
        </p:blipFill>
        <p:spPr>
          <a:xfrm>
            <a:off x="9247965" y="-1345400"/>
            <a:ext cx="3437132" cy="3535200"/>
          </a:xfrm>
          <a:prstGeom prst="rect">
            <a:avLst/>
          </a:prstGeom>
          <a:noFill/>
          <a:ln>
            <a:noFill/>
          </a:ln>
        </p:spPr>
      </p:pic>
      <p:pic>
        <p:nvPicPr>
          <p:cNvPr id="100" name="Google Shape;100;p16"/>
          <p:cNvPicPr preferRelativeResize="0"/>
          <p:nvPr/>
        </p:nvPicPr>
        <p:blipFill>
          <a:blip r:embed="rId4">
            <a:alphaModFix/>
          </a:blip>
          <a:stretch>
            <a:fillRect/>
          </a:stretch>
        </p:blipFill>
        <p:spPr>
          <a:xfrm>
            <a:off x="-900033" y="-1104916"/>
            <a:ext cx="3313999" cy="3408501"/>
          </a:xfrm>
          <a:prstGeom prst="rect">
            <a:avLst/>
          </a:prstGeom>
          <a:noFill/>
          <a:ln>
            <a:noFill/>
          </a:ln>
        </p:spPr>
      </p:pic>
      <p:pic>
        <p:nvPicPr>
          <p:cNvPr id="101" name="Google Shape;101;p16"/>
          <p:cNvPicPr preferRelativeResize="0"/>
          <p:nvPr/>
        </p:nvPicPr>
        <p:blipFill>
          <a:blip r:embed="rId5">
            <a:alphaModFix/>
          </a:blip>
          <a:stretch>
            <a:fillRect/>
          </a:stretch>
        </p:blipFill>
        <p:spPr>
          <a:xfrm>
            <a:off x="-538769" y="4977435"/>
            <a:ext cx="3523600" cy="3624133"/>
          </a:xfrm>
          <a:prstGeom prst="rect">
            <a:avLst/>
          </a:prstGeom>
          <a:noFill/>
          <a:ln>
            <a:noFill/>
          </a:ln>
        </p:spPr>
      </p:pic>
      <p:pic>
        <p:nvPicPr>
          <p:cNvPr id="102" name="Google Shape;102;p16"/>
          <p:cNvPicPr preferRelativeResize="0"/>
          <p:nvPr/>
        </p:nvPicPr>
        <p:blipFill>
          <a:blip r:embed="rId6">
            <a:alphaModFix amt="72000"/>
          </a:blip>
          <a:stretch>
            <a:fillRect/>
          </a:stretch>
        </p:blipFill>
        <p:spPr>
          <a:xfrm>
            <a:off x="4071684" y="-1620984"/>
            <a:ext cx="4228568" cy="4349199"/>
          </a:xfrm>
          <a:prstGeom prst="rect">
            <a:avLst/>
          </a:prstGeom>
          <a:noFill/>
          <a:ln>
            <a:noFill/>
          </a:ln>
        </p:spPr>
      </p:pic>
      <p:pic>
        <p:nvPicPr>
          <p:cNvPr id="103" name="Google Shape;103;p16"/>
          <p:cNvPicPr preferRelativeResize="0"/>
          <p:nvPr/>
        </p:nvPicPr>
        <p:blipFill>
          <a:blip r:embed="rId7">
            <a:alphaModFix/>
          </a:blip>
          <a:stretch>
            <a:fillRect/>
          </a:stretch>
        </p:blipFill>
        <p:spPr>
          <a:xfrm>
            <a:off x="8461892" y="4871234"/>
            <a:ext cx="3730109" cy="3836535"/>
          </a:xfrm>
          <a:prstGeom prst="rect">
            <a:avLst/>
          </a:prstGeom>
          <a:noFill/>
          <a:ln>
            <a:noFill/>
          </a:ln>
        </p:spPr>
      </p:pic>
    </p:spTree>
    <p:extLst>
      <p:ext uri="{BB962C8B-B14F-4D97-AF65-F5344CB8AC3E}">
        <p14:creationId xmlns:p14="http://schemas.microsoft.com/office/powerpoint/2010/main" val="1486305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2" preserve="1">
  <p:cSld name="Section title 2">
    <p:spTree>
      <p:nvGrpSpPr>
        <p:cNvPr id="1" name="Shape 104"/>
        <p:cNvGrpSpPr/>
        <p:nvPr/>
      </p:nvGrpSpPr>
      <p:grpSpPr>
        <a:xfrm>
          <a:off x="0" y="0"/>
          <a:ext cx="0" cy="0"/>
          <a:chOff x="0" y="0"/>
          <a:chExt cx="0" cy="0"/>
        </a:xfrm>
      </p:grpSpPr>
      <p:pic>
        <p:nvPicPr>
          <p:cNvPr id="105" name="Google Shape;105;p17"/>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
        <p:nvSpPr>
          <p:cNvPr id="106" name="Google Shape;106;p17"/>
          <p:cNvSpPr txBox="1">
            <a:spLocks noGrp="1"/>
          </p:cNvSpPr>
          <p:nvPr>
            <p:ph type="title"/>
          </p:nvPr>
        </p:nvSpPr>
        <p:spPr>
          <a:xfrm>
            <a:off x="7410125" y="3711600"/>
            <a:ext cx="3523600" cy="1122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7" name="Google Shape;107;p17"/>
          <p:cNvSpPr txBox="1">
            <a:spLocks noGrp="1"/>
          </p:cNvSpPr>
          <p:nvPr>
            <p:ph type="title" idx="2" hasCustomPrompt="1"/>
          </p:nvPr>
        </p:nvSpPr>
        <p:spPr>
          <a:xfrm>
            <a:off x="8876525" y="1560600"/>
            <a:ext cx="2057200" cy="224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12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8" name="Google Shape;108;p17"/>
          <p:cNvSpPr txBox="1">
            <a:spLocks noGrp="1"/>
          </p:cNvSpPr>
          <p:nvPr>
            <p:ph type="subTitle" idx="1"/>
          </p:nvPr>
        </p:nvSpPr>
        <p:spPr>
          <a:xfrm>
            <a:off x="4287325" y="4686300"/>
            <a:ext cx="6646400" cy="634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09" name="Google Shape;109;p17"/>
          <p:cNvPicPr preferRelativeResize="0"/>
          <p:nvPr/>
        </p:nvPicPr>
        <p:blipFill>
          <a:blip r:embed="rId3">
            <a:alphaModFix/>
          </a:blip>
          <a:stretch>
            <a:fillRect/>
          </a:stretch>
        </p:blipFill>
        <p:spPr>
          <a:xfrm rot="-2133235">
            <a:off x="-468108" y="4052598"/>
            <a:ext cx="3742179" cy="3848940"/>
          </a:xfrm>
          <a:prstGeom prst="rect">
            <a:avLst/>
          </a:prstGeom>
          <a:noFill/>
          <a:ln>
            <a:noFill/>
          </a:ln>
        </p:spPr>
      </p:pic>
      <p:pic>
        <p:nvPicPr>
          <p:cNvPr id="110" name="Google Shape;110;p17"/>
          <p:cNvPicPr preferRelativeResize="0"/>
          <p:nvPr/>
        </p:nvPicPr>
        <p:blipFill>
          <a:blip r:embed="rId4">
            <a:alphaModFix/>
          </a:blip>
          <a:stretch>
            <a:fillRect/>
          </a:stretch>
        </p:blipFill>
        <p:spPr>
          <a:xfrm>
            <a:off x="-491785" y="-818467"/>
            <a:ext cx="3523600" cy="3624133"/>
          </a:xfrm>
          <a:prstGeom prst="rect">
            <a:avLst/>
          </a:prstGeom>
          <a:noFill/>
          <a:ln>
            <a:noFill/>
          </a:ln>
        </p:spPr>
      </p:pic>
      <p:pic>
        <p:nvPicPr>
          <p:cNvPr id="111" name="Google Shape;111;p17"/>
          <p:cNvPicPr preferRelativeResize="0"/>
          <p:nvPr/>
        </p:nvPicPr>
        <p:blipFill>
          <a:blip r:embed="rId5">
            <a:alphaModFix/>
          </a:blip>
          <a:stretch>
            <a:fillRect/>
          </a:stretch>
        </p:blipFill>
        <p:spPr>
          <a:xfrm>
            <a:off x="2531021" y="373534"/>
            <a:ext cx="4195463" cy="4315132"/>
          </a:xfrm>
          <a:prstGeom prst="rect">
            <a:avLst/>
          </a:prstGeom>
          <a:noFill/>
          <a:ln>
            <a:noFill/>
          </a:ln>
        </p:spPr>
      </p:pic>
    </p:spTree>
    <p:extLst>
      <p:ext uri="{BB962C8B-B14F-4D97-AF65-F5344CB8AC3E}">
        <p14:creationId xmlns:p14="http://schemas.microsoft.com/office/powerpoint/2010/main" val="2587026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12"/>
        <p:cNvGrpSpPr/>
        <p:nvPr/>
      </p:nvGrpSpPr>
      <p:grpSpPr>
        <a:xfrm>
          <a:off x="0" y="0"/>
          <a:ext cx="0" cy="0"/>
          <a:chOff x="0" y="0"/>
          <a:chExt cx="0" cy="0"/>
        </a:xfrm>
      </p:grpSpPr>
      <p:pic>
        <p:nvPicPr>
          <p:cNvPr id="113" name="Google Shape;113;p18"/>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
        <p:nvSpPr>
          <p:cNvPr id="114" name="Google Shape;114;p1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15" name="Google Shape;115;p18"/>
          <p:cNvPicPr preferRelativeResize="0"/>
          <p:nvPr/>
        </p:nvPicPr>
        <p:blipFill>
          <a:blip r:embed="rId3">
            <a:alphaModFix/>
          </a:blip>
          <a:stretch>
            <a:fillRect/>
          </a:stretch>
        </p:blipFill>
        <p:spPr>
          <a:xfrm>
            <a:off x="10120999" y="4583251"/>
            <a:ext cx="3657600" cy="3761964"/>
          </a:xfrm>
          <a:prstGeom prst="rect">
            <a:avLst/>
          </a:prstGeom>
          <a:noFill/>
          <a:ln>
            <a:noFill/>
          </a:ln>
        </p:spPr>
      </p:pic>
      <p:pic>
        <p:nvPicPr>
          <p:cNvPr id="116" name="Google Shape;116;p18"/>
          <p:cNvPicPr preferRelativeResize="0"/>
          <p:nvPr/>
        </p:nvPicPr>
        <p:blipFill>
          <a:blip r:embed="rId4">
            <a:alphaModFix/>
          </a:blip>
          <a:stretch>
            <a:fillRect/>
          </a:stretch>
        </p:blipFill>
        <p:spPr>
          <a:xfrm>
            <a:off x="-1784234" y="-2184016"/>
            <a:ext cx="3946843" cy="4059421"/>
          </a:xfrm>
          <a:prstGeom prst="rect">
            <a:avLst/>
          </a:prstGeom>
          <a:noFill/>
          <a:ln>
            <a:noFill/>
          </a:ln>
        </p:spPr>
      </p:pic>
    </p:spTree>
    <p:extLst>
      <p:ext uri="{BB962C8B-B14F-4D97-AF65-F5344CB8AC3E}">
        <p14:creationId xmlns:p14="http://schemas.microsoft.com/office/powerpoint/2010/main" val="1172500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7"/>
        <p:cNvGrpSpPr/>
        <p:nvPr/>
      </p:nvGrpSpPr>
      <p:grpSpPr>
        <a:xfrm>
          <a:off x="0" y="0"/>
          <a:ext cx="0" cy="0"/>
          <a:chOff x="0" y="0"/>
          <a:chExt cx="0" cy="0"/>
        </a:xfrm>
      </p:grpSpPr>
      <p:pic>
        <p:nvPicPr>
          <p:cNvPr id="118" name="Google Shape;118;p19"/>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
        <p:nvSpPr>
          <p:cNvPr id="119" name="Google Shape;119;p19"/>
          <p:cNvSpPr txBox="1">
            <a:spLocks noGrp="1"/>
          </p:cNvSpPr>
          <p:nvPr>
            <p:ph type="subTitle" idx="1"/>
          </p:nvPr>
        </p:nvSpPr>
        <p:spPr>
          <a:xfrm>
            <a:off x="960000" y="3940652"/>
            <a:ext cx="3115200" cy="673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933">
                <a:latin typeface="Castoro"/>
                <a:ea typeface="Castoro"/>
                <a:cs typeface="Castoro"/>
                <a:sym typeface="Castoro"/>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20" name="Google Shape;120;p19"/>
          <p:cNvSpPr txBox="1">
            <a:spLocks noGrp="1"/>
          </p:cNvSpPr>
          <p:nvPr>
            <p:ph type="subTitle" idx="2"/>
          </p:nvPr>
        </p:nvSpPr>
        <p:spPr>
          <a:xfrm>
            <a:off x="960000" y="5029136"/>
            <a:ext cx="31152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9"/>
          <p:cNvSpPr txBox="1">
            <a:spLocks noGrp="1"/>
          </p:cNvSpPr>
          <p:nvPr>
            <p:ph type="subTitle" idx="3"/>
          </p:nvPr>
        </p:nvSpPr>
        <p:spPr>
          <a:xfrm>
            <a:off x="4538400" y="5029136"/>
            <a:ext cx="31152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19"/>
          <p:cNvSpPr txBox="1">
            <a:spLocks noGrp="1"/>
          </p:cNvSpPr>
          <p:nvPr>
            <p:ph type="subTitle" idx="4"/>
          </p:nvPr>
        </p:nvSpPr>
        <p:spPr>
          <a:xfrm>
            <a:off x="8116800" y="5029136"/>
            <a:ext cx="31152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4" name="Google Shape;124;p19"/>
          <p:cNvSpPr txBox="1">
            <a:spLocks noGrp="1"/>
          </p:cNvSpPr>
          <p:nvPr>
            <p:ph type="subTitle" idx="5"/>
          </p:nvPr>
        </p:nvSpPr>
        <p:spPr>
          <a:xfrm>
            <a:off x="4538400" y="3940652"/>
            <a:ext cx="3115200" cy="673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933">
                <a:latin typeface="Castoro"/>
                <a:ea typeface="Castoro"/>
                <a:cs typeface="Castoro"/>
                <a:sym typeface="Castoro"/>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25" name="Google Shape;125;p19"/>
          <p:cNvSpPr txBox="1">
            <a:spLocks noGrp="1"/>
          </p:cNvSpPr>
          <p:nvPr>
            <p:ph type="subTitle" idx="6"/>
          </p:nvPr>
        </p:nvSpPr>
        <p:spPr>
          <a:xfrm>
            <a:off x="8116800" y="3940652"/>
            <a:ext cx="3115200" cy="673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933">
                <a:latin typeface="Castoro"/>
                <a:ea typeface="Castoro"/>
                <a:cs typeface="Castoro"/>
                <a:sym typeface="Castoro"/>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26" name="Google Shape;126;p19"/>
          <p:cNvSpPr txBox="1">
            <a:spLocks noGrp="1"/>
          </p:cNvSpPr>
          <p:nvPr>
            <p:ph type="subTitle" idx="7"/>
          </p:nvPr>
        </p:nvSpPr>
        <p:spPr>
          <a:xfrm>
            <a:off x="960000" y="4419533"/>
            <a:ext cx="3115200" cy="7112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600" b="1" i="1"/>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 name="Google Shape;127;p19"/>
          <p:cNvSpPr txBox="1">
            <a:spLocks noGrp="1"/>
          </p:cNvSpPr>
          <p:nvPr>
            <p:ph type="subTitle" idx="8"/>
          </p:nvPr>
        </p:nvSpPr>
        <p:spPr>
          <a:xfrm>
            <a:off x="4538400" y="4419533"/>
            <a:ext cx="3115200" cy="7112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600" b="1" i="1"/>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9"/>
          <p:cNvSpPr txBox="1">
            <a:spLocks noGrp="1"/>
          </p:cNvSpPr>
          <p:nvPr>
            <p:ph type="subTitle" idx="9"/>
          </p:nvPr>
        </p:nvSpPr>
        <p:spPr>
          <a:xfrm>
            <a:off x="8116800" y="4419533"/>
            <a:ext cx="3115200" cy="7112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600" b="1" i="1"/>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29" name="Google Shape;129;p19"/>
          <p:cNvPicPr preferRelativeResize="0"/>
          <p:nvPr/>
        </p:nvPicPr>
        <p:blipFill>
          <a:blip r:embed="rId3">
            <a:alphaModFix amt="75000"/>
          </a:blip>
          <a:stretch>
            <a:fillRect/>
          </a:stretch>
        </p:blipFill>
        <p:spPr>
          <a:xfrm>
            <a:off x="9903999" y="4575685"/>
            <a:ext cx="3340933" cy="3436233"/>
          </a:xfrm>
          <a:prstGeom prst="rect">
            <a:avLst/>
          </a:prstGeom>
          <a:noFill/>
          <a:ln>
            <a:noFill/>
          </a:ln>
        </p:spPr>
      </p:pic>
      <p:pic>
        <p:nvPicPr>
          <p:cNvPr id="130" name="Google Shape;130;p19"/>
          <p:cNvPicPr preferRelativeResize="0"/>
          <p:nvPr/>
        </p:nvPicPr>
        <p:blipFill>
          <a:blip r:embed="rId4">
            <a:alphaModFix/>
          </a:blip>
          <a:stretch>
            <a:fillRect/>
          </a:stretch>
        </p:blipFill>
        <p:spPr>
          <a:xfrm rot="10800000">
            <a:off x="-1790799" y="5276995"/>
            <a:ext cx="3361765" cy="3457635"/>
          </a:xfrm>
          <a:prstGeom prst="rect">
            <a:avLst/>
          </a:prstGeom>
          <a:noFill/>
          <a:ln>
            <a:noFill/>
          </a:ln>
        </p:spPr>
      </p:pic>
      <p:pic>
        <p:nvPicPr>
          <p:cNvPr id="131" name="Google Shape;131;p19"/>
          <p:cNvPicPr preferRelativeResize="0"/>
          <p:nvPr/>
        </p:nvPicPr>
        <p:blipFill>
          <a:blip r:embed="rId4">
            <a:alphaModFix/>
          </a:blip>
          <a:stretch>
            <a:fillRect/>
          </a:stretch>
        </p:blipFill>
        <p:spPr>
          <a:xfrm>
            <a:off x="9187201" y="-1237833"/>
            <a:ext cx="3710168" cy="3815999"/>
          </a:xfrm>
          <a:prstGeom prst="rect">
            <a:avLst/>
          </a:prstGeom>
          <a:noFill/>
          <a:ln>
            <a:noFill/>
          </a:ln>
        </p:spPr>
      </p:pic>
      <p:pic>
        <p:nvPicPr>
          <p:cNvPr id="132" name="Google Shape;132;p19"/>
          <p:cNvPicPr preferRelativeResize="0"/>
          <p:nvPr/>
        </p:nvPicPr>
        <p:blipFill>
          <a:blip r:embed="rId5">
            <a:alphaModFix/>
          </a:blip>
          <a:stretch>
            <a:fillRect/>
          </a:stretch>
        </p:blipFill>
        <p:spPr>
          <a:xfrm>
            <a:off x="-1945716" y="-2459366"/>
            <a:ext cx="3439600" cy="3537700"/>
          </a:xfrm>
          <a:prstGeom prst="rect">
            <a:avLst/>
          </a:prstGeom>
          <a:noFill/>
          <a:ln>
            <a:noFill/>
          </a:ln>
        </p:spPr>
      </p:pic>
    </p:spTree>
    <p:extLst>
      <p:ext uri="{BB962C8B-B14F-4D97-AF65-F5344CB8AC3E}">
        <p14:creationId xmlns:p14="http://schemas.microsoft.com/office/powerpoint/2010/main" val="650662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preserve="1">
  <p:cSld name="Title and three columns 1">
    <p:spTree>
      <p:nvGrpSpPr>
        <p:cNvPr id="1" name="Shape 133"/>
        <p:cNvGrpSpPr/>
        <p:nvPr/>
      </p:nvGrpSpPr>
      <p:grpSpPr>
        <a:xfrm>
          <a:off x="0" y="0"/>
          <a:ext cx="0" cy="0"/>
          <a:chOff x="0" y="0"/>
          <a:chExt cx="0" cy="0"/>
        </a:xfrm>
      </p:grpSpPr>
      <p:pic>
        <p:nvPicPr>
          <p:cNvPr id="134" name="Google Shape;134;p20"/>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
        <p:nvSpPr>
          <p:cNvPr id="135" name="Google Shape;135;p20"/>
          <p:cNvSpPr txBox="1">
            <a:spLocks noGrp="1"/>
          </p:cNvSpPr>
          <p:nvPr>
            <p:ph type="subTitle" idx="1"/>
          </p:nvPr>
        </p:nvSpPr>
        <p:spPr>
          <a:xfrm>
            <a:off x="1191400" y="2278900"/>
            <a:ext cx="2652400" cy="763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36" name="Google Shape;136;p20"/>
          <p:cNvSpPr txBox="1">
            <a:spLocks noGrp="1"/>
          </p:cNvSpPr>
          <p:nvPr>
            <p:ph type="subTitle" idx="2"/>
          </p:nvPr>
        </p:nvSpPr>
        <p:spPr>
          <a:xfrm>
            <a:off x="960000" y="3098767"/>
            <a:ext cx="3115200" cy="13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37" name="Google Shape;137;p20"/>
          <p:cNvSpPr txBox="1">
            <a:spLocks noGrp="1"/>
          </p:cNvSpPr>
          <p:nvPr>
            <p:ph type="subTitle" idx="3"/>
          </p:nvPr>
        </p:nvSpPr>
        <p:spPr>
          <a:xfrm>
            <a:off x="4538400" y="3098767"/>
            <a:ext cx="3115200" cy="13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38" name="Google Shape;138;p20"/>
          <p:cNvSpPr txBox="1">
            <a:spLocks noGrp="1"/>
          </p:cNvSpPr>
          <p:nvPr>
            <p:ph type="subTitle" idx="4"/>
          </p:nvPr>
        </p:nvSpPr>
        <p:spPr>
          <a:xfrm>
            <a:off x="8116800" y="3098767"/>
            <a:ext cx="3115200" cy="13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39" name="Google Shape;139;p20"/>
          <p:cNvSpPr txBox="1">
            <a:spLocks noGrp="1"/>
          </p:cNvSpPr>
          <p:nvPr>
            <p:ph type="subTitle" idx="5"/>
          </p:nvPr>
        </p:nvSpPr>
        <p:spPr>
          <a:xfrm>
            <a:off x="4769800" y="2278900"/>
            <a:ext cx="2652400" cy="763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40" name="Google Shape;140;p20"/>
          <p:cNvSpPr txBox="1">
            <a:spLocks noGrp="1"/>
          </p:cNvSpPr>
          <p:nvPr>
            <p:ph type="subTitle" idx="6"/>
          </p:nvPr>
        </p:nvSpPr>
        <p:spPr>
          <a:xfrm>
            <a:off x="8348200" y="2278900"/>
            <a:ext cx="2652400" cy="763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pic>
        <p:nvPicPr>
          <p:cNvPr id="141" name="Google Shape;141;p20"/>
          <p:cNvPicPr preferRelativeResize="0"/>
          <p:nvPr/>
        </p:nvPicPr>
        <p:blipFill>
          <a:blip r:embed="rId3">
            <a:alphaModFix/>
          </a:blip>
          <a:stretch>
            <a:fillRect/>
          </a:stretch>
        </p:blipFill>
        <p:spPr>
          <a:xfrm>
            <a:off x="-1007900" y="4306427"/>
            <a:ext cx="3275167" cy="3368579"/>
          </a:xfrm>
          <a:prstGeom prst="rect">
            <a:avLst/>
          </a:prstGeom>
          <a:noFill/>
          <a:ln>
            <a:noFill/>
          </a:ln>
        </p:spPr>
      </p:pic>
      <p:pic>
        <p:nvPicPr>
          <p:cNvPr id="142" name="Google Shape;142;p20"/>
          <p:cNvPicPr preferRelativeResize="0"/>
          <p:nvPr/>
        </p:nvPicPr>
        <p:blipFill>
          <a:blip r:embed="rId4">
            <a:alphaModFix/>
          </a:blip>
          <a:stretch>
            <a:fillRect/>
          </a:stretch>
        </p:blipFill>
        <p:spPr>
          <a:xfrm>
            <a:off x="10027503" y="4508906"/>
            <a:ext cx="3275167" cy="3368599"/>
          </a:xfrm>
          <a:prstGeom prst="rect">
            <a:avLst/>
          </a:prstGeom>
          <a:noFill/>
          <a:ln>
            <a:noFill/>
          </a:ln>
        </p:spPr>
      </p:pic>
      <p:pic>
        <p:nvPicPr>
          <p:cNvPr id="143" name="Google Shape;143;p20"/>
          <p:cNvPicPr preferRelativeResize="0"/>
          <p:nvPr/>
        </p:nvPicPr>
        <p:blipFill>
          <a:blip r:embed="rId5">
            <a:alphaModFix/>
          </a:blip>
          <a:stretch>
            <a:fillRect/>
          </a:stretch>
        </p:blipFill>
        <p:spPr>
          <a:xfrm>
            <a:off x="10708935" y="19236"/>
            <a:ext cx="2704632" cy="2781781"/>
          </a:xfrm>
          <a:prstGeom prst="rect">
            <a:avLst/>
          </a:prstGeom>
          <a:noFill/>
          <a:ln>
            <a:noFill/>
          </a:ln>
        </p:spPr>
      </p:pic>
      <p:pic>
        <p:nvPicPr>
          <p:cNvPr id="144" name="Google Shape;144;p20"/>
          <p:cNvPicPr preferRelativeResize="0"/>
          <p:nvPr/>
        </p:nvPicPr>
        <p:blipFill>
          <a:blip r:embed="rId6">
            <a:alphaModFix/>
          </a:blip>
          <a:stretch>
            <a:fillRect/>
          </a:stretch>
        </p:blipFill>
        <p:spPr>
          <a:xfrm>
            <a:off x="-1637835" y="-677555"/>
            <a:ext cx="2704632" cy="2781781"/>
          </a:xfrm>
          <a:prstGeom prst="rect">
            <a:avLst/>
          </a:prstGeom>
          <a:noFill/>
          <a:ln>
            <a:noFill/>
          </a:ln>
        </p:spPr>
      </p:pic>
      <p:sp>
        <p:nvSpPr>
          <p:cNvPr id="145" name="Google Shape;145;p20"/>
          <p:cNvSpPr txBox="1">
            <a:spLocks noGrp="1"/>
          </p:cNvSpPr>
          <p:nvPr>
            <p:ph type="title"/>
          </p:nvPr>
        </p:nvSpPr>
        <p:spPr>
          <a:xfrm>
            <a:off x="960000" y="604108"/>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83956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
        <p:nvSpPr>
          <p:cNvPr id="20" name="Google Shape;20;p3"/>
          <p:cNvSpPr txBox="1">
            <a:spLocks noGrp="1"/>
          </p:cNvSpPr>
          <p:nvPr>
            <p:ph type="title"/>
          </p:nvPr>
        </p:nvSpPr>
        <p:spPr>
          <a:xfrm>
            <a:off x="3890684" y="2533397"/>
            <a:ext cx="6497200" cy="1122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1" name="Google Shape;21;p3"/>
          <p:cNvSpPr txBox="1">
            <a:spLocks noGrp="1"/>
          </p:cNvSpPr>
          <p:nvPr>
            <p:ph type="title" idx="2" hasCustomPrompt="1"/>
          </p:nvPr>
        </p:nvSpPr>
        <p:spPr>
          <a:xfrm>
            <a:off x="1748717" y="2376267"/>
            <a:ext cx="2057200" cy="224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12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 name="Google Shape;22;p3"/>
          <p:cNvSpPr txBox="1">
            <a:spLocks noGrp="1"/>
          </p:cNvSpPr>
          <p:nvPr>
            <p:ph type="subTitle" idx="1"/>
          </p:nvPr>
        </p:nvSpPr>
        <p:spPr>
          <a:xfrm>
            <a:off x="3890700" y="3630569"/>
            <a:ext cx="6646400" cy="66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3" name="Google Shape;23;p3"/>
          <p:cNvPicPr preferRelativeResize="0"/>
          <p:nvPr/>
        </p:nvPicPr>
        <p:blipFill>
          <a:blip r:embed="rId3">
            <a:alphaModFix/>
          </a:blip>
          <a:stretch>
            <a:fillRect/>
          </a:stretch>
        </p:blipFill>
        <p:spPr>
          <a:xfrm rot="10800000" flipH="1">
            <a:off x="8560863" y="4565748"/>
            <a:ext cx="3781965" cy="3889832"/>
          </a:xfrm>
          <a:prstGeom prst="rect">
            <a:avLst/>
          </a:prstGeom>
          <a:noFill/>
          <a:ln>
            <a:noFill/>
          </a:ln>
        </p:spPr>
      </p:pic>
      <p:pic>
        <p:nvPicPr>
          <p:cNvPr id="24" name="Google Shape;24;p3"/>
          <p:cNvPicPr preferRelativeResize="0"/>
          <p:nvPr/>
        </p:nvPicPr>
        <p:blipFill>
          <a:blip r:embed="rId4">
            <a:alphaModFix/>
          </a:blip>
          <a:stretch>
            <a:fillRect/>
          </a:stretch>
        </p:blipFill>
        <p:spPr>
          <a:xfrm rot="10800000" flipH="1">
            <a:off x="8777861" y="-977665"/>
            <a:ext cx="3213255" cy="3304916"/>
          </a:xfrm>
          <a:prstGeom prst="rect">
            <a:avLst/>
          </a:prstGeom>
          <a:noFill/>
          <a:ln>
            <a:noFill/>
          </a:ln>
        </p:spPr>
      </p:pic>
      <p:pic>
        <p:nvPicPr>
          <p:cNvPr id="25" name="Google Shape;25;p3"/>
          <p:cNvPicPr preferRelativeResize="0"/>
          <p:nvPr/>
        </p:nvPicPr>
        <p:blipFill>
          <a:blip r:embed="rId4">
            <a:alphaModFix/>
          </a:blip>
          <a:stretch>
            <a:fillRect/>
          </a:stretch>
        </p:blipFill>
        <p:spPr>
          <a:xfrm flipH="1">
            <a:off x="-48063" y="5209301"/>
            <a:ext cx="3504532" cy="3604468"/>
          </a:xfrm>
          <a:prstGeom prst="rect">
            <a:avLst/>
          </a:prstGeom>
          <a:noFill/>
          <a:ln>
            <a:noFill/>
          </a:ln>
        </p:spPr>
      </p:pic>
      <p:pic>
        <p:nvPicPr>
          <p:cNvPr id="26" name="Google Shape;26;p3"/>
          <p:cNvPicPr preferRelativeResize="0"/>
          <p:nvPr/>
        </p:nvPicPr>
        <p:blipFill>
          <a:blip r:embed="rId5">
            <a:alphaModFix/>
          </a:blip>
          <a:stretch>
            <a:fillRect/>
          </a:stretch>
        </p:blipFill>
        <p:spPr>
          <a:xfrm rot="10800000" flipH="1">
            <a:off x="-115504" y="-705014"/>
            <a:ext cx="3213255" cy="3304916"/>
          </a:xfrm>
          <a:prstGeom prst="rect">
            <a:avLst/>
          </a:prstGeom>
          <a:noFill/>
          <a:ln>
            <a:noFill/>
          </a:ln>
        </p:spPr>
      </p:pic>
    </p:spTree>
    <p:extLst>
      <p:ext uri="{BB962C8B-B14F-4D97-AF65-F5344CB8AC3E}">
        <p14:creationId xmlns:p14="http://schemas.microsoft.com/office/powerpoint/2010/main" val="3525175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6"/>
        <p:cNvGrpSpPr/>
        <p:nvPr/>
      </p:nvGrpSpPr>
      <p:grpSpPr>
        <a:xfrm>
          <a:off x="0" y="0"/>
          <a:ext cx="0" cy="0"/>
          <a:chOff x="0" y="0"/>
          <a:chExt cx="0" cy="0"/>
        </a:xfrm>
      </p:grpSpPr>
      <p:pic>
        <p:nvPicPr>
          <p:cNvPr id="147" name="Google Shape;147;p21"/>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
        <p:nvSpPr>
          <p:cNvPr id="148" name="Google Shape;148;p21"/>
          <p:cNvSpPr txBox="1">
            <a:spLocks noGrp="1"/>
          </p:cNvSpPr>
          <p:nvPr>
            <p:ph type="subTitle" idx="1"/>
          </p:nvPr>
        </p:nvSpPr>
        <p:spPr>
          <a:xfrm>
            <a:off x="2615451" y="1953545"/>
            <a:ext cx="3128400" cy="646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933">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49" name="Google Shape;149;p21"/>
          <p:cNvSpPr txBox="1">
            <a:spLocks noGrp="1"/>
          </p:cNvSpPr>
          <p:nvPr>
            <p:ph type="subTitle" idx="2"/>
          </p:nvPr>
        </p:nvSpPr>
        <p:spPr>
          <a:xfrm>
            <a:off x="2615429" y="2541543"/>
            <a:ext cx="3128400" cy="64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21"/>
          <p:cNvSpPr txBox="1">
            <a:spLocks noGrp="1"/>
          </p:cNvSpPr>
          <p:nvPr>
            <p:ph type="subTitle" idx="3"/>
          </p:nvPr>
        </p:nvSpPr>
        <p:spPr>
          <a:xfrm>
            <a:off x="7768945" y="2541543"/>
            <a:ext cx="3128400" cy="64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 name="Google Shape;151;p21"/>
          <p:cNvSpPr txBox="1">
            <a:spLocks noGrp="1"/>
          </p:cNvSpPr>
          <p:nvPr>
            <p:ph type="subTitle" idx="4"/>
          </p:nvPr>
        </p:nvSpPr>
        <p:spPr>
          <a:xfrm>
            <a:off x="2615447" y="4610789"/>
            <a:ext cx="3128400" cy="64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 name="Google Shape;152;p21"/>
          <p:cNvSpPr txBox="1">
            <a:spLocks noGrp="1"/>
          </p:cNvSpPr>
          <p:nvPr>
            <p:ph type="subTitle" idx="5"/>
          </p:nvPr>
        </p:nvSpPr>
        <p:spPr>
          <a:xfrm>
            <a:off x="7768945" y="4610789"/>
            <a:ext cx="3128400" cy="64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 name="Google Shape;153;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4" name="Google Shape;154;p21"/>
          <p:cNvSpPr txBox="1">
            <a:spLocks noGrp="1"/>
          </p:cNvSpPr>
          <p:nvPr>
            <p:ph type="subTitle" idx="6"/>
          </p:nvPr>
        </p:nvSpPr>
        <p:spPr>
          <a:xfrm>
            <a:off x="2615467" y="4006105"/>
            <a:ext cx="3128400" cy="646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933">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55" name="Google Shape;155;p21"/>
          <p:cNvSpPr txBox="1">
            <a:spLocks noGrp="1"/>
          </p:cNvSpPr>
          <p:nvPr>
            <p:ph type="subTitle" idx="7"/>
          </p:nvPr>
        </p:nvSpPr>
        <p:spPr>
          <a:xfrm>
            <a:off x="7768964" y="1953545"/>
            <a:ext cx="3128400" cy="646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933">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56" name="Google Shape;156;p21"/>
          <p:cNvSpPr txBox="1">
            <a:spLocks noGrp="1"/>
          </p:cNvSpPr>
          <p:nvPr>
            <p:ph type="subTitle" idx="8"/>
          </p:nvPr>
        </p:nvSpPr>
        <p:spPr>
          <a:xfrm>
            <a:off x="7768964" y="4006105"/>
            <a:ext cx="3128400" cy="646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933">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pic>
        <p:nvPicPr>
          <p:cNvPr id="157" name="Google Shape;157;p21"/>
          <p:cNvPicPr preferRelativeResize="0"/>
          <p:nvPr/>
        </p:nvPicPr>
        <p:blipFill>
          <a:blip r:embed="rId3">
            <a:alphaModFix/>
          </a:blip>
          <a:stretch>
            <a:fillRect/>
          </a:stretch>
        </p:blipFill>
        <p:spPr>
          <a:xfrm>
            <a:off x="9428670" y="-1385033"/>
            <a:ext cx="3301065" cy="3395236"/>
          </a:xfrm>
          <a:prstGeom prst="rect">
            <a:avLst/>
          </a:prstGeom>
          <a:noFill/>
          <a:ln>
            <a:noFill/>
          </a:ln>
        </p:spPr>
      </p:pic>
      <p:pic>
        <p:nvPicPr>
          <p:cNvPr id="158" name="Google Shape;158;p21"/>
          <p:cNvPicPr preferRelativeResize="0"/>
          <p:nvPr/>
        </p:nvPicPr>
        <p:blipFill>
          <a:blip r:embed="rId4">
            <a:alphaModFix/>
          </a:blip>
          <a:stretch>
            <a:fillRect/>
          </a:stretch>
        </p:blipFill>
        <p:spPr>
          <a:xfrm rot="1022141">
            <a:off x="-423372" y="5680965"/>
            <a:ext cx="2733283" cy="2811267"/>
          </a:xfrm>
          <a:prstGeom prst="rect">
            <a:avLst/>
          </a:prstGeom>
          <a:noFill/>
          <a:ln>
            <a:noFill/>
          </a:ln>
        </p:spPr>
      </p:pic>
    </p:spTree>
    <p:extLst>
      <p:ext uri="{BB962C8B-B14F-4D97-AF65-F5344CB8AC3E}">
        <p14:creationId xmlns:p14="http://schemas.microsoft.com/office/powerpoint/2010/main" val="1241565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59"/>
        <p:cNvGrpSpPr/>
        <p:nvPr/>
      </p:nvGrpSpPr>
      <p:grpSpPr>
        <a:xfrm>
          <a:off x="0" y="0"/>
          <a:ext cx="0" cy="0"/>
          <a:chOff x="0" y="0"/>
          <a:chExt cx="0" cy="0"/>
        </a:xfrm>
      </p:grpSpPr>
      <p:pic>
        <p:nvPicPr>
          <p:cNvPr id="160" name="Google Shape;160;p22"/>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
        <p:nvSpPr>
          <p:cNvPr id="161" name="Google Shape;161;p22"/>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2" name="Google Shape;162;p22"/>
          <p:cNvSpPr txBox="1">
            <a:spLocks noGrp="1"/>
          </p:cNvSpPr>
          <p:nvPr>
            <p:ph type="subTitle" idx="1"/>
          </p:nvPr>
        </p:nvSpPr>
        <p:spPr>
          <a:xfrm>
            <a:off x="966164" y="2958949"/>
            <a:ext cx="29392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22"/>
          <p:cNvSpPr txBox="1">
            <a:spLocks noGrp="1"/>
          </p:cNvSpPr>
          <p:nvPr>
            <p:ph type="subTitle" idx="2"/>
          </p:nvPr>
        </p:nvSpPr>
        <p:spPr>
          <a:xfrm>
            <a:off x="4342492" y="2958949"/>
            <a:ext cx="29392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 name="Google Shape;164;p22"/>
          <p:cNvSpPr txBox="1">
            <a:spLocks noGrp="1"/>
          </p:cNvSpPr>
          <p:nvPr>
            <p:ph type="subTitle" idx="3"/>
          </p:nvPr>
        </p:nvSpPr>
        <p:spPr>
          <a:xfrm>
            <a:off x="7718819" y="2958949"/>
            <a:ext cx="29392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2"/>
          <p:cNvSpPr txBox="1">
            <a:spLocks noGrp="1"/>
          </p:cNvSpPr>
          <p:nvPr>
            <p:ph type="subTitle" idx="4"/>
          </p:nvPr>
        </p:nvSpPr>
        <p:spPr>
          <a:xfrm>
            <a:off x="966164" y="4961903"/>
            <a:ext cx="29392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 name="Google Shape;166;p22"/>
          <p:cNvSpPr txBox="1">
            <a:spLocks noGrp="1"/>
          </p:cNvSpPr>
          <p:nvPr>
            <p:ph type="subTitle" idx="5"/>
          </p:nvPr>
        </p:nvSpPr>
        <p:spPr>
          <a:xfrm>
            <a:off x="4342492" y="4961903"/>
            <a:ext cx="29392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2"/>
          <p:cNvSpPr txBox="1">
            <a:spLocks noGrp="1"/>
          </p:cNvSpPr>
          <p:nvPr>
            <p:ph type="subTitle" idx="6"/>
          </p:nvPr>
        </p:nvSpPr>
        <p:spPr>
          <a:xfrm>
            <a:off x="7718819" y="4961903"/>
            <a:ext cx="29392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 name="Google Shape;168;p22"/>
          <p:cNvSpPr txBox="1">
            <a:spLocks noGrp="1"/>
          </p:cNvSpPr>
          <p:nvPr>
            <p:ph type="subTitle" idx="7"/>
          </p:nvPr>
        </p:nvSpPr>
        <p:spPr>
          <a:xfrm>
            <a:off x="960000" y="2336300"/>
            <a:ext cx="2939200" cy="646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933">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69" name="Google Shape;169;p22"/>
          <p:cNvSpPr txBox="1">
            <a:spLocks noGrp="1"/>
          </p:cNvSpPr>
          <p:nvPr>
            <p:ph type="subTitle" idx="8"/>
          </p:nvPr>
        </p:nvSpPr>
        <p:spPr>
          <a:xfrm>
            <a:off x="4342485" y="2336300"/>
            <a:ext cx="2939200" cy="646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933">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70" name="Google Shape;170;p22"/>
          <p:cNvSpPr txBox="1">
            <a:spLocks noGrp="1"/>
          </p:cNvSpPr>
          <p:nvPr>
            <p:ph type="subTitle" idx="9"/>
          </p:nvPr>
        </p:nvSpPr>
        <p:spPr>
          <a:xfrm>
            <a:off x="7724972" y="2336300"/>
            <a:ext cx="2939200" cy="646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933">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71" name="Google Shape;171;p22"/>
          <p:cNvSpPr txBox="1">
            <a:spLocks noGrp="1"/>
          </p:cNvSpPr>
          <p:nvPr>
            <p:ph type="subTitle" idx="13"/>
          </p:nvPr>
        </p:nvSpPr>
        <p:spPr>
          <a:xfrm>
            <a:off x="960000" y="4333199"/>
            <a:ext cx="2939200" cy="646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933">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72" name="Google Shape;172;p22"/>
          <p:cNvSpPr txBox="1">
            <a:spLocks noGrp="1"/>
          </p:cNvSpPr>
          <p:nvPr>
            <p:ph type="subTitle" idx="14"/>
          </p:nvPr>
        </p:nvSpPr>
        <p:spPr>
          <a:xfrm>
            <a:off x="4342485" y="4333199"/>
            <a:ext cx="2939200" cy="646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933">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73" name="Google Shape;173;p22"/>
          <p:cNvSpPr txBox="1">
            <a:spLocks noGrp="1"/>
          </p:cNvSpPr>
          <p:nvPr>
            <p:ph type="subTitle" idx="15"/>
          </p:nvPr>
        </p:nvSpPr>
        <p:spPr>
          <a:xfrm>
            <a:off x="7724972" y="4333199"/>
            <a:ext cx="2939200" cy="646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933">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pic>
        <p:nvPicPr>
          <p:cNvPr id="174" name="Google Shape;174;p22"/>
          <p:cNvPicPr preferRelativeResize="0"/>
          <p:nvPr/>
        </p:nvPicPr>
        <p:blipFill>
          <a:blip r:embed="rId3">
            <a:alphaModFix/>
          </a:blip>
          <a:stretch>
            <a:fillRect/>
          </a:stretch>
        </p:blipFill>
        <p:spPr>
          <a:xfrm>
            <a:off x="9755867" y="-1712066"/>
            <a:ext cx="3180999" cy="3633031"/>
          </a:xfrm>
          <a:prstGeom prst="rect">
            <a:avLst/>
          </a:prstGeom>
          <a:noFill/>
          <a:ln>
            <a:noFill/>
          </a:ln>
        </p:spPr>
      </p:pic>
      <p:pic>
        <p:nvPicPr>
          <p:cNvPr id="175" name="Google Shape;175;p22"/>
          <p:cNvPicPr preferRelativeResize="0"/>
          <p:nvPr/>
        </p:nvPicPr>
        <p:blipFill>
          <a:blip r:embed="rId4">
            <a:alphaModFix/>
          </a:blip>
          <a:stretch>
            <a:fillRect/>
          </a:stretch>
        </p:blipFill>
        <p:spPr>
          <a:xfrm>
            <a:off x="9755867" y="4833700"/>
            <a:ext cx="3180999" cy="3633035"/>
          </a:xfrm>
          <a:prstGeom prst="rect">
            <a:avLst/>
          </a:prstGeom>
          <a:noFill/>
          <a:ln>
            <a:noFill/>
          </a:ln>
        </p:spPr>
      </p:pic>
      <p:pic>
        <p:nvPicPr>
          <p:cNvPr id="176" name="Google Shape;176;p22"/>
          <p:cNvPicPr preferRelativeResize="0"/>
          <p:nvPr/>
        </p:nvPicPr>
        <p:blipFill>
          <a:blip r:embed="rId5">
            <a:alphaModFix amt="82000"/>
          </a:blip>
          <a:stretch>
            <a:fillRect/>
          </a:stretch>
        </p:blipFill>
        <p:spPr>
          <a:xfrm>
            <a:off x="-1144264" y="5320734"/>
            <a:ext cx="4195463" cy="4315132"/>
          </a:xfrm>
          <a:prstGeom prst="rect">
            <a:avLst/>
          </a:prstGeom>
          <a:noFill/>
          <a:ln>
            <a:noFill/>
          </a:ln>
        </p:spPr>
      </p:pic>
      <p:pic>
        <p:nvPicPr>
          <p:cNvPr id="177" name="Google Shape;177;p22"/>
          <p:cNvPicPr preferRelativeResize="0"/>
          <p:nvPr/>
        </p:nvPicPr>
        <p:blipFill>
          <a:blip r:embed="rId6">
            <a:alphaModFix amt="85000"/>
          </a:blip>
          <a:stretch>
            <a:fillRect/>
          </a:stretch>
        </p:blipFill>
        <p:spPr>
          <a:xfrm>
            <a:off x="-1507068" y="-1380315"/>
            <a:ext cx="3340933" cy="3436233"/>
          </a:xfrm>
          <a:prstGeom prst="rect">
            <a:avLst/>
          </a:prstGeom>
          <a:noFill/>
          <a:ln>
            <a:noFill/>
          </a:ln>
        </p:spPr>
      </p:pic>
    </p:spTree>
    <p:extLst>
      <p:ext uri="{BB962C8B-B14F-4D97-AF65-F5344CB8AC3E}">
        <p14:creationId xmlns:p14="http://schemas.microsoft.com/office/powerpoint/2010/main" val="1404262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ive columns " preserve="1">
  <p:cSld name="Title and five columns ">
    <p:spTree>
      <p:nvGrpSpPr>
        <p:cNvPr id="1" name="Shape 178"/>
        <p:cNvGrpSpPr/>
        <p:nvPr/>
      </p:nvGrpSpPr>
      <p:grpSpPr>
        <a:xfrm>
          <a:off x="0" y="0"/>
          <a:ext cx="0" cy="0"/>
          <a:chOff x="0" y="0"/>
          <a:chExt cx="0" cy="0"/>
        </a:xfrm>
      </p:grpSpPr>
      <p:pic>
        <p:nvPicPr>
          <p:cNvPr id="179" name="Google Shape;179;p23"/>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
        <p:nvSpPr>
          <p:cNvPr id="180" name="Google Shape;180;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1" name="Google Shape;181;p23"/>
          <p:cNvSpPr txBox="1">
            <a:spLocks noGrp="1"/>
          </p:cNvSpPr>
          <p:nvPr>
            <p:ph type="subTitle" idx="1"/>
          </p:nvPr>
        </p:nvSpPr>
        <p:spPr>
          <a:xfrm>
            <a:off x="965833" y="3030233"/>
            <a:ext cx="25492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23"/>
          <p:cNvSpPr txBox="1">
            <a:spLocks noGrp="1"/>
          </p:cNvSpPr>
          <p:nvPr>
            <p:ph type="subTitle" idx="2"/>
          </p:nvPr>
        </p:nvSpPr>
        <p:spPr>
          <a:xfrm>
            <a:off x="4748733" y="3030233"/>
            <a:ext cx="25492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3"/>
          <p:cNvSpPr txBox="1">
            <a:spLocks noGrp="1"/>
          </p:cNvSpPr>
          <p:nvPr>
            <p:ph type="subTitle" idx="3"/>
          </p:nvPr>
        </p:nvSpPr>
        <p:spPr>
          <a:xfrm>
            <a:off x="8531633" y="3030233"/>
            <a:ext cx="25492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23"/>
          <p:cNvSpPr txBox="1">
            <a:spLocks noGrp="1"/>
          </p:cNvSpPr>
          <p:nvPr>
            <p:ph type="subTitle" idx="4"/>
          </p:nvPr>
        </p:nvSpPr>
        <p:spPr>
          <a:xfrm>
            <a:off x="2857299" y="5236400"/>
            <a:ext cx="25492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3"/>
          <p:cNvSpPr txBox="1">
            <a:spLocks noGrp="1"/>
          </p:cNvSpPr>
          <p:nvPr>
            <p:ph type="subTitle" idx="5"/>
          </p:nvPr>
        </p:nvSpPr>
        <p:spPr>
          <a:xfrm>
            <a:off x="6640199" y="5236400"/>
            <a:ext cx="25492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23"/>
          <p:cNvSpPr txBox="1">
            <a:spLocks noGrp="1"/>
          </p:cNvSpPr>
          <p:nvPr>
            <p:ph type="subTitle" idx="6"/>
          </p:nvPr>
        </p:nvSpPr>
        <p:spPr>
          <a:xfrm>
            <a:off x="960000" y="2361333"/>
            <a:ext cx="1958400" cy="646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933">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87" name="Google Shape;187;p23"/>
          <p:cNvSpPr txBox="1">
            <a:spLocks noGrp="1"/>
          </p:cNvSpPr>
          <p:nvPr>
            <p:ph type="subTitle" idx="7"/>
          </p:nvPr>
        </p:nvSpPr>
        <p:spPr>
          <a:xfrm>
            <a:off x="4745800" y="2361333"/>
            <a:ext cx="1958400" cy="646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933">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88" name="Google Shape;188;p23"/>
          <p:cNvSpPr txBox="1">
            <a:spLocks noGrp="1"/>
          </p:cNvSpPr>
          <p:nvPr>
            <p:ph type="subTitle" idx="8"/>
          </p:nvPr>
        </p:nvSpPr>
        <p:spPr>
          <a:xfrm>
            <a:off x="8531633" y="2361333"/>
            <a:ext cx="1958400" cy="646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933">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89" name="Google Shape;189;p23"/>
          <p:cNvSpPr txBox="1">
            <a:spLocks noGrp="1"/>
          </p:cNvSpPr>
          <p:nvPr>
            <p:ph type="subTitle" idx="9"/>
          </p:nvPr>
        </p:nvSpPr>
        <p:spPr>
          <a:xfrm>
            <a:off x="2852900" y="4561433"/>
            <a:ext cx="1958400" cy="646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933">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90" name="Google Shape;190;p23"/>
          <p:cNvSpPr txBox="1">
            <a:spLocks noGrp="1"/>
          </p:cNvSpPr>
          <p:nvPr>
            <p:ph type="subTitle" idx="13"/>
          </p:nvPr>
        </p:nvSpPr>
        <p:spPr>
          <a:xfrm>
            <a:off x="6638700" y="4561433"/>
            <a:ext cx="1958400" cy="646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933">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pic>
        <p:nvPicPr>
          <p:cNvPr id="191" name="Google Shape;191;p23"/>
          <p:cNvPicPr preferRelativeResize="0"/>
          <p:nvPr/>
        </p:nvPicPr>
        <p:blipFill>
          <a:blip r:embed="rId3">
            <a:alphaModFix/>
          </a:blip>
          <a:stretch>
            <a:fillRect/>
          </a:stretch>
        </p:blipFill>
        <p:spPr>
          <a:xfrm>
            <a:off x="9106567" y="4436784"/>
            <a:ext cx="3946843" cy="4059421"/>
          </a:xfrm>
          <a:prstGeom prst="rect">
            <a:avLst/>
          </a:prstGeom>
          <a:noFill/>
          <a:ln>
            <a:noFill/>
          </a:ln>
        </p:spPr>
      </p:pic>
      <p:pic>
        <p:nvPicPr>
          <p:cNvPr id="192" name="Google Shape;192;p23"/>
          <p:cNvPicPr preferRelativeResize="0"/>
          <p:nvPr/>
        </p:nvPicPr>
        <p:blipFill>
          <a:blip r:embed="rId4">
            <a:alphaModFix amt="84000"/>
          </a:blip>
          <a:stretch>
            <a:fillRect/>
          </a:stretch>
        </p:blipFill>
        <p:spPr>
          <a:xfrm>
            <a:off x="-983267" y="4295232"/>
            <a:ext cx="3118435" cy="3207400"/>
          </a:xfrm>
          <a:prstGeom prst="rect">
            <a:avLst/>
          </a:prstGeom>
          <a:noFill/>
          <a:ln>
            <a:noFill/>
          </a:ln>
        </p:spPr>
      </p:pic>
      <p:pic>
        <p:nvPicPr>
          <p:cNvPr id="193" name="Google Shape;193;p23"/>
          <p:cNvPicPr preferRelativeResize="0"/>
          <p:nvPr/>
        </p:nvPicPr>
        <p:blipFill>
          <a:blip r:embed="rId5">
            <a:alphaModFix/>
          </a:blip>
          <a:stretch>
            <a:fillRect/>
          </a:stretch>
        </p:blipFill>
        <p:spPr>
          <a:xfrm>
            <a:off x="9537562" y="-689850"/>
            <a:ext cx="2728532" cy="2806367"/>
          </a:xfrm>
          <a:prstGeom prst="rect">
            <a:avLst/>
          </a:prstGeom>
          <a:noFill/>
          <a:ln>
            <a:noFill/>
          </a:ln>
        </p:spPr>
      </p:pic>
    </p:spTree>
    <p:extLst>
      <p:ext uri="{BB962C8B-B14F-4D97-AF65-F5344CB8AC3E}">
        <p14:creationId xmlns:p14="http://schemas.microsoft.com/office/powerpoint/2010/main" val="1869684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94"/>
        <p:cNvGrpSpPr/>
        <p:nvPr/>
      </p:nvGrpSpPr>
      <p:grpSpPr>
        <a:xfrm>
          <a:off x="0" y="0"/>
          <a:ext cx="0" cy="0"/>
          <a:chOff x="0" y="0"/>
          <a:chExt cx="0" cy="0"/>
        </a:xfrm>
      </p:grpSpPr>
      <p:pic>
        <p:nvPicPr>
          <p:cNvPr id="195" name="Google Shape;195;p24"/>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
        <p:nvSpPr>
          <p:cNvPr id="196" name="Google Shape;196;p24"/>
          <p:cNvSpPr txBox="1">
            <a:spLocks noGrp="1"/>
          </p:cNvSpPr>
          <p:nvPr>
            <p:ph type="title" hasCustomPrompt="1"/>
          </p:nvPr>
        </p:nvSpPr>
        <p:spPr>
          <a:xfrm>
            <a:off x="1270000" y="720000"/>
            <a:ext cx="6565600" cy="1104400"/>
          </a:xfrm>
          <a:prstGeom prst="rect">
            <a:avLst/>
          </a:prstGeom>
        </p:spPr>
        <p:txBody>
          <a:bodyPr spcFirstLastPara="1" wrap="square" lIns="91425" tIns="91425" rIns="91425" bIns="91425" anchor="t" anchorCtr="0">
            <a:noAutofit/>
          </a:bodyPr>
          <a:lstStyle>
            <a:lvl1pPr lvl="0" rtl="0">
              <a:spcBef>
                <a:spcPts val="0"/>
              </a:spcBef>
              <a:spcAft>
                <a:spcPts val="0"/>
              </a:spcAft>
              <a:buSzPts val="6200"/>
              <a:buNone/>
              <a:defRPr sz="6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97" name="Google Shape;197;p24"/>
          <p:cNvSpPr txBox="1">
            <a:spLocks noGrp="1"/>
          </p:cNvSpPr>
          <p:nvPr>
            <p:ph type="subTitle" idx="1"/>
          </p:nvPr>
        </p:nvSpPr>
        <p:spPr>
          <a:xfrm>
            <a:off x="1270000" y="1661369"/>
            <a:ext cx="6565600" cy="5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 name="Google Shape;198;p24"/>
          <p:cNvSpPr txBox="1">
            <a:spLocks noGrp="1"/>
          </p:cNvSpPr>
          <p:nvPr>
            <p:ph type="title" idx="2" hasCustomPrompt="1"/>
          </p:nvPr>
        </p:nvSpPr>
        <p:spPr>
          <a:xfrm>
            <a:off x="1270000" y="2661531"/>
            <a:ext cx="6565600" cy="1104400"/>
          </a:xfrm>
          <a:prstGeom prst="rect">
            <a:avLst/>
          </a:prstGeom>
        </p:spPr>
        <p:txBody>
          <a:bodyPr spcFirstLastPara="1" wrap="square" lIns="91425" tIns="91425" rIns="91425" bIns="91425" anchor="t" anchorCtr="0">
            <a:noAutofit/>
          </a:bodyPr>
          <a:lstStyle>
            <a:lvl1pPr lvl="0" rtl="0">
              <a:spcBef>
                <a:spcPts val="0"/>
              </a:spcBef>
              <a:spcAft>
                <a:spcPts val="0"/>
              </a:spcAft>
              <a:buSzPts val="6200"/>
              <a:buNone/>
              <a:defRPr sz="6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99" name="Google Shape;199;p24"/>
          <p:cNvSpPr txBox="1">
            <a:spLocks noGrp="1"/>
          </p:cNvSpPr>
          <p:nvPr>
            <p:ph type="subTitle" idx="3"/>
          </p:nvPr>
        </p:nvSpPr>
        <p:spPr>
          <a:xfrm>
            <a:off x="1270000" y="3575951"/>
            <a:ext cx="6565600" cy="5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 name="Google Shape;200;p24"/>
          <p:cNvSpPr txBox="1">
            <a:spLocks noGrp="1"/>
          </p:cNvSpPr>
          <p:nvPr>
            <p:ph type="title" idx="4" hasCustomPrompt="1"/>
          </p:nvPr>
        </p:nvSpPr>
        <p:spPr>
          <a:xfrm>
            <a:off x="1270000" y="4603063"/>
            <a:ext cx="6565600" cy="1104400"/>
          </a:xfrm>
          <a:prstGeom prst="rect">
            <a:avLst/>
          </a:prstGeom>
        </p:spPr>
        <p:txBody>
          <a:bodyPr spcFirstLastPara="1" wrap="square" lIns="91425" tIns="91425" rIns="91425" bIns="91425" anchor="t" anchorCtr="0">
            <a:noAutofit/>
          </a:bodyPr>
          <a:lstStyle>
            <a:lvl1pPr lvl="0" rtl="0">
              <a:spcBef>
                <a:spcPts val="0"/>
              </a:spcBef>
              <a:spcAft>
                <a:spcPts val="0"/>
              </a:spcAft>
              <a:buSzPts val="6200"/>
              <a:buNone/>
              <a:defRPr sz="6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01" name="Google Shape;201;p24"/>
          <p:cNvSpPr txBox="1">
            <a:spLocks noGrp="1"/>
          </p:cNvSpPr>
          <p:nvPr>
            <p:ph type="subTitle" idx="5"/>
          </p:nvPr>
        </p:nvSpPr>
        <p:spPr>
          <a:xfrm>
            <a:off x="1270000" y="5490532"/>
            <a:ext cx="6565600" cy="5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02" name="Google Shape;202;p24"/>
          <p:cNvPicPr preferRelativeResize="0"/>
          <p:nvPr/>
        </p:nvPicPr>
        <p:blipFill>
          <a:blip r:embed="rId3">
            <a:alphaModFix/>
          </a:blip>
          <a:stretch>
            <a:fillRect/>
          </a:stretch>
        </p:blipFill>
        <p:spPr>
          <a:xfrm>
            <a:off x="8050033" y="4082683"/>
            <a:ext cx="3503499" cy="3603435"/>
          </a:xfrm>
          <a:prstGeom prst="rect">
            <a:avLst/>
          </a:prstGeom>
          <a:noFill/>
          <a:ln>
            <a:noFill/>
          </a:ln>
        </p:spPr>
      </p:pic>
      <p:pic>
        <p:nvPicPr>
          <p:cNvPr id="203" name="Google Shape;203;p24"/>
          <p:cNvPicPr preferRelativeResize="0"/>
          <p:nvPr/>
        </p:nvPicPr>
        <p:blipFill>
          <a:blip r:embed="rId4">
            <a:alphaModFix/>
          </a:blip>
          <a:stretch>
            <a:fillRect/>
          </a:stretch>
        </p:blipFill>
        <p:spPr>
          <a:xfrm>
            <a:off x="8256787" y="-1243166"/>
            <a:ext cx="4195463" cy="4315132"/>
          </a:xfrm>
          <a:prstGeom prst="rect">
            <a:avLst/>
          </a:prstGeom>
          <a:noFill/>
          <a:ln>
            <a:noFill/>
          </a:ln>
        </p:spPr>
      </p:pic>
      <p:pic>
        <p:nvPicPr>
          <p:cNvPr id="204" name="Google Shape;204;p24"/>
          <p:cNvPicPr preferRelativeResize="0"/>
          <p:nvPr/>
        </p:nvPicPr>
        <p:blipFill>
          <a:blip r:embed="rId5">
            <a:alphaModFix/>
          </a:blip>
          <a:stretch>
            <a:fillRect/>
          </a:stretch>
        </p:blipFill>
        <p:spPr>
          <a:xfrm>
            <a:off x="-880267" y="-2093797"/>
            <a:ext cx="3894133" cy="4005199"/>
          </a:xfrm>
          <a:prstGeom prst="rect">
            <a:avLst/>
          </a:prstGeom>
          <a:noFill/>
          <a:ln>
            <a:noFill/>
          </a:ln>
        </p:spPr>
      </p:pic>
    </p:spTree>
    <p:extLst>
      <p:ext uri="{BB962C8B-B14F-4D97-AF65-F5344CB8AC3E}">
        <p14:creationId xmlns:p14="http://schemas.microsoft.com/office/powerpoint/2010/main" val="2085505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05"/>
        <p:cNvGrpSpPr/>
        <p:nvPr/>
      </p:nvGrpSpPr>
      <p:grpSpPr>
        <a:xfrm>
          <a:off x="0" y="0"/>
          <a:ext cx="0" cy="0"/>
          <a:chOff x="0" y="0"/>
          <a:chExt cx="0" cy="0"/>
        </a:xfrm>
      </p:grpSpPr>
      <p:pic>
        <p:nvPicPr>
          <p:cNvPr id="206" name="Google Shape;206;p25"/>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
        <p:nvSpPr>
          <p:cNvPr id="207" name="Google Shape;207;p25"/>
          <p:cNvSpPr txBox="1">
            <a:spLocks noGrp="1"/>
          </p:cNvSpPr>
          <p:nvPr>
            <p:ph type="ctrTitle"/>
          </p:nvPr>
        </p:nvSpPr>
        <p:spPr>
          <a:xfrm>
            <a:off x="4095933" y="1011700"/>
            <a:ext cx="40000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08" name="Google Shape;208;p25"/>
          <p:cNvSpPr txBox="1">
            <a:spLocks noGrp="1"/>
          </p:cNvSpPr>
          <p:nvPr>
            <p:ph type="subTitle" idx="1"/>
          </p:nvPr>
        </p:nvSpPr>
        <p:spPr>
          <a:xfrm>
            <a:off x="4189700" y="2171133"/>
            <a:ext cx="3812800" cy="169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209" name="Google Shape;209;p25"/>
          <p:cNvSpPr txBox="1"/>
          <p:nvPr/>
        </p:nvSpPr>
        <p:spPr>
          <a:xfrm>
            <a:off x="3240067" y="4745933"/>
            <a:ext cx="5712000" cy="8208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400"/>
              </a:spcBef>
              <a:spcAft>
                <a:spcPts val="0"/>
              </a:spcAft>
              <a:buNone/>
            </a:pPr>
            <a:r>
              <a:rPr lang="en" sz="1600">
                <a:solidFill>
                  <a:schemeClr val="accent2"/>
                </a:solidFill>
                <a:latin typeface="Open Sans"/>
                <a:ea typeface="Open Sans"/>
                <a:cs typeface="Open Sans"/>
                <a:sym typeface="Open Sans"/>
              </a:rPr>
              <a:t>CREDITS: This presentation template was created by </a:t>
            </a:r>
            <a:r>
              <a:rPr lang="en" sz="1600" b="1">
                <a:solidFill>
                  <a:schemeClr val="accent2"/>
                </a:solidFill>
                <a:uFill>
                  <a:noFill/>
                </a:uFill>
                <a:latin typeface="Open Sans"/>
                <a:ea typeface="Open Sans"/>
                <a:cs typeface="Open Sans"/>
                <a:sym typeface="Open San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600">
                <a:solidFill>
                  <a:schemeClr val="accent2"/>
                </a:solidFill>
                <a:latin typeface="Open Sans"/>
                <a:ea typeface="Open Sans"/>
                <a:cs typeface="Open Sans"/>
                <a:sym typeface="Open Sans"/>
              </a:rPr>
              <a:t>, including icons by </a:t>
            </a:r>
            <a:r>
              <a:rPr lang="en" sz="1600" b="1">
                <a:solidFill>
                  <a:schemeClr val="accent2"/>
                </a:solidFill>
                <a:uFill>
                  <a:noFill/>
                </a:uFill>
                <a:latin typeface="Open Sans"/>
                <a:ea typeface="Open Sans"/>
                <a:cs typeface="Open Sans"/>
                <a:sym typeface="Open Sans"/>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600" b="1">
                <a:solidFill>
                  <a:schemeClr val="accent2"/>
                </a:solidFill>
                <a:latin typeface="Open Sans"/>
                <a:ea typeface="Open Sans"/>
                <a:cs typeface="Open Sans"/>
                <a:sym typeface="Open Sans"/>
              </a:rPr>
              <a:t> </a:t>
            </a:r>
            <a:r>
              <a:rPr lang="en" sz="1600">
                <a:solidFill>
                  <a:schemeClr val="accent2"/>
                </a:solidFill>
                <a:latin typeface="Open Sans"/>
                <a:ea typeface="Open Sans"/>
                <a:cs typeface="Open Sans"/>
                <a:sym typeface="Open Sans"/>
              </a:rPr>
              <a:t>and infographics &amp; images by </a:t>
            </a:r>
            <a:r>
              <a:rPr lang="en" sz="1600" b="1">
                <a:solidFill>
                  <a:schemeClr val="accent2"/>
                </a:solidFill>
                <a:uFill>
                  <a:noFill/>
                </a:uFill>
                <a:latin typeface="Open Sans"/>
                <a:ea typeface="Open Sans"/>
                <a:cs typeface="Open Sans"/>
                <a:sym typeface="Open Sans"/>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600" b="1">
              <a:solidFill>
                <a:schemeClr val="accent2"/>
              </a:solidFill>
              <a:latin typeface="Open Sans"/>
              <a:ea typeface="Open Sans"/>
              <a:cs typeface="Open Sans"/>
              <a:sym typeface="Open Sans"/>
            </a:endParaRPr>
          </a:p>
        </p:txBody>
      </p:sp>
      <p:pic>
        <p:nvPicPr>
          <p:cNvPr id="210" name="Google Shape;210;p25"/>
          <p:cNvPicPr preferRelativeResize="0"/>
          <p:nvPr/>
        </p:nvPicPr>
        <p:blipFill>
          <a:blip r:embed="rId6">
            <a:alphaModFix/>
          </a:blip>
          <a:stretch>
            <a:fillRect/>
          </a:stretch>
        </p:blipFill>
        <p:spPr>
          <a:xfrm>
            <a:off x="-135903" y="-375666"/>
            <a:ext cx="2811801" cy="2891999"/>
          </a:xfrm>
          <a:prstGeom prst="rect">
            <a:avLst/>
          </a:prstGeom>
          <a:noFill/>
          <a:ln>
            <a:noFill/>
          </a:ln>
        </p:spPr>
      </p:pic>
      <p:pic>
        <p:nvPicPr>
          <p:cNvPr id="211" name="Google Shape;211;p25"/>
          <p:cNvPicPr preferRelativeResize="0"/>
          <p:nvPr/>
        </p:nvPicPr>
        <p:blipFill>
          <a:blip r:embed="rId7">
            <a:alphaModFix/>
          </a:blip>
          <a:stretch>
            <a:fillRect/>
          </a:stretch>
        </p:blipFill>
        <p:spPr>
          <a:xfrm>
            <a:off x="8951935" y="758267"/>
            <a:ext cx="3126365" cy="3215532"/>
          </a:xfrm>
          <a:prstGeom prst="rect">
            <a:avLst/>
          </a:prstGeom>
          <a:noFill/>
          <a:ln>
            <a:noFill/>
          </a:ln>
        </p:spPr>
      </p:pic>
      <p:pic>
        <p:nvPicPr>
          <p:cNvPr id="212" name="Google Shape;212;p25"/>
          <p:cNvPicPr preferRelativeResize="0"/>
          <p:nvPr/>
        </p:nvPicPr>
        <p:blipFill>
          <a:blip r:embed="rId8">
            <a:alphaModFix/>
          </a:blip>
          <a:stretch>
            <a:fillRect/>
          </a:stretch>
        </p:blipFill>
        <p:spPr>
          <a:xfrm>
            <a:off x="-595053" y="3076900"/>
            <a:ext cx="3323701" cy="3418533"/>
          </a:xfrm>
          <a:prstGeom prst="rect">
            <a:avLst/>
          </a:prstGeom>
          <a:noFill/>
          <a:ln>
            <a:noFill/>
          </a:ln>
        </p:spPr>
      </p:pic>
      <p:pic>
        <p:nvPicPr>
          <p:cNvPr id="213" name="Google Shape;213;p25"/>
          <p:cNvPicPr preferRelativeResize="0"/>
          <p:nvPr/>
        </p:nvPicPr>
        <p:blipFill>
          <a:blip r:embed="rId9">
            <a:alphaModFix/>
          </a:blip>
          <a:stretch>
            <a:fillRect/>
          </a:stretch>
        </p:blipFill>
        <p:spPr>
          <a:xfrm>
            <a:off x="8844650" y="4825985"/>
            <a:ext cx="3340933" cy="3436233"/>
          </a:xfrm>
          <a:prstGeom prst="rect">
            <a:avLst/>
          </a:prstGeom>
          <a:noFill/>
          <a:ln>
            <a:noFill/>
          </a:ln>
        </p:spPr>
      </p:pic>
    </p:spTree>
    <p:extLst>
      <p:ext uri="{BB962C8B-B14F-4D97-AF65-F5344CB8AC3E}">
        <p14:creationId xmlns:p14="http://schemas.microsoft.com/office/powerpoint/2010/main" val="881855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14"/>
        <p:cNvGrpSpPr/>
        <p:nvPr/>
      </p:nvGrpSpPr>
      <p:grpSpPr>
        <a:xfrm>
          <a:off x="0" y="0"/>
          <a:ext cx="0" cy="0"/>
          <a:chOff x="0" y="0"/>
          <a:chExt cx="0" cy="0"/>
        </a:xfrm>
      </p:grpSpPr>
      <p:pic>
        <p:nvPicPr>
          <p:cNvPr id="215" name="Google Shape;215;p26"/>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Tree>
    <p:extLst>
      <p:ext uri="{BB962C8B-B14F-4D97-AF65-F5344CB8AC3E}">
        <p14:creationId xmlns:p14="http://schemas.microsoft.com/office/powerpoint/2010/main" val="3806186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16"/>
        <p:cNvGrpSpPr/>
        <p:nvPr/>
      </p:nvGrpSpPr>
      <p:grpSpPr>
        <a:xfrm>
          <a:off x="0" y="0"/>
          <a:ext cx="0" cy="0"/>
          <a:chOff x="0" y="0"/>
          <a:chExt cx="0" cy="0"/>
        </a:xfrm>
      </p:grpSpPr>
      <p:pic>
        <p:nvPicPr>
          <p:cNvPr id="217" name="Google Shape;217;p27"/>
          <p:cNvPicPr preferRelativeResize="0"/>
          <p:nvPr/>
        </p:nvPicPr>
        <p:blipFill rotWithShape="1">
          <a:blip r:embed="rId2">
            <a:alphaModFix amt="93000"/>
          </a:blip>
          <a:srcRect l="1854"/>
          <a:stretch/>
        </p:blipFill>
        <p:spPr>
          <a:xfrm>
            <a:off x="34" y="0"/>
            <a:ext cx="12192001" cy="6858000"/>
          </a:xfrm>
          <a:prstGeom prst="rect">
            <a:avLst/>
          </a:prstGeom>
          <a:noFill/>
          <a:ln>
            <a:noFill/>
          </a:ln>
        </p:spPr>
      </p:pic>
      <p:pic>
        <p:nvPicPr>
          <p:cNvPr id="218" name="Google Shape;218;p27"/>
          <p:cNvPicPr preferRelativeResize="0"/>
          <p:nvPr/>
        </p:nvPicPr>
        <p:blipFill>
          <a:blip r:embed="rId3">
            <a:alphaModFix/>
          </a:blip>
          <a:stretch>
            <a:fillRect/>
          </a:stretch>
        </p:blipFill>
        <p:spPr>
          <a:xfrm flipH="1">
            <a:off x="8914634" y="-375666"/>
            <a:ext cx="2811801" cy="2891999"/>
          </a:xfrm>
          <a:prstGeom prst="rect">
            <a:avLst/>
          </a:prstGeom>
          <a:noFill/>
          <a:ln>
            <a:noFill/>
          </a:ln>
        </p:spPr>
      </p:pic>
      <p:pic>
        <p:nvPicPr>
          <p:cNvPr id="219" name="Google Shape;219;p27"/>
          <p:cNvPicPr preferRelativeResize="0"/>
          <p:nvPr/>
        </p:nvPicPr>
        <p:blipFill>
          <a:blip r:embed="rId4">
            <a:alphaModFix/>
          </a:blip>
          <a:stretch>
            <a:fillRect/>
          </a:stretch>
        </p:blipFill>
        <p:spPr>
          <a:xfrm flipH="1">
            <a:off x="-487771" y="758267"/>
            <a:ext cx="3126365" cy="3215532"/>
          </a:xfrm>
          <a:prstGeom prst="rect">
            <a:avLst/>
          </a:prstGeom>
          <a:noFill/>
          <a:ln>
            <a:noFill/>
          </a:ln>
        </p:spPr>
      </p:pic>
      <p:pic>
        <p:nvPicPr>
          <p:cNvPr id="220" name="Google Shape;220;p27"/>
          <p:cNvPicPr preferRelativeResize="0"/>
          <p:nvPr/>
        </p:nvPicPr>
        <p:blipFill>
          <a:blip r:embed="rId5">
            <a:alphaModFix/>
          </a:blip>
          <a:stretch>
            <a:fillRect/>
          </a:stretch>
        </p:blipFill>
        <p:spPr>
          <a:xfrm flipH="1">
            <a:off x="8861882" y="3076900"/>
            <a:ext cx="3323701" cy="3418533"/>
          </a:xfrm>
          <a:prstGeom prst="rect">
            <a:avLst/>
          </a:prstGeom>
          <a:noFill/>
          <a:ln>
            <a:noFill/>
          </a:ln>
        </p:spPr>
      </p:pic>
      <p:pic>
        <p:nvPicPr>
          <p:cNvPr id="221" name="Google Shape;221;p27"/>
          <p:cNvPicPr preferRelativeResize="0"/>
          <p:nvPr/>
        </p:nvPicPr>
        <p:blipFill>
          <a:blip r:embed="rId6">
            <a:alphaModFix/>
          </a:blip>
          <a:stretch>
            <a:fillRect/>
          </a:stretch>
        </p:blipFill>
        <p:spPr>
          <a:xfrm flipH="1">
            <a:off x="-595053" y="4825985"/>
            <a:ext cx="3340933" cy="3436233"/>
          </a:xfrm>
          <a:prstGeom prst="rect">
            <a:avLst/>
          </a:prstGeom>
          <a:noFill/>
          <a:ln>
            <a:noFill/>
          </a:ln>
        </p:spPr>
      </p:pic>
    </p:spTree>
    <p:extLst>
      <p:ext uri="{BB962C8B-B14F-4D97-AF65-F5344CB8AC3E}">
        <p14:creationId xmlns:p14="http://schemas.microsoft.com/office/powerpoint/2010/main" val="51345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0515D-F619-4F1C-A7A9-A3DE638B512E}"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C2635-CEB3-4C20-82D1-F4EB9FFC3EF7}" type="slidenum">
              <a:rPr lang="en-US" smtClean="0"/>
              <a:t>‹#›</a:t>
            </a:fld>
            <a:endParaRPr lang="en-US"/>
          </a:p>
        </p:txBody>
      </p:sp>
    </p:spTree>
    <p:extLst>
      <p:ext uri="{BB962C8B-B14F-4D97-AF65-F5344CB8AC3E}">
        <p14:creationId xmlns:p14="http://schemas.microsoft.com/office/powerpoint/2010/main" val="1973789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8"/>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D757B854-4D79-420A-B68B-BD2FD8F1461D}" type="datetimeFigureOut">
              <a:rPr lang="en-US" smtClean="0"/>
              <a:pPr/>
              <a:t>7/12/2022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38D10BBE-04F4-46A8-9FAF-65B202862248}" type="slidenum">
              <a:rPr lang="en-US" smtClean="0"/>
              <a:pPr/>
              <a:t>‹#›</a:t>
            </a:fld>
            <a:endParaRPr lang="en-US"/>
          </a:p>
        </p:txBody>
      </p:sp>
    </p:spTree>
    <p:extLst>
      <p:ext uri="{BB962C8B-B14F-4D97-AF65-F5344CB8AC3E}">
        <p14:creationId xmlns:p14="http://schemas.microsoft.com/office/powerpoint/2010/main" val="2163670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7"/>
        <p:cNvGrpSpPr/>
        <p:nvPr/>
      </p:nvGrpSpPr>
      <p:grpSpPr>
        <a:xfrm>
          <a:off x="0" y="0"/>
          <a:ext cx="0" cy="0"/>
          <a:chOff x="0" y="0"/>
          <a:chExt cx="0" cy="0"/>
        </a:xfrm>
      </p:grpSpPr>
      <p:pic>
        <p:nvPicPr>
          <p:cNvPr id="28" name="Google Shape;28;p4"/>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
        <p:nvSpPr>
          <p:cNvPr id="29" name="Google Shape;29;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 name="Google Shape;30;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pic>
        <p:nvPicPr>
          <p:cNvPr id="31" name="Google Shape;31;p4"/>
          <p:cNvPicPr preferRelativeResize="0"/>
          <p:nvPr/>
        </p:nvPicPr>
        <p:blipFill>
          <a:blip r:embed="rId3">
            <a:alphaModFix/>
          </a:blip>
          <a:stretch>
            <a:fillRect/>
          </a:stretch>
        </p:blipFill>
        <p:spPr>
          <a:xfrm>
            <a:off x="-2513400" y="4899984"/>
            <a:ext cx="3946843" cy="4059421"/>
          </a:xfrm>
          <a:prstGeom prst="rect">
            <a:avLst/>
          </a:prstGeom>
          <a:noFill/>
          <a:ln>
            <a:noFill/>
          </a:ln>
        </p:spPr>
      </p:pic>
      <p:pic>
        <p:nvPicPr>
          <p:cNvPr id="32" name="Google Shape;32;p4"/>
          <p:cNvPicPr preferRelativeResize="0"/>
          <p:nvPr/>
        </p:nvPicPr>
        <p:blipFill>
          <a:blip r:embed="rId4">
            <a:alphaModFix/>
          </a:blip>
          <a:stretch>
            <a:fillRect/>
          </a:stretch>
        </p:blipFill>
        <p:spPr>
          <a:xfrm>
            <a:off x="9463454" y="-2156399"/>
            <a:ext cx="4195463" cy="4315132"/>
          </a:xfrm>
          <a:prstGeom prst="rect">
            <a:avLst/>
          </a:prstGeom>
          <a:noFill/>
          <a:ln>
            <a:noFill/>
          </a:ln>
        </p:spPr>
      </p:pic>
    </p:spTree>
    <p:extLst>
      <p:ext uri="{BB962C8B-B14F-4D97-AF65-F5344CB8AC3E}">
        <p14:creationId xmlns:p14="http://schemas.microsoft.com/office/powerpoint/2010/main" val="4197049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
        <p:nvSpPr>
          <p:cNvPr id="35" name="Google Shape;35;p5"/>
          <p:cNvSpPr txBox="1">
            <a:spLocks noGrp="1"/>
          </p:cNvSpPr>
          <p:nvPr>
            <p:ph type="subTitle" idx="1"/>
          </p:nvPr>
        </p:nvSpPr>
        <p:spPr>
          <a:xfrm>
            <a:off x="4002704" y="830667"/>
            <a:ext cx="7319200" cy="95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400"/>
              <a:buFont typeface="Bebas Neue"/>
              <a:buNone/>
              <a:defRPr sz="4667">
                <a:solidFill>
                  <a:schemeClr val="accent2"/>
                </a:solidFill>
                <a:latin typeface="DM Serif Display"/>
                <a:ea typeface="DM Serif Display"/>
                <a:cs typeface="DM Serif Display"/>
                <a:sym typeface="DM Serif Display"/>
              </a:defRPr>
            </a:lvl1pPr>
            <a:lvl2pPr lvl="1"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6" name="Google Shape;36;p5"/>
          <p:cNvSpPr txBox="1">
            <a:spLocks noGrp="1"/>
          </p:cNvSpPr>
          <p:nvPr>
            <p:ph type="subTitle" idx="2"/>
          </p:nvPr>
        </p:nvSpPr>
        <p:spPr>
          <a:xfrm>
            <a:off x="4002667" y="4006733"/>
            <a:ext cx="7540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4667">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7" name="Google Shape;37;p5"/>
          <p:cNvSpPr txBox="1">
            <a:spLocks noGrp="1"/>
          </p:cNvSpPr>
          <p:nvPr>
            <p:ph type="subTitle" idx="3"/>
          </p:nvPr>
        </p:nvSpPr>
        <p:spPr>
          <a:xfrm>
            <a:off x="4002667" y="1446167"/>
            <a:ext cx="6712800" cy="22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8" name="Google Shape;38;p5"/>
          <p:cNvSpPr txBox="1">
            <a:spLocks noGrp="1"/>
          </p:cNvSpPr>
          <p:nvPr>
            <p:ph type="subTitle" idx="4"/>
          </p:nvPr>
        </p:nvSpPr>
        <p:spPr>
          <a:xfrm>
            <a:off x="4002667" y="4723833"/>
            <a:ext cx="6712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39" name="Google Shape;39;p5"/>
          <p:cNvPicPr preferRelativeResize="0"/>
          <p:nvPr/>
        </p:nvPicPr>
        <p:blipFill>
          <a:blip r:embed="rId3">
            <a:alphaModFix/>
          </a:blip>
          <a:stretch>
            <a:fillRect/>
          </a:stretch>
        </p:blipFill>
        <p:spPr>
          <a:xfrm>
            <a:off x="1012968" y="4128735"/>
            <a:ext cx="2826533" cy="2907132"/>
          </a:xfrm>
          <a:prstGeom prst="rect">
            <a:avLst/>
          </a:prstGeom>
          <a:noFill/>
          <a:ln>
            <a:noFill/>
          </a:ln>
        </p:spPr>
      </p:pic>
      <p:pic>
        <p:nvPicPr>
          <p:cNvPr id="40" name="Google Shape;40;p5"/>
          <p:cNvPicPr preferRelativeResize="0"/>
          <p:nvPr/>
        </p:nvPicPr>
        <p:blipFill>
          <a:blip r:embed="rId4">
            <a:alphaModFix/>
          </a:blip>
          <a:stretch>
            <a:fillRect/>
          </a:stretch>
        </p:blipFill>
        <p:spPr>
          <a:xfrm>
            <a:off x="600544" y="-1362666"/>
            <a:ext cx="3324179" cy="3419004"/>
          </a:xfrm>
          <a:prstGeom prst="rect">
            <a:avLst/>
          </a:prstGeom>
          <a:noFill/>
          <a:ln>
            <a:noFill/>
          </a:ln>
        </p:spPr>
      </p:pic>
      <p:pic>
        <p:nvPicPr>
          <p:cNvPr id="41" name="Google Shape;41;p5"/>
          <p:cNvPicPr preferRelativeResize="0"/>
          <p:nvPr/>
        </p:nvPicPr>
        <p:blipFill>
          <a:blip r:embed="rId5">
            <a:alphaModFix/>
          </a:blip>
          <a:stretch>
            <a:fillRect/>
          </a:stretch>
        </p:blipFill>
        <p:spPr>
          <a:xfrm>
            <a:off x="-1690930" y="347067"/>
            <a:ext cx="3324179" cy="3419004"/>
          </a:xfrm>
          <a:prstGeom prst="rect">
            <a:avLst/>
          </a:prstGeom>
          <a:noFill/>
          <a:ln>
            <a:noFill/>
          </a:ln>
        </p:spPr>
      </p:pic>
      <p:pic>
        <p:nvPicPr>
          <p:cNvPr id="42" name="Google Shape;42;p5"/>
          <p:cNvPicPr preferRelativeResize="0"/>
          <p:nvPr/>
        </p:nvPicPr>
        <p:blipFill>
          <a:blip r:embed="rId6">
            <a:alphaModFix/>
          </a:blip>
          <a:stretch>
            <a:fillRect/>
          </a:stretch>
        </p:blipFill>
        <p:spPr>
          <a:xfrm>
            <a:off x="-2012455" y="4563949"/>
            <a:ext cx="3324179" cy="3419004"/>
          </a:xfrm>
          <a:prstGeom prst="rect">
            <a:avLst/>
          </a:prstGeom>
          <a:noFill/>
          <a:ln>
            <a:noFill/>
          </a:ln>
        </p:spPr>
      </p:pic>
    </p:spTree>
    <p:extLst>
      <p:ext uri="{BB962C8B-B14F-4D97-AF65-F5344CB8AC3E}">
        <p14:creationId xmlns:p14="http://schemas.microsoft.com/office/powerpoint/2010/main" val="2772584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3"/>
        <p:cNvGrpSpPr/>
        <p:nvPr/>
      </p:nvGrpSpPr>
      <p:grpSpPr>
        <a:xfrm>
          <a:off x="0" y="0"/>
          <a:ext cx="0" cy="0"/>
          <a:chOff x="0" y="0"/>
          <a:chExt cx="0" cy="0"/>
        </a:xfrm>
      </p:grpSpPr>
      <p:pic>
        <p:nvPicPr>
          <p:cNvPr id="44" name="Google Shape;44;p6"/>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
        <p:nvSpPr>
          <p:cNvPr id="45" name="Google Shape;45;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46" name="Google Shape;46;p6"/>
          <p:cNvPicPr preferRelativeResize="0"/>
          <p:nvPr/>
        </p:nvPicPr>
        <p:blipFill>
          <a:blip r:embed="rId3">
            <a:alphaModFix amt="74000"/>
          </a:blip>
          <a:stretch>
            <a:fillRect/>
          </a:stretch>
        </p:blipFill>
        <p:spPr>
          <a:xfrm flipH="1">
            <a:off x="10119835" y="-1786397"/>
            <a:ext cx="3270332" cy="3363600"/>
          </a:xfrm>
          <a:prstGeom prst="rect">
            <a:avLst/>
          </a:prstGeom>
          <a:noFill/>
          <a:ln>
            <a:noFill/>
          </a:ln>
        </p:spPr>
      </p:pic>
      <p:pic>
        <p:nvPicPr>
          <p:cNvPr id="47" name="Google Shape;47;p6"/>
          <p:cNvPicPr preferRelativeResize="0"/>
          <p:nvPr/>
        </p:nvPicPr>
        <p:blipFill>
          <a:blip r:embed="rId4">
            <a:alphaModFix/>
          </a:blip>
          <a:stretch>
            <a:fillRect/>
          </a:stretch>
        </p:blipFill>
        <p:spPr>
          <a:xfrm>
            <a:off x="-893100" y="4996130"/>
            <a:ext cx="2664335" cy="2740335"/>
          </a:xfrm>
          <a:prstGeom prst="rect">
            <a:avLst/>
          </a:prstGeom>
          <a:noFill/>
          <a:ln>
            <a:noFill/>
          </a:ln>
        </p:spPr>
      </p:pic>
    </p:spTree>
    <p:extLst>
      <p:ext uri="{BB962C8B-B14F-4D97-AF65-F5344CB8AC3E}">
        <p14:creationId xmlns:p14="http://schemas.microsoft.com/office/powerpoint/2010/main" val="74001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8"/>
        <p:cNvGrpSpPr/>
        <p:nvPr/>
      </p:nvGrpSpPr>
      <p:grpSpPr>
        <a:xfrm>
          <a:off x="0" y="0"/>
          <a:ext cx="0" cy="0"/>
          <a:chOff x="0" y="0"/>
          <a:chExt cx="0" cy="0"/>
        </a:xfrm>
      </p:grpSpPr>
      <p:pic>
        <p:nvPicPr>
          <p:cNvPr id="49" name="Google Shape;49;p7"/>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
        <p:nvSpPr>
          <p:cNvPr id="50" name="Google Shape;50;p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 name="Google Shape;51;p7"/>
          <p:cNvSpPr txBox="1">
            <a:spLocks noGrp="1"/>
          </p:cNvSpPr>
          <p:nvPr>
            <p:ph type="body" idx="1"/>
          </p:nvPr>
        </p:nvSpPr>
        <p:spPr>
          <a:xfrm>
            <a:off x="960000" y="2394312"/>
            <a:ext cx="6197200" cy="3249600"/>
          </a:xfrm>
          <a:prstGeom prst="rect">
            <a:avLst/>
          </a:prstGeom>
        </p:spPr>
        <p:txBody>
          <a:bodyPr spcFirstLastPara="1" wrap="square" lIns="91425" tIns="91425" rIns="91425" bIns="91425" anchor="t" anchorCtr="0">
            <a:noAutofit/>
          </a:bodyPr>
          <a:lstStyle>
            <a:lvl1pPr marL="609585" lvl="0" indent="-389457" rtl="0">
              <a:spcBef>
                <a:spcPts val="0"/>
              </a:spcBef>
              <a:spcAft>
                <a:spcPts val="0"/>
              </a:spcAft>
              <a:buSzPts val="1000"/>
              <a:buChar char="●"/>
              <a:defRPr sz="1867">
                <a:solidFill>
                  <a:srgbClr val="434343"/>
                </a:solidFill>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0"/>
              </a:spcBef>
              <a:spcAft>
                <a:spcPts val="0"/>
              </a:spcAft>
              <a:buSzPts val="1400"/>
              <a:buChar char="■"/>
              <a:defRPr>
                <a:solidFill>
                  <a:srgbClr val="434343"/>
                </a:solidFill>
              </a:defRPr>
            </a:lvl3pPr>
            <a:lvl4pPr marL="2438339" lvl="3" indent="-423323" rtl="0">
              <a:lnSpc>
                <a:spcPct val="115000"/>
              </a:lnSpc>
              <a:spcBef>
                <a:spcPts val="0"/>
              </a:spcBef>
              <a:spcAft>
                <a:spcPts val="0"/>
              </a:spcAft>
              <a:buSzPts val="1400"/>
              <a:buChar char="●"/>
              <a:defRPr>
                <a:solidFill>
                  <a:srgbClr val="434343"/>
                </a:solidFill>
              </a:defRPr>
            </a:lvl4pPr>
            <a:lvl5pPr marL="3047924" lvl="4" indent="-423323" rtl="0">
              <a:lnSpc>
                <a:spcPct val="115000"/>
              </a:lnSpc>
              <a:spcBef>
                <a:spcPts val="0"/>
              </a:spcBef>
              <a:spcAft>
                <a:spcPts val="0"/>
              </a:spcAft>
              <a:buSzPts val="1400"/>
              <a:buChar char="○"/>
              <a:defRPr>
                <a:solidFill>
                  <a:srgbClr val="434343"/>
                </a:solidFill>
              </a:defRPr>
            </a:lvl5pPr>
            <a:lvl6pPr marL="3657509" lvl="5" indent="-423323" rtl="0">
              <a:lnSpc>
                <a:spcPct val="115000"/>
              </a:lnSpc>
              <a:spcBef>
                <a:spcPts val="0"/>
              </a:spcBef>
              <a:spcAft>
                <a:spcPts val="0"/>
              </a:spcAft>
              <a:buSzPts val="1400"/>
              <a:buChar char="■"/>
              <a:defRPr>
                <a:solidFill>
                  <a:srgbClr val="434343"/>
                </a:solidFill>
              </a:defRPr>
            </a:lvl6pPr>
            <a:lvl7pPr marL="4267093" lvl="6" indent="-423323" rtl="0">
              <a:lnSpc>
                <a:spcPct val="115000"/>
              </a:lnSpc>
              <a:spcBef>
                <a:spcPts val="0"/>
              </a:spcBef>
              <a:spcAft>
                <a:spcPts val="0"/>
              </a:spcAft>
              <a:buSzPts val="1400"/>
              <a:buChar char="●"/>
              <a:defRPr>
                <a:solidFill>
                  <a:srgbClr val="434343"/>
                </a:solidFill>
              </a:defRPr>
            </a:lvl7pPr>
            <a:lvl8pPr marL="4876678" lvl="7" indent="-423323" rtl="0">
              <a:lnSpc>
                <a:spcPct val="115000"/>
              </a:lnSpc>
              <a:spcBef>
                <a:spcPts val="0"/>
              </a:spcBef>
              <a:spcAft>
                <a:spcPts val="0"/>
              </a:spcAft>
              <a:buSzPts val="1400"/>
              <a:buChar char="○"/>
              <a:defRPr>
                <a:solidFill>
                  <a:srgbClr val="434343"/>
                </a:solidFill>
              </a:defRPr>
            </a:lvl8pPr>
            <a:lvl9pPr marL="5486263" lvl="8" indent="-423323" rtl="0">
              <a:lnSpc>
                <a:spcPct val="115000"/>
              </a:lnSpc>
              <a:spcBef>
                <a:spcPts val="0"/>
              </a:spcBef>
              <a:spcAft>
                <a:spcPts val="0"/>
              </a:spcAft>
              <a:buSzPts val="1400"/>
              <a:buChar char="■"/>
              <a:defRPr>
                <a:solidFill>
                  <a:srgbClr val="434343"/>
                </a:solidFill>
              </a:defRPr>
            </a:lvl9pPr>
          </a:lstStyle>
          <a:p>
            <a:endParaRPr/>
          </a:p>
        </p:txBody>
      </p:sp>
      <p:pic>
        <p:nvPicPr>
          <p:cNvPr id="52" name="Google Shape;52;p7"/>
          <p:cNvPicPr preferRelativeResize="0"/>
          <p:nvPr/>
        </p:nvPicPr>
        <p:blipFill>
          <a:blip r:embed="rId3">
            <a:alphaModFix/>
          </a:blip>
          <a:stretch>
            <a:fillRect/>
          </a:stretch>
        </p:blipFill>
        <p:spPr>
          <a:xfrm>
            <a:off x="9044417" y="-1370933"/>
            <a:ext cx="3439600" cy="3537700"/>
          </a:xfrm>
          <a:prstGeom prst="rect">
            <a:avLst/>
          </a:prstGeom>
          <a:noFill/>
          <a:ln>
            <a:noFill/>
          </a:ln>
        </p:spPr>
      </p:pic>
      <p:pic>
        <p:nvPicPr>
          <p:cNvPr id="53" name="Google Shape;53;p7"/>
          <p:cNvPicPr preferRelativeResize="0"/>
          <p:nvPr/>
        </p:nvPicPr>
        <p:blipFill>
          <a:blip r:embed="rId4">
            <a:alphaModFix amt="75000"/>
          </a:blip>
          <a:stretch>
            <a:fillRect/>
          </a:stretch>
        </p:blipFill>
        <p:spPr>
          <a:xfrm>
            <a:off x="-985735" y="4952518"/>
            <a:ext cx="3340933" cy="3436233"/>
          </a:xfrm>
          <a:prstGeom prst="rect">
            <a:avLst/>
          </a:prstGeom>
          <a:noFill/>
          <a:ln>
            <a:noFill/>
          </a:ln>
        </p:spPr>
      </p:pic>
    </p:spTree>
    <p:extLst>
      <p:ext uri="{BB962C8B-B14F-4D97-AF65-F5344CB8AC3E}">
        <p14:creationId xmlns:p14="http://schemas.microsoft.com/office/powerpoint/2010/main" val="4004557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4"/>
        <p:cNvGrpSpPr/>
        <p:nvPr/>
      </p:nvGrpSpPr>
      <p:grpSpPr>
        <a:xfrm>
          <a:off x="0" y="0"/>
          <a:ext cx="0" cy="0"/>
          <a:chOff x="0" y="0"/>
          <a:chExt cx="0" cy="0"/>
        </a:xfrm>
      </p:grpSpPr>
      <p:pic>
        <p:nvPicPr>
          <p:cNvPr id="55" name="Google Shape;55;p8"/>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
        <p:nvSpPr>
          <p:cNvPr id="56" name="Google Shape;56;p8"/>
          <p:cNvSpPr txBox="1">
            <a:spLocks noGrp="1"/>
          </p:cNvSpPr>
          <p:nvPr>
            <p:ph type="title"/>
          </p:nvPr>
        </p:nvSpPr>
        <p:spPr>
          <a:xfrm>
            <a:off x="1850800" y="1742800"/>
            <a:ext cx="84904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982259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57"/>
        <p:cNvGrpSpPr/>
        <p:nvPr/>
      </p:nvGrpSpPr>
      <p:grpSpPr>
        <a:xfrm>
          <a:off x="0" y="0"/>
          <a:ext cx="0" cy="0"/>
          <a:chOff x="0" y="0"/>
          <a:chExt cx="0" cy="0"/>
        </a:xfrm>
      </p:grpSpPr>
      <p:pic>
        <p:nvPicPr>
          <p:cNvPr id="58" name="Google Shape;58;p9"/>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
        <p:nvSpPr>
          <p:cNvPr id="59" name="Google Shape;59;p9"/>
          <p:cNvSpPr txBox="1">
            <a:spLocks noGrp="1"/>
          </p:cNvSpPr>
          <p:nvPr>
            <p:ph type="title"/>
          </p:nvPr>
        </p:nvSpPr>
        <p:spPr>
          <a:xfrm>
            <a:off x="4716933" y="1906200"/>
            <a:ext cx="6318400" cy="157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96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0" name="Google Shape;60;p9"/>
          <p:cNvSpPr txBox="1">
            <a:spLocks noGrp="1"/>
          </p:cNvSpPr>
          <p:nvPr>
            <p:ph type="subTitle" idx="1"/>
          </p:nvPr>
        </p:nvSpPr>
        <p:spPr>
          <a:xfrm>
            <a:off x="2516933" y="3642433"/>
            <a:ext cx="8518400" cy="151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pic>
        <p:nvPicPr>
          <p:cNvPr id="61" name="Google Shape;61;p9"/>
          <p:cNvPicPr preferRelativeResize="0"/>
          <p:nvPr/>
        </p:nvPicPr>
        <p:blipFill>
          <a:blip r:embed="rId3">
            <a:alphaModFix/>
          </a:blip>
          <a:stretch>
            <a:fillRect/>
          </a:stretch>
        </p:blipFill>
        <p:spPr>
          <a:xfrm>
            <a:off x="8625396" y="-1710415"/>
            <a:ext cx="3781965" cy="3889832"/>
          </a:xfrm>
          <a:prstGeom prst="rect">
            <a:avLst/>
          </a:prstGeom>
          <a:noFill/>
          <a:ln>
            <a:noFill/>
          </a:ln>
        </p:spPr>
      </p:pic>
      <p:pic>
        <p:nvPicPr>
          <p:cNvPr id="62" name="Google Shape;62;p9"/>
          <p:cNvPicPr preferRelativeResize="0"/>
          <p:nvPr/>
        </p:nvPicPr>
        <p:blipFill>
          <a:blip r:embed="rId4">
            <a:alphaModFix/>
          </a:blip>
          <a:stretch>
            <a:fillRect/>
          </a:stretch>
        </p:blipFill>
        <p:spPr>
          <a:xfrm>
            <a:off x="-653170" y="4263249"/>
            <a:ext cx="3213255" cy="3304916"/>
          </a:xfrm>
          <a:prstGeom prst="rect">
            <a:avLst/>
          </a:prstGeom>
          <a:noFill/>
          <a:ln>
            <a:noFill/>
          </a:ln>
        </p:spPr>
      </p:pic>
      <p:pic>
        <p:nvPicPr>
          <p:cNvPr id="63" name="Google Shape;63;p9"/>
          <p:cNvPicPr preferRelativeResize="0"/>
          <p:nvPr/>
        </p:nvPicPr>
        <p:blipFill>
          <a:blip r:embed="rId5">
            <a:alphaModFix/>
          </a:blip>
          <a:stretch>
            <a:fillRect/>
          </a:stretch>
        </p:blipFill>
        <p:spPr>
          <a:xfrm rot="10800000">
            <a:off x="-60797" y="-1425018"/>
            <a:ext cx="3504532" cy="3604468"/>
          </a:xfrm>
          <a:prstGeom prst="rect">
            <a:avLst/>
          </a:prstGeom>
          <a:noFill/>
          <a:ln>
            <a:noFill/>
          </a:ln>
        </p:spPr>
      </p:pic>
      <p:pic>
        <p:nvPicPr>
          <p:cNvPr id="64" name="Google Shape;64;p9"/>
          <p:cNvPicPr preferRelativeResize="0"/>
          <p:nvPr/>
        </p:nvPicPr>
        <p:blipFill>
          <a:blip r:embed="rId5">
            <a:alphaModFix/>
          </a:blip>
          <a:stretch>
            <a:fillRect/>
          </a:stretch>
        </p:blipFill>
        <p:spPr>
          <a:xfrm>
            <a:off x="8625411" y="5631049"/>
            <a:ext cx="3213255" cy="3304916"/>
          </a:xfrm>
          <a:prstGeom prst="rect">
            <a:avLst/>
          </a:prstGeom>
          <a:noFill/>
          <a:ln>
            <a:noFill/>
          </a:ln>
        </p:spPr>
      </p:pic>
    </p:spTree>
    <p:extLst>
      <p:ext uri="{BB962C8B-B14F-4D97-AF65-F5344CB8AC3E}">
        <p14:creationId xmlns:p14="http://schemas.microsoft.com/office/powerpoint/2010/main" val="383195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mt="93000"/>
          </a:blip>
          <a:srcRect l="1854"/>
          <a:stretch/>
        </p:blipFill>
        <p:spPr>
          <a:xfrm>
            <a:off x="34" y="0"/>
            <a:ext cx="12192001" cy="6858000"/>
          </a:xfrm>
          <a:prstGeom prst="rect">
            <a:avLst/>
          </a:prstGeom>
          <a:noFill/>
          <a:ln>
            <a:noFill/>
          </a:ln>
        </p:spPr>
      </p:pic>
      <p:sp>
        <p:nvSpPr>
          <p:cNvPr id="67" name="Google Shape;67;p10"/>
          <p:cNvSpPr txBox="1">
            <a:spLocks noGrp="1"/>
          </p:cNvSpPr>
          <p:nvPr>
            <p:ph type="title"/>
          </p:nvPr>
        </p:nvSpPr>
        <p:spPr>
          <a:xfrm>
            <a:off x="960000" y="3047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827412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3500"/>
              <a:buFont typeface="DM Serif Display"/>
              <a:buNone/>
              <a:defRPr sz="3500">
                <a:solidFill>
                  <a:schemeClr val="accent2"/>
                </a:solidFill>
                <a:latin typeface="DM Serif Display"/>
                <a:ea typeface="DM Serif Display"/>
                <a:cs typeface="DM Serif Display"/>
                <a:sym typeface="DM Serif Display"/>
              </a:defRPr>
            </a:lvl1pPr>
            <a:lvl2pPr lvl="1" rtl="0">
              <a:spcBef>
                <a:spcPts val="0"/>
              </a:spcBef>
              <a:spcAft>
                <a:spcPts val="0"/>
              </a:spcAft>
              <a:buClr>
                <a:schemeClr val="accent2"/>
              </a:buClr>
              <a:buSzPts val="3500"/>
              <a:buFont typeface="DM Serif Display"/>
              <a:buNone/>
              <a:defRPr sz="3500">
                <a:solidFill>
                  <a:schemeClr val="accent2"/>
                </a:solidFill>
                <a:latin typeface="DM Serif Display"/>
                <a:ea typeface="DM Serif Display"/>
                <a:cs typeface="DM Serif Display"/>
                <a:sym typeface="DM Serif Display"/>
              </a:defRPr>
            </a:lvl2pPr>
            <a:lvl3pPr lvl="2" rtl="0">
              <a:spcBef>
                <a:spcPts val="0"/>
              </a:spcBef>
              <a:spcAft>
                <a:spcPts val="0"/>
              </a:spcAft>
              <a:buClr>
                <a:schemeClr val="accent2"/>
              </a:buClr>
              <a:buSzPts val="3500"/>
              <a:buFont typeface="DM Serif Display"/>
              <a:buNone/>
              <a:defRPr sz="3500">
                <a:solidFill>
                  <a:schemeClr val="accent2"/>
                </a:solidFill>
                <a:latin typeface="DM Serif Display"/>
                <a:ea typeface="DM Serif Display"/>
                <a:cs typeface="DM Serif Display"/>
                <a:sym typeface="DM Serif Display"/>
              </a:defRPr>
            </a:lvl3pPr>
            <a:lvl4pPr lvl="3" rtl="0">
              <a:spcBef>
                <a:spcPts val="0"/>
              </a:spcBef>
              <a:spcAft>
                <a:spcPts val="0"/>
              </a:spcAft>
              <a:buClr>
                <a:schemeClr val="accent2"/>
              </a:buClr>
              <a:buSzPts val="3500"/>
              <a:buFont typeface="DM Serif Display"/>
              <a:buNone/>
              <a:defRPr sz="3500">
                <a:solidFill>
                  <a:schemeClr val="accent2"/>
                </a:solidFill>
                <a:latin typeface="DM Serif Display"/>
                <a:ea typeface="DM Serif Display"/>
                <a:cs typeface="DM Serif Display"/>
                <a:sym typeface="DM Serif Display"/>
              </a:defRPr>
            </a:lvl4pPr>
            <a:lvl5pPr lvl="4" rtl="0">
              <a:spcBef>
                <a:spcPts val="0"/>
              </a:spcBef>
              <a:spcAft>
                <a:spcPts val="0"/>
              </a:spcAft>
              <a:buClr>
                <a:schemeClr val="accent2"/>
              </a:buClr>
              <a:buSzPts val="3500"/>
              <a:buFont typeface="DM Serif Display"/>
              <a:buNone/>
              <a:defRPr sz="3500">
                <a:solidFill>
                  <a:schemeClr val="accent2"/>
                </a:solidFill>
                <a:latin typeface="DM Serif Display"/>
                <a:ea typeface="DM Serif Display"/>
                <a:cs typeface="DM Serif Display"/>
                <a:sym typeface="DM Serif Display"/>
              </a:defRPr>
            </a:lvl5pPr>
            <a:lvl6pPr lvl="5" rtl="0">
              <a:spcBef>
                <a:spcPts val="0"/>
              </a:spcBef>
              <a:spcAft>
                <a:spcPts val="0"/>
              </a:spcAft>
              <a:buClr>
                <a:schemeClr val="accent2"/>
              </a:buClr>
              <a:buSzPts val="3500"/>
              <a:buFont typeface="DM Serif Display"/>
              <a:buNone/>
              <a:defRPr sz="3500">
                <a:solidFill>
                  <a:schemeClr val="accent2"/>
                </a:solidFill>
                <a:latin typeface="DM Serif Display"/>
                <a:ea typeface="DM Serif Display"/>
                <a:cs typeface="DM Serif Display"/>
                <a:sym typeface="DM Serif Display"/>
              </a:defRPr>
            </a:lvl6pPr>
            <a:lvl7pPr lvl="6" rtl="0">
              <a:spcBef>
                <a:spcPts val="0"/>
              </a:spcBef>
              <a:spcAft>
                <a:spcPts val="0"/>
              </a:spcAft>
              <a:buClr>
                <a:schemeClr val="accent2"/>
              </a:buClr>
              <a:buSzPts val="3500"/>
              <a:buFont typeface="DM Serif Display"/>
              <a:buNone/>
              <a:defRPr sz="3500">
                <a:solidFill>
                  <a:schemeClr val="accent2"/>
                </a:solidFill>
                <a:latin typeface="DM Serif Display"/>
                <a:ea typeface="DM Serif Display"/>
                <a:cs typeface="DM Serif Display"/>
                <a:sym typeface="DM Serif Display"/>
              </a:defRPr>
            </a:lvl7pPr>
            <a:lvl8pPr lvl="7" rtl="0">
              <a:spcBef>
                <a:spcPts val="0"/>
              </a:spcBef>
              <a:spcAft>
                <a:spcPts val="0"/>
              </a:spcAft>
              <a:buClr>
                <a:schemeClr val="accent2"/>
              </a:buClr>
              <a:buSzPts val="3500"/>
              <a:buFont typeface="DM Serif Display"/>
              <a:buNone/>
              <a:defRPr sz="3500">
                <a:solidFill>
                  <a:schemeClr val="accent2"/>
                </a:solidFill>
                <a:latin typeface="DM Serif Display"/>
                <a:ea typeface="DM Serif Display"/>
                <a:cs typeface="DM Serif Display"/>
                <a:sym typeface="DM Serif Display"/>
              </a:defRPr>
            </a:lvl8pPr>
            <a:lvl9pPr lvl="8" rtl="0">
              <a:spcBef>
                <a:spcPts val="0"/>
              </a:spcBef>
              <a:spcAft>
                <a:spcPts val="0"/>
              </a:spcAft>
              <a:buClr>
                <a:schemeClr val="accent2"/>
              </a:buClr>
              <a:buSzPts val="3500"/>
              <a:buFont typeface="DM Serif Display"/>
              <a:buNone/>
              <a:defRPr sz="3500">
                <a:solidFill>
                  <a:schemeClr val="accent2"/>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2"/>
              </a:buClr>
              <a:buSzPts val="1400"/>
              <a:buFont typeface="Open Sans"/>
              <a:buChar char="●"/>
              <a:defRPr>
                <a:solidFill>
                  <a:schemeClr val="accent2"/>
                </a:solidFill>
                <a:latin typeface="Open Sans"/>
                <a:ea typeface="Open Sans"/>
                <a:cs typeface="Open Sans"/>
                <a:sym typeface="Open Sans"/>
              </a:defRPr>
            </a:lvl1pPr>
            <a:lvl2pPr marL="914400" lvl="1" indent="-317500">
              <a:lnSpc>
                <a:spcPct val="100000"/>
              </a:lnSpc>
              <a:spcBef>
                <a:spcPts val="1600"/>
              </a:spcBef>
              <a:spcAft>
                <a:spcPts val="0"/>
              </a:spcAft>
              <a:buClr>
                <a:schemeClr val="accent2"/>
              </a:buClr>
              <a:buSzPts val="1400"/>
              <a:buFont typeface="Open Sans"/>
              <a:buChar char="○"/>
              <a:defRPr>
                <a:solidFill>
                  <a:schemeClr val="accent2"/>
                </a:solidFill>
                <a:latin typeface="Open Sans"/>
                <a:ea typeface="Open Sans"/>
                <a:cs typeface="Open Sans"/>
                <a:sym typeface="Open Sans"/>
              </a:defRPr>
            </a:lvl2pPr>
            <a:lvl3pPr marL="1371600" lvl="2" indent="-317500">
              <a:lnSpc>
                <a:spcPct val="100000"/>
              </a:lnSpc>
              <a:spcBef>
                <a:spcPts val="1600"/>
              </a:spcBef>
              <a:spcAft>
                <a:spcPts val="0"/>
              </a:spcAft>
              <a:buClr>
                <a:schemeClr val="accent2"/>
              </a:buClr>
              <a:buSzPts val="1400"/>
              <a:buFont typeface="Open Sans"/>
              <a:buChar char="■"/>
              <a:defRPr>
                <a:solidFill>
                  <a:schemeClr val="accent2"/>
                </a:solidFill>
                <a:latin typeface="Open Sans"/>
                <a:ea typeface="Open Sans"/>
                <a:cs typeface="Open Sans"/>
                <a:sym typeface="Open Sans"/>
              </a:defRPr>
            </a:lvl3pPr>
            <a:lvl4pPr marL="1828800" lvl="3" indent="-317500">
              <a:lnSpc>
                <a:spcPct val="100000"/>
              </a:lnSpc>
              <a:spcBef>
                <a:spcPts val="1600"/>
              </a:spcBef>
              <a:spcAft>
                <a:spcPts val="0"/>
              </a:spcAft>
              <a:buClr>
                <a:schemeClr val="accent2"/>
              </a:buClr>
              <a:buSzPts val="1400"/>
              <a:buFont typeface="Open Sans"/>
              <a:buChar char="●"/>
              <a:defRPr>
                <a:solidFill>
                  <a:schemeClr val="accent2"/>
                </a:solidFill>
                <a:latin typeface="Open Sans"/>
                <a:ea typeface="Open Sans"/>
                <a:cs typeface="Open Sans"/>
                <a:sym typeface="Open Sans"/>
              </a:defRPr>
            </a:lvl4pPr>
            <a:lvl5pPr marL="2286000" lvl="4" indent="-317500">
              <a:lnSpc>
                <a:spcPct val="100000"/>
              </a:lnSpc>
              <a:spcBef>
                <a:spcPts val="1600"/>
              </a:spcBef>
              <a:spcAft>
                <a:spcPts val="0"/>
              </a:spcAft>
              <a:buClr>
                <a:schemeClr val="accent2"/>
              </a:buClr>
              <a:buSzPts val="1400"/>
              <a:buFont typeface="Open Sans"/>
              <a:buChar char="○"/>
              <a:defRPr>
                <a:solidFill>
                  <a:schemeClr val="accent2"/>
                </a:solidFill>
                <a:latin typeface="Open Sans"/>
                <a:ea typeface="Open Sans"/>
                <a:cs typeface="Open Sans"/>
                <a:sym typeface="Open Sans"/>
              </a:defRPr>
            </a:lvl5pPr>
            <a:lvl6pPr marL="2743200" lvl="5" indent="-317500">
              <a:lnSpc>
                <a:spcPct val="100000"/>
              </a:lnSpc>
              <a:spcBef>
                <a:spcPts val="1600"/>
              </a:spcBef>
              <a:spcAft>
                <a:spcPts val="0"/>
              </a:spcAft>
              <a:buClr>
                <a:schemeClr val="accent2"/>
              </a:buClr>
              <a:buSzPts val="1400"/>
              <a:buFont typeface="Open Sans"/>
              <a:buChar char="■"/>
              <a:defRPr>
                <a:solidFill>
                  <a:schemeClr val="accent2"/>
                </a:solidFill>
                <a:latin typeface="Open Sans"/>
                <a:ea typeface="Open Sans"/>
                <a:cs typeface="Open Sans"/>
                <a:sym typeface="Open Sans"/>
              </a:defRPr>
            </a:lvl6pPr>
            <a:lvl7pPr marL="3200400" lvl="6" indent="-317500">
              <a:lnSpc>
                <a:spcPct val="100000"/>
              </a:lnSpc>
              <a:spcBef>
                <a:spcPts val="1600"/>
              </a:spcBef>
              <a:spcAft>
                <a:spcPts val="0"/>
              </a:spcAft>
              <a:buClr>
                <a:schemeClr val="accent2"/>
              </a:buClr>
              <a:buSzPts val="1400"/>
              <a:buFont typeface="Open Sans"/>
              <a:buChar char="●"/>
              <a:defRPr>
                <a:solidFill>
                  <a:schemeClr val="accent2"/>
                </a:solidFill>
                <a:latin typeface="Open Sans"/>
                <a:ea typeface="Open Sans"/>
                <a:cs typeface="Open Sans"/>
                <a:sym typeface="Open Sans"/>
              </a:defRPr>
            </a:lvl7pPr>
            <a:lvl8pPr marL="3657600" lvl="7" indent="-317500">
              <a:lnSpc>
                <a:spcPct val="100000"/>
              </a:lnSpc>
              <a:spcBef>
                <a:spcPts val="1600"/>
              </a:spcBef>
              <a:spcAft>
                <a:spcPts val="0"/>
              </a:spcAft>
              <a:buClr>
                <a:schemeClr val="accent2"/>
              </a:buClr>
              <a:buSzPts val="1400"/>
              <a:buFont typeface="Open Sans"/>
              <a:buChar char="○"/>
              <a:defRPr>
                <a:solidFill>
                  <a:schemeClr val="accent2"/>
                </a:solidFill>
                <a:latin typeface="Open Sans"/>
                <a:ea typeface="Open Sans"/>
                <a:cs typeface="Open Sans"/>
                <a:sym typeface="Open Sans"/>
              </a:defRPr>
            </a:lvl8pPr>
            <a:lvl9pPr marL="4114800" lvl="8" indent="-317500">
              <a:lnSpc>
                <a:spcPct val="100000"/>
              </a:lnSpc>
              <a:spcBef>
                <a:spcPts val="1600"/>
              </a:spcBef>
              <a:spcAft>
                <a:spcPts val="1600"/>
              </a:spcAft>
              <a:buClr>
                <a:schemeClr val="accent2"/>
              </a:buClr>
              <a:buSzPts val="1400"/>
              <a:buFont typeface="Open Sans"/>
              <a:buChar char="■"/>
              <a:defRPr>
                <a:solidFill>
                  <a:schemeClr val="accent2"/>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58982397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13.png"/><Relationship Id="rId11" Type="http://schemas.openxmlformats.org/officeDocument/2006/relationships/image" Target="../media/image21.png"/><Relationship Id="rId5" Type="http://schemas.openxmlformats.org/officeDocument/2006/relationships/image" Target="../media/image12.png"/><Relationship Id="rId10" Type="http://schemas.openxmlformats.org/officeDocument/2006/relationships/image" Target="../media/image20.jpeg"/><Relationship Id="rId4" Type="http://schemas.microsoft.com/office/2007/relationships/hdphoto" Target="../media/hdphoto2.wdp"/><Relationship Id="rId9"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7.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about:blank"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4.xml"/><Relationship Id="rId1" Type="http://schemas.openxmlformats.org/officeDocument/2006/relationships/video" Target="about:blank"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0700" y="1210000"/>
            <a:ext cx="10019300" cy="2484000"/>
          </a:xfrm>
        </p:spPr>
        <p:txBody>
          <a:bodyPr/>
          <a:lstStyle/>
          <a:p>
            <a:r>
              <a:rPr lang="en-US" dirty="0" smtClean="0">
                <a:solidFill>
                  <a:schemeClr val="accent1"/>
                </a:solidFill>
              </a:rPr>
              <a:t>Managing Difficult Personalities</a:t>
            </a:r>
            <a:endParaRPr lang="en-US" dirty="0">
              <a:solidFill>
                <a:schemeClr val="accent1"/>
              </a:solidFill>
            </a:endParaRPr>
          </a:p>
        </p:txBody>
      </p:sp>
      <p:sp>
        <p:nvSpPr>
          <p:cNvPr id="3" name="Subtitle 2"/>
          <p:cNvSpPr>
            <a:spLocks noGrp="1"/>
          </p:cNvSpPr>
          <p:nvPr>
            <p:ph type="subTitle" idx="1"/>
          </p:nvPr>
        </p:nvSpPr>
        <p:spPr>
          <a:xfrm>
            <a:off x="2606651" y="3808300"/>
            <a:ext cx="6542000" cy="1229400"/>
          </a:xfrm>
        </p:spPr>
        <p:txBody>
          <a:bodyPr anchor="t"/>
          <a:lstStyle/>
          <a:p>
            <a:r>
              <a:rPr lang="en-US" dirty="0" smtClean="0"/>
              <a:t>Catie Kriplean </a:t>
            </a:r>
          </a:p>
          <a:p>
            <a:r>
              <a:rPr lang="en-US" dirty="0" smtClean="0"/>
              <a:t>Professional Development Specialist</a:t>
            </a:r>
          </a:p>
          <a:p>
            <a:r>
              <a:rPr lang="en-US" dirty="0" smtClean="0"/>
              <a:t>State Auditor’s Office</a:t>
            </a:r>
          </a:p>
        </p:txBody>
      </p:sp>
      <p:pic>
        <p:nvPicPr>
          <p:cNvPr id="4" name="Picture 7"/>
          <p:cNvPicPr preferRelativeResize="0">
            <a:picLocks noChangeAspect="1" noChangeArrowheads="1"/>
          </p:cNvPicPr>
          <p:nvPr/>
        </p:nvPicPr>
        <p:blipFill>
          <a:blip r:embed="rId3" cstate="print"/>
          <a:srcRect/>
          <a:stretch>
            <a:fillRect/>
          </a:stretch>
        </p:blipFill>
        <p:spPr bwMode="auto">
          <a:xfrm>
            <a:off x="1410700" y="3808300"/>
            <a:ext cx="1195951" cy="1229400"/>
          </a:xfrm>
          <a:prstGeom prst="rect">
            <a:avLst/>
          </a:prstGeom>
          <a:noFill/>
          <a:ln w="9525">
            <a:noFill/>
            <a:miter lim="800000"/>
            <a:headEnd/>
            <a:tailEnd/>
          </a:ln>
        </p:spPr>
      </p:pic>
      <p:sp>
        <p:nvSpPr>
          <p:cNvPr id="5" name="Subtitle 2"/>
          <p:cNvSpPr txBox="1">
            <a:spLocks/>
          </p:cNvSpPr>
          <p:nvPr/>
        </p:nvSpPr>
        <p:spPr>
          <a:xfrm>
            <a:off x="1410700" y="5152000"/>
            <a:ext cx="10019300" cy="4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Open Sans"/>
              <a:buNone/>
              <a:defRPr sz="2400" b="0" i="0" u="none" strike="noStrike" cap="none">
                <a:solidFill>
                  <a:schemeClr val="accent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accent2"/>
              </a:buClr>
              <a:buSzPts val="1800"/>
              <a:buFont typeface="Open Sans"/>
              <a:buNone/>
              <a:defRPr sz="2400" b="0" i="0" u="none" strike="noStrike" cap="none">
                <a:solidFill>
                  <a:schemeClr val="accent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accent2"/>
              </a:buClr>
              <a:buSzPts val="1800"/>
              <a:buFont typeface="Open Sans"/>
              <a:buNone/>
              <a:defRPr sz="2400" b="0" i="0" u="none" strike="noStrike" cap="none">
                <a:solidFill>
                  <a:schemeClr val="accent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accent2"/>
              </a:buClr>
              <a:buSzPts val="1800"/>
              <a:buFont typeface="Open Sans"/>
              <a:buNone/>
              <a:defRPr sz="2400" b="0" i="0" u="none" strike="noStrike" cap="none">
                <a:solidFill>
                  <a:schemeClr val="accent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accent2"/>
              </a:buClr>
              <a:buSzPts val="1800"/>
              <a:buFont typeface="Open Sans"/>
              <a:buNone/>
              <a:defRPr sz="2400" b="0" i="0" u="none" strike="noStrike" cap="none">
                <a:solidFill>
                  <a:schemeClr val="accent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accent2"/>
              </a:buClr>
              <a:buSzPts val="1800"/>
              <a:buFont typeface="Open Sans"/>
              <a:buNone/>
              <a:defRPr sz="2400" b="0" i="0" u="none" strike="noStrike" cap="none">
                <a:solidFill>
                  <a:schemeClr val="accent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accent2"/>
              </a:buClr>
              <a:buSzPts val="1800"/>
              <a:buFont typeface="Open Sans"/>
              <a:buNone/>
              <a:defRPr sz="2400" b="0" i="0" u="none" strike="noStrike" cap="none">
                <a:solidFill>
                  <a:schemeClr val="accent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accent2"/>
              </a:buClr>
              <a:buSzPts val="1800"/>
              <a:buFont typeface="Open Sans"/>
              <a:buNone/>
              <a:defRPr sz="2400" b="0" i="0" u="none" strike="noStrike" cap="none">
                <a:solidFill>
                  <a:schemeClr val="accent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accent2"/>
              </a:buClr>
              <a:buSzPts val="1800"/>
              <a:buFont typeface="Open Sans"/>
              <a:buNone/>
              <a:defRPr sz="2400" b="0" i="0" u="none" strike="noStrike" cap="none">
                <a:solidFill>
                  <a:schemeClr val="accent2"/>
                </a:solidFill>
                <a:latin typeface="Open Sans"/>
                <a:ea typeface="Open Sans"/>
                <a:cs typeface="Open Sans"/>
                <a:sym typeface="Open Sans"/>
              </a:defRPr>
            </a:lvl9pPr>
          </a:lstStyle>
          <a:p>
            <a:r>
              <a:rPr lang="en-US" kern="0" dirty="0" smtClean="0">
                <a:solidFill>
                  <a:schemeClr val="accent1">
                    <a:lumMod val="60000"/>
                    <a:lumOff val="40000"/>
                  </a:schemeClr>
                </a:solidFill>
              </a:rPr>
              <a:t>July 20, 2022</a:t>
            </a:r>
          </a:p>
        </p:txBody>
      </p:sp>
    </p:spTree>
    <p:extLst>
      <p:ext uri="{BB962C8B-B14F-4D97-AF65-F5344CB8AC3E}">
        <p14:creationId xmlns:p14="http://schemas.microsoft.com/office/powerpoint/2010/main" val="2209599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1434595" y="2725904"/>
            <a:ext cx="5334000" cy="1390762"/>
          </a:xfrm>
        </p:spPr>
        <p:txBody>
          <a:bodyPr>
            <a:normAutofit/>
          </a:bodyPr>
          <a:lstStyle/>
          <a:p>
            <a:pPr algn="ctr"/>
            <a:r>
              <a:rPr lang="en-US" sz="5500" b="1" dirty="0" smtClean="0">
                <a:solidFill>
                  <a:schemeClr val="accent1">
                    <a:lumMod val="50000"/>
                  </a:schemeClr>
                </a:solidFill>
              </a:rPr>
              <a:t>Analytical</a:t>
            </a:r>
            <a:endParaRPr lang="en-US" sz="5500" b="1" dirty="0">
              <a:solidFill>
                <a:schemeClr val="accent1">
                  <a:lumMod val="50000"/>
                </a:schemeClr>
              </a:solidFill>
            </a:endParaRPr>
          </a:p>
        </p:txBody>
      </p:sp>
      <p:sp>
        <p:nvSpPr>
          <p:cNvPr id="13" name="Content Placeholder 12"/>
          <p:cNvSpPr>
            <a:spLocks noGrp="1"/>
          </p:cNvSpPr>
          <p:nvPr>
            <p:ph type="body" idx="1"/>
          </p:nvPr>
        </p:nvSpPr>
        <p:spPr>
          <a:xfrm>
            <a:off x="1600564" y="672149"/>
            <a:ext cx="3195066" cy="807720"/>
          </a:xfrm>
        </p:spPr>
        <p:txBody>
          <a:bodyPr>
            <a:normAutofit/>
          </a:bodyPr>
          <a:lstStyle/>
          <a:p>
            <a:r>
              <a:rPr lang="en-US" sz="4000" dirty="0">
                <a:solidFill>
                  <a:schemeClr val="accent1">
                    <a:lumMod val="75000"/>
                  </a:schemeClr>
                </a:solidFill>
              </a:rPr>
              <a:t>Behaviors</a:t>
            </a:r>
          </a:p>
        </p:txBody>
      </p:sp>
      <p:sp>
        <p:nvSpPr>
          <p:cNvPr id="11" name="Content Placeholder 10"/>
          <p:cNvSpPr>
            <a:spLocks noGrp="1"/>
          </p:cNvSpPr>
          <p:nvPr>
            <p:ph sz="half" idx="2"/>
          </p:nvPr>
        </p:nvSpPr>
        <p:spPr>
          <a:xfrm>
            <a:off x="1600564" y="1569720"/>
            <a:ext cx="5448823" cy="4653652"/>
          </a:xfrm>
        </p:spPr>
        <p:txBody>
          <a:bodyPr>
            <a:noAutofit/>
          </a:bodyPr>
          <a:lstStyle/>
          <a:p>
            <a:pPr>
              <a:spcBef>
                <a:spcPts val="600"/>
              </a:spcBef>
              <a:spcAft>
                <a:spcPts val="600"/>
              </a:spcAft>
            </a:pPr>
            <a:r>
              <a:rPr lang="en-US" sz="2400" dirty="0"/>
              <a:t>Wants excellence and quality</a:t>
            </a:r>
          </a:p>
          <a:p>
            <a:pPr>
              <a:spcBef>
                <a:spcPts val="600"/>
              </a:spcBef>
              <a:spcAft>
                <a:spcPts val="600"/>
              </a:spcAft>
            </a:pPr>
            <a:r>
              <a:rPr lang="en-US" sz="2400" dirty="0"/>
              <a:t>Needs to comply with standards</a:t>
            </a:r>
          </a:p>
          <a:p>
            <a:pPr>
              <a:spcBef>
                <a:spcPts val="600"/>
              </a:spcBef>
              <a:spcAft>
                <a:spcPts val="600"/>
              </a:spcAft>
            </a:pPr>
            <a:r>
              <a:rPr lang="en-US" sz="2400" dirty="0"/>
              <a:t>Avoids uncertainty</a:t>
            </a:r>
          </a:p>
          <a:p>
            <a:pPr>
              <a:spcBef>
                <a:spcPts val="600"/>
              </a:spcBef>
              <a:spcAft>
                <a:spcPts val="600"/>
              </a:spcAft>
            </a:pPr>
            <a:r>
              <a:rPr lang="en-US" sz="2400" dirty="0" smtClean="0"/>
              <a:t>Strengths: accuracy </a:t>
            </a:r>
            <a:r>
              <a:rPr lang="en-US" sz="2400" dirty="0"/>
              <a:t>and precision</a:t>
            </a:r>
          </a:p>
          <a:p>
            <a:pPr>
              <a:spcBef>
                <a:spcPts val="600"/>
              </a:spcBef>
              <a:spcAft>
                <a:spcPts val="600"/>
              </a:spcAft>
            </a:pPr>
            <a:r>
              <a:rPr lang="en-US" sz="2400" dirty="0" smtClean="0"/>
              <a:t>Weakness: poor </a:t>
            </a:r>
            <a:r>
              <a:rPr lang="en-US" sz="2400" dirty="0"/>
              <a:t>improviser</a:t>
            </a:r>
          </a:p>
        </p:txBody>
      </p:sp>
      <p:sp>
        <p:nvSpPr>
          <p:cNvPr id="6" name="Rectangle 5"/>
          <p:cNvSpPr/>
          <p:nvPr/>
        </p:nvSpPr>
        <p:spPr>
          <a:xfrm>
            <a:off x="7904747" y="1569721"/>
            <a:ext cx="1545485" cy="1404392"/>
          </a:xfrm>
          <a:prstGeom prst="rect">
            <a:avLst/>
          </a:prstGeom>
          <a:blipFill rotWithShape="1">
            <a:blip r:embed="rId3">
              <a:duotone>
                <a:prstClr val="black"/>
                <a:schemeClr val="accent1">
                  <a:tint val="45000"/>
                  <a:satMod val="400000"/>
                </a:schemeClr>
              </a:duotone>
            </a:blip>
            <a:stretch>
              <a:fillRect/>
            </a:stretch>
          </a:blipFill>
          <a:ln>
            <a:no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nvGrpSpPr>
          <p:cNvPr id="2" name="Group 1"/>
          <p:cNvGrpSpPr/>
          <p:nvPr/>
        </p:nvGrpSpPr>
        <p:grpSpPr>
          <a:xfrm>
            <a:off x="6847618" y="324854"/>
            <a:ext cx="5344382" cy="5678904"/>
            <a:chOff x="2768912" y="1107016"/>
            <a:chExt cx="6654176" cy="5531790"/>
          </a:xfrm>
        </p:grpSpPr>
        <p:sp>
          <p:nvSpPr>
            <p:cNvPr id="7" name="Quad Arrow 12"/>
            <p:cNvSpPr/>
            <p:nvPr/>
          </p:nvSpPr>
          <p:spPr>
            <a:xfrm>
              <a:off x="3867502" y="2253164"/>
              <a:ext cx="4478257" cy="3041484"/>
            </a:xfrm>
            <a:custGeom>
              <a:avLst/>
              <a:gdLst>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214147 h 4282932"/>
                <a:gd name="connsiteX5" fmla="*/ 2118050 w 4478257"/>
                <a:gd name="connsiteY5" fmla="*/ 214147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214147 h 4282932"/>
                <a:gd name="connsiteX5" fmla="*/ 2118050 w 4478257"/>
                <a:gd name="connsiteY5" fmla="*/ 214147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214147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9637 w 4478257"/>
                <a:gd name="connsiteY4" fmla="*/ 688034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9637 w 4478257"/>
                <a:gd name="connsiteY4" fmla="*/ 688034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91371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91371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91371 h 4282932"/>
                <a:gd name="connsiteX5" fmla="*/ 2074666 w 4478257"/>
                <a:gd name="connsiteY5" fmla="*/ 688033 h 4282932"/>
                <a:gd name="connsiteX6" fmla="*/ 2239129 w 4478257"/>
                <a:gd name="connsiteY6" fmla="*/ 0 h 4282932"/>
                <a:gd name="connsiteX7" fmla="*/ 2406928 w 4478257"/>
                <a:gd name="connsiteY7" fmla="*/ 688033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74685 h 4282932"/>
                <a:gd name="connsiteX5" fmla="*/ 2074666 w 4478257"/>
                <a:gd name="connsiteY5" fmla="*/ 688033 h 4282932"/>
                <a:gd name="connsiteX6" fmla="*/ 2239129 w 4478257"/>
                <a:gd name="connsiteY6" fmla="*/ 0 h 4282932"/>
                <a:gd name="connsiteX7" fmla="*/ 2406928 w 4478257"/>
                <a:gd name="connsiteY7" fmla="*/ 688033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74685 h 4282932"/>
                <a:gd name="connsiteX5" fmla="*/ 2074666 w 4478257"/>
                <a:gd name="connsiteY5" fmla="*/ 688033 h 4282932"/>
                <a:gd name="connsiteX6" fmla="*/ 2239129 w 4478257"/>
                <a:gd name="connsiteY6" fmla="*/ 0 h 4282932"/>
                <a:gd name="connsiteX7" fmla="*/ 2406928 w 4478257"/>
                <a:gd name="connsiteY7" fmla="*/ 688033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197462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04136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204137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04136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204137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214148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2997536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2997536 h 3805709"/>
                <a:gd name="connsiteX17" fmla="*/ 2360207 w 4478257"/>
                <a:gd name="connsiteY17" fmla="*/ 3000873 h 3805709"/>
                <a:gd name="connsiteX18" fmla="*/ 2239129 w 4478257"/>
                <a:gd name="connsiteY18" fmla="*/ 3805709 h 3805709"/>
                <a:gd name="connsiteX19" fmla="*/ 2118050 w 4478257"/>
                <a:gd name="connsiteY19" fmla="*/ 3591562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2997536 h 3805709"/>
                <a:gd name="connsiteX17" fmla="*/ 2360207 w 4478257"/>
                <a:gd name="connsiteY17" fmla="*/ 3000873 h 3805709"/>
                <a:gd name="connsiteX18" fmla="*/ 2239129 w 4478257"/>
                <a:gd name="connsiteY18" fmla="*/ 3805709 h 3805709"/>
                <a:gd name="connsiteX19" fmla="*/ 2118050 w 4478257"/>
                <a:gd name="connsiteY19" fmla="*/ 3000873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211683"/>
                <a:gd name="connsiteX1" fmla="*/ 214147 w 4478257"/>
                <a:gd name="connsiteY1" fmla="*/ 1543165 h 3211683"/>
                <a:gd name="connsiteX2" fmla="*/ 214147 w 4478257"/>
                <a:gd name="connsiteY2" fmla="*/ 1621414 h 3211683"/>
                <a:gd name="connsiteX3" fmla="*/ 2196299 w 4478257"/>
                <a:gd name="connsiteY3" fmla="*/ 1621414 h 3211683"/>
                <a:gd name="connsiteX4" fmla="*/ 2199636 w 4478257"/>
                <a:gd name="connsiteY4" fmla="*/ 204136 h 3211683"/>
                <a:gd name="connsiteX5" fmla="*/ 2074666 w 4478257"/>
                <a:gd name="connsiteY5" fmla="*/ 210810 h 3211683"/>
                <a:gd name="connsiteX6" fmla="*/ 2245803 w 4478257"/>
                <a:gd name="connsiteY6" fmla="*/ 0 h 3211683"/>
                <a:gd name="connsiteX7" fmla="*/ 2406928 w 4478257"/>
                <a:gd name="connsiteY7" fmla="*/ 210810 h 3211683"/>
                <a:gd name="connsiteX8" fmla="*/ 2278621 w 4478257"/>
                <a:gd name="connsiteY8" fmla="*/ 210811 h 3211683"/>
                <a:gd name="connsiteX9" fmla="*/ 2281958 w 4478257"/>
                <a:gd name="connsiteY9" fmla="*/ 1621414 h 3211683"/>
                <a:gd name="connsiteX10" fmla="*/ 4264110 w 4478257"/>
                <a:gd name="connsiteY10" fmla="*/ 1621414 h 3211683"/>
                <a:gd name="connsiteX11" fmla="*/ 4264110 w 4478257"/>
                <a:gd name="connsiteY11" fmla="*/ 1543165 h 3211683"/>
                <a:gd name="connsiteX12" fmla="*/ 4478257 w 4478257"/>
                <a:gd name="connsiteY12" fmla="*/ 1664243 h 3211683"/>
                <a:gd name="connsiteX13" fmla="*/ 4264110 w 4478257"/>
                <a:gd name="connsiteY13" fmla="*/ 1785321 h 3211683"/>
                <a:gd name="connsiteX14" fmla="*/ 4264110 w 4478257"/>
                <a:gd name="connsiteY14" fmla="*/ 1707072 h 3211683"/>
                <a:gd name="connsiteX15" fmla="*/ 2281958 w 4478257"/>
                <a:gd name="connsiteY15" fmla="*/ 1707072 h 3211683"/>
                <a:gd name="connsiteX16" fmla="*/ 2281958 w 4478257"/>
                <a:gd name="connsiteY16" fmla="*/ 2997536 h 3211683"/>
                <a:gd name="connsiteX17" fmla="*/ 2360207 w 4478257"/>
                <a:gd name="connsiteY17" fmla="*/ 3000873 h 3211683"/>
                <a:gd name="connsiteX18" fmla="*/ 2249141 w 4478257"/>
                <a:gd name="connsiteY18" fmla="*/ 3211683 h 3211683"/>
                <a:gd name="connsiteX19" fmla="*/ 2118050 w 4478257"/>
                <a:gd name="connsiteY19" fmla="*/ 3000873 h 3211683"/>
                <a:gd name="connsiteX20" fmla="*/ 2199636 w 4478257"/>
                <a:gd name="connsiteY20" fmla="*/ 2997536 h 3211683"/>
                <a:gd name="connsiteX21" fmla="*/ 2196299 w 4478257"/>
                <a:gd name="connsiteY21" fmla="*/ 1707072 h 3211683"/>
                <a:gd name="connsiteX22" fmla="*/ 214147 w 4478257"/>
                <a:gd name="connsiteY22" fmla="*/ 1707072 h 3211683"/>
                <a:gd name="connsiteX23" fmla="*/ 214147 w 4478257"/>
                <a:gd name="connsiteY23" fmla="*/ 1785321 h 3211683"/>
                <a:gd name="connsiteX24" fmla="*/ 0 w 4478257"/>
                <a:gd name="connsiteY24" fmla="*/ 1664243 h 3211683"/>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9636 w 4478257"/>
                <a:gd name="connsiteY4" fmla="*/ 204136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210811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210811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357649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350975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376893 w 4478257"/>
                <a:gd name="connsiteY7" fmla="*/ 354311 h 3188322"/>
                <a:gd name="connsiteX8" fmla="*/ 2278621 w 4478257"/>
                <a:gd name="connsiteY8" fmla="*/ 350975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81341 w 4478257"/>
                <a:gd name="connsiteY5" fmla="*/ 350974 h 3188322"/>
                <a:gd name="connsiteX6" fmla="*/ 2245803 w 4478257"/>
                <a:gd name="connsiteY6" fmla="*/ 0 h 3188322"/>
                <a:gd name="connsiteX7" fmla="*/ 2376893 w 4478257"/>
                <a:gd name="connsiteY7" fmla="*/ 354311 h 3188322"/>
                <a:gd name="connsiteX8" fmla="*/ 2278621 w 4478257"/>
                <a:gd name="connsiteY8" fmla="*/ 350975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517405 h 3041484"/>
                <a:gd name="connsiteX1" fmla="*/ 214147 w 4478257"/>
                <a:gd name="connsiteY1" fmla="*/ 1396327 h 3041484"/>
                <a:gd name="connsiteX2" fmla="*/ 214147 w 4478257"/>
                <a:gd name="connsiteY2" fmla="*/ 1474576 h 3041484"/>
                <a:gd name="connsiteX3" fmla="*/ 2196299 w 4478257"/>
                <a:gd name="connsiteY3" fmla="*/ 1474576 h 3041484"/>
                <a:gd name="connsiteX4" fmla="*/ 2196298 w 4478257"/>
                <a:gd name="connsiteY4" fmla="*/ 207474 h 3041484"/>
                <a:gd name="connsiteX5" fmla="*/ 2081341 w 4478257"/>
                <a:gd name="connsiteY5" fmla="*/ 204136 h 3041484"/>
                <a:gd name="connsiteX6" fmla="*/ 2235791 w 4478257"/>
                <a:gd name="connsiteY6" fmla="*/ 0 h 3041484"/>
                <a:gd name="connsiteX7" fmla="*/ 2376893 w 4478257"/>
                <a:gd name="connsiteY7" fmla="*/ 207473 h 3041484"/>
                <a:gd name="connsiteX8" fmla="*/ 2278621 w 4478257"/>
                <a:gd name="connsiteY8" fmla="*/ 204137 h 3041484"/>
                <a:gd name="connsiteX9" fmla="*/ 2281958 w 4478257"/>
                <a:gd name="connsiteY9" fmla="*/ 1474576 h 3041484"/>
                <a:gd name="connsiteX10" fmla="*/ 4264110 w 4478257"/>
                <a:gd name="connsiteY10" fmla="*/ 1474576 h 3041484"/>
                <a:gd name="connsiteX11" fmla="*/ 4264110 w 4478257"/>
                <a:gd name="connsiteY11" fmla="*/ 1396327 h 3041484"/>
                <a:gd name="connsiteX12" fmla="*/ 4478257 w 4478257"/>
                <a:gd name="connsiteY12" fmla="*/ 1517405 h 3041484"/>
                <a:gd name="connsiteX13" fmla="*/ 4264110 w 4478257"/>
                <a:gd name="connsiteY13" fmla="*/ 1638483 h 3041484"/>
                <a:gd name="connsiteX14" fmla="*/ 4264110 w 4478257"/>
                <a:gd name="connsiteY14" fmla="*/ 1560234 h 3041484"/>
                <a:gd name="connsiteX15" fmla="*/ 2281958 w 4478257"/>
                <a:gd name="connsiteY15" fmla="*/ 1560234 h 3041484"/>
                <a:gd name="connsiteX16" fmla="*/ 2281958 w 4478257"/>
                <a:gd name="connsiteY16" fmla="*/ 2850698 h 3041484"/>
                <a:gd name="connsiteX17" fmla="*/ 2360207 w 4478257"/>
                <a:gd name="connsiteY17" fmla="*/ 2854035 h 3041484"/>
                <a:gd name="connsiteX18" fmla="*/ 2245804 w 4478257"/>
                <a:gd name="connsiteY18" fmla="*/ 3041484 h 3041484"/>
                <a:gd name="connsiteX19" fmla="*/ 2118050 w 4478257"/>
                <a:gd name="connsiteY19" fmla="*/ 2854035 h 3041484"/>
                <a:gd name="connsiteX20" fmla="*/ 2199636 w 4478257"/>
                <a:gd name="connsiteY20" fmla="*/ 2850698 h 3041484"/>
                <a:gd name="connsiteX21" fmla="*/ 2196299 w 4478257"/>
                <a:gd name="connsiteY21" fmla="*/ 1560234 h 3041484"/>
                <a:gd name="connsiteX22" fmla="*/ 214147 w 4478257"/>
                <a:gd name="connsiteY22" fmla="*/ 1560234 h 3041484"/>
                <a:gd name="connsiteX23" fmla="*/ 214147 w 4478257"/>
                <a:gd name="connsiteY23" fmla="*/ 1638483 h 3041484"/>
                <a:gd name="connsiteX24" fmla="*/ 0 w 4478257"/>
                <a:gd name="connsiteY24" fmla="*/ 1517405 h 304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8257" h="3041484">
                  <a:moveTo>
                    <a:pt x="0" y="1517405"/>
                  </a:moveTo>
                  <a:lnTo>
                    <a:pt x="214147" y="1396327"/>
                  </a:lnTo>
                  <a:lnTo>
                    <a:pt x="214147" y="1474576"/>
                  </a:lnTo>
                  <a:lnTo>
                    <a:pt x="2196299" y="1474576"/>
                  </a:lnTo>
                  <a:cubicBezTo>
                    <a:pt x="2197412" y="1004375"/>
                    <a:pt x="2195185" y="677675"/>
                    <a:pt x="2196298" y="207474"/>
                  </a:cubicBezTo>
                  <a:lnTo>
                    <a:pt x="2081341" y="204136"/>
                  </a:lnTo>
                  <a:lnTo>
                    <a:pt x="2235791" y="0"/>
                  </a:lnTo>
                  <a:lnTo>
                    <a:pt x="2376893" y="207473"/>
                  </a:lnTo>
                  <a:lnTo>
                    <a:pt x="2278621" y="204137"/>
                  </a:lnTo>
                  <a:cubicBezTo>
                    <a:pt x="2279733" y="676563"/>
                    <a:pt x="2280846" y="1002150"/>
                    <a:pt x="2281958" y="1474576"/>
                  </a:cubicBezTo>
                  <a:lnTo>
                    <a:pt x="4264110" y="1474576"/>
                  </a:lnTo>
                  <a:lnTo>
                    <a:pt x="4264110" y="1396327"/>
                  </a:lnTo>
                  <a:lnTo>
                    <a:pt x="4478257" y="1517405"/>
                  </a:lnTo>
                  <a:lnTo>
                    <a:pt x="4264110" y="1638483"/>
                  </a:lnTo>
                  <a:lnTo>
                    <a:pt x="4264110" y="1560234"/>
                  </a:lnTo>
                  <a:lnTo>
                    <a:pt x="2281958" y="1560234"/>
                  </a:lnTo>
                  <a:lnTo>
                    <a:pt x="2281958" y="2850698"/>
                  </a:lnTo>
                  <a:lnTo>
                    <a:pt x="2360207" y="2854035"/>
                  </a:lnTo>
                  <a:lnTo>
                    <a:pt x="2245804" y="3041484"/>
                  </a:lnTo>
                  <a:lnTo>
                    <a:pt x="2118050" y="2854035"/>
                  </a:lnTo>
                  <a:lnTo>
                    <a:pt x="2199636" y="2850698"/>
                  </a:lnTo>
                  <a:cubicBezTo>
                    <a:pt x="2198524" y="2420543"/>
                    <a:pt x="2197411" y="1990389"/>
                    <a:pt x="2196299" y="1560234"/>
                  </a:cubicBezTo>
                  <a:lnTo>
                    <a:pt x="214147" y="1560234"/>
                  </a:lnTo>
                  <a:lnTo>
                    <a:pt x="214147" y="1638483"/>
                  </a:lnTo>
                  <a:lnTo>
                    <a:pt x="0" y="1517405"/>
                  </a:lnTo>
                  <a:close/>
                </a:path>
              </a:pathLst>
            </a:custGeom>
            <a:solidFill>
              <a:schemeClr val="accent1">
                <a:lumMod val="50000"/>
              </a:schemeClr>
            </a:solidFill>
            <a:ln>
              <a:solidFill>
                <a:schemeClr val="bg1">
                  <a:lumMod val="10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8" name="Subtitle 18"/>
            <p:cNvSpPr txBox="1">
              <a:spLocks/>
            </p:cNvSpPr>
            <p:nvPr/>
          </p:nvSpPr>
          <p:spPr>
            <a:xfrm>
              <a:off x="3357874" y="1209294"/>
              <a:ext cx="5497512" cy="692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1pPr>
              <a:lvl2pPr marL="914400" marR="0" lvl="1"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4pPr>
              <a:lvl5pPr marL="2286000" marR="0" lvl="4"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5pPr>
              <a:lvl6pPr marL="2743200" marR="0" lvl="5"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6pPr>
              <a:lvl7pPr marL="3200400" marR="0" lvl="6"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7pPr>
              <a:lvl8pPr marL="3657600" marR="0" lvl="7"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9pPr>
            </a:lstStyle>
            <a:p>
              <a:pPr marL="139700" indent="0" algn="ctr">
                <a:buFont typeface="Open Sans"/>
                <a:buNone/>
              </a:pPr>
              <a:r>
                <a:rPr lang="en-US" sz="2400" kern="0" dirty="0" smtClean="0">
                  <a:solidFill>
                    <a:schemeClr val="tx2">
                      <a:lumMod val="40000"/>
                      <a:lumOff val="60000"/>
                    </a:schemeClr>
                  </a:solidFill>
                </a:rPr>
                <a:t>Facts and Results; </a:t>
              </a:r>
            </a:p>
            <a:p>
              <a:pPr marL="139700" indent="0" algn="ctr">
                <a:buFont typeface="Open Sans"/>
                <a:buNone/>
              </a:pPr>
              <a:r>
                <a:rPr lang="en-US" sz="2400" kern="0" dirty="0" smtClean="0">
                  <a:solidFill>
                    <a:schemeClr val="tx2">
                      <a:lumMod val="40000"/>
                      <a:lumOff val="60000"/>
                    </a:schemeClr>
                  </a:solidFill>
                </a:rPr>
                <a:t>Thinking and Task Oriented</a:t>
              </a:r>
              <a:endParaRPr lang="en-US" sz="2400" kern="0" dirty="0">
                <a:solidFill>
                  <a:schemeClr val="tx2">
                    <a:lumMod val="40000"/>
                    <a:lumOff val="60000"/>
                  </a:schemeClr>
                </a:solidFill>
              </a:endParaRPr>
            </a:p>
          </p:txBody>
        </p:sp>
        <p:sp>
          <p:nvSpPr>
            <p:cNvPr id="9" name="Subtitle 18"/>
            <p:cNvSpPr txBox="1">
              <a:spLocks/>
            </p:cNvSpPr>
            <p:nvPr/>
          </p:nvSpPr>
          <p:spPr>
            <a:xfrm>
              <a:off x="3347545" y="5473846"/>
              <a:ext cx="5496909" cy="6919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9pPr>
            </a:lstStyle>
            <a:p>
              <a:pPr algn="ctr"/>
              <a:r>
                <a:rPr lang="en-US" sz="2400" kern="0" dirty="0" smtClean="0">
                  <a:solidFill>
                    <a:schemeClr val="tx2">
                      <a:lumMod val="40000"/>
                      <a:lumOff val="60000"/>
                    </a:schemeClr>
                  </a:solidFill>
                </a:rPr>
                <a:t>People and Emotions; </a:t>
              </a:r>
            </a:p>
            <a:p>
              <a:pPr algn="ctr"/>
              <a:r>
                <a:rPr lang="en-US" sz="2400" kern="0" dirty="0" smtClean="0">
                  <a:solidFill>
                    <a:schemeClr val="tx2">
                      <a:lumMod val="40000"/>
                      <a:lumOff val="60000"/>
                    </a:schemeClr>
                  </a:solidFill>
                </a:rPr>
                <a:t>Feelings and Relationships</a:t>
              </a:r>
              <a:endParaRPr lang="en-US" sz="2400" kern="0" dirty="0">
                <a:solidFill>
                  <a:schemeClr val="tx2">
                    <a:lumMod val="40000"/>
                    <a:lumOff val="60000"/>
                  </a:schemeClr>
                </a:solidFill>
              </a:endParaRPr>
            </a:p>
          </p:txBody>
        </p:sp>
        <p:sp>
          <p:nvSpPr>
            <p:cNvPr id="10" name="Subtitle 18"/>
            <p:cNvSpPr txBox="1">
              <a:spLocks/>
            </p:cNvSpPr>
            <p:nvPr/>
          </p:nvSpPr>
          <p:spPr>
            <a:xfrm rot="5400000">
              <a:off x="6273318" y="3454156"/>
              <a:ext cx="5496909" cy="8026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9pPr>
            </a:lstStyle>
            <a:p>
              <a:pPr algn="ctr"/>
              <a:r>
                <a:rPr lang="en-US" sz="2400" kern="0" dirty="0" smtClean="0">
                  <a:solidFill>
                    <a:schemeClr val="tx2">
                      <a:lumMod val="40000"/>
                      <a:lumOff val="60000"/>
                    </a:schemeClr>
                  </a:solidFill>
                </a:rPr>
                <a:t>Fast/ Impatient</a:t>
              </a:r>
            </a:p>
            <a:p>
              <a:pPr algn="ctr"/>
              <a:r>
                <a:rPr lang="en-US" sz="2400" kern="0" dirty="0" smtClean="0">
                  <a:solidFill>
                    <a:schemeClr val="tx2">
                      <a:lumMod val="40000"/>
                      <a:lumOff val="60000"/>
                    </a:schemeClr>
                  </a:solidFill>
                </a:rPr>
                <a:t>Extroverted</a:t>
              </a:r>
              <a:endParaRPr lang="en-US" sz="2400" kern="0" dirty="0">
                <a:solidFill>
                  <a:schemeClr val="tx2">
                    <a:lumMod val="40000"/>
                    <a:lumOff val="60000"/>
                  </a:schemeClr>
                </a:solidFill>
              </a:endParaRPr>
            </a:p>
          </p:txBody>
        </p:sp>
        <p:sp>
          <p:nvSpPr>
            <p:cNvPr id="12" name="Subtitle 18"/>
            <p:cNvSpPr txBox="1">
              <a:spLocks/>
            </p:cNvSpPr>
            <p:nvPr/>
          </p:nvSpPr>
          <p:spPr>
            <a:xfrm rot="16200000">
              <a:off x="421772" y="3489037"/>
              <a:ext cx="5496909" cy="8026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9pPr>
            </a:lstStyle>
            <a:p>
              <a:pPr algn="ctr"/>
              <a:r>
                <a:rPr lang="en-US" sz="2400" kern="0" dirty="0" smtClean="0">
                  <a:solidFill>
                    <a:schemeClr val="tx2">
                      <a:lumMod val="40000"/>
                      <a:lumOff val="60000"/>
                    </a:schemeClr>
                  </a:solidFill>
                </a:rPr>
                <a:t>Slow/Patient</a:t>
              </a:r>
            </a:p>
            <a:p>
              <a:pPr algn="ctr"/>
              <a:r>
                <a:rPr lang="en-US" sz="2400" kern="0" dirty="0" smtClean="0">
                  <a:solidFill>
                    <a:schemeClr val="tx2">
                      <a:lumMod val="40000"/>
                      <a:lumOff val="60000"/>
                    </a:schemeClr>
                  </a:solidFill>
                </a:rPr>
                <a:t>Introverted</a:t>
              </a:r>
              <a:endParaRPr lang="en-US" sz="2400" kern="0" dirty="0">
                <a:solidFill>
                  <a:schemeClr val="tx2">
                    <a:lumMod val="40000"/>
                    <a:lumOff val="60000"/>
                  </a:schemeClr>
                </a:solidFill>
              </a:endParaRPr>
            </a:p>
          </p:txBody>
        </p:sp>
      </p:grpSp>
    </p:spTree>
    <p:extLst>
      <p:ext uri="{BB962C8B-B14F-4D97-AF65-F5344CB8AC3E}">
        <p14:creationId xmlns:p14="http://schemas.microsoft.com/office/powerpoint/2010/main" val="32022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1707537" y="2681855"/>
            <a:ext cx="5334000" cy="1390762"/>
          </a:xfrm>
        </p:spPr>
        <p:txBody>
          <a:bodyPr>
            <a:normAutofit/>
          </a:bodyPr>
          <a:lstStyle/>
          <a:p>
            <a:pPr algn="ctr"/>
            <a:r>
              <a:rPr lang="en-US" sz="5500" b="1" dirty="0">
                <a:solidFill>
                  <a:schemeClr val="accent1">
                    <a:lumMod val="60000"/>
                    <a:lumOff val="40000"/>
                  </a:schemeClr>
                </a:solidFill>
              </a:rPr>
              <a:t>Amiable</a:t>
            </a:r>
          </a:p>
        </p:txBody>
      </p:sp>
      <p:sp>
        <p:nvSpPr>
          <p:cNvPr id="13" name="Content Placeholder 12"/>
          <p:cNvSpPr>
            <a:spLocks noGrp="1"/>
          </p:cNvSpPr>
          <p:nvPr>
            <p:ph type="body" idx="1"/>
          </p:nvPr>
        </p:nvSpPr>
        <p:spPr>
          <a:xfrm>
            <a:off x="1358719" y="680785"/>
            <a:ext cx="3195066" cy="807720"/>
          </a:xfrm>
        </p:spPr>
        <p:txBody>
          <a:bodyPr>
            <a:normAutofit/>
          </a:bodyPr>
          <a:lstStyle/>
          <a:p>
            <a:r>
              <a:rPr lang="en-US" sz="4000" dirty="0">
                <a:solidFill>
                  <a:schemeClr val="accent1">
                    <a:lumMod val="40000"/>
                    <a:lumOff val="60000"/>
                  </a:schemeClr>
                </a:solidFill>
              </a:rPr>
              <a:t>Behaviors</a:t>
            </a:r>
          </a:p>
        </p:txBody>
      </p:sp>
      <p:sp>
        <p:nvSpPr>
          <p:cNvPr id="11" name="Content Placeholder 10"/>
          <p:cNvSpPr>
            <a:spLocks noGrp="1"/>
          </p:cNvSpPr>
          <p:nvPr>
            <p:ph sz="half" idx="2"/>
          </p:nvPr>
        </p:nvSpPr>
        <p:spPr>
          <a:xfrm>
            <a:off x="1358719" y="1459053"/>
            <a:ext cx="5448823" cy="4653652"/>
          </a:xfrm>
        </p:spPr>
        <p:txBody>
          <a:bodyPr>
            <a:noAutofit/>
          </a:bodyPr>
          <a:lstStyle/>
          <a:p>
            <a:pPr>
              <a:spcBef>
                <a:spcPts val="600"/>
              </a:spcBef>
              <a:spcAft>
                <a:spcPts val="600"/>
              </a:spcAft>
            </a:pPr>
            <a:r>
              <a:rPr lang="en-US" sz="2400" dirty="0"/>
              <a:t>Wants harmony and peace</a:t>
            </a:r>
          </a:p>
          <a:p>
            <a:pPr>
              <a:spcBef>
                <a:spcPts val="600"/>
              </a:spcBef>
              <a:spcAft>
                <a:spcPts val="600"/>
              </a:spcAft>
            </a:pPr>
            <a:r>
              <a:rPr lang="en-US" sz="2400" dirty="0"/>
              <a:t>Needs to serve others</a:t>
            </a:r>
          </a:p>
          <a:p>
            <a:pPr>
              <a:spcBef>
                <a:spcPts val="600"/>
              </a:spcBef>
              <a:spcAft>
                <a:spcPts val="600"/>
              </a:spcAft>
            </a:pPr>
            <a:r>
              <a:rPr lang="en-US" sz="2400" dirty="0" smtClean="0"/>
              <a:t>Avoids </a:t>
            </a:r>
            <a:r>
              <a:rPr lang="en-US" sz="2400" dirty="0"/>
              <a:t>confrontation, conflict and change</a:t>
            </a:r>
          </a:p>
          <a:p>
            <a:pPr>
              <a:spcBef>
                <a:spcPts val="600"/>
              </a:spcBef>
              <a:spcAft>
                <a:spcPts val="600"/>
              </a:spcAft>
            </a:pPr>
            <a:r>
              <a:rPr lang="en-US" sz="2400" dirty="0" smtClean="0"/>
              <a:t>Strengths: </a:t>
            </a:r>
            <a:r>
              <a:rPr lang="en-US" sz="2400" dirty="0"/>
              <a:t>team player, loyal and patient</a:t>
            </a:r>
          </a:p>
          <a:p>
            <a:pPr>
              <a:spcBef>
                <a:spcPts val="600"/>
              </a:spcBef>
              <a:spcAft>
                <a:spcPts val="600"/>
              </a:spcAft>
            </a:pPr>
            <a:r>
              <a:rPr lang="en-US" sz="2400" dirty="0" smtClean="0"/>
              <a:t>Weakness: taking </a:t>
            </a:r>
            <a:r>
              <a:rPr lang="en-US" sz="2400" dirty="0"/>
              <a:t>a stand (perceived as indecisive)</a:t>
            </a:r>
          </a:p>
        </p:txBody>
      </p:sp>
      <p:sp>
        <p:nvSpPr>
          <p:cNvPr id="9" name="Rectangle 8"/>
          <p:cNvSpPr/>
          <p:nvPr/>
        </p:nvSpPr>
        <p:spPr>
          <a:xfrm>
            <a:off x="7902180" y="3377236"/>
            <a:ext cx="1454593" cy="1462228"/>
          </a:xfrm>
          <a:prstGeom prst="rect">
            <a:avLst/>
          </a:prstGeom>
          <a:blipFill rotWithShape="1">
            <a:blip r:embed="rId3">
              <a:duotone>
                <a:schemeClr val="accent1">
                  <a:shade val="45000"/>
                  <a:satMod val="135000"/>
                </a:schemeClr>
                <a:prstClr val="white"/>
              </a:duotone>
            </a:blip>
            <a:stretch>
              <a:fillRect/>
            </a:stretch>
          </a:blipFill>
          <a:ln>
            <a:noFill/>
          </a:ln>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grpSp>
        <p:nvGrpSpPr>
          <p:cNvPr id="6" name="Group 5"/>
          <p:cNvGrpSpPr/>
          <p:nvPr/>
        </p:nvGrpSpPr>
        <p:grpSpPr>
          <a:xfrm>
            <a:off x="6895745" y="517358"/>
            <a:ext cx="5296255" cy="5526878"/>
            <a:chOff x="2768912" y="1107016"/>
            <a:chExt cx="6654176" cy="5531790"/>
          </a:xfrm>
        </p:grpSpPr>
        <p:sp>
          <p:nvSpPr>
            <p:cNvPr id="7" name="Quad Arrow 12"/>
            <p:cNvSpPr/>
            <p:nvPr/>
          </p:nvSpPr>
          <p:spPr>
            <a:xfrm>
              <a:off x="3867502" y="2253164"/>
              <a:ext cx="4478257" cy="3041484"/>
            </a:xfrm>
            <a:custGeom>
              <a:avLst/>
              <a:gdLst>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214147 h 4282932"/>
                <a:gd name="connsiteX5" fmla="*/ 2118050 w 4478257"/>
                <a:gd name="connsiteY5" fmla="*/ 214147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214147 h 4282932"/>
                <a:gd name="connsiteX5" fmla="*/ 2118050 w 4478257"/>
                <a:gd name="connsiteY5" fmla="*/ 214147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214147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9637 w 4478257"/>
                <a:gd name="connsiteY4" fmla="*/ 688034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9637 w 4478257"/>
                <a:gd name="connsiteY4" fmla="*/ 688034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91371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91371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91371 h 4282932"/>
                <a:gd name="connsiteX5" fmla="*/ 2074666 w 4478257"/>
                <a:gd name="connsiteY5" fmla="*/ 688033 h 4282932"/>
                <a:gd name="connsiteX6" fmla="*/ 2239129 w 4478257"/>
                <a:gd name="connsiteY6" fmla="*/ 0 h 4282932"/>
                <a:gd name="connsiteX7" fmla="*/ 2406928 w 4478257"/>
                <a:gd name="connsiteY7" fmla="*/ 688033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74685 h 4282932"/>
                <a:gd name="connsiteX5" fmla="*/ 2074666 w 4478257"/>
                <a:gd name="connsiteY5" fmla="*/ 688033 h 4282932"/>
                <a:gd name="connsiteX6" fmla="*/ 2239129 w 4478257"/>
                <a:gd name="connsiteY6" fmla="*/ 0 h 4282932"/>
                <a:gd name="connsiteX7" fmla="*/ 2406928 w 4478257"/>
                <a:gd name="connsiteY7" fmla="*/ 688033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74685 h 4282932"/>
                <a:gd name="connsiteX5" fmla="*/ 2074666 w 4478257"/>
                <a:gd name="connsiteY5" fmla="*/ 688033 h 4282932"/>
                <a:gd name="connsiteX6" fmla="*/ 2239129 w 4478257"/>
                <a:gd name="connsiteY6" fmla="*/ 0 h 4282932"/>
                <a:gd name="connsiteX7" fmla="*/ 2406928 w 4478257"/>
                <a:gd name="connsiteY7" fmla="*/ 688033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197462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04136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204137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04136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204137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214148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2997536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2997536 h 3805709"/>
                <a:gd name="connsiteX17" fmla="*/ 2360207 w 4478257"/>
                <a:gd name="connsiteY17" fmla="*/ 3000873 h 3805709"/>
                <a:gd name="connsiteX18" fmla="*/ 2239129 w 4478257"/>
                <a:gd name="connsiteY18" fmla="*/ 3805709 h 3805709"/>
                <a:gd name="connsiteX19" fmla="*/ 2118050 w 4478257"/>
                <a:gd name="connsiteY19" fmla="*/ 3591562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2997536 h 3805709"/>
                <a:gd name="connsiteX17" fmla="*/ 2360207 w 4478257"/>
                <a:gd name="connsiteY17" fmla="*/ 3000873 h 3805709"/>
                <a:gd name="connsiteX18" fmla="*/ 2239129 w 4478257"/>
                <a:gd name="connsiteY18" fmla="*/ 3805709 h 3805709"/>
                <a:gd name="connsiteX19" fmla="*/ 2118050 w 4478257"/>
                <a:gd name="connsiteY19" fmla="*/ 3000873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211683"/>
                <a:gd name="connsiteX1" fmla="*/ 214147 w 4478257"/>
                <a:gd name="connsiteY1" fmla="*/ 1543165 h 3211683"/>
                <a:gd name="connsiteX2" fmla="*/ 214147 w 4478257"/>
                <a:gd name="connsiteY2" fmla="*/ 1621414 h 3211683"/>
                <a:gd name="connsiteX3" fmla="*/ 2196299 w 4478257"/>
                <a:gd name="connsiteY3" fmla="*/ 1621414 h 3211683"/>
                <a:gd name="connsiteX4" fmla="*/ 2199636 w 4478257"/>
                <a:gd name="connsiteY4" fmla="*/ 204136 h 3211683"/>
                <a:gd name="connsiteX5" fmla="*/ 2074666 w 4478257"/>
                <a:gd name="connsiteY5" fmla="*/ 210810 h 3211683"/>
                <a:gd name="connsiteX6" fmla="*/ 2245803 w 4478257"/>
                <a:gd name="connsiteY6" fmla="*/ 0 h 3211683"/>
                <a:gd name="connsiteX7" fmla="*/ 2406928 w 4478257"/>
                <a:gd name="connsiteY7" fmla="*/ 210810 h 3211683"/>
                <a:gd name="connsiteX8" fmla="*/ 2278621 w 4478257"/>
                <a:gd name="connsiteY8" fmla="*/ 210811 h 3211683"/>
                <a:gd name="connsiteX9" fmla="*/ 2281958 w 4478257"/>
                <a:gd name="connsiteY9" fmla="*/ 1621414 h 3211683"/>
                <a:gd name="connsiteX10" fmla="*/ 4264110 w 4478257"/>
                <a:gd name="connsiteY10" fmla="*/ 1621414 h 3211683"/>
                <a:gd name="connsiteX11" fmla="*/ 4264110 w 4478257"/>
                <a:gd name="connsiteY11" fmla="*/ 1543165 h 3211683"/>
                <a:gd name="connsiteX12" fmla="*/ 4478257 w 4478257"/>
                <a:gd name="connsiteY12" fmla="*/ 1664243 h 3211683"/>
                <a:gd name="connsiteX13" fmla="*/ 4264110 w 4478257"/>
                <a:gd name="connsiteY13" fmla="*/ 1785321 h 3211683"/>
                <a:gd name="connsiteX14" fmla="*/ 4264110 w 4478257"/>
                <a:gd name="connsiteY14" fmla="*/ 1707072 h 3211683"/>
                <a:gd name="connsiteX15" fmla="*/ 2281958 w 4478257"/>
                <a:gd name="connsiteY15" fmla="*/ 1707072 h 3211683"/>
                <a:gd name="connsiteX16" fmla="*/ 2281958 w 4478257"/>
                <a:gd name="connsiteY16" fmla="*/ 2997536 h 3211683"/>
                <a:gd name="connsiteX17" fmla="*/ 2360207 w 4478257"/>
                <a:gd name="connsiteY17" fmla="*/ 3000873 h 3211683"/>
                <a:gd name="connsiteX18" fmla="*/ 2249141 w 4478257"/>
                <a:gd name="connsiteY18" fmla="*/ 3211683 h 3211683"/>
                <a:gd name="connsiteX19" fmla="*/ 2118050 w 4478257"/>
                <a:gd name="connsiteY19" fmla="*/ 3000873 h 3211683"/>
                <a:gd name="connsiteX20" fmla="*/ 2199636 w 4478257"/>
                <a:gd name="connsiteY20" fmla="*/ 2997536 h 3211683"/>
                <a:gd name="connsiteX21" fmla="*/ 2196299 w 4478257"/>
                <a:gd name="connsiteY21" fmla="*/ 1707072 h 3211683"/>
                <a:gd name="connsiteX22" fmla="*/ 214147 w 4478257"/>
                <a:gd name="connsiteY22" fmla="*/ 1707072 h 3211683"/>
                <a:gd name="connsiteX23" fmla="*/ 214147 w 4478257"/>
                <a:gd name="connsiteY23" fmla="*/ 1785321 h 3211683"/>
                <a:gd name="connsiteX24" fmla="*/ 0 w 4478257"/>
                <a:gd name="connsiteY24" fmla="*/ 1664243 h 3211683"/>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9636 w 4478257"/>
                <a:gd name="connsiteY4" fmla="*/ 204136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210811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210811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357649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350975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376893 w 4478257"/>
                <a:gd name="connsiteY7" fmla="*/ 354311 h 3188322"/>
                <a:gd name="connsiteX8" fmla="*/ 2278621 w 4478257"/>
                <a:gd name="connsiteY8" fmla="*/ 350975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81341 w 4478257"/>
                <a:gd name="connsiteY5" fmla="*/ 350974 h 3188322"/>
                <a:gd name="connsiteX6" fmla="*/ 2245803 w 4478257"/>
                <a:gd name="connsiteY6" fmla="*/ 0 h 3188322"/>
                <a:gd name="connsiteX7" fmla="*/ 2376893 w 4478257"/>
                <a:gd name="connsiteY7" fmla="*/ 354311 h 3188322"/>
                <a:gd name="connsiteX8" fmla="*/ 2278621 w 4478257"/>
                <a:gd name="connsiteY8" fmla="*/ 350975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517405 h 3041484"/>
                <a:gd name="connsiteX1" fmla="*/ 214147 w 4478257"/>
                <a:gd name="connsiteY1" fmla="*/ 1396327 h 3041484"/>
                <a:gd name="connsiteX2" fmla="*/ 214147 w 4478257"/>
                <a:gd name="connsiteY2" fmla="*/ 1474576 h 3041484"/>
                <a:gd name="connsiteX3" fmla="*/ 2196299 w 4478257"/>
                <a:gd name="connsiteY3" fmla="*/ 1474576 h 3041484"/>
                <a:gd name="connsiteX4" fmla="*/ 2196298 w 4478257"/>
                <a:gd name="connsiteY4" fmla="*/ 207474 h 3041484"/>
                <a:gd name="connsiteX5" fmla="*/ 2081341 w 4478257"/>
                <a:gd name="connsiteY5" fmla="*/ 204136 h 3041484"/>
                <a:gd name="connsiteX6" fmla="*/ 2235791 w 4478257"/>
                <a:gd name="connsiteY6" fmla="*/ 0 h 3041484"/>
                <a:gd name="connsiteX7" fmla="*/ 2376893 w 4478257"/>
                <a:gd name="connsiteY7" fmla="*/ 207473 h 3041484"/>
                <a:gd name="connsiteX8" fmla="*/ 2278621 w 4478257"/>
                <a:gd name="connsiteY8" fmla="*/ 204137 h 3041484"/>
                <a:gd name="connsiteX9" fmla="*/ 2281958 w 4478257"/>
                <a:gd name="connsiteY9" fmla="*/ 1474576 h 3041484"/>
                <a:gd name="connsiteX10" fmla="*/ 4264110 w 4478257"/>
                <a:gd name="connsiteY10" fmla="*/ 1474576 h 3041484"/>
                <a:gd name="connsiteX11" fmla="*/ 4264110 w 4478257"/>
                <a:gd name="connsiteY11" fmla="*/ 1396327 h 3041484"/>
                <a:gd name="connsiteX12" fmla="*/ 4478257 w 4478257"/>
                <a:gd name="connsiteY12" fmla="*/ 1517405 h 3041484"/>
                <a:gd name="connsiteX13" fmla="*/ 4264110 w 4478257"/>
                <a:gd name="connsiteY13" fmla="*/ 1638483 h 3041484"/>
                <a:gd name="connsiteX14" fmla="*/ 4264110 w 4478257"/>
                <a:gd name="connsiteY14" fmla="*/ 1560234 h 3041484"/>
                <a:gd name="connsiteX15" fmla="*/ 2281958 w 4478257"/>
                <a:gd name="connsiteY15" fmla="*/ 1560234 h 3041484"/>
                <a:gd name="connsiteX16" fmla="*/ 2281958 w 4478257"/>
                <a:gd name="connsiteY16" fmla="*/ 2850698 h 3041484"/>
                <a:gd name="connsiteX17" fmla="*/ 2360207 w 4478257"/>
                <a:gd name="connsiteY17" fmla="*/ 2854035 h 3041484"/>
                <a:gd name="connsiteX18" fmla="*/ 2245804 w 4478257"/>
                <a:gd name="connsiteY18" fmla="*/ 3041484 h 3041484"/>
                <a:gd name="connsiteX19" fmla="*/ 2118050 w 4478257"/>
                <a:gd name="connsiteY19" fmla="*/ 2854035 h 3041484"/>
                <a:gd name="connsiteX20" fmla="*/ 2199636 w 4478257"/>
                <a:gd name="connsiteY20" fmla="*/ 2850698 h 3041484"/>
                <a:gd name="connsiteX21" fmla="*/ 2196299 w 4478257"/>
                <a:gd name="connsiteY21" fmla="*/ 1560234 h 3041484"/>
                <a:gd name="connsiteX22" fmla="*/ 214147 w 4478257"/>
                <a:gd name="connsiteY22" fmla="*/ 1560234 h 3041484"/>
                <a:gd name="connsiteX23" fmla="*/ 214147 w 4478257"/>
                <a:gd name="connsiteY23" fmla="*/ 1638483 h 3041484"/>
                <a:gd name="connsiteX24" fmla="*/ 0 w 4478257"/>
                <a:gd name="connsiteY24" fmla="*/ 1517405 h 304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8257" h="3041484">
                  <a:moveTo>
                    <a:pt x="0" y="1517405"/>
                  </a:moveTo>
                  <a:lnTo>
                    <a:pt x="214147" y="1396327"/>
                  </a:lnTo>
                  <a:lnTo>
                    <a:pt x="214147" y="1474576"/>
                  </a:lnTo>
                  <a:lnTo>
                    <a:pt x="2196299" y="1474576"/>
                  </a:lnTo>
                  <a:cubicBezTo>
                    <a:pt x="2197412" y="1004375"/>
                    <a:pt x="2195185" y="677675"/>
                    <a:pt x="2196298" y="207474"/>
                  </a:cubicBezTo>
                  <a:lnTo>
                    <a:pt x="2081341" y="204136"/>
                  </a:lnTo>
                  <a:lnTo>
                    <a:pt x="2235791" y="0"/>
                  </a:lnTo>
                  <a:lnTo>
                    <a:pt x="2376893" y="207473"/>
                  </a:lnTo>
                  <a:lnTo>
                    <a:pt x="2278621" y="204137"/>
                  </a:lnTo>
                  <a:cubicBezTo>
                    <a:pt x="2279733" y="676563"/>
                    <a:pt x="2280846" y="1002150"/>
                    <a:pt x="2281958" y="1474576"/>
                  </a:cubicBezTo>
                  <a:lnTo>
                    <a:pt x="4264110" y="1474576"/>
                  </a:lnTo>
                  <a:lnTo>
                    <a:pt x="4264110" y="1396327"/>
                  </a:lnTo>
                  <a:lnTo>
                    <a:pt x="4478257" y="1517405"/>
                  </a:lnTo>
                  <a:lnTo>
                    <a:pt x="4264110" y="1638483"/>
                  </a:lnTo>
                  <a:lnTo>
                    <a:pt x="4264110" y="1560234"/>
                  </a:lnTo>
                  <a:lnTo>
                    <a:pt x="2281958" y="1560234"/>
                  </a:lnTo>
                  <a:lnTo>
                    <a:pt x="2281958" y="2850698"/>
                  </a:lnTo>
                  <a:lnTo>
                    <a:pt x="2360207" y="2854035"/>
                  </a:lnTo>
                  <a:lnTo>
                    <a:pt x="2245804" y="3041484"/>
                  </a:lnTo>
                  <a:lnTo>
                    <a:pt x="2118050" y="2854035"/>
                  </a:lnTo>
                  <a:lnTo>
                    <a:pt x="2199636" y="2850698"/>
                  </a:lnTo>
                  <a:cubicBezTo>
                    <a:pt x="2198524" y="2420543"/>
                    <a:pt x="2197411" y="1990389"/>
                    <a:pt x="2196299" y="1560234"/>
                  </a:cubicBezTo>
                  <a:lnTo>
                    <a:pt x="214147" y="1560234"/>
                  </a:lnTo>
                  <a:lnTo>
                    <a:pt x="214147" y="1638483"/>
                  </a:lnTo>
                  <a:lnTo>
                    <a:pt x="0" y="1517405"/>
                  </a:lnTo>
                  <a:close/>
                </a:path>
              </a:pathLst>
            </a:custGeom>
            <a:solidFill>
              <a:schemeClr val="accent1">
                <a:lumMod val="50000"/>
              </a:schemeClr>
            </a:solidFill>
            <a:ln>
              <a:solidFill>
                <a:schemeClr val="bg1">
                  <a:lumMod val="10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8" name="Subtitle 18"/>
            <p:cNvSpPr txBox="1">
              <a:spLocks/>
            </p:cNvSpPr>
            <p:nvPr/>
          </p:nvSpPr>
          <p:spPr>
            <a:xfrm>
              <a:off x="3357874" y="1209294"/>
              <a:ext cx="5497512" cy="692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1pPr>
              <a:lvl2pPr marL="914400" marR="0" lvl="1"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4pPr>
              <a:lvl5pPr marL="2286000" marR="0" lvl="4"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5pPr>
              <a:lvl6pPr marL="2743200" marR="0" lvl="5"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6pPr>
              <a:lvl7pPr marL="3200400" marR="0" lvl="6"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7pPr>
              <a:lvl8pPr marL="3657600" marR="0" lvl="7"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9pPr>
            </a:lstStyle>
            <a:p>
              <a:pPr marL="139700" indent="0" algn="ctr">
                <a:buFont typeface="Open Sans"/>
                <a:buNone/>
              </a:pPr>
              <a:r>
                <a:rPr lang="en-US" sz="2400" kern="0" dirty="0" smtClean="0">
                  <a:solidFill>
                    <a:schemeClr val="tx2">
                      <a:lumMod val="40000"/>
                      <a:lumOff val="60000"/>
                    </a:schemeClr>
                  </a:solidFill>
                </a:rPr>
                <a:t>Facts and Results; </a:t>
              </a:r>
            </a:p>
            <a:p>
              <a:pPr marL="139700" indent="0" algn="ctr">
                <a:buFont typeface="Open Sans"/>
                <a:buNone/>
              </a:pPr>
              <a:r>
                <a:rPr lang="en-US" sz="2400" kern="0" dirty="0" smtClean="0">
                  <a:solidFill>
                    <a:schemeClr val="tx2">
                      <a:lumMod val="40000"/>
                      <a:lumOff val="60000"/>
                    </a:schemeClr>
                  </a:solidFill>
                </a:rPr>
                <a:t>Thinking and Task Oriented</a:t>
              </a:r>
              <a:endParaRPr lang="en-US" sz="2400" kern="0" dirty="0">
                <a:solidFill>
                  <a:schemeClr val="tx2">
                    <a:lumMod val="40000"/>
                    <a:lumOff val="60000"/>
                  </a:schemeClr>
                </a:solidFill>
              </a:endParaRPr>
            </a:p>
          </p:txBody>
        </p:sp>
        <p:sp>
          <p:nvSpPr>
            <p:cNvPr id="10" name="Subtitle 18"/>
            <p:cNvSpPr txBox="1">
              <a:spLocks/>
            </p:cNvSpPr>
            <p:nvPr/>
          </p:nvSpPr>
          <p:spPr>
            <a:xfrm>
              <a:off x="3347545" y="5473846"/>
              <a:ext cx="5496909" cy="6919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9pPr>
            </a:lstStyle>
            <a:p>
              <a:pPr algn="ctr"/>
              <a:r>
                <a:rPr lang="en-US" sz="2400" kern="0" dirty="0" smtClean="0">
                  <a:solidFill>
                    <a:schemeClr val="tx2">
                      <a:lumMod val="40000"/>
                      <a:lumOff val="60000"/>
                    </a:schemeClr>
                  </a:solidFill>
                </a:rPr>
                <a:t>People and Emotions; </a:t>
              </a:r>
            </a:p>
            <a:p>
              <a:pPr algn="ctr"/>
              <a:r>
                <a:rPr lang="en-US" sz="2400" kern="0" dirty="0" smtClean="0">
                  <a:solidFill>
                    <a:schemeClr val="tx2">
                      <a:lumMod val="40000"/>
                      <a:lumOff val="60000"/>
                    </a:schemeClr>
                  </a:solidFill>
                </a:rPr>
                <a:t>Feelings and Relationships</a:t>
              </a:r>
              <a:endParaRPr lang="en-US" sz="2400" kern="0" dirty="0">
                <a:solidFill>
                  <a:schemeClr val="tx2">
                    <a:lumMod val="40000"/>
                    <a:lumOff val="60000"/>
                  </a:schemeClr>
                </a:solidFill>
              </a:endParaRPr>
            </a:p>
          </p:txBody>
        </p:sp>
        <p:sp>
          <p:nvSpPr>
            <p:cNvPr id="12" name="Subtitle 18"/>
            <p:cNvSpPr txBox="1">
              <a:spLocks/>
            </p:cNvSpPr>
            <p:nvPr/>
          </p:nvSpPr>
          <p:spPr>
            <a:xfrm rot="5400000">
              <a:off x="6273318" y="3454156"/>
              <a:ext cx="5496909" cy="8026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9pPr>
            </a:lstStyle>
            <a:p>
              <a:pPr algn="ctr"/>
              <a:r>
                <a:rPr lang="en-US" sz="2400" kern="0" dirty="0" smtClean="0">
                  <a:solidFill>
                    <a:schemeClr val="tx2">
                      <a:lumMod val="40000"/>
                      <a:lumOff val="60000"/>
                    </a:schemeClr>
                  </a:solidFill>
                </a:rPr>
                <a:t>Fast/ Impatient</a:t>
              </a:r>
            </a:p>
            <a:p>
              <a:pPr algn="ctr"/>
              <a:r>
                <a:rPr lang="en-US" sz="2400" kern="0" dirty="0" smtClean="0">
                  <a:solidFill>
                    <a:schemeClr val="tx2">
                      <a:lumMod val="40000"/>
                      <a:lumOff val="60000"/>
                    </a:schemeClr>
                  </a:solidFill>
                </a:rPr>
                <a:t>Extroverted</a:t>
              </a:r>
              <a:endParaRPr lang="en-US" sz="2400" kern="0" dirty="0">
                <a:solidFill>
                  <a:schemeClr val="tx2">
                    <a:lumMod val="40000"/>
                    <a:lumOff val="60000"/>
                  </a:schemeClr>
                </a:solidFill>
              </a:endParaRPr>
            </a:p>
          </p:txBody>
        </p:sp>
        <p:sp>
          <p:nvSpPr>
            <p:cNvPr id="14" name="Subtitle 18"/>
            <p:cNvSpPr txBox="1">
              <a:spLocks/>
            </p:cNvSpPr>
            <p:nvPr/>
          </p:nvSpPr>
          <p:spPr>
            <a:xfrm rot="16200000">
              <a:off x="421772" y="3489037"/>
              <a:ext cx="5496909" cy="8026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9pPr>
            </a:lstStyle>
            <a:p>
              <a:pPr algn="ctr"/>
              <a:r>
                <a:rPr lang="en-US" sz="2400" kern="0" dirty="0" smtClean="0">
                  <a:solidFill>
                    <a:schemeClr val="tx2">
                      <a:lumMod val="40000"/>
                      <a:lumOff val="60000"/>
                    </a:schemeClr>
                  </a:solidFill>
                </a:rPr>
                <a:t>Slow/Patient</a:t>
              </a:r>
            </a:p>
            <a:p>
              <a:pPr algn="ctr"/>
              <a:r>
                <a:rPr lang="en-US" sz="2400" kern="0" dirty="0" smtClean="0">
                  <a:solidFill>
                    <a:schemeClr val="tx2">
                      <a:lumMod val="40000"/>
                      <a:lumOff val="60000"/>
                    </a:schemeClr>
                  </a:solidFill>
                </a:rPr>
                <a:t>Introverted</a:t>
              </a:r>
              <a:endParaRPr lang="en-US" sz="2400" kern="0" dirty="0">
                <a:solidFill>
                  <a:schemeClr val="tx2">
                    <a:lumMod val="40000"/>
                    <a:lumOff val="60000"/>
                  </a:schemeClr>
                </a:solidFill>
              </a:endParaRPr>
            </a:p>
          </p:txBody>
        </p:sp>
      </p:grpSp>
    </p:spTree>
    <p:extLst>
      <p:ext uri="{BB962C8B-B14F-4D97-AF65-F5344CB8AC3E}">
        <p14:creationId xmlns:p14="http://schemas.microsoft.com/office/powerpoint/2010/main" val="411881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1748826" y="2733619"/>
            <a:ext cx="5334000" cy="1390762"/>
          </a:xfrm>
        </p:spPr>
        <p:txBody>
          <a:bodyPr>
            <a:normAutofit/>
          </a:bodyPr>
          <a:lstStyle/>
          <a:p>
            <a:pPr algn="ctr"/>
            <a:r>
              <a:rPr lang="en-US" sz="5500" b="1" dirty="0" smtClean="0">
                <a:solidFill>
                  <a:schemeClr val="bg1">
                    <a:lumMod val="50000"/>
                  </a:schemeClr>
                </a:solidFill>
              </a:rPr>
              <a:t>Driver</a:t>
            </a:r>
            <a:endParaRPr lang="en-US" sz="5500" b="1" dirty="0">
              <a:solidFill>
                <a:schemeClr val="bg1">
                  <a:lumMod val="50000"/>
                </a:schemeClr>
              </a:solidFill>
            </a:endParaRPr>
          </a:p>
        </p:txBody>
      </p:sp>
      <p:sp>
        <p:nvSpPr>
          <p:cNvPr id="13" name="Content Placeholder 12"/>
          <p:cNvSpPr>
            <a:spLocks noGrp="1"/>
          </p:cNvSpPr>
          <p:nvPr>
            <p:ph type="body" idx="1"/>
          </p:nvPr>
        </p:nvSpPr>
        <p:spPr>
          <a:xfrm>
            <a:off x="1613556" y="634628"/>
            <a:ext cx="3195066" cy="807720"/>
          </a:xfrm>
        </p:spPr>
        <p:txBody>
          <a:bodyPr>
            <a:normAutofit/>
          </a:bodyPr>
          <a:lstStyle/>
          <a:p>
            <a:r>
              <a:rPr lang="en-US" sz="4000" dirty="0">
                <a:solidFill>
                  <a:schemeClr val="bg1">
                    <a:lumMod val="75000"/>
                  </a:schemeClr>
                </a:solidFill>
              </a:rPr>
              <a:t>Behaviors</a:t>
            </a:r>
          </a:p>
        </p:txBody>
      </p:sp>
      <p:sp>
        <p:nvSpPr>
          <p:cNvPr id="11" name="Content Placeholder 10"/>
          <p:cNvSpPr>
            <a:spLocks noGrp="1"/>
          </p:cNvSpPr>
          <p:nvPr>
            <p:ph sz="half" idx="2"/>
          </p:nvPr>
        </p:nvSpPr>
        <p:spPr>
          <a:xfrm>
            <a:off x="1613556" y="1593783"/>
            <a:ext cx="5448823" cy="4653652"/>
          </a:xfrm>
        </p:spPr>
        <p:txBody>
          <a:bodyPr>
            <a:noAutofit/>
          </a:bodyPr>
          <a:lstStyle/>
          <a:p>
            <a:pPr>
              <a:spcBef>
                <a:spcPts val="600"/>
              </a:spcBef>
              <a:spcAft>
                <a:spcPts val="600"/>
              </a:spcAft>
            </a:pPr>
            <a:r>
              <a:rPr lang="en-US" sz="2400" dirty="0"/>
              <a:t>Wants action and </a:t>
            </a:r>
            <a:r>
              <a:rPr lang="en-US" sz="2400" dirty="0" smtClean="0"/>
              <a:t>better results</a:t>
            </a:r>
            <a:endParaRPr lang="en-US" sz="2400" dirty="0"/>
          </a:p>
          <a:p>
            <a:pPr>
              <a:spcBef>
                <a:spcPts val="600"/>
              </a:spcBef>
              <a:spcAft>
                <a:spcPts val="600"/>
              </a:spcAft>
            </a:pPr>
            <a:r>
              <a:rPr lang="en-US" sz="2400" dirty="0"/>
              <a:t>Needs to control and to win</a:t>
            </a:r>
          </a:p>
          <a:p>
            <a:pPr>
              <a:spcBef>
                <a:spcPts val="600"/>
              </a:spcBef>
              <a:spcAft>
                <a:spcPts val="600"/>
              </a:spcAft>
            </a:pPr>
            <a:r>
              <a:rPr lang="en-US" sz="2400" dirty="0" smtClean="0"/>
              <a:t>Avoids </a:t>
            </a:r>
            <a:r>
              <a:rPr lang="en-US" sz="2400" dirty="0"/>
              <a:t>wasted time and energy</a:t>
            </a:r>
          </a:p>
          <a:p>
            <a:pPr>
              <a:spcBef>
                <a:spcPts val="600"/>
              </a:spcBef>
              <a:spcAft>
                <a:spcPts val="600"/>
              </a:spcAft>
            </a:pPr>
            <a:r>
              <a:rPr lang="en-US" sz="2400" dirty="0" smtClean="0"/>
              <a:t>Strengths: decisive</a:t>
            </a:r>
            <a:r>
              <a:rPr lang="en-US" sz="2400" dirty="0"/>
              <a:t>, task and goal oriented</a:t>
            </a:r>
          </a:p>
          <a:p>
            <a:pPr>
              <a:spcBef>
                <a:spcPts val="600"/>
              </a:spcBef>
              <a:spcAft>
                <a:spcPts val="600"/>
              </a:spcAft>
            </a:pPr>
            <a:r>
              <a:rPr lang="en-US" sz="2400" dirty="0" smtClean="0"/>
              <a:t>Weakness: insensitive </a:t>
            </a:r>
            <a:r>
              <a:rPr lang="en-US" sz="2400" dirty="0"/>
              <a:t>to others</a:t>
            </a:r>
          </a:p>
        </p:txBody>
      </p:sp>
      <p:sp>
        <p:nvSpPr>
          <p:cNvPr id="7" name="Rectangle 6"/>
          <p:cNvSpPr/>
          <p:nvPr/>
        </p:nvSpPr>
        <p:spPr>
          <a:xfrm>
            <a:off x="9388641" y="1478861"/>
            <a:ext cx="1649017" cy="1649017"/>
          </a:xfrm>
          <a:prstGeom prst="rect">
            <a:avLst/>
          </a:prstGeom>
          <a:blipFill rotWithShape="1">
            <a:blip r:embed="rId3">
              <a:duotone>
                <a:schemeClr val="bg2">
                  <a:shade val="45000"/>
                  <a:satMod val="135000"/>
                </a:schemeClr>
                <a:prstClr val="white"/>
              </a:duotone>
            </a:blip>
            <a:stretch>
              <a:fillRect/>
            </a:stretch>
          </a:blipFill>
          <a:ln>
            <a:noFill/>
          </a:ln>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grpSp>
        <p:nvGrpSpPr>
          <p:cNvPr id="6" name="Group 5"/>
          <p:cNvGrpSpPr/>
          <p:nvPr/>
        </p:nvGrpSpPr>
        <p:grpSpPr>
          <a:xfrm>
            <a:off x="6847618" y="397042"/>
            <a:ext cx="5159898" cy="5547304"/>
            <a:chOff x="2768912" y="1107016"/>
            <a:chExt cx="6654176" cy="5531790"/>
          </a:xfrm>
        </p:grpSpPr>
        <p:sp>
          <p:nvSpPr>
            <p:cNvPr id="8" name="Quad Arrow 12"/>
            <p:cNvSpPr/>
            <p:nvPr/>
          </p:nvSpPr>
          <p:spPr>
            <a:xfrm>
              <a:off x="3867502" y="2253164"/>
              <a:ext cx="4478257" cy="3041484"/>
            </a:xfrm>
            <a:custGeom>
              <a:avLst/>
              <a:gdLst>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214147 h 4282932"/>
                <a:gd name="connsiteX5" fmla="*/ 2118050 w 4478257"/>
                <a:gd name="connsiteY5" fmla="*/ 214147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214147 h 4282932"/>
                <a:gd name="connsiteX5" fmla="*/ 2118050 w 4478257"/>
                <a:gd name="connsiteY5" fmla="*/ 214147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214147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9637 w 4478257"/>
                <a:gd name="connsiteY4" fmla="*/ 688034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9637 w 4478257"/>
                <a:gd name="connsiteY4" fmla="*/ 688034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91371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91371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91371 h 4282932"/>
                <a:gd name="connsiteX5" fmla="*/ 2074666 w 4478257"/>
                <a:gd name="connsiteY5" fmla="*/ 688033 h 4282932"/>
                <a:gd name="connsiteX6" fmla="*/ 2239129 w 4478257"/>
                <a:gd name="connsiteY6" fmla="*/ 0 h 4282932"/>
                <a:gd name="connsiteX7" fmla="*/ 2406928 w 4478257"/>
                <a:gd name="connsiteY7" fmla="*/ 688033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74685 h 4282932"/>
                <a:gd name="connsiteX5" fmla="*/ 2074666 w 4478257"/>
                <a:gd name="connsiteY5" fmla="*/ 688033 h 4282932"/>
                <a:gd name="connsiteX6" fmla="*/ 2239129 w 4478257"/>
                <a:gd name="connsiteY6" fmla="*/ 0 h 4282932"/>
                <a:gd name="connsiteX7" fmla="*/ 2406928 w 4478257"/>
                <a:gd name="connsiteY7" fmla="*/ 688033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74685 h 4282932"/>
                <a:gd name="connsiteX5" fmla="*/ 2074666 w 4478257"/>
                <a:gd name="connsiteY5" fmla="*/ 688033 h 4282932"/>
                <a:gd name="connsiteX6" fmla="*/ 2239129 w 4478257"/>
                <a:gd name="connsiteY6" fmla="*/ 0 h 4282932"/>
                <a:gd name="connsiteX7" fmla="*/ 2406928 w 4478257"/>
                <a:gd name="connsiteY7" fmla="*/ 688033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197462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04136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204137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04136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204137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214148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2997536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2997536 h 3805709"/>
                <a:gd name="connsiteX17" fmla="*/ 2360207 w 4478257"/>
                <a:gd name="connsiteY17" fmla="*/ 3000873 h 3805709"/>
                <a:gd name="connsiteX18" fmla="*/ 2239129 w 4478257"/>
                <a:gd name="connsiteY18" fmla="*/ 3805709 h 3805709"/>
                <a:gd name="connsiteX19" fmla="*/ 2118050 w 4478257"/>
                <a:gd name="connsiteY19" fmla="*/ 3591562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2997536 h 3805709"/>
                <a:gd name="connsiteX17" fmla="*/ 2360207 w 4478257"/>
                <a:gd name="connsiteY17" fmla="*/ 3000873 h 3805709"/>
                <a:gd name="connsiteX18" fmla="*/ 2239129 w 4478257"/>
                <a:gd name="connsiteY18" fmla="*/ 3805709 h 3805709"/>
                <a:gd name="connsiteX19" fmla="*/ 2118050 w 4478257"/>
                <a:gd name="connsiteY19" fmla="*/ 3000873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211683"/>
                <a:gd name="connsiteX1" fmla="*/ 214147 w 4478257"/>
                <a:gd name="connsiteY1" fmla="*/ 1543165 h 3211683"/>
                <a:gd name="connsiteX2" fmla="*/ 214147 w 4478257"/>
                <a:gd name="connsiteY2" fmla="*/ 1621414 h 3211683"/>
                <a:gd name="connsiteX3" fmla="*/ 2196299 w 4478257"/>
                <a:gd name="connsiteY3" fmla="*/ 1621414 h 3211683"/>
                <a:gd name="connsiteX4" fmla="*/ 2199636 w 4478257"/>
                <a:gd name="connsiteY4" fmla="*/ 204136 h 3211683"/>
                <a:gd name="connsiteX5" fmla="*/ 2074666 w 4478257"/>
                <a:gd name="connsiteY5" fmla="*/ 210810 h 3211683"/>
                <a:gd name="connsiteX6" fmla="*/ 2245803 w 4478257"/>
                <a:gd name="connsiteY6" fmla="*/ 0 h 3211683"/>
                <a:gd name="connsiteX7" fmla="*/ 2406928 w 4478257"/>
                <a:gd name="connsiteY7" fmla="*/ 210810 h 3211683"/>
                <a:gd name="connsiteX8" fmla="*/ 2278621 w 4478257"/>
                <a:gd name="connsiteY8" fmla="*/ 210811 h 3211683"/>
                <a:gd name="connsiteX9" fmla="*/ 2281958 w 4478257"/>
                <a:gd name="connsiteY9" fmla="*/ 1621414 h 3211683"/>
                <a:gd name="connsiteX10" fmla="*/ 4264110 w 4478257"/>
                <a:gd name="connsiteY10" fmla="*/ 1621414 h 3211683"/>
                <a:gd name="connsiteX11" fmla="*/ 4264110 w 4478257"/>
                <a:gd name="connsiteY11" fmla="*/ 1543165 h 3211683"/>
                <a:gd name="connsiteX12" fmla="*/ 4478257 w 4478257"/>
                <a:gd name="connsiteY12" fmla="*/ 1664243 h 3211683"/>
                <a:gd name="connsiteX13" fmla="*/ 4264110 w 4478257"/>
                <a:gd name="connsiteY13" fmla="*/ 1785321 h 3211683"/>
                <a:gd name="connsiteX14" fmla="*/ 4264110 w 4478257"/>
                <a:gd name="connsiteY14" fmla="*/ 1707072 h 3211683"/>
                <a:gd name="connsiteX15" fmla="*/ 2281958 w 4478257"/>
                <a:gd name="connsiteY15" fmla="*/ 1707072 h 3211683"/>
                <a:gd name="connsiteX16" fmla="*/ 2281958 w 4478257"/>
                <a:gd name="connsiteY16" fmla="*/ 2997536 h 3211683"/>
                <a:gd name="connsiteX17" fmla="*/ 2360207 w 4478257"/>
                <a:gd name="connsiteY17" fmla="*/ 3000873 h 3211683"/>
                <a:gd name="connsiteX18" fmla="*/ 2249141 w 4478257"/>
                <a:gd name="connsiteY18" fmla="*/ 3211683 h 3211683"/>
                <a:gd name="connsiteX19" fmla="*/ 2118050 w 4478257"/>
                <a:gd name="connsiteY19" fmla="*/ 3000873 h 3211683"/>
                <a:gd name="connsiteX20" fmla="*/ 2199636 w 4478257"/>
                <a:gd name="connsiteY20" fmla="*/ 2997536 h 3211683"/>
                <a:gd name="connsiteX21" fmla="*/ 2196299 w 4478257"/>
                <a:gd name="connsiteY21" fmla="*/ 1707072 h 3211683"/>
                <a:gd name="connsiteX22" fmla="*/ 214147 w 4478257"/>
                <a:gd name="connsiteY22" fmla="*/ 1707072 h 3211683"/>
                <a:gd name="connsiteX23" fmla="*/ 214147 w 4478257"/>
                <a:gd name="connsiteY23" fmla="*/ 1785321 h 3211683"/>
                <a:gd name="connsiteX24" fmla="*/ 0 w 4478257"/>
                <a:gd name="connsiteY24" fmla="*/ 1664243 h 3211683"/>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9636 w 4478257"/>
                <a:gd name="connsiteY4" fmla="*/ 204136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210811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210811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357649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350975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376893 w 4478257"/>
                <a:gd name="connsiteY7" fmla="*/ 354311 h 3188322"/>
                <a:gd name="connsiteX8" fmla="*/ 2278621 w 4478257"/>
                <a:gd name="connsiteY8" fmla="*/ 350975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81341 w 4478257"/>
                <a:gd name="connsiteY5" fmla="*/ 350974 h 3188322"/>
                <a:gd name="connsiteX6" fmla="*/ 2245803 w 4478257"/>
                <a:gd name="connsiteY6" fmla="*/ 0 h 3188322"/>
                <a:gd name="connsiteX7" fmla="*/ 2376893 w 4478257"/>
                <a:gd name="connsiteY7" fmla="*/ 354311 h 3188322"/>
                <a:gd name="connsiteX8" fmla="*/ 2278621 w 4478257"/>
                <a:gd name="connsiteY8" fmla="*/ 350975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517405 h 3041484"/>
                <a:gd name="connsiteX1" fmla="*/ 214147 w 4478257"/>
                <a:gd name="connsiteY1" fmla="*/ 1396327 h 3041484"/>
                <a:gd name="connsiteX2" fmla="*/ 214147 w 4478257"/>
                <a:gd name="connsiteY2" fmla="*/ 1474576 h 3041484"/>
                <a:gd name="connsiteX3" fmla="*/ 2196299 w 4478257"/>
                <a:gd name="connsiteY3" fmla="*/ 1474576 h 3041484"/>
                <a:gd name="connsiteX4" fmla="*/ 2196298 w 4478257"/>
                <a:gd name="connsiteY4" fmla="*/ 207474 h 3041484"/>
                <a:gd name="connsiteX5" fmla="*/ 2081341 w 4478257"/>
                <a:gd name="connsiteY5" fmla="*/ 204136 h 3041484"/>
                <a:gd name="connsiteX6" fmla="*/ 2235791 w 4478257"/>
                <a:gd name="connsiteY6" fmla="*/ 0 h 3041484"/>
                <a:gd name="connsiteX7" fmla="*/ 2376893 w 4478257"/>
                <a:gd name="connsiteY7" fmla="*/ 207473 h 3041484"/>
                <a:gd name="connsiteX8" fmla="*/ 2278621 w 4478257"/>
                <a:gd name="connsiteY8" fmla="*/ 204137 h 3041484"/>
                <a:gd name="connsiteX9" fmla="*/ 2281958 w 4478257"/>
                <a:gd name="connsiteY9" fmla="*/ 1474576 h 3041484"/>
                <a:gd name="connsiteX10" fmla="*/ 4264110 w 4478257"/>
                <a:gd name="connsiteY10" fmla="*/ 1474576 h 3041484"/>
                <a:gd name="connsiteX11" fmla="*/ 4264110 w 4478257"/>
                <a:gd name="connsiteY11" fmla="*/ 1396327 h 3041484"/>
                <a:gd name="connsiteX12" fmla="*/ 4478257 w 4478257"/>
                <a:gd name="connsiteY12" fmla="*/ 1517405 h 3041484"/>
                <a:gd name="connsiteX13" fmla="*/ 4264110 w 4478257"/>
                <a:gd name="connsiteY13" fmla="*/ 1638483 h 3041484"/>
                <a:gd name="connsiteX14" fmla="*/ 4264110 w 4478257"/>
                <a:gd name="connsiteY14" fmla="*/ 1560234 h 3041484"/>
                <a:gd name="connsiteX15" fmla="*/ 2281958 w 4478257"/>
                <a:gd name="connsiteY15" fmla="*/ 1560234 h 3041484"/>
                <a:gd name="connsiteX16" fmla="*/ 2281958 w 4478257"/>
                <a:gd name="connsiteY16" fmla="*/ 2850698 h 3041484"/>
                <a:gd name="connsiteX17" fmla="*/ 2360207 w 4478257"/>
                <a:gd name="connsiteY17" fmla="*/ 2854035 h 3041484"/>
                <a:gd name="connsiteX18" fmla="*/ 2245804 w 4478257"/>
                <a:gd name="connsiteY18" fmla="*/ 3041484 h 3041484"/>
                <a:gd name="connsiteX19" fmla="*/ 2118050 w 4478257"/>
                <a:gd name="connsiteY19" fmla="*/ 2854035 h 3041484"/>
                <a:gd name="connsiteX20" fmla="*/ 2199636 w 4478257"/>
                <a:gd name="connsiteY20" fmla="*/ 2850698 h 3041484"/>
                <a:gd name="connsiteX21" fmla="*/ 2196299 w 4478257"/>
                <a:gd name="connsiteY21" fmla="*/ 1560234 h 3041484"/>
                <a:gd name="connsiteX22" fmla="*/ 214147 w 4478257"/>
                <a:gd name="connsiteY22" fmla="*/ 1560234 h 3041484"/>
                <a:gd name="connsiteX23" fmla="*/ 214147 w 4478257"/>
                <a:gd name="connsiteY23" fmla="*/ 1638483 h 3041484"/>
                <a:gd name="connsiteX24" fmla="*/ 0 w 4478257"/>
                <a:gd name="connsiteY24" fmla="*/ 1517405 h 304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8257" h="3041484">
                  <a:moveTo>
                    <a:pt x="0" y="1517405"/>
                  </a:moveTo>
                  <a:lnTo>
                    <a:pt x="214147" y="1396327"/>
                  </a:lnTo>
                  <a:lnTo>
                    <a:pt x="214147" y="1474576"/>
                  </a:lnTo>
                  <a:lnTo>
                    <a:pt x="2196299" y="1474576"/>
                  </a:lnTo>
                  <a:cubicBezTo>
                    <a:pt x="2197412" y="1004375"/>
                    <a:pt x="2195185" y="677675"/>
                    <a:pt x="2196298" y="207474"/>
                  </a:cubicBezTo>
                  <a:lnTo>
                    <a:pt x="2081341" y="204136"/>
                  </a:lnTo>
                  <a:lnTo>
                    <a:pt x="2235791" y="0"/>
                  </a:lnTo>
                  <a:lnTo>
                    <a:pt x="2376893" y="207473"/>
                  </a:lnTo>
                  <a:lnTo>
                    <a:pt x="2278621" y="204137"/>
                  </a:lnTo>
                  <a:cubicBezTo>
                    <a:pt x="2279733" y="676563"/>
                    <a:pt x="2280846" y="1002150"/>
                    <a:pt x="2281958" y="1474576"/>
                  </a:cubicBezTo>
                  <a:lnTo>
                    <a:pt x="4264110" y="1474576"/>
                  </a:lnTo>
                  <a:lnTo>
                    <a:pt x="4264110" y="1396327"/>
                  </a:lnTo>
                  <a:lnTo>
                    <a:pt x="4478257" y="1517405"/>
                  </a:lnTo>
                  <a:lnTo>
                    <a:pt x="4264110" y="1638483"/>
                  </a:lnTo>
                  <a:lnTo>
                    <a:pt x="4264110" y="1560234"/>
                  </a:lnTo>
                  <a:lnTo>
                    <a:pt x="2281958" y="1560234"/>
                  </a:lnTo>
                  <a:lnTo>
                    <a:pt x="2281958" y="2850698"/>
                  </a:lnTo>
                  <a:lnTo>
                    <a:pt x="2360207" y="2854035"/>
                  </a:lnTo>
                  <a:lnTo>
                    <a:pt x="2245804" y="3041484"/>
                  </a:lnTo>
                  <a:lnTo>
                    <a:pt x="2118050" y="2854035"/>
                  </a:lnTo>
                  <a:lnTo>
                    <a:pt x="2199636" y="2850698"/>
                  </a:lnTo>
                  <a:cubicBezTo>
                    <a:pt x="2198524" y="2420543"/>
                    <a:pt x="2197411" y="1990389"/>
                    <a:pt x="2196299" y="1560234"/>
                  </a:cubicBezTo>
                  <a:lnTo>
                    <a:pt x="214147" y="1560234"/>
                  </a:lnTo>
                  <a:lnTo>
                    <a:pt x="214147" y="1638483"/>
                  </a:lnTo>
                  <a:lnTo>
                    <a:pt x="0" y="1517405"/>
                  </a:lnTo>
                  <a:close/>
                </a:path>
              </a:pathLst>
            </a:custGeom>
            <a:solidFill>
              <a:schemeClr val="accent1">
                <a:lumMod val="50000"/>
              </a:schemeClr>
            </a:solidFill>
            <a:ln>
              <a:solidFill>
                <a:schemeClr val="bg1">
                  <a:lumMod val="10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9" name="Subtitle 18"/>
            <p:cNvSpPr txBox="1">
              <a:spLocks/>
            </p:cNvSpPr>
            <p:nvPr/>
          </p:nvSpPr>
          <p:spPr>
            <a:xfrm>
              <a:off x="3357874" y="1209294"/>
              <a:ext cx="5497512" cy="692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1pPr>
              <a:lvl2pPr marL="914400" marR="0" lvl="1"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4pPr>
              <a:lvl5pPr marL="2286000" marR="0" lvl="4"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5pPr>
              <a:lvl6pPr marL="2743200" marR="0" lvl="5"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6pPr>
              <a:lvl7pPr marL="3200400" marR="0" lvl="6"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7pPr>
              <a:lvl8pPr marL="3657600" marR="0" lvl="7"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9pPr>
            </a:lstStyle>
            <a:p>
              <a:pPr marL="139700" indent="0" algn="ctr">
                <a:buFont typeface="Open Sans"/>
                <a:buNone/>
              </a:pPr>
              <a:r>
                <a:rPr lang="en-US" sz="2400" kern="0" dirty="0" smtClean="0">
                  <a:solidFill>
                    <a:schemeClr val="tx2">
                      <a:lumMod val="40000"/>
                      <a:lumOff val="60000"/>
                    </a:schemeClr>
                  </a:solidFill>
                </a:rPr>
                <a:t>Facts and Results; </a:t>
              </a:r>
            </a:p>
            <a:p>
              <a:pPr marL="139700" indent="0" algn="ctr">
                <a:buFont typeface="Open Sans"/>
                <a:buNone/>
              </a:pPr>
              <a:r>
                <a:rPr lang="en-US" sz="2400" kern="0" dirty="0" smtClean="0">
                  <a:solidFill>
                    <a:schemeClr val="tx2">
                      <a:lumMod val="40000"/>
                      <a:lumOff val="60000"/>
                    </a:schemeClr>
                  </a:solidFill>
                </a:rPr>
                <a:t>Thinking and Task Oriented</a:t>
              </a:r>
              <a:endParaRPr lang="en-US" sz="2400" kern="0" dirty="0">
                <a:solidFill>
                  <a:schemeClr val="tx2">
                    <a:lumMod val="40000"/>
                    <a:lumOff val="60000"/>
                  </a:schemeClr>
                </a:solidFill>
              </a:endParaRPr>
            </a:p>
          </p:txBody>
        </p:sp>
        <p:sp>
          <p:nvSpPr>
            <p:cNvPr id="10" name="Subtitle 18"/>
            <p:cNvSpPr txBox="1">
              <a:spLocks/>
            </p:cNvSpPr>
            <p:nvPr/>
          </p:nvSpPr>
          <p:spPr>
            <a:xfrm>
              <a:off x="3347545" y="5473846"/>
              <a:ext cx="5496909" cy="6919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9pPr>
            </a:lstStyle>
            <a:p>
              <a:pPr algn="ctr"/>
              <a:r>
                <a:rPr lang="en-US" sz="2400" kern="0" dirty="0" smtClean="0">
                  <a:solidFill>
                    <a:schemeClr val="tx2">
                      <a:lumMod val="40000"/>
                      <a:lumOff val="60000"/>
                    </a:schemeClr>
                  </a:solidFill>
                </a:rPr>
                <a:t>People and Emotions; </a:t>
              </a:r>
            </a:p>
            <a:p>
              <a:pPr algn="ctr"/>
              <a:r>
                <a:rPr lang="en-US" sz="2400" kern="0" dirty="0" smtClean="0">
                  <a:solidFill>
                    <a:schemeClr val="tx2">
                      <a:lumMod val="40000"/>
                      <a:lumOff val="60000"/>
                    </a:schemeClr>
                  </a:solidFill>
                </a:rPr>
                <a:t>Feelings and Relationships</a:t>
              </a:r>
              <a:endParaRPr lang="en-US" sz="2400" kern="0" dirty="0">
                <a:solidFill>
                  <a:schemeClr val="tx2">
                    <a:lumMod val="40000"/>
                    <a:lumOff val="60000"/>
                  </a:schemeClr>
                </a:solidFill>
              </a:endParaRPr>
            </a:p>
          </p:txBody>
        </p:sp>
        <p:sp>
          <p:nvSpPr>
            <p:cNvPr id="12" name="Subtitle 18"/>
            <p:cNvSpPr txBox="1">
              <a:spLocks/>
            </p:cNvSpPr>
            <p:nvPr/>
          </p:nvSpPr>
          <p:spPr>
            <a:xfrm rot="5400000">
              <a:off x="6273318" y="3454156"/>
              <a:ext cx="5496909" cy="8026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9pPr>
            </a:lstStyle>
            <a:p>
              <a:pPr algn="ctr"/>
              <a:r>
                <a:rPr lang="en-US" sz="2400" kern="0" dirty="0" smtClean="0">
                  <a:solidFill>
                    <a:schemeClr val="tx2">
                      <a:lumMod val="40000"/>
                      <a:lumOff val="60000"/>
                    </a:schemeClr>
                  </a:solidFill>
                </a:rPr>
                <a:t>Fast/ Impatient</a:t>
              </a:r>
            </a:p>
            <a:p>
              <a:pPr algn="ctr"/>
              <a:r>
                <a:rPr lang="en-US" sz="2400" kern="0" dirty="0" smtClean="0">
                  <a:solidFill>
                    <a:schemeClr val="tx2">
                      <a:lumMod val="40000"/>
                      <a:lumOff val="60000"/>
                    </a:schemeClr>
                  </a:solidFill>
                </a:rPr>
                <a:t>Extroverted</a:t>
              </a:r>
              <a:endParaRPr lang="en-US" sz="2400" kern="0" dirty="0">
                <a:solidFill>
                  <a:schemeClr val="tx2">
                    <a:lumMod val="40000"/>
                    <a:lumOff val="60000"/>
                  </a:schemeClr>
                </a:solidFill>
              </a:endParaRPr>
            </a:p>
          </p:txBody>
        </p:sp>
        <p:sp>
          <p:nvSpPr>
            <p:cNvPr id="14" name="Subtitle 18"/>
            <p:cNvSpPr txBox="1">
              <a:spLocks/>
            </p:cNvSpPr>
            <p:nvPr/>
          </p:nvSpPr>
          <p:spPr>
            <a:xfrm rot="16200000">
              <a:off x="421772" y="3489037"/>
              <a:ext cx="5496909" cy="8026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9pPr>
            </a:lstStyle>
            <a:p>
              <a:pPr algn="ctr"/>
              <a:r>
                <a:rPr lang="en-US" sz="2400" kern="0" dirty="0" smtClean="0">
                  <a:solidFill>
                    <a:schemeClr val="tx2">
                      <a:lumMod val="40000"/>
                      <a:lumOff val="60000"/>
                    </a:schemeClr>
                  </a:solidFill>
                </a:rPr>
                <a:t>Slow/Patient</a:t>
              </a:r>
            </a:p>
            <a:p>
              <a:pPr algn="ctr"/>
              <a:r>
                <a:rPr lang="en-US" sz="2400" kern="0" dirty="0" smtClean="0">
                  <a:solidFill>
                    <a:schemeClr val="tx2">
                      <a:lumMod val="40000"/>
                      <a:lumOff val="60000"/>
                    </a:schemeClr>
                  </a:solidFill>
                </a:rPr>
                <a:t>Introverted</a:t>
              </a:r>
              <a:endParaRPr lang="en-US" sz="2400" kern="0" dirty="0">
                <a:solidFill>
                  <a:schemeClr val="tx2">
                    <a:lumMod val="40000"/>
                    <a:lumOff val="60000"/>
                  </a:schemeClr>
                </a:solidFill>
              </a:endParaRPr>
            </a:p>
          </p:txBody>
        </p:sp>
      </p:grpSp>
    </p:spTree>
    <p:extLst>
      <p:ext uri="{BB962C8B-B14F-4D97-AF65-F5344CB8AC3E}">
        <p14:creationId xmlns:p14="http://schemas.microsoft.com/office/powerpoint/2010/main" val="46926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1497803" y="2696303"/>
            <a:ext cx="5334000" cy="1390762"/>
          </a:xfrm>
        </p:spPr>
        <p:txBody>
          <a:bodyPr>
            <a:normAutofit/>
          </a:bodyPr>
          <a:lstStyle/>
          <a:p>
            <a:pPr algn="ctr"/>
            <a:r>
              <a:rPr lang="en-US" sz="5500" b="1" dirty="0" smtClean="0">
                <a:solidFill>
                  <a:schemeClr val="tx2">
                    <a:lumMod val="60000"/>
                    <a:lumOff val="40000"/>
                  </a:schemeClr>
                </a:solidFill>
              </a:rPr>
              <a:t>Expressive</a:t>
            </a:r>
            <a:endParaRPr lang="en-US" sz="5500" b="1" dirty="0">
              <a:solidFill>
                <a:schemeClr val="tx2">
                  <a:lumMod val="60000"/>
                  <a:lumOff val="40000"/>
                </a:schemeClr>
              </a:solidFill>
            </a:endParaRPr>
          </a:p>
        </p:txBody>
      </p:sp>
      <p:sp>
        <p:nvSpPr>
          <p:cNvPr id="13" name="Content Placeholder 12"/>
          <p:cNvSpPr>
            <a:spLocks noGrp="1"/>
          </p:cNvSpPr>
          <p:nvPr>
            <p:ph type="body" idx="1"/>
          </p:nvPr>
        </p:nvSpPr>
        <p:spPr>
          <a:xfrm>
            <a:off x="1864579" y="679656"/>
            <a:ext cx="3195066" cy="807720"/>
          </a:xfrm>
        </p:spPr>
        <p:txBody>
          <a:bodyPr>
            <a:normAutofit/>
          </a:bodyPr>
          <a:lstStyle/>
          <a:p>
            <a:r>
              <a:rPr lang="en-US" sz="4000" dirty="0">
                <a:solidFill>
                  <a:schemeClr val="tx2">
                    <a:lumMod val="40000"/>
                    <a:lumOff val="60000"/>
                  </a:schemeClr>
                </a:solidFill>
              </a:rPr>
              <a:t>Behaviors</a:t>
            </a:r>
          </a:p>
        </p:txBody>
      </p:sp>
      <p:sp>
        <p:nvSpPr>
          <p:cNvPr id="11" name="Content Placeholder 10"/>
          <p:cNvSpPr>
            <a:spLocks noGrp="1"/>
          </p:cNvSpPr>
          <p:nvPr>
            <p:ph sz="half" idx="2"/>
          </p:nvPr>
        </p:nvSpPr>
        <p:spPr>
          <a:xfrm>
            <a:off x="1840200" y="1405032"/>
            <a:ext cx="5448823" cy="4653652"/>
          </a:xfrm>
        </p:spPr>
        <p:txBody>
          <a:bodyPr>
            <a:noAutofit/>
          </a:bodyPr>
          <a:lstStyle/>
          <a:p>
            <a:pPr>
              <a:spcBef>
                <a:spcPts val="600"/>
              </a:spcBef>
              <a:spcAft>
                <a:spcPts val="600"/>
              </a:spcAft>
            </a:pPr>
            <a:r>
              <a:rPr lang="en-US" sz="2400" dirty="0"/>
              <a:t>Wants feedback, to be </a:t>
            </a:r>
            <a:r>
              <a:rPr lang="en-US" sz="2400" dirty="0" smtClean="0"/>
              <a:t>liked, social recognition</a:t>
            </a:r>
            <a:endParaRPr lang="en-US" sz="2400" dirty="0"/>
          </a:p>
          <a:p>
            <a:pPr>
              <a:spcBef>
                <a:spcPts val="600"/>
              </a:spcBef>
              <a:spcAft>
                <a:spcPts val="600"/>
              </a:spcAft>
            </a:pPr>
            <a:r>
              <a:rPr lang="en-US" sz="2400" dirty="0"/>
              <a:t>Needs to interact and verbalize</a:t>
            </a:r>
          </a:p>
          <a:p>
            <a:pPr>
              <a:spcBef>
                <a:spcPts val="600"/>
              </a:spcBef>
              <a:spcAft>
                <a:spcPts val="600"/>
              </a:spcAft>
            </a:pPr>
            <a:r>
              <a:rPr lang="en-US" sz="2400" dirty="0" smtClean="0"/>
              <a:t>Avoids </a:t>
            </a:r>
            <a:r>
              <a:rPr lang="en-US" sz="2400" dirty="0"/>
              <a:t>boredom</a:t>
            </a:r>
          </a:p>
          <a:p>
            <a:pPr>
              <a:spcBef>
                <a:spcPts val="600"/>
              </a:spcBef>
              <a:spcAft>
                <a:spcPts val="600"/>
              </a:spcAft>
            </a:pPr>
            <a:r>
              <a:rPr lang="en-US" sz="2400" dirty="0" smtClean="0"/>
              <a:t>Strengths: interaction </a:t>
            </a:r>
            <a:r>
              <a:rPr lang="en-US" sz="2400" dirty="0"/>
              <a:t>skills and persuasion</a:t>
            </a:r>
          </a:p>
          <a:p>
            <a:pPr>
              <a:spcBef>
                <a:spcPts val="600"/>
              </a:spcBef>
              <a:spcAft>
                <a:spcPts val="600"/>
              </a:spcAft>
            </a:pPr>
            <a:r>
              <a:rPr lang="en-US" sz="2400" dirty="0" smtClean="0"/>
              <a:t>Weakness: impulsive</a:t>
            </a:r>
            <a:endParaRPr lang="en-US" sz="2400" dirty="0"/>
          </a:p>
        </p:txBody>
      </p:sp>
      <p:sp>
        <p:nvSpPr>
          <p:cNvPr id="7" name="Rectangle 6"/>
          <p:cNvSpPr/>
          <p:nvPr/>
        </p:nvSpPr>
        <p:spPr>
          <a:xfrm>
            <a:off x="9514850" y="3188183"/>
            <a:ext cx="1494045" cy="1408235"/>
          </a:xfrm>
          <a:prstGeom prst="rect">
            <a:avLst/>
          </a:prstGeom>
          <a: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a:blipFill>
          <a:ln>
            <a:noFill/>
          </a:ln>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grpSp>
        <p:nvGrpSpPr>
          <p:cNvPr id="6" name="Group 5"/>
          <p:cNvGrpSpPr/>
          <p:nvPr/>
        </p:nvGrpSpPr>
        <p:grpSpPr>
          <a:xfrm>
            <a:off x="6847618" y="397042"/>
            <a:ext cx="5159898" cy="5547304"/>
            <a:chOff x="2768912" y="1107016"/>
            <a:chExt cx="6654176" cy="5531790"/>
          </a:xfrm>
        </p:grpSpPr>
        <p:sp>
          <p:nvSpPr>
            <p:cNvPr id="8" name="Quad Arrow 12"/>
            <p:cNvSpPr/>
            <p:nvPr/>
          </p:nvSpPr>
          <p:spPr>
            <a:xfrm>
              <a:off x="3867502" y="2253164"/>
              <a:ext cx="4478257" cy="3041484"/>
            </a:xfrm>
            <a:custGeom>
              <a:avLst/>
              <a:gdLst>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214147 h 4282932"/>
                <a:gd name="connsiteX5" fmla="*/ 2118050 w 4478257"/>
                <a:gd name="connsiteY5" fmla="*/ 214147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214147 h 4282932"/>
                <a:gd name="connsiteX5" fmla="*/ 2118050 w 4478257"/>
                <a:gd name="connsiteY5" fmla="*/ 214147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214147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9637 w 4478257"/>
                <a:gd name="connsiteY4" fmla="*/ 688034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9637 w 4478257"/>
                <a:gd name="connsiteY4" fmla="*/ 688034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91371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91371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91371 h 4282932"/>
                <a:gd name="connsiteX5" fmla="*/ 2074666 w 4478257"/>
                <a:gd name="connsiteY5" fmla="*/ 688033 h 4282932"/>
                <a:gd name="connsiteX6" fmla="*/ 2239129 w 4478257"/>
                <a:gd name="connsiteY6" fmla="*/ 0 h 4282932"/>
                <a:gd name="connsiteX7" fmla="*/ 2406928 w 4478257"/>
                <a:gd name="connsiteY7" fmla="*/ 688033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74685 h 4282932"/>
                <a:gd name="connsiteX5" fmla="*/ 2074666 w 4478257"/>
                <a:gd name="connsiteY5" fmla="*/ 688033 h 4282932"/>
                <a:gd name="connsiteX6" fmla="*/ 2239129 w 4478257"/>
                <a:gd name="connsiteY6" fmla="*/ 0 h 4282932"/>
                <a:gd name="connsiteX7" fmla="*/ 2406928 w 4478257"/>
                <a:gd name="connsiteY7" fmla="*/ 688033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74685 h 4282932"/>
                <a:gd name="connsiteX5" fmla="*/ 2074666 w 4478257"/>
                <a:gd name="connsiteY5" fmla="*/ 688033 h 4282932"/>
                <a:gd name="connsiteX6" fmla="*/ 2239129 w 4478257"/>
                <a:gd name="connsiteY6" fmla="*/ 0 h 4282932"/>
                <a:gd name="connsiteX7" fmla="*/ 2406928 w 4478257"/>
                <a:gd name="connsiteY7" fmla="*/ 688033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197462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04136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204137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04136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204137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214148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2997536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2997536 h 3805709"/>
                <a:gd name="connsiteX17" fmla="*/ 2360207 w 4478257"/>
                <a:gd name="connsiteY17" fmla="*/ 3000873 h 3805709"/>
                <a:gd name="connsiteX18" fmla="*/ 2239129 w 4478257"/>
                <a:gd name="connsiteY18" fmla="*/ 3805709 h 3805709"/>
                <a:gd name="connsiteX19" fmla="*/ 2118050 w 4478257"/>
                <a:gd name="connsiteY19" fmla="*/ 3591562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2997536 h 3805709"/>
                <a:gd name="connsiteX17" fmla="*/ 2360207 w 4478257"/>
                <a:gd name="connsiteY17" fmla="*/ 3000873 h 3805709"/>
                <a:gd name="connsiteX18" fmla="*/ 2239129 w 4478257"/>
                <a:gd name="connsiteY18" fmla="*/ 3805709 h 3805709"/>
                <a:gd name="connsiteX19" fmla="*/ 2118050 w 4478257"/>
                <a:gd name="connsiteY19" fmla="*/ 3000873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211683"/>
                <a:gd name="connsiteX1" fmla="*/ 214147 w 4478257"/>
                <a:gd name="connsiteY1" fmla="*/ 1543165 h 3211683"/>
                <a:gd name="connsiteX2" fmla="*/ 214147 w 4478257"/>
                <a:gd name="connsiteY2" fmla="*/ 1621414 h 3211683"/>
                <a:gd name="connsiteX3" fmla="*/ 2196299 w 4478257"/>
                <a:gd name="connsiteY3" fmla="*/ 1621414 h 3211683"/>
                <a:gd name="connsiteX4" fmla="*/ 2199636 w 4478257"/>
                <a:gd name="connsiteY4" fmla="*/ 204136 h 3211683"/>
                <a:gd name="connsiteX5" fmla="*/ 2074666 w 4478257"/>
                <a:gd name="connsiteY5" fmla="*/ 210810 h 3211683"/>
                <a:gd name="connsiteX6" fmla="*/ 2245803 w 4478257"/>
                <a:gd name="connsiteY6" fmla="*/ 0 h 3211683"/>
                <a:gd name="connsiteX7" fmla="*/ 2406928 w 4478257"/>
                <a:gd name="connsiteY7" fmla="*/ 210810 h 3211683"/>
                <a:gd name="connsiteX8" fmla="*/ 2278621 w 4478257"/>
                <a:gd name="connsiteY8" fmla="*/ 210811 h 3211683"/>
                <a:gd name="connsiteX9" fmla="*/ 2281958 w 4478257"/>
                <a:gd name="connsiteY9" fmla="*/ 1621414 h 3211683"/>
                <a:gd name="connsiteX10" fmla="*/ 4264110 w 4478257"/>
                <a:gd name="connsiteY10" fmla="*/ 1621414 h 3211683"/>
                <a:gd name="connsiteX11" fmla="*/ 4264110 w 4478257"/>
                <a:gd name="connsiteY11" fmla="*/ 1543165 h 3211683"/>
                <a:gd name="connsiteX12" fmla="*/ 4478257 w 4478257"/>
                <a:gd name="connsiteY12" fmla="*/ 1664243 h 3211683"/>
                <a:gd name="connsiteX13" fmla="*/ 4264110 w 4478257"/>
                <a:gd name="connsiteY13" fmla="*/ 1785321 h 3211683"/>
                <a:gd name="connsiteX14" fmla="*/ 4264110 w 4478257"/>
                <a:gd name="connsiteY14" fmla="*/ 1707072 h 3211683"/>
                <a:gd name="connsiteX15" fmla="*/ 2281958 w 4478257"/>
                <a:gd name="connsiteY15" fmla="*/ 1707072 h 3211683"/>
                <a:gd name="connsiteX16" fmla="*/ 2281958 w 4478257"/>
                <a:gd name="connsiteY16" fmla="*/ 2997536 h 3211683"/>
                <a:gd name="connsiteX17" fmla="*/ 2360207 w 4478257"/>
                <a:gd name="connsiteY17" fmla="*/ 3000873 h 3211683"/>
                <a:gd name="connsiteX18" fmla="*/ 2249141 w 4478257"/>
                <a:gd name="connsiteY18" fmla="*/ 3211683 h 3211683"/>
                <a:gd name="connsiteX19" fmla="*/ 2118050 w 4478257"/>
                <a:gd name="connsiteY19" fmla="*/ 3000873 h 3211683"/>
                <a:gd name="connsiteX20" fmla="*/ 2199636 w 4478257"/>
                <a:gd name="connsiteY20" fmla="*/ 2997536 h 3211683"/>
                <a:gd name="connsiteX21" fmla="*/ 2196299 w 4478257"/>
                <a:gd name="connsiteY21" fmla="*/ 1707072 h 3211683"/>
                <a:gd name="connsiteX22" fmla="*/ 214147 w 4478257"/>
                <a:gd name="connsiteY22" fmla="*/ 1707072 h 3211683"/>
                <a:gd name="connsiteX23" fmla="*/ 214147 w 4478257"/>
                <a:gd name="connsiteY23" fmla="*/ 1785321 h 3211683"/>
                <a:gd name="connsiteX24" fmla="*/ 0 w 4478257"/>
                <a:gd name="connsiteY24" fmla="*/ 1664243 h 3211683"/>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9636 w 4478257"/>
                <a:gd name="connsiteY4" fmla="*/ 204136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210811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210811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357649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350975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376893 w 4478257"/>
                <a:gd name="connsiteY7" fmla="*/ 354311 h 3188322"/>
                <a:gd name="connsiteX8" fmla="*/ 2278621 w 4478257"/>
                <a:gd name="connsiteY8" fmla="*/ 350975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81341 w 4478257"/>
                <a:gd name="connsiteY5" fmla="*/ 350974 h 3188322"/>
                <a:gd name="connsiteX6" fmla="*/ 2245803 w 4478257"/>
                <a:gd name="connsiteY6" fmla="*/ 0 h 3188322"/>
                <a:gd name="connsiteX7" fmla="*/ 2376893 w 4478257"/>
                <a:gd name="connsiteY7" fmla="*/ 354311 h 3188322"/>
                <a:gd name="connsiteX8" fmla="*/ 2278621 w 4478257"/>
                <a:gd name="connsiteY8" fmla="*/ 350975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517405 h 3041484"/>
                <a:gd name="connsiteX1" fmla="*/ 214147 w 4478257"/>
                <a:gd name="connsiteY1" fmla="*/ 1396327 h 3041484"/>
                <a:gd name="connsiteX2" fmla="*/ 214147 w 4478257"/>
                <a:gd name="connsiteY2" fmla="*/ 1474576 h 3041484"/>
                <a:gd name="connsiteX3" fmla="*/ 2196299 w 4478257"/>
                <a:gd name="connsiteY3" fmla="*/ 1474576 h 3041484"/>
                <a:gd name="connsiteX4" fmla="*/ 2196298 w 4478257"/>
                <a:gd name="connsiteY4" fmla="*/ 207474 h 3041484"/>
                <a:gd name="connsiteX5" fmla="*/ 2081341 w 4478257"/>
                <a:gd name="connsiteY5" fmla="*/ 204136 h 3041484"/>
                <a:gd name="connsiteX6" fmla="*/ 2235791 w 4478257"/>
                <a:gd name="connsiteY6" fmla="*/ 0 h 3041484"/>
                <a:gd name="connsiteX7" fmla="*/ 2376893 w 4478257"/>
                <a:gd name="connsiteY7" fmla="*/ 207473 h 3041484"/>
                <a:gd name="connsiteX8" fmla="*/ 2278621 w 4478257"/>
                <a:gd name="connsiteY8" fmla="*/ 204137 h 3041484"/>
                <a:gd name="connsiteX9" fmla="*/ 2281958 w 4478257"/>
                <a:gd name="connsiteY9" fmla="*/ 1474576 h 3041484"/>
                <a:gd name="connsiteX10" fmla="*/ 4264110 w 4478257"/>
                <a:gd name="connsiteY10" fmla="*/ 1474576 h 3041484"/>
                <a:gd name="connsiteX11" fmla="*/ 4264110 w 4478257"/>
                <a:gd name="connsiteY11" fmla="*/ 1396327 h 3041484"/>
                <a:gd name="connsiteX12" fmla="*/ 4478257 w 4478257"/>
                <a:gd name="connsiteY12" fmla="*/ 1517405 h 3041484"/>
                <a:gd name="connsiteX13" fmla="*/ 4264110 w 4478257"/>
                <a:gd name="connsiteY13" fmla="*/ 1638483 h 3041484"/>
                <a:gd name="connsiteX14" fmla="*/ 4264110 w 4478257"/>
                <a:gd name="connsiteY14" fmla="*/ 1560234 h 3041484"/>
                <a:gd name="connsiteX15" fmla="*/ 2281958 w 4478257"/>
                <a:gd name="connsiteY15" fmla="*/ 1560234 h 3041484"/>
                <a:gd name="connsiteX16" fmla="*/ 2281958 w 4478257"/>
                <a:gd name="connsiteY16" fmla="*/ 2850698 h 3041484"/>
                <a:gd name="connsiteX17" fmla="*/ 2360207 w 4478257"/>
                <a:gd name="connsiteY17" fmla="*/ 2854035 h 3041484"/>
                <a:gd name="connsiteX18" fmla="*/ 2245804 w 4478257"/>
                <a:gd name="connsiteY18" fmla="*/ 3041484 h 3041484"/>
                <a:gd name="connsiteX19" fmla="*/ 2118050 w 4478257"/>
                <a:gd name="connsiteY19" fmla="*/ 2854035 h 3041484"/>
                <a:gd name="connsiteX20" fmla="*/ 2199636 w 4478257"/>
                <a:gd name="connsiteY20" fmla="*/ 2850698 h 3041484"/>
                <a:gd name="connsiteX21" fmla="*/ 2196299 w 4478257"/>
                <a:gd name="connsiteY21" fmla="*/ 1560234 h 3041484"/>
                <a:gd name="connsiteX22" fmla="*/ 214147 w 4478257"/>
                <a:gd name="connsiteY22" fmla="*/ 1560234 h 3041484"/>
                <a:gd name="connsiteX23" fmla="*/ 214147 w 4478257"/>
                <a:gd name="connsiteY23" fmla="*/ 1638483 h 3041484"/>
                <a:gd name="connsiteX24" fmla="*/ 0 w 4478257"/>
                <a:gd name="connsiteY24" fmla="*/ 1517405 h 304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8257" h="3041484">
                  <a:moveTo>
                    <a:pt x="0" y="1517405"/>
                  </a:moveTo>
                  <a:lnTo>
                    <a:pt x="214147" y="1396327"/>
                  </a:lnTo>
                  <a:lnTo>
                    <a:pt x="214147" y="1474576"/>
                  </a:lnTo>
                  <a:lnTo>
                    <a:pt x="2196299" y="1474576"/>
                  </a:lnTo>
                  <a:cubicBezTo>
                    <a:pt x="2197412" y="1004375"/>
                    <a:pt x="2195185" y="677675"/>
                    <a:pt x="2196298" y="207474"/>
                  </a:cubicBezTo>
                  <a:lnTo>
                    <a:pt x="2081341" y="204136"/>
                  </a:lnTo>
                  <a:lnTo>
                    <a:pt x="2235791" y="0"/>
                  </a:lnTo>
                  <a:lnTo>
                    <a:pt x="2376893" y="207473"/>
                  </a:lnTo>
                  <a:lnTo>
                    <a:pt x="2278621" y="204137"/>
                  </a:lnTo>
                  <a:cubicBezTo>
                    <a:pt x="2279733" y="676563"/>
                    <a:pt x="2280846" y="1002150"/>
                    <a:pt x="2281958" y="1474576"/>
                  </a:cubicBezTo>
                  <a:lnTo>
                    <a:pt x="4264110" y="1474576"/>
                  </a:lnTo>
                  <a:lnTo>
                    <a:pt x="4264110" y="1396327"/>
                  </a:lnTo>
                  <a:lnTo>
                    <a:pt x="4478257" y="1517405"/>
                  </a:lnTo>
                  <a:lnTo>
                    <a:pt x="4264110" y="1638483"/>
                  </a:lnTo>
                  <a:lnTo>
                    <a:pt x="4264110" y="1560234"/>
                  </a:lnTo>
                  <a:lnTo>
                    <a:pt x="2281958" y="1560234"/>
                  </a:lnTo>
                  <a:lnTo>
                    <a:pt x="2281958" y="2850698"/>
                  </a:lnTo>
                  <a:lnTo>
                    <a:pt x="2360207" y="2854035"/>
                  </a:lnTo>
                  <a:lnTo>
                    <a:pt x="2245804" y="3041484"/>
                  </a:lnTo>
                  <a:lnTo>
                    <a:pt x="2118050" y="2854035"/>
                  </a:lnTo>
                  <a:lnTo>
                    <a:pt x="2199636" y="2850698"/>
                  </a:lnTo>
                  <a:cubicBezTo>
                    <a:pt x="2198524" y="2420543"/>
                    <a:pt x="2197411" y="1990389"/>
                    <a:pt x="2196299" y="1560234"/>
                  </a:cubicBezTo>
                  <a:lnTo>
                    <a:pt x="214147" y="1560234"/>
                  </a:lnTo>
                  <a:lnTo>
                    <a:pt x="214147" y="1638483"/>
                  </a:lnTo>
                  <a:lnTo>
                    <a:pt x="0" y="1517405"/>
                  </a:lnTo>
                  <a:close/>
                </a:path>
              </a:pathLst>
            </a:custGeom>
            <a:solidFill>
              <a:schemeClr val="accent1">
                <a:lumMod val="50000"/>
              </a:schemeClr>
            </a:solidFill>
            <a:ln>
              <a:solidFill>
                <a:schemeClr val="bg1">
                  <a:lumMod val="10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9" name="Subtitle 18"/>
            <p:cNvSpPr txBox="1">
              <a:spLocks/>
            </p:cNvSpPr>
            <p:nvPr/>
          </p:nvSpPr>
          <p:spPr>
            <a:xfrm>
              <a:off x="3357874" y="1209294"/>
              <a:ext cx="5497512" cy="692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1pPr>
              <a:lvl2pPr marL="914400" marR="0" lvl="1"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4pPr>
              <a:lvl5pPr marL="2286000" marR="0" lvl="4"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5pPr>
              <a:lvl6pPr marL="2743200" marR="0" lvl="5"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6pPr>
              <a:lvl7pPr marL="3200400" marR="0" lvl="6"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7pPr>
              <a:lvl8pPr marL="3657600" marR="0" lvl="7"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9pPr>
            </a:lstStyle>
            <a:p>
              <a:pPr marL="139700" indent="0" algn="ctr">
                <a:buFont typeface="Open Sans"/>
                <a:buNone/>
              </a:pPr>
              <a:r>
                <a:rPr lang="en-US" sz="2400" kern="0" dirty="0" smtClean="0">
                  <a:solidFill>
                    <a:schemeClr val="tx2">
                      <a:lumMod val="40000"/>
                      <a:lumOff val="60000"/>
                    </a:schemeClr>
                  </a:solidFill>
                </a:rPr>
                <a:t>Facts and Results; </a:t>
              </a:r>
            </a:p>
            <a:p>
              <a:pPr marL="139700" indent="0" algn="ctr">
                <a:buFont typeface="Open Sans"/>
                <a:buNone/>
              </a:pPr>
              <a:r>
                <a:rPr lang="en-US" sz="2400" kern="0" dirty="0" smtClean="0">
                  <a:solidFill>
                    <a:schemeClr val="tx2">
                      <a:lumMod val="40000"/>
                      <a:lumOff val="60000"/>
                    </a:schemeClr>
                  </a:solidFill>
                </a:rPr>
                <a:t>Thinking and Task Oriented</a:t>
              </a:r>
              <a:endParaRPr lang="en-US" sz="2400" kern="0" dirty="0">
                <a:solidFill>
                  <a:schemeClr val="tx2">
                    <a:lumMod val="40000"/>
                    <a:lumOff val="60000"/>
                  </a:schemeClr>
                </a:solidFill>
              </a:endParaRPr>
            </a:p>
          </p:txBody>
        </p:sp>
        <p:sp>
          <p:nvSpPr>
            <p:cNvPr id="10" name="Subtitle 18"/>
            <p:cNvSpPr txBox="1">
              <a:spLocks/>
            </p:cNvSpPr>
            <p:nvPr/>
          </p:nvSpPr>
          <p:spPr>
            <a:xfrm>
              <a:off x="3347545" y="5473846"/>
              <a:ext cx="5496909" cy="6919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9pPr>
            </a:lstStyle>
            <a:p>
              <a:pPr algn="ctr"/>
              <a:r>
                <a:rPr lang="en-US" sz="2400" kern="0" dirty="0" smtClean="0">
                  <a:solidFill>
                    <a:schemeClr val="tx2">
                      <a:lumMod val="40000"/>
                      <a:lumOff val="60000"/>
                    </a:schemeClr>
                  </a:solidFill>
                </a:rPr>
                <a:t>People and Emotions; </a:t>
              </a:r>
            </a:p>
            <a:p>
              <a:pPr algn="ctr"/>
              <a:r>
                <a:rPr lang="en-US" sz="2400" kern="0" dirty="0" smtClean="0">
                  <a:solidFill>
                    <a:schemeClr val="tx2">
                      <a:lumMod val="40000"/>
                      <a:lumOff val="60000"/>
                    </a:schemeClr>
                  </a:solidFill>
                </a:rPr>
                <a:t>Feelings and Relationships</a:t>
              </a:r>
              <a:endParaRPr lang="en-US" sz="2400" kern="0" dirty="0">
                <a:solidFill>
                  <a:schemeClr val="tx2">
                    <a:lumMod val="40000"/>
                    <a:lumOff val="60000"/>
                  </a:schemeClr>
                </a:solidFill>
              </a:endParaRPr>
            </a:p>
          </p:txBody>
        </p:sp>
        <p:sp>
          <p:nvSpPr>
            <p:cNvPr id="12" name="Subtitle 18"/>
            <p:cNvSpPr txBox="1">
              <a:spLocks/>
            </p:cNvSpPr>
            <p:nvPr/>
          </p:nvSpPr>
          <p:spPr>
            <a:xfrm rot="5400000">
              <a:off x="6273318" y="3454156"/>
              <a:ext cx="5496909" cy="8026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9pPr>
            </a:lstStyle>
            <a:p>
              <a:pPr algn="ctr"/>
              <a:r>
                <a:rPr lang="en-US" sz="2400" kern="0" dirty="0" smtClean="0">
                  <a:solidFill>
                    <a:schemeClr val="tx2">
                      <a:lumMod val="40000"/>
                      <a:lumOff val="60000"/>
                    </a:schemeClr>
                  </a:solidFill>
                </a:rPr>
                <a:t>Fast/ Impatient</a:t>
              </a:r>
            </a:p>
            <a:p>
              <a:pPr algn="ctr"/>
              <a:r>
                <a:rPr lang="en-US" sz="2400" kern="0" dirty="0" smtClean="0">
                  <a:solidFill>
                    <a:schemeClr val="tx2">
                      <a:lumMod val="40000"/>
                      <a:lumOff val="60000"/>
                    </a:schemeClr>
                  </a:solidFill>
                </a:rPr>
                <a:t>Extroverted</a:t>
              </a:r>
              <a:endParaRPr lang="en-US" sz="2400" kern="0" dirty="0">
                <a:solidFill>
                  <a:schemeClr val="tx2">
                    <a:lumMod val="40000"/>
                    <a:lumOff val="60000"/>
                  </a:schemeClr>
                </a:solidFill>
              </a:endParaRPr>
            </a:p>
          </p:txBody>
        </p:sp>
        <p:sp>
          <p:nvSpPr>
            <p:cNvPr id="14" name="Subtitle 18"/>
            <p:cNvSpPr txBox="1">
              <a:spLocks/>
            </p:cNvSpPr>
            <p:nvPr/>
          </p:nvSpPr>
          <p:spPr>
            <a:xfrm rot="16200000">
              <a:off x="421772" y="3489037"/>
              <a:ext cx="5496909" cy="8026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9pPr>
            </a:lstStyle>
            <a:p>
              <a:pPr algn="ctr"/>
              <a:r>
                <a:rPr lang="en-US" sz="2400" kern="0" dirty="0" smtClean="0">
                  <a:solidFill>
                    <a:schemeClr val="tx2">
                      <a:lumMod val="40000"/>
                      <a:lumOff val="60000"/>
                    </a:schemeClr>
                  </a:solidFill>
                </a:rPr>
                <a:t>Slow/Patient</a:t>
              </a:r>
            </a:p>
            <a:p>
              <a:pPr algn="ctr"/>
              <a:r>
                <a:rPr lang="en-US" sz="2400" kern="0" dirty="0" smtClean="0">
                  <a:solidFill>
                    <a:schemeClr val="tx2">
                      <a:lumMod val="40000"/>
                      <a:lumOff val="60000"/>
                    </a:schemeClr>
                  </a:solidFill>
                </a:rPr>
                <a:t>Introverted</a:t>
              </a:r>
              <a:endParaRPr lang="en-US" sz="2400" kern="0" dirty="0">
                <a:solidFill>
                  <a:schemeClr val="tx2">
                    <a:lumMod val="40000"/>
                    <a:lumOff val="60000"/>
                  </a:schemeClr>
                </a:solidFill>
              </a:endParaRPr>
            </a:p>
          </p:txBody>
        </p:sp>
      </p:grpSp>
    </p:spTree>
    <p:extLst>
      <p:ext uri="{BB962C8B-B14F-4D97-AF65-F5344CB8AC3E}">
        <p14:creationId xmlns:p14="http://schemas.microsoft.com/office/powerpoint/2010/main" val="73676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solidFill>
                  <a:schemeClr val="tx2">
                    <a:lumMod val="60000"/>
                    <a:lumOff val="40000"/>
                  </a:schemeClr>
                </a:solidFill>
              </a:rPr>
              <a:t>Reflect and Discuss</a:t>
            </a:r>
            <a:endParaRPr lang="en-US" sz="4400" dirty="0">
              <a:solidFill>
                <a:schemeClr val="tx2">
                  <a:lumMod val="60000"/>
                  <a:lumOff val="40000"/>
                </a:schemeClr>
              </a:solidFill>
            </a:endParaRPr>
          </a:p>
        </p:txBody>
      </p:sp>
      <p:sp>
        <p:nvSpPr>
          <p:cNvPr id="5" name="Text Placeholder 4"/>
          <p:cNvSpPr>
            <a:spLocks noGrp="1"/>
          </p:cNvSpPr>
          <p:nvPr>
            <p:ph type="body" idx="1"/>
          </p:nvPr>
        </p:nvSpPr>
        <p:spPr>
          <a:xfrm>
            <a:off x="641132" y="1356967"/>
            <a:ext cx="7321688" cy="3604746"/>
          </a:xfrm>
        </p:spPr>
        <p:txBody>
          <a:bodyPr anchor="ctr"/>
          <a:lstStyle/>
          <a:p>
            <a:pPr marL="858838" lvl="1" indent="-422275">
              <a:lnSpc>
                <a:spcPct val="100000"/>
              </a:lnSpc>
              <a:spcBef>
                <a:spcPts val="600"/>
              </a:spcBef>
              <a:spcAft>
                <a:spcPts val="600"/>
              </a:spcAft>
              <a:buClr>
                <a:schemeClr val="accent3"/>
              </a:buClr>
              <a:buSzPct val="100000"/>
              <a:buFont typeface="Arial" panose="020B0604020202020204" pitchFamily="34" charset="0"/>
              <a:buChar char="•"/>
            </a:pPr>
            <a:r>
              <a:rPr lang="en-US" sz="3600" dirty="0" smtClean="0">
                <a:solidFill>
                  <a:schemeClr val="bg1"/>
                </a:solidFill>
              </a:rPr>
              <a:t>How accurate do you feel the results are?</a:t>
            </a:r>
          </a:p>
          <a:p>
            <a:pPr marL="858838" lvl="1" indent="-422275">
              <a:lnSpc>
                <a:spcPct val="100000"/>
              </a:lnSpc>
              <a:spcBef>
                <a:spcPts val="600"/>
              </a:spcBef>
              <a:spcAft>
                <a:spcPts val="600"/>
              </a:spcAft>
              <a:buClr>
                <a:schemeClr val="accent3"/>
              </a:buClr>
              <a:buSzPct val="100000"/>
              <a:buFont typeface="Arial" panose="020B0604020202020204" pitchFamily="34" charset="0"/>
              <a:buChar char="•"/>
            </a:pPr>
            <a:r>
              <a:rPr lang="en-US" sz="3600" dirty="0" smtClean="0">
                <a:solidFill>
                  <a:schemeClr val="bg1"/>
                </a:solidFill>
              </a:rPr>
              <a:t>How will this knowledge impact your communication at work?</a:t>
            </a:r>
          </a:p>
        </p:txBody>
      </p:sp>
      <p:grpSp>
        <p:nvGrpSpPr>
          <p:cNvPr id="6" name="Google Shape;8800;p69"/>
          <p:cNvGrpSpPr/>
          <p:nvPr/>
        </p:nvGrpSpPr>
        <p:grpSpPr>
          <a:xfrm>
            <a:off x="8393745" y="1768163"/>
            <a:ext cx="3009980" cy="2782353"/>
            <a:chOff x="7384751" y="4147984"/>
            <a:chExt cx="380012" cy="351274"/>
          </a:xfrm>
          <a:solidFill>
            <a:schemeClr val="tx2">
              <a:lumMod val="60000"/>
              <a:lumOff val="40000"/>
            </a:schemeClr>
          </a:solidFill>
        </p:grpSpPr>
        <p:sp>
          <p:nvSpPr>
            <p:cNvPr id="7" name="Google Shape;8801;p69"/>
            <p:cNvSpPr/>
            <p:nvPr/>
          </p:nvSpPr>
          <p:spPr>
            <a:xfrm>
              <a:off x="7385513" y="4225879"/>
              <a:ext cx="379250" cy="273379"/>
            </a:xfrm>
            <a:custGeom>
              <a:avLst/>
              <a:gdLst/>
              <a:ahLst/>
              <a:cxnLst/>
              <a:rect l="l" t="t" r="r" b="b"/>
              <a:pathLst>
                <a:path w="11943" h="8609" extrusionOk="0">
                  <a:moveTo>
                    <a:pt x="11740" y="0"/>
                  </a:moveTo>
                  <a:cubicBezTo>
                    <a:pt x="11645" y="0"/>
                    <a:pt x="11562" y="72"/>
                    <a:pt x="11562" y="179"/>
                  </a:cubicBezTo>
                  <a:lnTo>
                    <a:pt x="11562" y="2667"/>
                  </a:lnTo>
                  <a:cubicBezTo>
                    <a:pt x="11562" y="3393"/>
                    <a:pt x="10966" y="3989"/>
                    <a:pt x="10240" y="3989"/>
                  </a:cubicBezTo>
                  <a:lnTo>
                    <a:pt x="9085" y="3989"/>
                  </a:lnTo>
                  <a:cubicBezTo>
                    <a:pt x="8954" y="3989"/>
                    <a:pt x="8823" y="4084"/>
                    <a:pt x="8776" y="4203"/>
                  </a:cubicBezTo>
                  <a:cubicBezTo>
                    <a:pt x="8573" y="4703"/>
                    <a:pt x="8549" y="5167"/>
                    <a:pt x="8752" y="5537"/>
                  </a:cubicBezTo>
                  <a:cubicBezTo>
                    <a:pt x="8823" y="5703"/>
                    <a:pt x="8942" y="5834"/>
                    <a:pt x="9049" y="5941"/>
                  </a:cubicBezTo>
                  <a:cubicBezTo>
                    <a:pt x="8752" y="5929"/>
                    <a:pt x="8514" y="5822"/>
                    <a:pt x="8359" y="5656"/>
                  </a:cubicBezTo>
                  <a:cubicBezTo>
                    <a:pt x="8240" y="5537"/>
                    <a:pt x="7978" y="5167"/>
                    <a:pt x="8073" y="4358"/>
                  </a:cubicBezTo>
                  <a:cubicBezTo>
                    <a:pt x="8109" y="4155"/>
                    <a:pt x="7942" y="3977"/>
                    <a:pt x="7740" y="3977"/>
                  </a:cubicBezTo>
                  <a:lnTo>
                    <a:pt x="5954" y="3977"/>
                  </a:lnTo>
                  <a:cubicBezTo>
                    <a:pt x="5859" y="3977"/>
                    <a:pt x="5775" y="4048"/>
                    <a:pt x="5775" y="4155"/>
                  </a:cubicBezTo>
                  <a:cubicBezTo>
                    <a:pt x="5775" y="4263"/>
                    <a:pt x="5847" y="4334"/>
                    <a:pt x="5954" y="4334"/>
                  </a:cubicBezTo>
                  <a:lnTo>
                    <a:pt x="6847" y="4334"/>
                  </a:lnTo>
                  <a:lnTo>
                    <a:pt x="6847" y="5691"/>
                  </a:lnTo>
                  <a:cubicBezTo>
                    <a:pt x="6847" y="6430"/>
                    <a:pt x="6228" y="7037"/>
                    <a:pt x="5490" y="7037"/>
                  </a:cubicBezTo>
                  <a:lnTo>
                    <a:pt x="4704" y="7037"/>
                  </a:lnTo>
                  <a:cubicBezTo>
                    <a:pt x="4561" y="7037"/>
                    <a:pt x="4466" y="7144"/>
                    <a:pt x="4466" y="7275"/>
                  </a:cubicBezTo>
                  <a:cubicBezTo>
                    <a:pt x="4442" y="7834"/>
                    <a:pt x="4239" y="8215"/>
                    <a:pt x="3668" y="8251"/>
                  </a:cubicBezTo>
                  <a:cubicBezTo>
                    <a:pt x="3930" y="7977"/>
                    <a:pt x="3954" y="7573"/>
                    <a:pt x="3882" y="7239"/>
                  </a:cubicBezTo>
                  <a:cubicBezTo>
                    <a:pt x="3846" y="7120"/>
                    <a:pt x="3763" y="7037"/>
                    <a:pt x="3644" y="7037"/>
                  </a:cubicBezTo>
                  <a:lnTo>
                    <a:pt x="1703" y="7037"/>
                  </a:lnTo>
                  <a:cubicBezTo>
                    <a:pt x="965" y="7037"/>
                    <a:pt x="358" y="6430"/>
                    <a:pt x="358" y="5691"/>
                  </a:cubicBezTo>
                  <a:lnTo>
                    <a:pt x="358" y="5310"/>
                  </a:lnTo>
                  <a:cubicBezTo>
                    <a:pt x="358" y="5227"/>
                    <a:pt x="275" y="5132"/>
                    <a:pt x="179" y="5132"/>
                  </a:cubicBezTo>
                  <a:cubicBezTo>
                    <a:pt x="84" y="5132"/>
                    <a:pt x="1" y="5215"/>
                    <a:pt x="1" y="5310"/>
                  </a:cubicBezTo>
                  <a:lnTo>
                    <a:pt x="1" y="5691"/>
                  </a:lnTo>
                  <a:cubicBezTo>
                    <a:pt x="1" y="6620"/>
                    <a:pt x="751" y="7394"/>
                    <a:pt x="1703" y="7394"/>
                  </a:cubicBezTo>
                  <a:lnTo>
                    <a:pt x="3573" y="7394"/>
                  </a:lnTo>
                  <a:cubicBezTo>
                    <a:pt x="3596" y="7620"/>
                    <a:pt x="3596" y="8025"/>
                    <a:pt x="3215" y="8144"/>
                  </a:cubicBezTo>
                  <a:cubicBezTo>
                    <a:pt x="2989" y="8215"/>
                    <a:pt x="3001" y="8525"/>
                    <a:pt x="3239" y="8573"/>
                  </a:cubicBezTo>
                  <a:cubicBezTo>
                    <a:pt x="3370" y="8608"/>
                    <a:pt x="3489" y="8608"/>
                    <a:pt x="3596" y="8608"/>
                  </a:cubicBezTo>
                  <a:cubicBezTo>
                    <a:pt x="4299" y="8608"/>
                    <a:pt x="4763" y="8204"/>
                    <a:pt x="4823" y="7394"/>
                  </a:cubicBezTo>
                  <a:lnTo>
                    <a:pt x="5513" y="7394"/>
                  </a:lnTo>
                  <a:cubicBezTo>
                    <a:pt x="6454" y="7394"/>
                    <a:pt x="7228" y="6644"/>
                    <a:pt x="7228" y="5691"/>
                  </a:cubicBezTo>
                  <a:lnTo>
                    <a:pt x="7228" y="4334"/>
                  </a:lnTo>
                  <a:lnTo>
                    <a:pt x="7764" y="4334"/>
                  </a:lnTo>
                  <a:cubicBezTo>
                    <a:pt x="7716" y="4715"/>
                    <a:pt x="7704" y="5429"/>
                    <a:pt x="8157" y="5894"/>
                  </a:cubicBezTo>
                  <a:cubicBezTo>
                    <a:pt x="8407" y="6168"/>
                    <a:pt x="8764" y="6299"/>
                    <a:pt x="9240" y="6299"/>
                  </a:cubicBezTo>
                  <a:cubicBezTo>
                    <a:pt x="9311" y="6299"/>
                    <a:pt x="9383" y="6299"/>
                    <a:pt x="9478" y="6287"/>
                  </a:cubicBezTo>
                  <a:cubicBezTo>
                    <a:pt x="9704" y="6263"/>
                    <a:pt x="9776" y="5965"/>
                    <a:pt x="9561" y="5846"/>
                  </a:cubicBezTo>
                  <a:cubicBezTo>
                    <a:pt x="8847" y="5429"/>
                    <a:pt x="9002" y="4715"/>
                    <a:pt x="9145" y="4334"/>
                  </a:cubicBezTo>
                  <a:lnTo>
                    <a:pt x="10276" y="4334"/>
                  </a:lnTo>
                  <a:cubicBezTo>
                    <a:pt x="11205" y="4334"/>
                    <a:pt x="11943" y="3584"/>
                    <a:pt x="11943" y="2667"/>
                  </a:cubicBezTo>
                  <a:lnTo>
                    <a:pt x="11943" y="179"/>
                  </a:lnTo>
                  <a:cubicBezTo>
                    <a:pt x="11919" y="95"/>
                    <a:pt x="11847" y="0"/>
                    <a:pt x="117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802;p69"/>
            <p:cNvSpPr/>
            <p:nvPr/>
          </p:nvSpPr>
          <p:spPr>
            <a:xfrm>
              <a:off x="7384751" y="4147984"/>
              <a:ext cx="380012" cy="228382"/>
            </a:xfrm>
            <a:custGeom>
              <a:avLst/>
              <a:gdLst/>
              <a:ahLst/>
              <a:cxnLst/>
              <a:rect l="l" t="t" r="r" b="b"/>
              <a:pathLst>
                <a:path w="11967" h="7192" extrusionOk="0">
                  <a:moveTo>
                    <a:pt x="3144" y="0"/>
                  </a:moveTo>
                  <a:cubicBezTo>
                    <a:pt x="2227" y="0"/>
                    <a:pt x="1477" y="739"/>
                    <a:pt x="1477" y="1667"/>
                  </a:cubicBezTo>
                  <a:lnTo>
                    <a:pt x="1477" y="4132"/>
                  </a:lnTo>
                  <a:cubicBezTo>
                    <a:pt x="1108" y="4191"/>
                    <a:pt x="751" y="4358"/>
                    <a:pt x="477" y="4644"/>
                  </a:cubicBezTo>
                  <a:cubicBezTo>
                    <a:pt x="168" y="4965"/>
                    <a:pt x="1" y="5382"/>
                    <a:pt x="1" y="5823"/>
                  </a:cubicBezTo>
                  <a:lnTo>
                    <a:pt x="1" y="7013"/>
                  </a:lnTo>
                  <a:cubicBezTo>
                    <a:pt x="1" y="7097"/>
                    <a:pt x="84" y="7192"/>
                    <a:pt x="180" y="7192"/>
                  </a:cubicBezTo>
                  <a:cubicBezTo>
                    <a:pt x="275" y="7192"/>
                    <a:pt x="358" y="7108"/>
                    <a:pt x="358" y="7013"/>
                  </a:cubicBezTo>
                  <a:lnTo>
                    <a:pt x="358" y="5823"/>
                  </a:lnTo>
                  <a:cubicBezTo>
                    <a:pt x="358" y="5465"/>
                    <a:pt x="501" y="5132"/>
                    <a:pt x="751" y="4882"/>
                  </a:cubicBezTo>
                  <a:cubicBezTo>
                    <a:pt x="953" y="4668"/>
                    <a:pt x="1203" y="4537"/>
                    <a:pt x="1489" y="4477"/>
                  </a:cubicBezTo>
                  <a:lnTo>
                    <a:pt x="1489" y="5084"/>
                  </a:lnTo>
                  <a:cubicBezTo>
                    <a:pt x="1489" y="6013"/>
                    <a:pt x="2239" y="6751"/>
                    <a:pt x="3156" y="6751"/>
                  </a:cubicBezTo>
                  <a:lnTo>
                    <a:pt x="5240" y="6751"/>
                  </a:lnTo>
                  <a:cubicBezTo>
                    <a:pt x="5335" y="6751"/>
                    <a:pt x="5418" y="6680"/>
                    <a:pt x="5418" y="6573"/>
                  </a:cubicBezTo>
                  <a:cubicBezTo>
                    <a:pt x="5418" y="6489"/>
                    <a:pt x="5347" y="6394"/>
                    <a:pt x="5240" y="6394"/>
                  </a:cubicBezTo>
                  <a:lnTo>
                    <a:pt x="3156" y="6394"/>
                  </a:lnTo>
                  <a:cubicBezTo>
                    <a:pt x="2430" y="6394"/>
                    <a:pt x="1834" y="5799"/>
                    <a:pt x="1834" y="5073"/>
                  </a:cubicBezTo>
                  <a:lnTo>
                    <a:pt x="1834" y="1620"/>
                  </a:lnTo>
                  <a:cubicBezTo>
                    <a:pt x="1834" y="893"/>
                    <a:pt x="2430" y="298"/>
                    <a:pt x="3156" y="298"/>
                  </a:cubicBezTo>
                  <a:lnTo>
                    <a:pt x="10288" y="298"/>
                  </a:lnTo>
                  <a:cubicBezTo>
                    <a:pt x="11014" y="298"/>
                    <a:pt x="11610" y="893"/>
                    <a:pt x="11610" y="1620"/>
                  </a:cubicBezTo>
                  <a:lnTo>
                    <a:pt x="11610" y="1846"/>
                  </a:lnTo>
                  <a:cubicBezTo>
                    <a:pt x="11610" y="1929"/>
                    <a:pt x="11693" y="2025"/>
                    <a:pt x="11788" y="2025"/>
                  </a:cubicBezTo>
                  <a:cubicBezTo>
                    <a:pt x="11883" y="2025"/>
                    <a:pt x="11967" y="1953"/>
                    <a:pt x="11967" y="1846"/>
                  </a:cubicBezTo>
                  <a:lnTo>
                    <a:pt x="11967" y="1620"/>
                  </a:lnTo>
                  <a:cubicBezTo>
                    <a:pt x="11943" y="762"/>
                    <a:pt x="11193" y="0"/>
                    <a:pt x="10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803;p69"/>
            <p:cNvSpPr/>
            <p:nvPr/>
          </p:nvSpPr>
          <p:spPr>
            <a:xfrm>
              <a:off x="7507642" y="4228134"/>
              <a:ext cx="37852" cy="37852"/>
            </a:xfrm>
            <a:custGeom>
              <a:avLst/>
              <a:gdLst/>
              <a:ahLst/>
              <a:cxnLst/>
              <a:rect l="l" t="t" r="r" b="b"/>
              <a:pathLst>
                <a:path w="1192" h="1192" extrusionOk="0">
                  <a:moveTo>
                    <a:pt x="596" y="358"/>
                  </a:moveTo>
                  <a:cubicBezTo>
                    <a:pt x="739" y="358"/>
                    <a:pt x="834" y="465"/>
                    <a:pt x="834" y="596"/>
                  </a:cubicBezTo>
                  <a:cubicBezTo>
                    <a:pt x="834" y="739"/>
                    <a:pt x="739" y="834"/>
                    <a:pt x="596" y="834"/>
                  </a:cubicBezTo>
                  <a:cubicBezTo>
                    <a:pt x="465" y="834"/>
                    <a:pt x="358" y="739"/>
                    <a:pt x="358" y="596"/>
                  </a:cubicBezTo>
                  <a:cubicBezTo>
                    <a:pt x="358" y="465"/>
                    <a:pt x="465" y="358"/>
                    <a:pt x="596" y="358"/>
                  </a:cubicBezTo>
                  <a:close/>
                  <a:moveTo>
                    <a:pt x="596" y="1"/>
                  </a:moveTo>
                  <a:cubicBezTo>
                    <a:pt x="274" y="1"/>
                    <a:pt x="0" y="274"/>
                    <a:pt x="0" y="596"/>
                  </a:cubicBezTo>
                  <a:cubicBezTo>
                    <a:pt x="0" y="929"/>
                    <a:pt x="274" y="1191"/>
                    <a:pt x="596" y="1191"/>
                  </a:cubicBezTo>
                  <a:cubicBezTo>
                    <a:pt x="929" y="1191"/>
                    <a:pt x="1191" y="929"/>
                    <a:pt x="1191" y="596"/>
                  </a:cubicBezTo>
                  <a:cubicBezTo>
                    <a:pt x="1191" y="274"/>
                    <a:pt x="929" y="1"/>
                    <a:pt x="5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804;p69"/>
            <p:cNvSpPr/>
            <p:nvPr/>
          </p:nvSpPr>
          <p:spPr>
            <a:xfrm>
              <a:off x="7573820" y="4228134"/>
              <a:ext cx="37820" cy="37852"/>
            </a:xfrm>
            <a:custGeom>
              <a:avLst/>
              <a:gdLst/>
              <a:ahLst/>
              <a:cxnLst/>
              <a:rect l="l" t="t" r="r" b="b"/>
              <a:pathLst>
                <a:path w="1191" h="1192" extrusionOk="0">
                  <a:moveTo>
                    <a:pt x="595" y="358"/>
                  </a:moveTo>
                  <a:cubicBezTo>
                    <a:pt x="738" y="358"/>
                    <a:pt x="833" y="465"/>
                    <a:pt x="833" y="596"/>
                  </a:cubicBezTo>
                  <a:cubicBezTo>
                    <a:pt x="833" y="739"/>
                    <a:pt x="738" y="834"/>
                    <a:pt x="595" y="834"/>
                  </a:cubicBezTo>
                  <a:cubicBezTo>
                    <a:pt x="464" y="834"/>
                    <a:pt x="357" y="739"/>
                    <a:pt x="357" y="596"/>
                  </a:cubicBezTo>
                  <a:cubicBezTo>
                    <a:pt x="357" y="465"/>
                    <a:pt x="464" y="358"/>
                    <a:pt x="595" y="358"/>
                  </a:cubicBezTo>
                  <a:close/>
                  <a:moveTo>
                    <a:pt x="595" y="1"/>
                  </a:moveTo>
                  <a:cubicBezTo>
                    <a:pt x="274" y="1"/>
                    <a:pt x="0" y="274"/>
                    <a:pt x="0" y="596"/>
                  </a:cubicBezTo>
                  <a:cubicBezTo>
                    <a:pt x="0" y="929"/>
                    <a:pt x="274" y="1191"/>
                    <a:pt x="595" y="1191"/>
                  </a:cubicBezTo>
                  <a:cubicBezTo>
                    <a:pt x="929" y="1191"/>
                    <a:pt x="1191" y="929"/>
                    <a:pt x="1191" y="596"/>
                  </a:cubicBezTo>
                  <a:cubicBezTo>
                    <a:pt x="1191" y="274"/>
                    <a:pt x="929" y="1"/>
                    <a:pt x="5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805;p69"/>
            <p:cNvSpPr/>
            <p:nvPr/>
          </p:nvSpPr>
          <p:spPr>
            <a:xfrm>
              <a:off x="7640728" y="4228134"/>
              <a:ext cx="37852" cy="37852"/>
            </a:xfrm>
            <a:custGeom>
              <a:avLst/>
              <a:gdLst/>
              <a:ahLst/>
              <a:cxnLst/>
              <a:rect l="l" t="t" r="r" b="b"/>
              <a:pathLst>
                <a:path w="1192" h="1192" extrusionOk="0">
                  <a:moveTo>
                    <a:pt x="596" y="358"/>
                  </a:moveTo>
                  <a:cubicBezTo>
                    <a:pt x="727" y="358"/>
                    <a:pt x="834" y="465"/>
                    <a:pt x="834" y="596"/>
                  </a:cubicBezTo>
                  <a:cubicBezTo>
                    <a:pt x="834" y="739"/>
                    <a:pt x="727" y="834"/>
                    <a:pt x="596" y="834"/>
                  </a:cubicBezTo>
                  <a:cubicBezTo>
                    <a:pt x="453" y="834"/>
                    <a:pt x="358" y="739"/>
                    <a:pt x="358" y="596"/>
                  </a:cubicBezTo>
                  <a:cubicBezTo>
                    <a:pt x="334" y="465"/>
                    <a:pt x="453" y="358"/>
                    <a:pt x="596" y="358"/>
                  </a:cubicBezTo>
                  <a:close/>
                  <a:moveTo>
                    <a:pt x="596" y="1"/>
                  </a:moveTo>
                  <a:cubicBezTo>
                    <a:pt x="262" y="1"/>
                    <a:pt x="0" y="274"/>
                    <a:pt x="0" y="596"/>
                  </a:cubicBezTo>
                  <a:cubicBezTo>
                    <a:pt x="0" y="929"/>
                    <a:pt x="262" y="1191"/>
                    <a:pt x="596" y="1191"/>
                  </a:cubicBezTo>
                  <a:cubicBezTo>
                    <a:pt x="917" y="1191"/>
                    <a:pt x="1191" y="929"/>
                    <a:pt x="1191" y="596"/>
                  </a:cubicBezTo>
                  <a:cubicBezTo>
                    <a:pt x="1191" y="274"/>
                    <a:pt x="917" y="1"/>
                    <a:pt x="5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12865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01686" y="3711600"/>
            <a:ext cx="8332039" cy="1122400"/>
          </a:xfrm>
        </p:spPr>
        <p:txBody>
          <a:bodyPr/>
          <a:lstStyle/>
          <a:p>
            <a:r>
              <a:rPr lang="en-US" sz="6600" dirty="0" smtClean="0">
                <a:solidFill>
                  <a:schemeClr val="accent1">
                    <a:lumMod val="20000"/>
                    <a:lumOff val="80000"/>
                  </a:schemeClr>
                </a:solidFill>
              </a:rPr>
              <a:t>Leading Your Team</a:t>
            </a:r>
            <a:endParaRPr lang="en-US" sz="6600" dirty="0">
              <a:solidFill>
                <a:schemeClr val="accent1">
                  <a:lumMod val="20000"/>
                  <a:lumOff val="80000"/>
                </a:schemeClr>
              </a:solidFill>
            </a:endParaRPr>
          </a:p>
        </p:txBody>
      </p:sp>
      <p:sp>
        <p:nvSpPr>
          <p:cNvPr id="8" name="Subtitle 7"/>
          <p:cNvSpPr>
            <a:spLocks noGrp="1"/>
          </p:cNvSpPr>
          <p:nvPr>
            <p:ph type="subTitle" idx="1"/>
          </p:nvPr>
        </p:nvSpPr>
        <p:spPr>
          <a:xfrm>
            <a:off x="3200400" y="4834000"/>
            <a:ext cx="7733325" cy="634000"/>
          </a:xfrm>
        </p:spPr>
        <p:txBody>
          <a:bodyPr/>
          <a:lstStyle/>
          <a:p>
            <a:r>
              <a:rPr lang="en-US" sz="3600" dirty="0">
                <a:solidFill>
                  <a:schemeClr val="accent1">
                    <a:lumMod val="40000"/>
                    <a:lumOff val="60000"/>
                  </a:schemeClr>
                </a:solidFill>
              </a:rPr>
              <a:t>w</a:t>
            </a:r>
            <a:r>
              <a:rPr lang="en-US" sz="3600" dirty="0" smtClean="0">
                <a:solidFill>
                  <a:schemeClr val="accent1">
                    <a:lumMod val="40000"/>
                    <a:lumOff val="60000"/>
                  </a:schemeClr>
                </a:solidFill>
              </a:rPr>
              <a:t>ith Neuroscience and Empathy</a:t>
            </a:r>
            <a:endParaRPr lang="en-US" sz="3600" dirty="0">
              <a:solidFill>
                <a:schemeClr val="accent1">
                  <a:lumMod val="40000"/>
                  <a:lumOff val="60000"/>
                </a:schemeClr>
              </a:solidFill>
            </a:endParaRPr>
          </a:p>
        </p:txBody>
      </p:sp>
      <p:grpSp>
        <p:nvGrpSpPr>
          <p:cNvPr id="10" name="Google Shape;9048;p70"/>
          <p:cNvGrpSpPr/>
          <p:nvPr/>
        </p:nvGrpSpPr>
        <p:grpSpPr>
          <a:xfrm>
            <a:off x="9125895" y="1983729"/>
            <a:ext cx="1807830" cy="1801444"/>
            <a:chOff x="6203579" y="3348981"/>
            <a:chExt cx="351615" cy="350373"/>
          </a:xfrm>
          <a:solidFill>
            <a:schemeClr val="accent1">
              <a:lumMod val="50000"/>
            </a:schemeClr>
          </a:solidFill>
        </p:grpSpPr>
        <p:sp>
          <p:nvSpPr>
            <p:cNvPr id="11" name="Google Shape;9049;p70"/>
            <p:cNvSpPr/>
            <p:nvPr/>
          </p:nvSpPr>
          <p:spPr>
            <a:xfrm>
              <a:off x="6377667" y="3404249"/>
              <a:ext cx="93686" cy="58072"/>
            </a:xfrm>
            <a:custGeom>
              <a:avLst/>
              <a:gdLst/>
              <a:ahLst/>
              <a:cxnLst/>
              <a:rect l="l" t="t" r="r" b="b"/>
              <a:pathLst>
                <a:path w="2941" h="1823" extrusionOk="0">
                  <a:moveTo>
                    <a:pt x="644" y="0"/>
                  </a:moveTo>
                  <a:cubicBezTo>
                    <a:pt x="467" y="0"/>
                    <a:pt x="288" y="39"/>
                    <a:pt x="119" y="120"/>
                  </a:cubicBezTo>
                  <a:cubicBezTo>
                    <a:pt x="36" y="155"/>
                    <a:pt x="0" y="251"/>
                    <a:pt x="36" y="322"/>
                  </a:cubicBezTo>
                  <a:cubicBezTo>
                    <a:pt x="70" y="374"/>
                    <a:pt x="129" y="413"/>
                    <a:pt x="186" y="413"/>
                  </a:cubicBezTo>
                  <a:cubicBezTo>
                    <a:pt x="208" y="413"/>
                    <a:pt x="230" y="407"/>
                    <a:pt x="250" y="394"/>
                  </a:cubicBezTo>
                  <a:cubicBezTo>
                    <a:pt x="370" y="337"/>
                    <a:pt x="498" y="310"/>
                    <a:pt x="625" y="310"/>
                  </a:cubicBezTo>
                  <a:cubicBezTo>
                    <a:pt x="950" y="310"/>
                    <a:pt x="1269" y="487"/>
                    <a:pt x="1441" y="786"/>
                  </a:cubicBezTo>
                  <a:cubicBezTo>
                    <a:pt x="1215" y="1036"/>
                    <a:pt x="1143" y="1406"/>
                    <a:pt x="1286" y="1739"/>
                  </a:cubicBezTo>
                  <a:cubicBezTo>
                    <a:pt x="1322" y="1798"/>
                    <a:pt x="1381" y="1822"/>
                    <a:pt x="1441" y="1822"/>
                  </a:cubicBezTo>
                  <a:cubicBezTo>
                    <a:pt x="1560" y="1822"/>
                    <a:pt x="1631" y="1703"/>
                    <a:pt x="1584" y="1608"/>
                  </a:cubicBezTo>
                  <a:cubicBezTo>
                    <a:pt x="1453" y="1322"/>
                    <a:pt x="1572" y="989"/>
                    <a:pt x="1858" y="858"/>
                  </a:cubicBezTo>
                  <a:cubicBezTo>
                    <a:pt x="1936" y="822"/>
                    <a:pt x="2017" y="805"/>
                    <a:pt x="2096" y="805"/>
                  </a:cubicBezTo>
                  <a:cubicBezTo>
                    <a:pt x="2305" y="805"/>
                    <a:pt x="2501" y="924"/>
                    <a:pt x="2596" y="1132"/>
                  </a:cubicBezTo>
                  <a:cubicBezTo>
                    <a:pt x="2631" y="1193"/>
                    <a:pt x="2699" y="1229"/>
                    <a:pt x="2760" y="1229"/>
                  </a:cubicBezTo>
                  <a:cubicBezTo>
                    <a:pt x="2782" y="1229"/>
                    <a:pt x="2803" y="1224"/>
                    <a:pt x="2822" y="1215"/>
                  </a:cubicBezTo>
                  <a:cubicBezTo>
                    <a:pt x="2893" y="1167"/>
                    <a:pt x="2941" y="1084"/>
                    <a:pt x="2893" y="1013"/>
                  </a:cubicBezTo>
                  <a:cubicBezTo>
                    <a:pt x="2757" y="696"/>
                    <a:pt x="2448" y="503"/>
                    <a:pt x="2108" y="503"/>
                  </a:cubicBezTo>
                  <a:cubicBezTo>
                    <a:pt x="1975" y="503"/>
                    <a:pt x="1837" y="532"/>
                    <a:pt x="1703" y="596"/>
                  </a:cubicBezTo>
                  <a:cubicBezTo>
                    <a:pt x="1476" y="218"/>
                    <a:pt x="1066" y="0"/>
                    <a:pt x="6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050;p70"/>
            <p:cNvSpPr/>
            <p:nvPr/>
          </p:nvSpPr>
          <p:spPr>
            <a:xfrm>
              <a:off x="6260090" y="3449611"/>
              <a:ext cx="76643" cy="44947"/>
            </a:xfrm>
            <a:custGeom>
              <a:avLst/>
              <a:gdLst/>
              <a:ahLst/>
              <a:cxnLst/>
              <a:rect l="l" t="t" r="r" b="b"/>
              <a:pathLst>
                <a:path w="2406" h="1411" extrusionOk="0">
                  <a:moveTo>
                    <a:pt x="1868" y="0"/>
                  </a:moveTo>
                  <a:cubicBezTo>
                    <a:pt x="1523" y="0"/>
                    <a:pt x="1190" y="178"/>
                    <a:pt x="1012" y="541"/>
                  </a:cubicBezTo>
                  <a:cubicBezTo>
                    <a:pt x="891" y="501"/>
                    <a:pt x="765" y="480"/>
                    <a:pt x="638" y="480"/>
                  </a:cubicBezTo>
                  <a:cubicBezTo>
                    <a:pt x="466" y="480"/>
                    <a:pt x="291" y="518"/>
                    <a:pt x="119" y="601"/>
                  </a:cubicBezTo>
                  <a:cubicBezTo>
                    <a:pt x="36" y="636"/>
                    <a:pt x="0" y="732"/>
                    <a:pt x="36" y="803"/>
                  </a:cubicBezTo>
                  <a:cubicBezTo>
                    <a:pt x="70" y="855"/>
                    <a:pt x="129" y="894"/>
                    <a:pt x="186" y="894"/>
                  </a:cubicBezTo>
                  <a:cubicBezTo>
                    <a:pt x="209" y="894"/>
                    <a:pt x="230" y="888"/>
                    <a:pt x="250" y="875"/>
                  </a:cubicBezTo>
                  <a:cubicBezTo>
                    <a:pt x="375" y="820"/>
                    <a:pt x="506" y="794"/>
                    <a:pt x="636" y="794"/>
                  </a:cubicBezTo>
                  <a:cubicBezTo>
                    <a:pt x="990" y="794"/>
                    <a:pt x="1332" y="987"/>
                    <a:pt x="1489" y="1327"/>
                  </a:cubicBezTo>
                  <a:cubicBezTo>
                    <a:pt x="1512" y="1386"/>
                    <a:pt x="1572" y="1410"/>
                    <a:pt x="1631" y="1410"/>
                  </a:cubicBezTo>
                  <a:cubicBezTo>
                    <a:pt x="1750" y="1410"/>
                    <a:pt x="1822" y="1291"/>
                    <a:pt x="1786" y="1196"/>
                  </a:cubicBezTo>
                  <a:cubicBezTo>
                    <a:pt x="1679" y="970"/>
                    <a:pt x="1500" y="779"/>
                    <a:pt x="1310" y="660"/>
                  </a:cubicBezTo>
                  <a:cubicBezTo>
                    <a:pt x="1435" y="426"/>
                    <a:pt x="1654" y="315"/>
                    <a:pt x="1877" y="315"/>
                  </a:cubicBezTo>
                  <a:cubicBezTo>
                    <a:pt x="1971" y="315"/>
                    <a:pt x="2067" y="335"/>
                    <a:pt x="2155" y="374"/>
                  </a:cubicBezTo>
                  <a:cubicBezTo>
                    <a:pt x="2175" y="388"/>
                    <a:pt x="2198" y="394"/>
                    <a:pt x="2221" y="394"/>
                  </a:cubicBezTo>
                  <a:cubicBezTo>
                    <a:pt x="2280" y="394"/>
                    <a:pt x="2341" y="355"/>
                    <a:pt x="2358" y="303"/>
                  </a:cubicBezTo>
                  <a:cubicBezTo>
                    <a:pt x="2405" y="220"/>
                    <a:pt x="2358" y="124"/>
                    <a:pt x="2286" y="89"/>
                  </a:cubicBezTo>
                  <a:cubicBezTo>
                    <a:pt x="2151" y="30"/>
                    <a:pt x="2009" y="0"/>
                    <a:pt x="1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051;p70"/>
            <p:cNvSpPr/>
            <p:nvPr/>
          </p:nvSpPr>
          <p:spPr>
            <a:xfrm>
              <a:off x="6415574" y="3498349"/>
              <a:ext cx="49343" cy="21598"/>
            </a:xfrm>
            <a:custGeom>
              <a:avLst/>
              <a:gdLst/>
              <a:ahLst/>
              <a:cxnLst/>
              <a:rect l="l" t="t" r="r" b="b"/>
              <a:pathLst>
                <a:path w="1549" h="678" extrusionOk="0">
                  <a:moveTo>
                    <a:pt x="642" y="1"/>
                  </a:moveTo>
                  <a:cubicBezTo>
                    <a:pt x="446" y="1"/>
                    <a:pt x="250" y="58"/>
                    <a:pt x="84" y="178"/>
                  </a:cubicBezTo>
                  <a:cubicBezTo>
                    <a:pt x="13" y="237"/>
                    <a:pt x="1" y="333"/>
                    <a:pt x="37" y="404"/>
                  </a:cubicBezTo>
                  <a:cubicBezTo>
                    <a:pt x="75" y="450"/>
                    <a:pt x="128" y="477"/>
                    <a:pt x="180" y="477"/>
                  </a:cubicBezTo>
                  <a:cubicBezTo>
                    <a:pt x="209" y="477"/>
                    <a:pt x="237" y="469"/>
                    <a:pt x="263" y="452"/>
                  </a:cubicBezTo>
                  <a:cubicBezTo>
                    <a:pt x="382" y="366"/>
                    <a:pt x="521" y="324"/>
                    <a:pt x="659" y="324"/>
                  </a:cubicBezTo>
                  <a:cubicBezTo>
                    <a:pt x="865" y="324"/>
                    <a:pt x="1068" y="417"/>
                    <a:pt x="1203" y="595"/>
                  </a:cubicBezTo>
                  <a:cubicBezTo>
                    <a:pt x="1227" y="642"/>
                    <a:pt x="1275" y="678"/>
                    <a:pt x="1334" y="678"/>
                  </a:cubicBezTo>
                  <a:cubicBezTo>
                    <a:pt x="1465" y="678"/>
                    <a:pt x="1549" y="523"/>
                    <a:pt x="1465" y="416"/>
                  </a:cubicBezTo>
                  <a:cubicBezTo>
                    <a:pt x="1268" y="146"/>
                    <a:pt x="954" y="1"/>
                    <a:pt x="6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052;p70"/>
            <p:cNvSpPr/>
            <p:nvPr/>
          </p:nvSpPr>
          <p:spPr>
            <a:xfrm>
              <a:off x="6344283" y="3473247"/>
              <a:ext cx="41380" cy="32301"/>
            </a:xfrm>
            <a:custGeom>
              <a:avLst/>
              <a:gdLst/>
              <a:ahLst/>
              <a:cxnLst/>
              <a:rect l="l" t="t" r="r" b="b"/>
              <a:pathLst>
                <a:path w="1299" h="1014" extrusionOk="0">
                  <a:moveTo>
                    <a:pt x="1122" y="0"/>
                  </a:moveTo>
                  <a:cubicBezTo>
                    <a:pt x="1048" y="0"/>
                    <a:pt x="986" y="56"/>
                    <a:pt x="953" y="133"/>
                  </a:cubicBezTo>
                  <a:cubicBezTo>
                    <a:pt x="899" y="455"/>
                    <a:pt x="612" y="701"/>
                    <a:pt x="293" y="701"/>
                  </a:cubicBezTo>
                  <a:cubicBezTo>
                    <a:pt x="259" y="701"/>
                    <a:pt x="225" y="698"/>
                    <a:pt x="191" y="692"/>
                  </a:cubicBezTo>
                  <a:cubicBezTo>
                    <a:pt x="178" y="689"/>
                    <a:pt x="166" y="687"/>
                    <a:pt x="155" y="687"/>
                  </a:cubicBezTo>
                  <a:cubicBezTo>
                    <a:pt x="87" y="687"/>
                    <a:pt x="33" y="742"/>
                    <a:pt x="12" y="823"/>
                  </a:cubicBezTo>
                  <a:cubicBezTo>
                    <a:pt x="0" y="906"/>
                    <a:pt x="60" y="990"/>
                    <a:pt x="155" y="1002"/>
                  </a:cubicBezTo>
                  <a:cubicBezTo>
                    <a:pt x="215" y="1014"/>
                    <a:pt x="250" y="1014"/>
                    <a:pt x="310" y="1014"/>
                  </a:cubicBezTo>
                  <a:cubicBezTo>
                    <a:pt x="774" y="1014"/>
                    <a:pt x="1203" y="668"/>
                    <a:pt x="1286" y="180"/>
                  </a:cubicBezTo>
                  <a:cubicBezTo>
                    <a:pt x="1298" y="97"/>
                    <a:pt x="1239" y="13"/>
                    <a:pt x="1143" y="2"/>
                  </a:cubicBezTo>
                  <a:cubicBezTo>
                    <a:pt x="1136" y="1"/>
                    <a:pt x="1129" y="0"/>
                    <a:pt x="11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053;p70"/>
            <p:cNvSpPr/>
            <p:nvPr/>
          </p:nvSpPr>
          <p:spPr>
            <a:xfrm>
              <a:off x="6203579" y="3348981"/>
              <a:ext cx="351615" cy="350373"/>
            </a:xfrm>
            <a:custGeom>
              <a:avLst/>
              <a:gdLst/>
              <a:ahLst/>
              <a:cxnLst/>
              <a:rect l="l" t="t" r="r" b="b"/>
              <a:pathLst>
                <a:path w="11038" h="10999" extrusionOk="0">
                  <a:moveTo>
                    <a:pt x="4995" y="1"/>
                  </a:moveTo>
                  <a:cubicBezTo>
                    <a:pt x="4687" y="1"/>
                    <a:pt x="4370" y="111"/>
                    <a:pt x="4132" y="331"/>
                  </a:cubicBezTo>
                  <a:cubicBezTo>
                    <a:pt x="3987" y="258"/>
                    <a:pt x="3828" y="224"/>
                    <a:pt x="3666" y="224"/>
                  </a:cubicBezTo>
                  <a:cubicBezTo>
                    <a:pt x="3298" y="224"/>
                    <a:pt x="2919" y="402"/>
                    <a:pt x="2679" y="700"/>
                  </a:cubicBezTo>
                  <a:cubicBezTo>
                    <a:pt x="2642" y="695"/>
                    <a:pt x="2604" y="692"/>
                    <a:pt x="2566" y="692"/>
                  </a:cubicBezTo>
                  <a:cubicBezTo>
                    <a:pt x="2064" y="692"/>
                    <a:pt x="1551" y="1122"/>
                    <a:pt x="1429" y="1676"/>
                  </a:cubicBezTo>
                  <a:cubicBezTo>
                    <a:pt x="881" y="1795"/>
                    <a:pt x="488" y="2462"/>
                    <a:pt x="643" y="3081"/>
                  </a:cubicBezTo>
                  <a:cubicBezTo>
                    <a:pt x="84" y="3379"/>
                    <a:pt x="0" y="4248"/>
                    <a:pt x="441" y="4784"/>
                  </a:cubicBezTo>
                  <a:cubicBezTo>
                    <a:pt x="336" y="5477"/>
                    <a:pt x="852" y="6142"/>
                    <a:pt x="1432" y="6142"/>
                  </a:cubicBezTo>
                  <a:cubicBezTo>
                    <a:pt x="1510" y="6142"/>
                    <a:pt x="1589" y="6130"/>
                    <a:pt x="1667" y="6105"/>
                  </a:cubicBezTo>
                  <a:cubicBezTo>
                    <a:pt x="1827" y="6308"/>
                    <a:pt x="2150" y="6444"/>
                    <a:pt x="2456" y="6444"/>
                  </a:cubicBezTo>
                  <a:cubicBezTo>
                    <a:pt x="2491" y="6444"/>
                    <a:pt x="2526" y="6442"/>
                    <a:pt x="2560" y="6439"/>
                  </a:cubicBezTo>
                  <a:cubicBezTo>
                    <a:pt x="3002" y="7378"/>
                    <a:pt x="3681" y="7769"/>
                    <a:pt x="4568" y="7769"/>
                  </a:cubicBezTo>
                  <a:cubicBezTo>
                    <a:pt x="4805" y="7769"/>
                    <a:pt x="5056" y="7741"/>
                    <a:pt x="5322" y="7689"/>
                  </a:cubicBezTo>
                  <a:cubicBezTo>
                    <a:pt x="5429" y="8070"/>
                    <a:pt x="5715" y="8534"/>
                    <a:pt x="6382" y="8915"/>
                  </a:cubicBezTo>
                  <a:cubicBezTo>
                    <a:pt x="7454" y="9534"/>
                    <a:pt x="7965" y="10022"/>
                    <a:pt x="8037" y="10487"/>
                  </a:cubicBezTo>
                  <a:cubicBezTo>
                    <a:pt x="8085" y="10796"/>
                    <a:pt x="8346" y="10999"/>
                    <a:pt x="8644" y="10999"/>
                  </a:cubicBezTo>
                  <a:cubicBezTo>
                    <a:pt x="9049" y="10999"/>
                    <a:pt x="9323" y="10630"/>
                    <a:pt x="9251" y="10260"/>
                  </a:cubicBezTo>
                  <a:lnTo>
                    <a:pt x="8835" y="8355"/>
                  </a:lnTo>
                  <a:cubicBezTo>
                    <a:pt x="9275" y="8260"/>
                    <a:pt x="9573" y="7927"/>
                    <a:pt x="9620" y="7593"/>
                  </a:cubicBezTo>
                  <a:cubicBezTo>
                    <a:pt x="9656" y="7308"/>
                    <a:pt x="9763" y="7177"/>
                    <a:pt x="9644" y="6867"/>
                  </a:cubicBezTo>
                  <a:cubicBezTo>
                    <a:pt x="10299" y="6808"/>
                    <a:pt x="10752" y="6081"/>
                    <a:pt x="10609" y="5427"/>
                  </a:cubicBezTo>
                  <a:cubicBezTo>
                    <a:pt x="11025" y="5034"/>
                    <a:pt x="11037" y="4212"/>
                    <a:pt x="10585" y="3831"/>
                  </a:cubicBezTo>
                  <a:cubicBezTo>
                    <a:pt x="10656" y="3307"/>
                    <a:pt x="10323" y="2760"/>
                    <a:pt x="9823" y="2545"/>
                  </a:cubicBezTo>
                  <a:cubicBezTo>
                    <a:pt x="9835" y="2355"/>
                    <a:pt x="9787" y="2164"/>
                    <a:pt x="9704" y="1974"/>
                  </a:cubicBezTo>
                  <a:cubicBezTo>
                    <a:pt x="9673" y="1919"/>
                    <a:pt x="9616" y="1890"/>
                    <a:pt x="9560" y="1890"/>
                  </a:cubicBezTo>
                  <a:cubicBezTo>
                    <a:pt x="9531" y="1890"/>
                    <a:pt x="9502" y="1898"/>
                    <a:pt x="9478" y="1914"/>
                  </a:cubicBezTo>
                  <a:cubicBezTo>
                    <a:pt x="9406" y="1950"/>
                    <a:pt x="9370" y="2057"/>
                    <a:pt x="9418" y="2129"/>
                  </a:cubicBezTo>
                  <a:cubicBezTo>
                    <a:pt x="9513" y="2295"/>
                    <a:pt x="9537" y="2474"/>
                    <a:pt x="9489" y="2605"/>
                  </a:cubicBezTo>
                  <a:cubicBezTo>
                    <a:pt x="9466" y="2700"/>
                    <a:pt x="9525" y="2783"/>
                    <a:pt x="9609" y="2819"/>
                  </a:cubicBezTo>
                  <a:cubicBezTo>
                    <a:pt x="10061" y="2926"/>
                    <a:pt x="10371" y="3438"/>
                    <a:pt x="10251" y="3855"/>
                  </a:cubicBezTo>
                  <a:cubicBezTo>
                    <a:pt x="10240" y="3938"/>
                    <a:pt x="10263" y="4010"/>
                    <a:pt x="10323" y="4034"/>
                  </a:cubicBezTo>
                  <a:cubicBezTo>
                    <a:pt x="10609" y="4212"/>
                    <a:pt x="10716" y="4724"/>
                    <a:pt x="10490" y="5105"/>
                  </a:cubicBezTo>
                  <a:cubicBezTo>
                    <a:pt x="10418" y="4950"/>
                    <a:pt x="10299" y="4748"/>
                    <a:pt x="10085" y="4557"/>
                  </a:cubicBezTo>
                  <a:cubicBezTo>
                    <a:pt x="10051" y="4529"/>
                    <a:pt x="10014" y="4514"/>
                    <a:pt x="9978" y="4514"/>
                  </a:cubicBezTo>
                  <a:cubicBezTo>
                    <a:pt x="9939" y="4514"/>
                    <a:pt x="9902" y="4532"/>
                    <a:pt x="9870" y="4569"/>
                  </a:cubicBezTo>
                  <a:cubicBezTo>
                    <a:pt x="9799" y="4653"/>
                    <a:pt x="9799" y="4736"/>
                    <a:pt x="9882" y="4796"/>
                  </a:cubicBezTo>
                  <a:cubicBezTo>
                    <a:pt x="10085" y="4974"/>
                    <a:pt x="10216" y="5200"/>
                    <a:pt x="10287" y="5462"/>
                  </a:cubicBezTo>
                  <a:lnTo>
                    <a:pt x="10287" y="5498"/>
                  </a:lnTo>
                  <a:cubicBezTo>
                    <a:pt x="10463" y="6016"/>
                    <a:pt x="10035" y="6624"/>
                    <a:pt x="9592" y="6624"/>
                  </a:cubicBezTo>
                  <a:cubicBezTo>
                    <a:pt x="9526" y="6624"/>
                    <a:pt x="9459" y="6611"/>
                    <a:pt x="9394" y="6581"/>
                  </a:cubicBezTo>
                  <a:lnTo>
                    <a:pt x="9359" y="6581"/>
                  </a:lnTo>
                  <a:cubicBezTo>
                    <a:pt x="9251" y="6510"/>
                    <a:pt x="9120" y="6462"/>
                    <a:pt x="8989" y="6462"/>
                  </a:cubicBezTo>
                  <a:lnTo>
                    <a:pt x="8180" y="6462"/>
                  </a:lnTo>
                  <a:cubicBezTo>
                    <a:pt x="8096" y="6462"/>
                    <a:pt x="8013" y="6534"/>
                    <a:pt x="8013" y="6629"/>
                  </a:cubicBezTo>
                  <a:cubicBezTo>
                    <a:pt x="8013" y="6712"/>
                    <a:pt x="8096" y="6796"/>
                    <a:pt x="8180" y="6796"/>
                  </a:cubicBezTo>
                  <a:lnTo>
                    <a:pt x="8989" y="6796"/>
                  </a:lnTo>
                  <a:cubicBezTo>
                    <a:pt x="9251" y="6796"/>
                    <a:pt x="9442" y="7046"/>
                    <a:pt x="9370" y="7296"/>
                  </a:cubicBezTo>
                  <a:cubicBezTo>
                    <a:pt x="9370" y="7308"/>
                    <a:pt x="9359" y="7367"/>
                    <a:pt x="9311" y="7605"/>
                  </a:cubicBezTo>
                  <a:cubicBezTo>
                    <a:pt x="9228" y="7927"/>
                    <a:pt x="8942" y="8141"/>
                    <a:pt x="8632" y="8141"/>
                  </a:cubicBezTo>
                  <a:lnTo>
                    <a:pt x="7596" y="8141"/>
                  </a:lnTo>
                  <a:cubicBezTo>
                    <a:pt x="7275" y="8141"/>
                    <a:pt x="6989" y="7927"/>
                    <a:pt x="6918" y="7605"/>
                  </a:cubicBezTo>
                  <a:cubicBezTo>
                    <a:pt x="6870" y="7355"/>
                    <a:pt x="6858" y="7296"/>
                    <a:pt x="6858" y="7296"/>
                  </a:cubicBezTo>
                  <a:cubicBezTo>
                    <a:pt x="6799" y="7046"/>
                    <a:pt x="6977" y="6796"/>
                    <a:pt x="7239" y="6796"/>
                  </a:cubicBezTo>
                  <a:lnTo>
                    <a:pt x="7501" y="6796"/>
                  </a:lnTo>
                  <a:cubicBezTo>
                    <a:pt x="7584" y="6796"/>
                    <a:pt x="7656" y="6712"/>
                    <a:pt x="7656" y="6629"/>
                  </a:cubicBezTo>
                  <a:cubicBezTo>
                    <a:pt x="7656" y="6534"/>
                    <a:pt x="7584" y="6462"/>
                    <a:pt x="7501" y="6462"/>
                  </a:cubicBezTo>
                  <a:lnTo>
                    <a:pt x="7239" y="6462"/>
                  </a:lnTo>
                  <a:cubicBezTo>
                    <a:pt x="6763" y="6462"/>
                    <a:pt x="6430" y="6915"/>
                    <a:pt x="6549" y="7355"/>
                  </a:cubicBezTo>
                  <a:cubicBezTo>
                    <a:pt x="6584" y="7593"/>
                    <a:pt x="6608" y="7665"/>
                    <a:pt x="6608" y="7665"/>
                  </a:cubicBezTo>
                  <a:cubicBezTo>
                    <a:pt x="6727" y="8129"/>
                    <a:pt x="7144" y="8439"/>
                    <a:pt x="7596" y="8439"/>
                  </a:cubicBezTo>
                  <a:lnTo>
                    <a:pt x="8525" y="8439"/>
                  </a:lnTo>
                  <a:lnTo>
                    <a:pt x="8942" y="10380"/>
                  </a:lnTo>
                  <a:cubicBezTo>
                    <a:pt x="8954" y="10463"/>
                    <a:pt x="8942" y="10558"/>
                    <a:pt x="8882" y="10630"/>
                  </a:cubicBezTo>
                  <a:cubicBezTo>
                    <a:pt x="8818" y="10703"/>
                    <a:pt x="8733" y="10737"/>
                    <a:pt x="8650" y="10737"/>
                  </a:cubicBezTo>
                  <a:cubicBezTo>
                    <a:pt x="8517" y="10737"/>
                    <a:pt x="8388" y="10648"/>
                    <a:pt x="8358" y="10487"/>
                  </a:cubicBezTo>
                  <a:cubicBezTo>
                    <a:pt x="8275" y="9903"/>
                    <a:pt x="7739" y="9368"/>
                    <a:pt x="6561" y="8677"/>
                  </a:cubicBezTo>
                  <a:cubicBezTo>
                    <a:pt x="5751" y="8225"/>
                    <a:pt x="5513" y="7570"/>
                    <a:pt x="5620" y="6998"/>
                  </a:cubicBezTo>
                  <a:lnTo>
                    <a:pt x="5620" y="6998"/>
                  </a:lnTo>
                  <a:cubicBezTo>
                    <a:pt x="5918" y="7129"/>
                    <a:pt x="5870" y="7272"/>
                    <a:pt x="6025" y="7272"/>
                  </a:cubicBezTo>
                  <a:cubicBezTo>
                    <a:pt x="6156" y="7272"/>
                    <a:pt x="6227" y="7117"/>
                    <a:pt x="6156" y="7010"/>
                  </a:cubicBezTo>
                  <a:cubicBezTo>
                    <a:pt x="6025" y="6820"/>
                    <a:pt x="5834" y="6712"/>
                    <a:pt x="5620" y="6653"/>
                  </a:cubicBezTo>
                  <a:lnTo>
                    <a:pt x="5584" y="6617"/>
                  </a:lnTo>
                  <a:cubicBezTo>
                    <a:pt x="5560" y="6605"/>
                    <a:pt x="5537" y="6599"/>
                    <a:pt x="5516" y="6599"/>
                  </a:cubicBezTo>
                  <a:cubicBezTo>
                    <a:pt x="5495" y="6599"/>
                    <a:pt x="5477" y="6605"/>
                    <a:pt x="5465" y="6617"/>
                  </a:cubicBezTo>
                  <a:cubicBezTo>
                    <a:pt x="5422" y="6610"/>
                    <a:pt x="5377" y="6607"/>
                    <a:pt x="5333" y="6607"/>
                  </a:cubicBezTo>
                  <a:cubicBezTo>
                    <a:pt x="5145" y="6607"/>
                    <a:pt x="4950" y="6666"/>
                    <a:pt x="4787" y="6772"/>
                  </a:cubicBezTo>
                  <a:cubicBezTo>
                    <a:pt x="4715" y="6831"/>
                    <a:pt x="4703" y="6927"/>
                    <a:pt x="4751" y="6998"/>
                  </a:cubicBezTo>
                  <a:cubicBezTo>
                    <a:pt x="4789" y="7044"/>
                    <a:pt x="4838" y="7071"/>
                    <a:pt x="4886" y="7071"/>
                  </a:cubicBezTo>
                  <a:cubicBezTo>
                    <a:pt x="4913" y="7071"/>
                    <a:pt x="4940" y="7063"/>
                    <a:pt x="4965" y="7046"/>
                  </a:cubicBezTo>
                  <a:cubicBezTo>
                    <a:pt x="5072" y="6974"/>
                    <a:pt x="5191" y="6939"/>
                    <a:pt x="5310" y="6939"/>
                  </a:cubicBezTo>
                  <a:cubicBezTo>
                    <a:pt x="5298" y="7058"/>
                    <a:pt x="5287" y="7224"/>
                    <a:pt x="5298" y="7403"/>
                  </a:cubicBezTo>
                  <a:cubicBezTo>
                    <a:pt x="5049" y="7450"/>
                    <a:pt x="4820" y="7475"/>
                    <a:pt x="4609" y="7475"/>
                  </a:cubicBezTo>
                  <a:cubicBezTo>
                    <a:pt x="3761" y="7475"/>
                    <a:pt x="3208" y="7082"/>
                    <a:pt x="2846" y="6224"/>
                  </a:cubicBezTo>
                  <a:cubicBezTo>
                    <a:pt x="2798" y="6058"/>
                    <a:pt x="2762" y="5796"/>
                    <a:pt x="2798" y="5688"/>
                  </a:cubicBezTo>
                  <a:cubicBezTo>
                    <a:pt x="2822" y="5605"/>
                    <a:pt x="2786" y="5510"/>
                    <a:pt x="2691" y="5486"/>
                  </a:cubicBezTo>
                  <a:cubicBezTo>
                    <a:pt x="2672" y="5478"/>
                    <a:pt x="2652" y="5474"/>
                    <a:pt x="2633" y="5474"/>
                  </a:cubicBezTo>
                  <a:cubicBezTo>
                    <a:pt x="2568" y="5474"/>
                    <a:pt x="2507" y="5517"/>
                    <a:pt x="2489" y="5581"/>
                  </a:cubicBezTo>
                  <a:cubicBezTo>
                    <a:pt x="2429" y="5748"/>
                    <a:pt x="2453" y="5974"/>
                    <a:pt x="2489" y="6141"/>
                  </a:cubicBezTo>
                  <a:cubicBezTo>
                    <a:pt x="2469" y="6142"/>
                    <a:pt x="2450" y="6143"/>
                    <a:pt x="2431" y="6143"/>
                  </a:cubicBezTo>
                  <a:cubicBezTo>
                    <a:pt x="2141" y="6143"/>
                    <a:pt x="1950" y="5980"/>
                    <a:pt x="1905" y="5879"/>
                  </a:cubicBezTo>
                  <a:cubicBezTo>
                    <a:pt x="1893" y="5843"/>
                    <a:pt x="1858" y="5808"/>
                    <a:pt x="1810" y="5796"/>
                  </a:cubicBezTo>
                  <a:cubicBezTo>
                    <a:pt x="1789" y="5787"/>
                    <a:pt x="1771" y="5783"/>
                    <a:pt x="1753" y="5783"/>
                  </a:cubicBezTo>
                  <a:cubicBezTo>
                    <a:pt x="1701" y="5783"/>
                    <a:pt x="1658" y="5816"/>
                    <a:pt x="1596" y="5843"/>
                  </a:cubicBezTo>
                  <a:cubicBezTo>
                    <a:pt x="1552" y="5855"/>
                    <a:pt x="1509" y="5861"/>
                    <a:pt x="1466" y="5861"/>
                  </a:cubicBezTo>
                  <a:cubicBezTo>
                    <a:pt x="1050" y="5861"/>
                    <a:pt x="679" y="5315"/>
                    <a:pt x="798" y="4807"/>
                  </a:cubicBezTo>
                  <a:cubicBezTo>
                    <a:pt x="846" y="4653"/>
                    <a:pt x="643" y="4653"/>
                    <a:pt x="536" y="4260"/>
                  </a:cubicBezTo>
                  <a:cubicBezTo>
                    <a:pt x="417" y="3855"/>
                    <a:pt x="584" y="3462"/>
                    <a:pt x="893" y="3367"/>
                  </a:cubicBezTo>
                  <a:cubicBezTo>
                    <a:pt x="977" y="3343"/>
                    <a:pt x="1036" y="3248"/>
                    <a:pt x="1000" y="3164"/>
                  </a:cubicBezTo>
                  <a:cubicBezTo>
                    <a:pt x="798" y="2664"/>
                    <a:pt x="1131" y="2045"/>
                    <a:pt x="1596" y="2009"/>
                  </a:cubicBezTo>
                  <a:cubicBezTo>
                    <a:pt x="1667" y="2009"/>
                    <a:pt x="1739" y="1950"/>
                    <a:pt x="1739" y="1867"/>
                  </a:cubicBezTo>
                  <a:cubicBezTo>
                    <a:pt x="1781" y="1436"/>
                    <a:pt x="2175" y="1060"/>
                    <a:pt x="2570" y="1060"/>
                  </a:cubicBezTo>
                  <a:cubicBezTo>
                    <a:pt x="2623" y="1060"/>
                    <a:pt x="2675" y="1067"/>
                    <a:pt x="2727" y="1081"/>
                  </a:cubicBezTo>
                  <a:cubicBezTo>
                    <a:pt x="2736" y="1082"/>
                    <a:pt x="2745" y="1083"/>
                    <a:pt x="2754" y="1083"/>
                  </a:cubicBezTo>
                  <a:cubicBezTo>
                    <a:pt x="2816" y="1083"/>
                    <a:pt x="2874" y="1049"/>
                    <a:pt x="2905" y="997"/>
                  </a:cubicBezTo>
                  <a:cubicBezTo>
                    <a:pt x="3065" y="744"/>
                    <a:pt x="3387" y="579"/>
                    <a:pt x="3692" y="579"/>
                  </a:cubicBezTo>
                  <a:cubicBezTo>
                    <a:pt x="3773" y="579"/>
                    <a:pt x="3854" y="591"/>
                    <a:pt x="3929" y="616"/>
                  </a:cubicBezTo>
                  <a:cubicBezTo>
                    <a:pt x="3870" y="700"/>
                    <a:pt x="3810" y="819"/>
                    <a:pt x="3810" y="962"/>
                  </a:cubicBezTo>
                  <a:cubicBezTo>
                    <a:pt x="3774" y="962"/>
                    <a:pt x="3739" y="974"/>
                    <a:pt x="3703" y="974"/>
                  </a:cubicBezTo>
                  <a:cubicBezTo>
                    <a:pt x="3465" y="1045"/>
                    <a:pt x="3298" y="1212"/>
                    <a:pt x="3298" y="1212"/>
                  </a:cubicBezTo>
                  <a:cubicBezTo>
                    <a:pt x="3239" y="1271"/>
                    <a:pt x="3239" y="1378"/>
                    <a:pt x="3298" y="1438"/>
                  </a:cubicBezTo>
                  <a:cubicBezTo>
                    <a:pt x="3328" y="1468"/>
                    <a:pt x="3370" y="1483"/>
                    <a:pt x="3411" y="1483"/>
                  </a:cubicBezTo>
                  <a:cubicBezTo>
                    <a:pt x="3453" y="1483"/>
                    <a:pt x="3495" y="1468"/>
                    <a:pt x="3524" y="1438"/>
                  </a:cubicBezTo>
                  <a:cubicBezTo>
                    <a:pt x="3532" y="1422"/>
                    <a:pt x="3715" y="1247"/>
                    <a:pt x="3964" y="1247"/>
                  </a:cubicBezTo>
                  <a:cubicBezTo>
                    <a:pt x="4094" y="1247"/>
                    <a:pt x="4243" y="1295"/>
                    <a:pt x="4394" y="1438"/>
                  </a:cubicBezTo>
                  <a:cubicBezTo>
                    <a:pt x="4417" y="1462"/>
                    <a:pt x="4465" y="1474"/>
                    <a:pt x="4513" y="1474"/>
                  </a:cubicBezTo>
                  <a:cubicBezTo>
                    <a:pt x="4656" y="1474"/>
                    <a:pt x="4715" y="1295"/>
                    <a:pt x="4632" y="1200"/>
                  </a:cubicBezTo>
                  <a:cubicBezTo>
                    <a:pt x="4465" y="1033"/>
                    <a:pt x="4286" y="962"/>
                    <a:pt x="4132" y="926"/>
                  </a:cubicBezTo>
                  <a:cubicBezTo>
                    <a:pt x="4155" y="819"/>
                    <a:pt x="4251" y="688"/>
                    <a:pt x="4298" y="664"/>
                  </a:cubicBezTo>
                  <a:lnTo>
                    <a:pt x="4298" y="640"/>
                  </a:lnTo>
                  <a:cubicBezTo>
                    <a:pt x="4502" y="424"/>
                    <a:pt x="4770" y="329"/>
                    <a:pt x="5016" y="329"/>
                  </a:cubicBezTo>
                  <a:cubicBezTo>
                    <a:pt x="5257" y="329"/>
                    <a:pt x="5478" y="421"/>
                    <a:pt x="5596" y="581"/>
                  </a:cubicBezTo>
                  <a:cubicBezTo>
                    <a:pt x="5620" y="628"/>
                    <a:pt x="5668" y="640"/>
                    <a:pt x="5715" y="664"/>
                  </a:cubicBezTo>
                  <a:cubicBezTo>
                    <a:pt x="5763" y="664"/>
                    <a:pt x="5799" y="640"/>
                    <a:pt x="5834" y="616"/>
                  </a:cubicBezTo>
                  <a:cubicBezTo>
                    <a:pt x="5984" y="476"/>
                    <a:pt x="6190" y="411"/>
                    <a:pt x="6397" y="411"/>
                  </a:cubicBezTo>
                  <a:cubicBezTo>
                    <a:pt x="6700" y="411"/>
                    <a:pt x="7005" y="552"/>
                    <a:pt x="7132" y="807"/>
                  </a:cubicBezTo>
                  <a:cubicBezTo>
                    <a:pt x="7153" y="869"/>
                    <a:pt x="7210" y="904"/>
                    <a:pt x="7287" y="904"/>
                  </a:cubicBezTo>
                  <a:cubicBezTo>
                    <a:pt x="7299" y="904"/>
                    <a:pt x="7310" y="904"/>
                    <a:pt x="7323" y="902"/>
                  </a:cubicBezTo>
                  <a:cubicBezTo>
                    <a:pt x="7391" y="883"/>
                    <a:pt x="7462" y="874"/>
                    <a:pt x="7533" y="874"/>
                  </a:cubicBezTo>
                  <a:cubicBezTo>
                    <a:pt x="7908" y="874"/>
                    <a:pt x="8292" y="1123"/>
                    <a:pt x="8382" y="1474"/>
                  </a:cubicBezTo>
                  <a:cubicBezTo>
                    <a:pt x="8392" y="1544"/>
                    <a:pt x="8445" y="1598"/>
                    <a:pt x="8519" y="1598"/>
                  </a:cubicBezTo>
                  <a:cubicBezTo>
                    <a:pt x="8533" y="1598"/>
                    <a:pt x="8546" y="1596"/>
                    <a:pt x="8561" y="1593"/>
                  </a:cubicBezTo>
                  <a:cubicBezTo>
                    <a:pt x="8578" y="1591"/>
                    <a:pt x="8595" y="1590"/>
                    <a:pt x="8612" y="1590"/>
                  </a:cubicBezTo>
                  <a:cubicBezTo>
                    <a:pt x="8726" y="1590"/>
                    <a:pt x="8843" y="1624"/>
                    <a:pt x="8978" y="1676"/>
                  </a:cubicBezTo>
                  <a:cubicBezTo>
                    <a:pt x="8994" y="1682"/>
                    <a:pt x="9013" y="1685"/>
                    <a:pt x="9033" y="1685"/>
                  </a:cubicBezTo>
                  <a:cubicBezTo>
                    <a:pt x="9095" y="1685"/>
                    <a:pt x="9162" y="1654"/>
                    <a:pt x="9180" y="1581"/>
                  </a:cubicBezTo>
                  <a:cubicBezTo>
                    <a:pt x="9216" y="1497"/>
                    <a:pt x="9180" y="1402"/>
                    <a:pt x="9097" y="1378"/>
                  </a:cubicBezTo>
                  <a:cubicBezTo>
                    <a:pt x="8942" y="1319"/>
                    <a:pt x="8799" y="1271"/>
                    <a:pt x="8644" y="1271"/>
                  </a:cubicBezTo>
                  <a:cubicBezTo>
                    <a:pt x="8472" y="841"/>
                    <a:pt x="7989" y="547"/>
                    <a:pt x="7502" y="547"/>
                  </a:cubicBezTo>
                  <a:cubicBezTo>
                    <a:pt x="7450" y="547"/>
                    <a:pt x="7398" y="550"/>
                    <a:pt x="7346" y="557"/>
                  </a:cubicBezTo>
                  <a:cubicBezTo>
                    <a:pt x="7145" y="251"/>
                    <a:pt x="6767" y="81"/>
                    <a:pt x="6386" y="81"/>
                  </a:cubicBezTo>
                  <a:cubicBezTo>
                    <a:pt x="6159" y="81"/>
                    <a:pt x="5931" y="142"/>
                    <a:pt x="5739" y="271"/>
                  </a:cubicBezTo>
                  <a:cubicBezTo>
                    <a:pt x="5542" y="91"/>
                    <a:pt x="5272" y="1"/>
                    <a:pt x="49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8986;p70"/>
          <p:cNvSpPr/>
          <p:nvPr/>
        </p:nvSpPr>
        <p:spPr>
          <a:xfrm>
            <a:off x="6743701" y="2133600"/>
            <a:ext cx="2208586" cy="1651573"/>
          </a:xfrm>
          <a:custGeom>
            <a:avLst/>
            <a:gdLst/>
            <a:ahLst/>
            <a:cxnLst/>
            <a:rect l="l" t="t" r="r" b="b"/>
            <a:pathLst>
              <a:path w="12026" h="8993" extrusionOk="0">
                <a:moveTo>
                  <a:pt x="3929" y="0"/>
                </a:moveTo>
                <a:cubicBezTo>
                  <a:pt x="1691" y="0"/>
                  <a:pt x="0" y="2322"/>
                  <a:pt x="1167" y="4763"/>
                </a:cubicBezTo>
                <a:lnTo>
                  <a:pt x="453" y="4763"/>
                </a:lnTo>
                <a:cubicBezTo>
                  <a:pt x="369" y="4763"/>
                  <a:pt x="298" y="4834"/>
                  <a:pt x="298" y="4929"/>
                </a:cubicBezTo>
                <a:cubicBezTo>
                  <a:pt x="298" y="5013"/>
                  <a:pt x="369" y="5096"/>
                  <a:pt x="453" y="5096"/>
                </a:cubicBezTo>
                <a:lnTo>
                  <a:pt x="1346" y="5096"/>
                </a:lnTo>
                <a:cubicBezTo>
                  <a:pt x="2334" y="6727"/>
                  <a:pt x="4382" y="7918"/>
                  <a:pt x="5977" y="8965"/>
                </a:cubicBezTo>
                <a:cubicBezTo>
                  <a:pt x="6007" y="8983"/>
                  <a:pt x="6040" y="8992"/>
                  <a:pt x="6071" y="8992"/>
                </a:cubicBezTo>
                <a:cubicBezTo>
                  <a:pt x="6102" y="8992"/>
                  <a:pt x="6132" y="8983"/>
                  <a:pt x="6156" y="8965"/>
                </a:cubicBezTo>
                <a:cubicBezTo>
                  <a:pt x="7751" y="7930"/>
                  <a:pt x="9799" y="6739"/>
                  <a:pt x="10787" y="5096"/>
                </a:cubicBezTo>
                <a:lnTo>
                  <a:pt x="11680" y="5096"/>
                </a:lnTo>
                <a:cubicBezTo>
                  <a:pt x="11764" y="5096"/>
                  <a:pt x="11847" y="5013"/>
                  <a:pt x="11847" y="4929"/>
                </a:cubicBezTo>
                <a:cubicBezTo>
                  <a:pt x="11883" y="4774"/>
                  <a:pt x="11811" y="4703"/>
                  <a:pt x="11704" y="4703"/>
                </a:cubicBezTo>
                <a:lnTo>
                  <a:pt x="10990" y="4703"/>
                </a:lnTo>
                <a:cubicBezTo>
                  <a:pt x="12025" y="2572"/>
                  <a:pt x="10859" y="452"/>
                  <a:pt x="8930" y="12"/>
                </a:cubicBezTo>
                <a:cubicBezTo>
                  <a:pt x="8922" y="11"/>
                  <a:pt x="8914" y="10"/>
                  <a:pt x="8906" y="10"/>
                </a:cubicBezTo>
                <a:cubicBezTo>
                  <a:pt x="8821" y="10"/>
                  <a:pt x="8748" y="68"/>
                  <a:pt x="8716" y="155"/>
                </a:cubicBezTo>
                <a:cubicBezTo>
                  <a:pt x="8704" y="238"/>
                  <a:pt x="8763" y="333"/>
                  <a:pt x="8847" y="357"/>
                </a:cubicBezTo>
                <a:cubicBezTo>
                  <a:pt x="10609" y="762"/>
                  <a:pt x="11668" y="2738"/>
                  <a:pt x="10621" y="4715"/>
                </a:cubicBezTo>
                <a:lnTo>
                  <a:pt x="10001" y="4715"/>
                </a:lnTo>
                <a:lnTo>
                  <a:pt x="9418" y="3548"/>
                </a:lnTo>
                <a:cubicBezTo>
                  <a:pt x="9385" y="3483"/>
                  <a:pt x="9325" y="3452"/>
                  <a:pt x="9266" y="3452"/>
                </a:cubicBezTo>
                <a:cubicBezTo>
                  <a:pt x="9196" y="3452"/>
                  <a:pt x="9128" y="3495"/>
                  <a:pt x="9108" y="3572"/>
                </a:cubicBezTo>
                <a:lnTo>
                  <a:pt x="8573" y="5251"/>
                </a:lnTo>
                <a:lnTo>
                  <a:pt x="7954" y="3870"/>
                </a:lnTo>
                <a:cubicBezTo>
                  <a:pt x="7927" y="3808"/>
                  <a:pt x="7868" y="3772"/>
                  <a:pt x="7806" y="3772"/>
                </a:cubicBezTo>
                <a:cubicBezTo>
                  <a:pt x="7784" y="3772"/>
                  <a:pt x="7761" y="3777"/>
                  <a:pt x="7739" y="3786"/>
                </a:cubicBezTo>
                <a:cubicBezTo>
                  <a:pt x="7644" y="3822"/>
                  <a:pt x="7620" y="3917"/>
                  <a:pt x="7644" y="4001"/>
                </a:cubicBezTo>
                <a:lnTo>
                  <a:pt x="8430" y="5810"/>
                </a:lnTo>
                <a:cubicBezTo>
                  <a:pt x="8458" y="5877"/>
                  <a:pt x="8520" y="5910"/>
                  <a:pt x="8583" y="5910"/>
                </a:cubicBezTo>
                <a:cubicBezTo>
                  <a:pt x="8654" y="5910"/>
                  <a:pt x="8726" y="5869"/>
                  <a:pt x="8751" y="5786"/>
                </a:cubicBezTo>
                <a:lnTo>
                  <a:pt x="9299" y="4084"/>
                </a:lnTo>
                <a:lnTo>
                  <a:pt x="9739" y="4989"/>
                </a:lnTo>
                <a:cubicBezTo>
                  <a:pt x="9775" y="5048"/>
                  <a:pt x="9835" y="5072"/>
                  <a:pt x="9894" y="5072"/>
                </a:cubicBezTo>
                <a:lnTo>
                  <a:pt x="10418" y="5072"/>
                </a:lnTo>
                <a:cubicBezTo>
                  <a:pt x="9323" y="6715"/>
                  <a:pt x="6989" y="7965"/>
                  <a:pt x="6084" y="8584"/>
                </a:cubicBezTo>
                <a:cubicBezTo>
                  <a:pt x="4644" y="7656"/>
                  <a:pt x="2715" y="6537"/>
                  <a:pt x="1750" y="5072"/>
                </a:cubicBezTo>
                <a:lnTo>
                  <a:pt x="2572" y="5072"/>
                </a:lnTo>
                <a:cubicBezTo>
                  <a:pt x="2631" y="5072"/>
                  <a:pt x="2691" y="5036"/>
                  <a:pt x="2715" y="4989"/>
                </a:cubicBezTo>
                <a:lnTo>
                  <a:pt x="3453" y="3500"/>
                </a:lnTo>
                <a:lnTo>
                  <a:pt x="4358" y="6167"/>
                </a:lnTo>
                <a:cubicBezTo>
                  <a:pt x="4387" y="6243"/>
                  <a:pt x="4456" y="6279"/>
                  <a:pt x="4523" y="6279"/>
                </a:cubicBezTo>
                <a:cubicBezTo>
                  <a:pt x="4593" y="6279"/>
                  <a:pt x="4661" y="6240"/>
                  <a:pt x="4679" y="6167"/>
                </a:cubicBezTo>
                <a:lnTo>
                  <a:pt x="5394" y="3739"/>
                </a:lnTo>
                <a:lnTo>
                  <a:pt x="6049" y="4822"/>
                </a:lnTo>
                <a:cubicBezTo>
                  <a:pt x="6087" y="4877"/>
                  <a:pt x="6146" y="4904"/>
                  <a:pt x="6202" y="4904"/>
                </a:cubicBezTo>
                <a:cubicBezTo>
                  <a:pt x="6267" y="4904"/>
                  <a:pt x="6327" y="4868"/>
                  <a:pt x="6346" y="4798"/>
                </a:cubicBezTo>
                <a:lnTo>
                  <a:pt x="7120" y="2893"/>
                </a:lnTo>
                <a:lnTo>
                  <a:pt x="7358" y="3429"/>
                </a:lnTo>
                <a:cubicBezTo>
                  <a:pt x="7393" y="3491"/>
                  <a:pt x="7455" y="3526"/>
                  <a:pt x="7518" y="3526"/>
                </a:cubicBezTo>
                <a:cubicBezTo>
                  <a:pt x="7540" y="3526"/>
                  <a:pt x="7563" y="3522"/>
                  <a:pt x="7584" y="3512"/>
                </a:cubicBezTo>
                <a:cubicBezTo>
                  <a:pt x="7680" y="3465"/>
                  <a:pt x="7704" y="3381"/>
                  <a:pt x="7680" y="3286"/>
                </a:cubicBezTo>
                <a:lnTo>
                  <a:pt x="7287" y="2393"/>
                </a:lnTo>
                <a:cubicBezTo>
                  <a:pt x="7257" y="2328"/>
                  <a:pt x="7195" y="2295"/>
                  <a:pt x="7132" y="2295"/>
                </a:cubicBezTo>
                <a:cubicBezTo>
                  <a:pt x="7070" y="2295"/>
                  <a:pt x="7007" y="2328"/>
                  <a:pt x="6977" y="2393"/>
                </a:cubicBezTo>
                <a:lnTo>
                  <a:pt x="6168" y="4358"/>
                </a:lnTo>
                <a:lnTo>
                  <a:pt x="5501" y="3227"/>
                </a:lnTo>
                <a:cubicBezTo>
                  <a:pt x="5470" y="3171"/>
                  <a:pt x="5419" y="3145"/>
                  <a:pt x="5365" y="3145"/>
                </a:cubicBezTo>
                <a:cubicBezTo>
                  <a:pt x="5293" y="3145"/>
                  <a:pt x="5219" y="3192"/>
                  <a:pt x="5191" y="3274"/>
                </a:cubicBezTo>
                <a:lnTo>
                  <a:pt x="4501" y="5572"/>
                </a:lnTo>
                <a:lnTo>
                  <a:pt x="3643" y="3024"/>
                </a:lnTo>
                <a:cubicBezTo>
                  <a:pt x="3618" y="2942"/>
                  <a:pt x="3550" y="2900"/>
                  <a:pt x="3482" y="2900"/>
                </a:cubicBezTo>
                <a:cubicBezTo>
                  <a:pt x="3421" y="2900"/>
                  <a:pt x="3362" y="2933"/>
                  <a:pt x="3334" y="3000"/>
                </a:cubicBezTo>
                <a:lnTo>
                  <a:pt x="2465" y="4774"/>
                </a:lnTo>
                <a:lnTo>
                  <a:pt x="1548" y="4774"/>
                </a:lnTo>
                <a:cubicBezTo>
                  <a:pt x="357" y="2548"/>
                  <a:pt x="1869" y="345"/>
                  <a:pt x="3929" y="345"/>
                </a:cubicBezTo>
                <a:cubicBezTo>
                  <a:pt x="4703" y="345"/>
                  <a:pt x="5418" y="655"/>
                  <a:pt x="5953" y="1203"/>
                </a:cubicBezTo>
                <a:cubicBezTo>
                  <a:pt x="5989" y="1238"/>
                  <a:pt x="6034" y="1256"/>
                  <a:pt x="6078" y="1256"/>
                </a:cubicBezTo>
                <a:cubicBezTo>
                  <a:pt x="6123" y="1256"/>
                  <a:pt x="6168" y="1238"/>
                  <a:pt x="6203" y="1203"/>
                </a:cubicBezTo>
                <a:cubicBezTo>
                  <a:pt x="6668" y="714"/>
                  <a:pt x="7287" y="417"/>
                  <a:pt x="7954" y="357"/>
                </a:cubicBezTo>
                <a:cubicBezTo>
                  <a:pt x="8049" y="345"/>
                  <a:pt x="8120" y="262"/>
                  <a:pt x="8108" y="167"/>
                </a:cubicBezTo>
                <a:cubicBezTo>
                  <a:pt x="8097" y="78"/>
                  <a:pt x="8025" y="11"/>
                  <a:pt x="7939" y="11"/>
                </a:cubicBezTo>
                <a:cubicBezTo>
                  <a:pt x="7932" y="11"/>
                  <a:pt x="7925" y="11"/>
                  <a:pt x="7918" y="12"/>
                </a:cubicBezTo>
                <a:cubicBezTo>
                  <a:pt x="7215" y="83"/>
                  <a:pt x="6572" y="369"/>
                  <a:pt x="6072" y="845"/>
                </a:cubicBezTo>
                <a:cubicBezTo>
                  <a:pt x="5489" y="298"/>
                  <a:pt x="4727" y="0"/>
                  <a:pt x="3929"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Tree>
    <p:extLst>
      <p:ext uri="{BB962C8B-B14F-4D97-AF65-F5344CB8AC3E}">
        <p14:creationId xmlns:p14="http://schemas.microsoft.com/office/powerpoint/2010/main" val="1446026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128400" y="3047200"/>
            <a:ext cx="6858000" cy="763600"/>
          </a:xfrm>
        </p:spPr>
        <p:txBody>
          <a:bodyPr/>
          <a:lstStyle/>
          <a:p>
            <a:pPr algn="ctr"/>
            <a:r>
              <a:rPr lang="en-US" sz="4400" b="1" dirty="0" smtClean="0">
                <a:solidFill>
                  <a:schemeClr val="tx2">
                    <a:lumMod val="60000"/>
                    <a:lumOff val="40000"/>
                  </a:schemeClr>
                </a:solidFill>
              </a:rPr>
              <a:t>Brain Structure</a:t>
            </a:r>
            <a:endParaRPr lang="en-US" sz="4400" b="1" dirty="0">
              <a:solidFill>
                <a:schemeClr val="tx2">
                  <a:lumMod val="60000"/>
                  <a:lumOff val="40000"/>
                </a:schemeClr>
              </a:solidFill>
            </a:endParaRPr>
          </a:p>
        </p:txBody>
      </p:sp>
      <p:pic>
        <p:nvPicPr>
          <p:cNvPr id="6" name="Picture 5"/>
          <p:cNvPicPr>
            <a:picLocks noChangeAspect="1"/>
          </p:cNvPicPr>
          <p:nvPr/>
        </p:nvPicPr>
        <p:blipFill rotWithShape="1">
          <a:blip r:embed="rId3"/>
          <a:srcRect l="1152" t="2229" r="1152" b="2784"/>
          <a:stretch/>
        </p:blipFill>
        <p:spPr>
          <a:xfrm>
            <a:off x="1682401" y="276667"/>
            <a:ext cx="10292938" cy="6111433"/>
          </a:xfrm>
          <a:prstGeom prst="rect">
            <a:avLst/>
          </a:prstGeom>
        </p:spPr>
      </p:pic>
    </p:spTree>
    <p:extLst>
      <p:ext uri="{BB962C8B-B14F-4D97-AF65-F5344CB8AC3E}">
        <p14:creationId xmlns:p14="http://schemas.microsoft.com/office/powerpoint/2010/main" val="4118312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900" y="309717"/>
            <a:ext cx="10272000" cy="763600"/>
          </a:xfrm>
        </p:spPr>
        <p:txBody>
          <a:bodyPr/>
          <a:lstStyle/>
          <a:p>
            <a:r>
              <a:rPr lang="en-US" dirty="0" smtClean="0">
                <a:solidFill>
                  <a:schemeClr val="bg1"/>
                </a:solidFill>
              </a:rPr>
              <a:t>How does this translate to work styles?</a:t>
            </a:r>
            <a:endParaRPr lang="en-US" dirty="0">
              <a:solidFill>
                <a:schemeClr val="bg1"/>
              </a:solidFill>
            </a:endParaRPr>
          </a:p>
        </p:txBody>
      </p:sp>
      <p:sp>
        <p:nvSpPr>
          <p:cNvPr id="4" name="Quad Arrow 12"/>
          <p:cNvSpPr/>
          <p:nvPr/>
        </p:nvSpPr>
        <p:spPr>
          <a:xfrm>
            <a:off x="3867502" y="2253163"/>
            <a:ext cx="4478257" cy="3041484"/>
          </a:xfrm>
          <a:custGeom>
            <a:avLst/>
            <a:gdLst>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214147 h 4282932"/>
              <a:gd name="connsiteX5" fmla="*/ 2118050 w 4478257"/>
              <a:gd name="connsiteY5" fmla="*/ 214147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214147 h 4282932"/>
              <a:gd name="connsiteX5" fmla="*/ 2118050 w 4478257"/>
              <a:gd name="connsiteY5" fmla="*/ 214147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214147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9637 w 4478257"/>
              <a:gd name="connsiteY4" fmla="*/ 688034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9637 w 4478257"/>
              <a:gd name="connsiteY4" fmla="*/ 688034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91371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91371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91371 h 4282932"/>
              <a:gd name="connsiteX5" fmla="*/ 2074666 w 4478257"/>
              <a:gd name="connsiteY5" fmla="*/ 688033 h 4282932"/>
              <a:gd name="connsiteX6" fmla="*/ 2239129 w 4478257"/>
              <a:gd name="connsiteY6" fmla="*/ 0 h 4282932"/>
              <a:gd name="connsiteX7" fmla="*/ 2406928 w 4478257"/>
              <a:gd name="connsiteY7" fmla="*/ 688033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74685 h 4282932"/>
              <a:gd name="connsiteX5" fmla="*/ 2074666 w 4478257"/>
              <a:gd name="connsiteY5" fmla="*/ 688033 h 4282932"/>
              <a:gd name="connsiteX6" fmla="*/ 2239129 w 4478257"/>
              <a:gd name="connsiteY6" fmla="*/ 0 h 4282932"/>
              <a:gd name="connsiteX7" fmla="*/ 2406928 w 4478257"/>
              <a:gd name="connsiteY7" fmla="*/ 688033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74685 h 4282932"/>
              <a:gd name="connsiteX5" fmla="*/ 2074666 w 4478257"/>
              <a:gd name="connsiteY5" fmla="*/ 688033 h 4282932"/>
              <a:gd name="connsiteX6" fmla="*/ 2239129 w 4478257"/>
              <a:gd name="connsiteY6" fmla="*/ 0 h 4282932"/>
              <a:gd name="connsiteX7" fmla="*/ 2406928 w 4478257"/>
              <a:gd name="connsiteY7" fmla="*/ 688033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197462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04136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204137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04136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204137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214148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2997536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2997536 h 3805709"/>
              <a:gd name="connsiteX17" fmla="*/ 2360207 w 4478257"/>
              <a:gd name="connsiteY17" fmla="*/ 3000873 h 3805709"/>
              <a:gd name="connsiteX18" fmla="*/ 2239129 w 4478257"/>
              <a:gd name="connsiteY18" fmla="*/ 3805709 h 3805709"/>
              <a:gd name="connsiteX19" fmla="*/ 2118050 w 4478257"/>
              <a:gd name="connsiteY19" fmla="*/ 3591562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2997536 h 3805709"/>
              <a:gd name="connsiteX17" fmla="*/ 2360207 w 4478257"/>
              <a:gd name="connsiteY17" fmla="*/ 3000873 h 3805709"/>
              <a:gd name="connsiteX18" fmla="*/ 2239129 w 4478257"/>
              <a:gd name="connsiteY18" fmla="*/ 3805709 h 3805709"/>
              <a:gd name="connsiteX19" fmla="*/ 2118050 w 4478257"/>
              <a:gd name="connsiteY19" fmla="*/ 3000873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211683"/>
              <a:gd name="connsiteX1" fmla="*/ 214147 w 4478257"/>
              <a:gd name="connsiteY1" fmla="*/ 1543165 h 3211683"/>
              <a:gd name="connsiteX2" fmla="*/ 214147 w 4478257"/>
              <a:gd name="connsiteY2" fmla="*/ 1621414 h 3211683"/>
              <a:gd name="connsiteX3" fmla="*/ 2196299 w 4478257"/>
              <a:gd name="connsiteY3" fmla="*/ 1621414 h 3211683"/>
              <a:gd name="connsiteX4" fmla="*/ 2199636 w 4478257"/>
              <a:gd name="connsiteY4" fmla="*/ 204136 h 3211683"/>
              <a:gd name="connsiteX5" fmla="*/ 2074666 w 4478257"/>
              <a:gd name="connsiteY5" fmla="*/ 210810 h 3211683"/>
              <a:gd name="connsiteX6" fmla="*/ 2245803 w 4478257"/>
              <a:gd name="connsiteY6" fmla="*/ 0 h 3211683"/>
              <a:gd name="connsiteX7" fmla="*/ 2406928 w 4478257"/>
              <a:gd name="connsiteY7" fmla="*/ 210810 h 3211683"/>
              <a:gd name="connsiteX8" fmla="*/ 2278621 w 4478257"/>
              <a:gd name="connsiteY8" fmla="*/ 210811 h 3211683"/>
              <a:gd name="connsiteX9" fmla="*/ 2281958 w 4478257"/>
              <a:gd name="connsiteY9" fmla="*/ 1621414 h 3211683"/>
              <a:gd name="connsiteX10" fmla="*/ 4264110 w 4478257"/>
              <a:gd name="connsiteY10" fmla="*/ 1621414 h 3211683"/>
              <a:gd name="connsiteX11" fmla="*/ 4264110 w 4478257"/>
              <a:gd name="connsiteY11" fmla="*/ 1543165 h 3211683"/>
              <a:gd name="connsiteX12" fmla="*/ 4478257 w 4478257"/>
              <a:gd name="connsiteY12" fmla="*/ 1664243 h 3211683"/>
              <a:gd name="connsiteX13" fmla="*/ 4264110 w 4478257"/>
              <a:gd name="connsiteY13" fmla="*/ 1785321 h 3211683"/>
              <a:gd name="connsiteX14" fmla="*/ 4264110 w 4478257"/>
              <a:gd name="connsiteY14" fmla="*/ 1707072 h 3211683"/>
              <a:gd name="connsiteX15" fmla="*/ 2281958 w 4478257"/>
              <a:gd name="connsiteY15" fmla="*/ 1707072 h 3211683"/>
              <a:gd name="connsiteX16" fmla="*/ 2281958 w 4478257"/>
              <a:gd name="connsiteY16" fmla="*/ 2997536 h 3211683"/>
              <a:gd name="connsiteX17" fmla="*/ 2360207 w 4478257"/>
              <a:gd name="connsiteY17" fmla="*/ 3000873 h 3211683"/>
              <a:gd name="connsiteX18" fmla="*/ 2249141 w 4478257"/>
              <a:gd name="connsiteY18" fmla="*/ 3211683 h 3211683"/>
              <a:gd name="connsiteX19" fmla="*/ 2118050 w 4478257"/>
              <a:gd name="connsiteY19" fmla="*/ 3000873 h 3211683"/>
              <a:gd name="connsiteX20" fmla="*/ 2199636 w 4478257"/>
              <a:gd name="connsiteY20" fmla="*/ 2997536 h 3211683"/>
              <a:gd name="connsiteX21" fmla="*/ 2196299 w 4478257"/>
              <a:gd name="connsiteY21" fmla="*/ 1707072 h 3211683"/>
              <a:gd name="connsiteX22" fmla="*/ 214147 w 4478257"/>
              <a:gd name="connsiteY22" fmla="*/ 1707072 h 3211683"/>
              <a:gd name="connsiteX23" fmla="*/ 214147 w 4478257"/>
              <a:gd name="connsiteY23" fmla="*/ 1785321 h 3211683"/>
              <a:gd name="connsiteX24" fmla="*/ 0 w 4478257"/>
              <a:gd name="connsiteY24" fmla="*/ 1664243 h 3211683"/>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9636 w 4478257"/>
              <a:gd name="connsiteY4" fmla="*/ 204136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210811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210811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357649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350975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376893 w 4478257"/>
              <a:gd name="connsiteY7" fmla="*/ 354311 h 3188322"/>
              <a:gd name="connsiteX8" fmla="*/ 2278621 w 4478257"/>
              <a:gd name="connsiteY8" fmla="*/ 350975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81341 w 4478257"/>
              <a:gd name="connsiteY5" fmla="*/ 350974 h 3188322"/>
              <a:gd name="connsiteX6" fmla="*/ 2245803 w 4478257"/>
              <a:gd name="connsiteY6" fmla="*/ 0 h 3188322"/>
              <a:gd name="connsiteX7" fmla="*/ 2376893 w 4478257"/>
              <a:gd name="connsiteY7" fmla="*/ 354311 h 3188322"/>
              <a:gd name="connsiteX8" fmla="*/ 2278621 w 4478257"/>
              <a:gd name="connsiteY8" fmla="*/ 350975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517405 h 3041484"/>
              <a:gd name="connsiteX1" fmla="*/ 214147 w 4478257"/>
              <a:gd name="connsiteY1" fmla="*/ 1396327 h 3041484"/>
              <a:gd name="connsiteX2" fmla="*/ 214147 w 4478257"/>
              <a:gd name="connsiteY2" fmla="*/ 1474576 h 3041484"/>
              <a:gd name="connsiteX3" fmla="*/ 2196299 w 4478257"/>
              <a:gd name="connsiteY3" fmla="*/ 1474576 h 3041484"/>
              <a:gd name="connsiteX4" fmla="*/ 2196298 w 4478257"/>
              <a:gd name="connsiteY4" fmla="*/ 207474 h 3041484"/>
              <a:gd name="connsiteX5" fmla="*/ 2081341 w 4478257"/>
              <a:gd name="connsiteY5" fmla="*/ 204136 h 3041484"/>
              <a:gd name="connsiteX6" fmla="*/ 2235791 w 4478257"/>
              <a:gd name="connsiteY6" fmla="*/ 0 h 3041484"/>
              <a:gd name="connsiteX7" fmla="*/ 2376893 w 4478257"/>
              <a:gd name="connsiteY7" fmla="*/ 207473 h 3041484"/>
              <a:gd name="connsiteX8" fmla="*/ 2278621 w 4478257"/>
              <a:gd name="connsiteY8" fmla="*/ 204137 h 3041484"/>
              <a:gd name="connsiteX9" fmla="*/ 2281958 w 4478257"/>
              <a:gd name="connsiteY9" fmla="*/ 1474576 h 3041484"/>
              <a:gd name="connsiteX10" fmla="*/ 4264110 w 4478257"/>
              <a:gd name="connsiteY10" fmla="*/ 1474576 h 3041484"/>
              <a:gd name="connsiteX11" fmla="*/ 4264110 w 4478257"/>
              <a:gd name="connsiteY11" fmla="*/ 1396327 h 3041484"/>
              <a:gd name="connsiteX12" fmla="*/ 4478257 w 4478257"/>
              <a:gd name="connsiteY12" fmla="*/ 1517405 h 3041484"/>
              <a:gd name="connsiteX13" fmla="*/ 4264110 w 4478257"/>
              <a:gd name="connsiteY13" fmla="*/ 1638483 h 3041484"/>
              <a:gd name="connsiteX14" fmla="*/ 4264110 w 4478257"/>
              <a:gd name="connsiteY14" fmla="*/ 1560234 h 3041484"/>
              <a:gd name="connsiteX15" fmla="*/ 2281958 w 4478257"/>
              <a:gd name="connsiteY15" fmla="*/ 1560234 h 3041484"/>
              <a:gd name="connsiteX16" fmla="*/ 2281958 w 4478257"/>
              <a:gd name="connsiteY16" fmla="*/ 2850698 h 3041484"/>
              <a:gd name="connsiteX17" fmla="*/ 2360207 w 4478257"/>
              <a:gd name="connsiteY17" fmla="*/ 2854035 h 3041484"/>
              <a:gd name="connsiteX18" fmla="*/ 2245804 w 4478257"/>
              <a:gd name="connsiteY18" fmla="*/ 3041484 h 3041484"/>
              <a:gd name="connsiteX19" fmla="*/ 2118050 w 4478257"/>
              <a:gd name="connsiteY19" fmla="*/ 2854035 h 3041484"/>
              <a:gd name="connsiteX20" fmla="*/ 2199636 w 4478257"/>
              <a:gd name="connsiteY20" fmla="*/ 2850698 h 3041484"/>
              <a:gd name="connsiteX21" fmla="*/ 2196299 w 4478257"/>
              <a:gd name="connsiteY21" fmla="*/ 1560234 h 3041484"/>
              <a:gd name="connsiteX22" fmla="*/ 214147 w 4478257"/>
              <a:gd name="connsiteY22" fmla="*/ 1560234 h 3041484"/>
              <a:gd name="connsiteX23" fmla="*/ 214147 w 4478257"/>
              <a:gd name="connsiteY23" fmla="*/ 1638483 h 3041484"/>
              <a:gd name="connsiteX24" fmla="*/ 0 w 4478257"/>
              <a:gd name="connsiteY24" fmla="*/ 1517405 h 304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8257" h="3041484">
                <a:moveTo>
                  <a:pt x="0" y="1517405"/>
                </a:moveTo>
                <a:lnTo>
                  <a:pt x="214147" y="1396327"/>
                </a:lnTo>
                <a:lnTo>
                  <a:pt x="214147" y="1474576"/>
                </a:lnTo>
                <a:lnTo>
                  <a:pt x="2196299" y="1474576"/>
                </a:lnTo>
                <a:cubicBezTo>
                  <a:pt x="2197412" y="1004375"/>
                  <a:pt x="2195185" y="677675"/>
                  <a:pt x="2196298" y="207474"/>
                </a:cubicBezTo>
                <a:lnTo>
                  <a:pt x="2081341" y="204136"/>
                </a:lnTo>
                <a:lnTo>
                  <a:pt x="2235791" y="0"/>
                </a:lnTo>
                <a:lnTo>
                  <a:pt x="2376893" y="207473"/>
                </a:lnTo>
                <a:lnTo>
                  <a:pt x="2278621" y="204137"/>
                </a:lnTo>
                <a:cubicBezTo>
                  <a:pt x="2279733" y="676563"/>
                  <a:pt x="2280846" y="1002150"/>
                  <a:pt x="2281958" y="1474576"/>
                </a:cubicBezTo>
                <a:lnTo>
                  <a:pt x="4264110" y="1474576"/>
                </a:lnTo>
                <a:lnTo>
                  <a:pt x="4264110" y="1396327"/>
                </a:lnTo>
                <a:lnTo>
                  <a:pt x="4478257" y="1517405"/>
                </a:lnTo>
                <a:lnTo>
                  <a:pt x="4264110" y="1638483"/>
                </a:lnTo>
                <a:lnTo>
                  <a:pt x="4264110" y="1560234"/>
                </a:lnTo>
                <a:lnTo>
                  <a:pt x="2281958" y="1560234"/>
                </a:lnTo>
                <a:lnTo>
                  <a:pt x="2281958" y="2850698"/>
                </a:lnTo>
                <a:lnTo>
                  <a:pt x="2360207" y="2854035"/>
                </a:lnTo>
                <a:lnTo>
                  <a:pt x="2245804" y="3041484"/>
                </a:lnTo>
                <a:lnTo>
                  <a:pt x="2118050" y="2854035"/>
                </a:lnTo>
                <a:lnTo>
                  <a:pt x="2199636" y="2850698"/>
                </a:lnTo>
                <a:cubicBezTo>
                  <a:pt x="2198524" y="2420543"/>
                  <a:pt x="2197411" y="1990389"/>
                  <a:pt x="2196299" y="1560234"/>
                </a:cubicBezTo>
                <a:lnTo>
                  <a:pt x="214147" y="1560234"/>
                </a:lnTo>
                <a:lnTo>
                  <a:pt x="214147" y="1638483"/>
                </a:lnTo>
                <a:lnTo>
                  <a:pt x="0" y="1517405"/>
                </a:lnTo>
                <a:close/>
              </a:path>
            </a:pathLst>
          </a:custGeom>
          <a:solidFill>
            <a:schemeClr val="accent1">
              <a:lumMod val="50000"/>
            </a:schemeClr>
          </a:solidFill>
          <a:ln>
            <a:solidFill>
              <a:schemeClr val="bg1">
                <a:lumMod val="10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5" name="Freeform 4"/>
          <p:cNvSpPr/>
          <p:nvPr/>
        </p:nvSpPr>
        <p:spPr>
          <a:xfrm>
            <a:off x="3867497" y="2466989"/>
            <a:ext cx="2057402" cy="1142991"/>
          </a:xfrm>
          <a:custGeom>
            <a:avLst/>
            <a:gdLst>
              <a:gd name="connsiteX0" fmla="*/ 0 w 2057402"/>
              <a:gd name="connsiteY0" fmla="*/ 0 h 1142991"/>
              <a:gd name="connsiteX1" fmla="*/ 2057402 w 2057402"/>
              <a:gd name="connsiteY1" fmla="*/ 0 h 1142991"/>
              <a:gd name="connsiteX2" fmla="*/ 2057402 w 2057402"/>
              <a:gd name="connsiteY2" fmla="*/ 1142991 h 1142991"/>
              <a:gd name="connsiteX3" fmla="*/ 0 w 2057402"/>
              <a:gd name="connsiteY3" fmla="*/ 1142991 h 1142991"/>
              <a:gd name="connsiteX4" fmla="*/ 0 w 2057402"/>
              <a:gd name="connsiteY4" fmla="*/ 0 h 1142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2" h="1142991">
                <a:moveTo>
                  <a:pt x="0" y="0"/>
                </a:moveTo>
                <a:lnTo>
                  <a:pt x="2057402" y="0"/>
                </a:lnTo>
                <a:lnTo>
                  <a:pt x="2057402" y="1142991"/>
                </a:lnTo>
                <a:lnTo>
                  <a:pt x="0" y="1142991"/>
                </a:lnTo>
                <a:lnTo>
                  <a:pt x="0" y="0"/>
                </a:lnTo>
                <a:close/>
              </a:path>
            </a:pathLst>
          </a:custGeom>
          <a:solidFill>
            <a:schemeClr val="accent1">
              <a:lumMod val="20000"/>
              <a:lumOff val="8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2">
                    <a:lumMod val="50000"/>
                  </a:schemeClr>
                </a:solidFill>
              </a:rPr>
              <a:t>Analytical</a:t>
            </a:r>
            <a:endParaRPr lang="en-US" sz="2900" kern="1200" dirty="0">
              <a:solidFill>
                <a:schemeClr val="tx2">
                  <a:lumMod val="50000"/>
                </a:schemeClr>
              </a:solidFill>
            </a:endParaRPr>
          </a:p>
        </p:txBody>
      </p:sp>
      <p:sp>
        <p:nvSpPr>
          <p:cNvPr id="6" name="Freeform 5"/>
          <p:cNvSpPr/>
          <p:nvPr/>
        </p:nvSpPr>
        <p:spPr>
          <a:xfrm>
            <a:off x="6268910" y="2466989"/>
            <a:ext cx="2057402" cy="1142991"/>
          </a:xfrm>
          <a:custGeom>
            <a:avLst/>
            <a:gdLst>
              <a:gd name="connsiteX0" fmla="*/ 0 w 2057402"/>
              <a:gd name="connsiteY0" fmla="*/ 0 h 1142991"/>
              <a:gd name="connsiteX1" fmla="*/ 2057402 w 2057402"/>
              <a:gd name="connsiteY1" fmla="*/ 0 h 1142991"/>
              <a:gd name="connsiteX2" fmla="*/ 2057402 w 2057402"/>
              <a:gd name="connsiteY2" fmla="*/ 1142991 h 1142991"/>
              <a:gd name="connsiteX3" fmla="*/ 0 w 2057402"/>
              <a:gd name="connsiteY3" fmla="*/ 1142991 h 1142991"/>
              <a:gd name="connsiteX4" fmla="*/ 0 w 2057402"/>
              <a:gd name="connsiteY4" fmla="*/ 0 h 1142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2" h="1142991">
                <a:moveTo>
                  <a:pt x="0" y="0"/>
                </a:moveTo>
                <a:lnTo>
                  <a:pt x="2057402" y="0"/>
                </a:lnTo>
                <a:lnTo>
                  <a:pt x="2057402" y="1142991"/>
                </a:lnTo>
                <a:lnTo>
                  <a:pt x="0" y="1142991"/>
                </a:lnTo>
                <a:lnTo>
                  <a:pt x="0" y="0"/>
                </a:lnTo>
                <a:close/>
              </a:path>
            </a:pathLst>
          </a:custGeom>
          <a:solidFill>
            <a:schemeClr val="accent1">
              <a:lumMod val="20000"/>
              <a:lumOff val="8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2">
                    <a:lumMod val="50000"/>
                  </a:schemeClr>
                </a:solidFill>
              </a:rPr>
              <a:t>Driver</a:t>
            </a:r>
            <a:endParaRPr lang="en-US" sz="2900" kern="1200" dirty="0">
              <a:solidFill>
                <a:schemeClr val="tx2">
                  <a:lumMod val="50000"/>
                </a:schemeClr>
              </a:solidFill>
            </a:endParaRPr>
          </a:p>
        </p:txBody>
      </p:sp>
      <p:sp>
        <p:nvSpPr>
          <p:cNvPr id="7" name="Freeform 6"/>
          <p:cNvSpPr/>
          <p:nvPr/>
        </p:nvSpPr>
        <p:spPr>
          <a:xfrm>
            <a:off x="3867497" y="3979134"/>
            <a:ext cx="2057402" cy="1142991"/>
          </a:xfrm>
          <a:custGeom>
            <a:avLst/>
            <a:gdLst>
              <a:gd name="connsiteX0" fmla="*/ 0 w 2057402"/>
              <a:gd name="connsiteY0" fmla="*/ 0 h 1142991"/>
              <a:gd name="connsiteX1" fmla="*/ 2057402 w 2057402"/>
              <a:gd name="connsiteY1" fmla="*/ 0 h 1142991"/>
              <a:gd name="connsiteX2" fmla="*/ 2057402 w 2057402"/>
              <a:gd name="connsiteY2" fmla="*/ 1142991 h 1142991"/>
              <a:gd name="connsiteX3" fmla="*/ 0 w 2057402"/>
              <a:gd name="connsiteY3" fmla="*/ 1142991 h 1142991"/>
              <a:gd name="connsiteX4" fmla="*/ 0 w 2057402"/>
              <a:gd name="connsiteY4" fmla="*/ 0 h 1142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2" h="1142991">
                <a:moveTo>
                  <a:pt x="0" y="0"/>
                </a:moveTo>
                <a:lnTo>
                  <a:pt x="2057402" y="0"/>
                </a:lnTo>
                <a:lnTo>
                  <a:pt x="2057402" y="1142991"/>
                </a:lnTo>
                <a:lnTo>
                  <a:pt x="0" y="1142991"/>
                </a:lnTo>
                <a:lnTo>
                  <a:pt x="0" y="0"/>
                </a:lnTo>
                <a:close/>
              </a:path>
            </a:pathLst>
          </a:custGeom>
          <a:solidFill>
            <a:schemeClr val="accent1">
              <a:lumMod val="20000"/>
              <a:lumOff val="8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2">
                    <a:lumMod val="50000"/>
                  </a:schemeClr>
                </a:solidFill>
              </a:rPr>
              <a:t>Amiable</a:t>
            </a:r>
            <a:endParaRPr lang="en-US" sz="2900" kern="1200" dirty="0">
              <a:solidFill>
                <a:schemeClr val="tx2">
                  <a:lumMod val="50000"/>
                </a:schemeClr>
              </a:solidFill>
            </a:endParaRPr>
          </a:p>
        </p:txBody>
      </p:sp>
      <p:sp>
        <p:nvSpPr>
          <p:cNvPr id="8" name="Freeform 7"/>
          <p:cNvSpPr/>
          <p:nvPr/>
        </p:nvSpPr>
        <p:spPr>
          <a:xfrm>
            <a:off x="6268910" y="3961700"/>
            <a:ext cx="2057402" cy="1142991"/>
          </a:xfrm>
          <a:custGeom>
            <a:avLst/>
            <a:gdLst>
              <a:gd name="connsiteX0" fmla="*/ 0 w 2057402"/>
              <a:gd name="connsiteY0" fmla="*/ 0 h 1142991"/>
              <a:gd name="connsiteX1" fmla="*/ 2057402 w 2057402"/>
              <a:gd name="connsiteY1" fmla="*/ 0 h 1142991"/>
              <a:gd name="connsiteX2" fmla="*/ 2057402 w 2057402"/>
              <a:gd name="connsiteY2" fmla="*/ 1142991 h 1142991"/>
              <a:gd name="connsiteX3" fmla="*/ 0 w 2057402"/>
              <a:gd name="connsiteY3" fmla="*/ 1142991 h 1142991"/>
              <a:gd name="connsiteX4" fmla="*/ 0 w 2057402"/>
              <a:gd name="connsiteY4" fmla="*/ 0 h 1142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2" h="1142991">
                <a:moveTo>
                  <a:pt x="0" y="0"/>
                </a:moveTo>
                <a:lnTo>
                  <a:pt x="2057402" y="0"/>
                </a:lnTo>
                <a:lnTo>
                  <a:pt x="2057402" y="1142991"/>
                </a:lnTo>
                <a:lnTo>
                  <a:pt x="0" y="1142991"/>
                </a:lnTo>
                <a:lnTo>
                  <a:pt x="0" y="0"/>
                </a:lnTo>
                <a:close/>
              </a:path>
            </a:pathLst>
          </a:custGeom>
          <a:solidFill>
            <a:schemeClr val="accent1">
              <a:lumMod val="20000"/>
              <a:lumOff val="8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2">
                    <a:lumMod val="50000"/>
                  </a:schemeClr>
                </a:solidFill>
              </a:rPr>
              <a:t>Expressive</a:t>
            </a:r>
            <a:endParaRPr lang="en-US" sz="2900" kern="1200" dirty="0">
              <a:solidFill>
                <a:schemeClr val="tx2">
                  <a:lumMod val="50000"/>
                </a:schemeClr>
              </a:solidFill>
            </a:endParaRPr>
          </a:p>
        </p:txBody>
      </p:sp>
      <p:sp>
        <p:nvSpPr>
          <p:cNvPr id="9" name="Subtitle 18"/>
          <p:cNvSpPr txBox="1">
            <a:spLocks/>
          </p:cNvSpPr>
          <p:nvPr/>
        </p:nvSpPr>
        <p:spPr>
          <a:xfrm>
            <a:off x="3357874" y="1209293"/>
            <a:ext cx="5497512" cy="692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1pPr>
            <a:lvl2pPr marL="914400" marR="0" lvl="1"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4pPr>
            <a:lvl5pPr marL="2286000" marR="0" lvl="4"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5pPr>
            <a:lvl6pPr marL="2743200" marR="0" lvl="5"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6pPr>
            <a:lvl7pPr marL="3200400" marR="0" lvl="6"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7pPr>
            <a:lvl8pPr marL="3657600" marR="0" lvl="7" indent="-317500" algn="l" rtl="0">
              <a:lnSpc>
                <a:spcPct val="100000"/>
              </a:lnSpc>
              <a:spcBef>
                <a:spcPts val="1600"/>
              </a:spcBef>
              <a:spcAft>
                <a:spcPts val="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chemeClr val="accent2"/>
              </a:buClr>
              <a:buSzPts val="1400"/>
              <a:buFont typeface="Open Sans"/>
              <a:buChar char="■"/>
              <a:defRPr sz="1867" b="0" i="0" u="none" strike="noStrike" cap="none">
                <a:solidFill>
                  <a:schemeClr val="accent2"/>
                </a:solidFill>
                <a:latin typeface="Open Sans"/>
                <a:ea typeface="Open Sans"/>
                <a:cs typeface="Open Sans"/>
                <a:sym typeface="Open Sans"/>
              </a:defRPr>
            </a:lvl9pPr>
          </a:lstStyle>
          <a:p>
            <a:pPr marL="139700" indent="0" algn="ctr">
              <a:buFont typeface="Open Sans"/>
              <a:buNone/>
            </a:pPr>
            <a:r>
              <a:rPr lang="en-US" sz="2400" kern="0" smtClean="0">
                <a:solidFill>
                  <a:schemeClr val="tx2">
                    <a:lumMod val="40000"/>
                    <a:lumOff val="60000"/>
                  </a:schemeClr>
                </a:solidFill>
              </a:rPr>
              <a:t>Facts and Results; </a:t>
            </a:r>
          </a:p>
          <a:p>
            <a:pPr marL="139700" indent="0" algn="ctr">
              <a:buFont typeface="Open Sans"/>
              <a:buNone/>
            </a:pPr>
            <a:r>
              <a:rPr lang="en-US" sz="2400" kern="0" smtClean="0">
                <a:solidFill>
                  <a:schemeClr val="tx2">
                    <a:lumMod val="40000"/>
                    <a:lumOff val="60000"/>
                  </a:schemeClr>
                </a:solidFill>
              </a:rPr>
              <a:t>Thinking and Task Oriented</a:t>
            </a:r>
            <a:endParaRPr lang="en-US" sz="2400" kern="0" dirty="0">
              <a:solidFill>
                <a:schemeClr val="tx2">
                  <a:lumMod val="40000"/>
                  <a:lumOff val="60000"/>
                </a:schemeClr>
              </a:solidFill>
            </a:endParaRPr>
          </a:p>
        </p:txBody>
      </p:sp>
      <p:sp>
        <p:nvSpPr>
          <p:cNvPr id="10" name="Subtitle 18"/>
          <p:cNvSpPr txBox="1">
            <a:spLocks/>
          </p:cNvSpPr>
          <p:nvPr/>
        </p:nvSpPr>
        <p:spPr>
          <a:xfrm>
            <a:off x="3347545" y="5473845"/>
            <a:ext cx="5496909" cy="6919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9pPr>
          </a:lstStyle>
          <a:p>
            <a:pPr algn="ctr"/>
            <a:r>
              <a:rPr lang="en-US" sz="2400" kern="0" dirty="0" smtClean="0">
                <a:solidFill>
                  <a:schemeClr val="tx2">
                    <a:lumMod val="40000"/>
                    <a:lumOff val="60000"/>
                  </a:schemeClr>
                </a:solidFill>
              </a:rPr>
              <a:t>People and Emotions; </a:t>
            </a:r>
          </a:p>
          <a:p>
            <a:pPr algn="ctr"/>
            <a:r>
              <a:rPr lang="en-US" sz="2400" kern="0" dirty="0" smtClean="0">
                <a:solidFill>
                  <a:schemeClr val="tx2">
                    <a:lumMod val="40000"/>
                    <a:lumOff val="60000"/>
                  </a:schemeClr>
                </a:solidFill>
              </a:rPr>
              <a:t>Feelings and Relationships</a:t>
            </a:r>
            <a:endParaRPr lang="en-US" sz="2400" kern="0" dirty="0">
              <a:solidFill>
                <a:schemeClr val="tx2">
                  <a:lumMod val="40000"/>
                  <a:lumOff val="60000"/>
                </a:schemeClr>
              </a:solidFill>
            </a:endParaRPr>
          </a:p>
        </p:txBody>
      </p:sp>
      <p:sp>
        <p:nvSpPr>
          <p:cNvPr id="11" name="Subtitle 18"/>
          <p:cNvSpPr txBox="1">
            <a:spLocks/>
          </p:cNvSpPr>
          <p:nvPr/>
        </p:nvSpPr>
        <p:spPr>
          <a:xfrm rot="5400000">
            <a:off x="6273318" y="3454155"/>
            <a:ext cx="5496909" cy="8026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9pPr>
          </a:lstStyle>
          <a:p>
            <a:pPr algn="ctr"/>
            <a:r>
              <a:rPr lang="en-US" sz="2400" kern="0" dirty="0" smtClean="0">
                <a:solidFill>
                  <a:schemeClr val="tx2">
                    <a:lumMod val="40000"/>
                    <a:lumOff val="60000"/>
                  </a:schemeClr>
                </a:solidFill>
              </a:rPr>
              <a:t>Fast/ Impatient</a:t>
            </a:r>
          </a:p>
          <a:p>
            <a:pPr algn="ctr"/>
            <a:r>
              <a:rPr lang="en-US" sz="2400" kern="0" dirty="0" smtClean="0">
                <a:solidFill>
                  <a:schemeClr val="tx2">
                    <a:lumMod val="40000"/>
                    <a:lumOff val="60000"/>
                  </a:schemeClr>
                </a:solidFill>
              </a:rPr>
              <a:t>Extroverted</a:t>
            </a:r>
            <a:endParaRPr lang="en-US" sz="2400" kern="0" dirty="0">
              <a:solidFill>
                <a:schemeClr val="tx2">
                  <a:lumMod val="40000"/>
                  <a:lumOff val="60000"/>
                </a:schemeClr>
              </a:solidFill>
            </a:endParaRPr>
          </a:p>
        </p:txBody>
      </p:sp>
      <p:sp>
        <p:nvSpPr>
          <p:cNvPr id="12" name="Subtitle 18"/>
          <p:cNvSpPr txBox="1">
            <a:spLocks/>
          </p:cNvSpPr>
          <p:nvPr/>
        </p:nvSpPr>
        <p:spPr>
          <a:xfrm rot="16200000">
            <a:off x="421772" y="3489036"/>
            <a:ext cx="5496909" cy="8026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9pPr>
          </a:lstStyle>
          <a:p>
            <a:pPr algn="ctr"/>
            <a:r>
              <a:rPr lang="en-US" sz="2400" kern="0" dirty="0" smtClean="0">
                <a:solidFill>
                  <a:schemeClr val="tx2">
                    <a:lumMod val="40000"/>
                    <a:lumOff val="60000"/>
                  </a:schemeClr>
                </a:solidFill>
              </a:rPr>
              <a:t>Slow/Patient</a:t>
            </a:r>
          </a:p>
          <a:p>
            <a:pPr algn="ctr"/>
            <a:r>
              <a:rPr lang="en-US" sz="2400" kern="0" dirty="0" smtClean="0">
                <a:solidFill>
                  <a:schemeClr val="tx2">
                    <a:lumMod val="40000"/>
                    <a:lumOff val="60000"/>
                  </a:schemeClr>
                </a:solidFill>
              </a:rPr>
              <a:t>Introverted</a:t>
            </a:r>
            <a:endParaRPr lang="en-US" sz="2400" kern="0" dirty="0">
              <a:solidFill>
                <a:schemeClr val="tx2">
                  <a:lumMod val="40000"/>
                  <a:lumOff val="60000"/>
                </a:schemeClr>
              </a:solidFill>
            </a:endParaRPr>
          </a:p>
        </p:txBody>
      </p:sp>
      <p:sp>
        <p:nvSpPr>
          <p:cNvPr id="13" name="Right Arrow 12"/>
          <p:cNvSpPr/>
          <p:nvPr/>
        </p:nvSpPr>
        <p:spPr>
          <a:xfrm rot="-8100000">
            <a:off x="3161215" y="1942860"/>
            <a:ext cx="884431" cy="565546"/>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700000">
            <a:off x="8132726" y="5020366"/>
            <a:ext cx="884431" cy="565546"/>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2700000">
            <a:off x="8091316" y="1952808"/>
            <a:ext cx="884431" cy="565546"/>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8100000">
            <a:off x="3208349" y="5011726"/>
            <a:ext cx="884431" cy="565546"/>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2700000">
            <a:off x="2105955" y="1520074"/>
            <a:ext cx="2006600" cy="461665"/>
          </a:xfrm>
          <a:prstGeom prst="rect">
            <a:avLst/>
          </a:prstGeom>
          <a:noFill/>
          <a:ln w="28575">
            <a:solidFill>
              <a:schemeClr val="accent5">
                <a:lumMod val="50000"/>
              </a:schemeClr>
            </a:solidFill>
          </a:ln>
        </p:spPr>
        <p:txBody>
          <a:bodyPr wrap="square" rtlCol="0">
            <a:spAutoFit/>
          </a:bodyPr>
          <a:lstStyle/>
          <a:p>
            <a:pPr algn="ctr"/>
            <a:r>
              <a:rPr lang="en-US" sz="2400" dirty="0" smtClean="0">
                <a:solidFill>
                  <a:schemeClr val="bg1"/>
                </a:solidFill>
              </a:rPr>
              <a:t>Avoiding</a:t>
            </a:r>
            <a:endParaRPr lang="en-US" sz="2400" dirty="0">
              <a:solidFill>
                <a:schemeClr val="bg1"/>
              </a:solidFill>
            </a:endParaRPr>
          </a:p>
        </p:txBody>
      </p:sp>
      <p:sp>
        <p:nvSpPr>
          <p:cNvPr id="18" name="TextBox 17"/>
          <p:cNvSpPr txBox="1"/>
          <p:nvPr/>
        </p:nvSpPr>
        <p:spPr>
          <a:xfrm rot="2700000">
            <a:off x="7989620" y="1504900"/>
            <a:ext cx="2006600" cy="461665"/>
          </a:xfrm>
          <a:prstGeom prst="rect">
            <a:avLst/>
          </a:prstGeom>
          <a:noFill/>
          <a:ln w="28575">
            <a:solidFill>
              <a:schemeClr val="accent5">
                <a:lumMod val="50000"/>
              </a:schemeClr>
            </a:solidFill>
          </a:ln>
        </p:spPr>
        <p:txBody>
          <a:bodyPr wrap="square" rtlCol="0">
            <a:spAutoFit/>
          </a:bodyPr>
          <a:lstStyle/>
          <a:p>
            <a:pPr algn="ctr"/>
            <a:r>
              <a:rPr lang="en-US" sz="2400" dirty="0" smtClean="0">
                <a:solidFill>
                  <a:schemeClr val="bg1"/>
                </a:solidFill>
              </a:rPr>
              <a:t>Autocratic</a:t>
            </a:r>
            <a:endParaRPr lang="en-US" sz="2400" dirty="0">
              <a:solidFill>
                <a:schemeClr val="bg1"/>
              </a:solidFill>
            </a:endParaRPr>
          </a:p>
        </p:txBody>
      </p:sp>
      <p:sp>
        <p:nvSpPr>
          <p:cNvPr id="19" name="TextBox 18"/>
          <p:cNvSpPr txBox="1"/>
          <p:nvPr/>
        </p:nvSpPr>
        <p:spPr>
          <a:xfrm rot="2700000">
            <a:off x="2105953" y="5528709"/>
            <a:ext cx="2006600" cy="461665"/>
          </a:xfrm>
          <a:prstGeom prst="rect">
            <a:avLst/>
          </a:prstGeom>
          <a:noFill/>
          <a:ln w="28575">
            <a:solidFill>
              <a:schemeClr val="accent5">
                <a:lumMod val="50000"/>
              </a:schemeClr>
            </a:solidFill>
          </a:ln>
        </p:spPr>
        <p:txBody>
          <a:bodyPr wrap="square" rtlCol="0">
            <a:spAutoFit/>
          </a:bodyPr>
          <a:lstStyle/>
          <a:p>
            <a:pPr algn="ctr"/>
            <a:r>
              <a:rPr lang="en-US" sz="2400" dirty="0" smtClean="0">
                <a:solidFill>
                  <a:schemeClr val="bg1"/>
                </a:solidFill>
              </a:rPr>
              <a:t>Acquiescing</a:t>
            </a:r>
            <a:endParaRPr lang="en-US" sz="2400" dirty="0">
              <a:solidFill>
                <a:schemeClr val="bg1"/>
              </a:solidFill>
            </a:endParaRPr>
          </a:p>
        </p:txBody>
      </p:sp>
      <p:sp>
        <p:nvSpPr>
          <p:cNvPr id="20" name="TextBox 19"/>
          <p:cNvSpPr txBox="1"/>
          <p:nvPr/>
        </p:nvSpPr>
        <p:spPr>
          <a:xfrm rot="18900000">
            <a:off x="8087931" y="5525521"/>
            <a:ext cx="2006600" cy="461665"/>
          </a:xfrm>
          <a:prstGeom prst="rect">
            <a:avLst/>
          </a:prstGeom>
          <a:noFill/>
          <a:ln w="28575">
            <a:solidFill>
              <a:schemeClr val="accent5">
                <a:lumMod val="50000"/>
              </a:schemeClr>
            </a:solidFill>
          </a:ln>
        </p:spPr>
        <p:txBody>
          <a:bodyPr wrap="square" rtlCol="0">
            <a:spAutoFit/>
          </a:bodyPr>
          <a:lstStyle/>
          <a:p>
            <a:pPr algn="ctr"/>
            <a:r>
              <a:rPr lang="en-US" sz="2400" dirty="0" smtClean="0">
                <a:solidFill>
                  <a:schemeClr val="bg1"/>
                </a:solidFill>
              </a:rPr>
              <a:t>Attacking</a:t>
            </a:r>
            <a:endParaRPr lang="en-US" sz="2400" dirty="0">
              <a:solidFill>
                <a:schemeClr val="bg1"/>
              </a:solidFill>
            </a:endParaRPr>
          </a:p>
        </p:txBody>
      </p:sp>
      <p:sp>
        <p:nvSpPr>
          <p:cNvPr id="3" name="TextBox 2"/>
          <p:cNvSpPr txBox="1"/>
          <p:nvPr/>
        </p:nvSpPr>
        <p:spPr>
          <a:xfrm>
            <a:off x="9377813" y="335419"/>
            <a:ext cx="2435738" cy="830997"/>
          </a:xfrm>
          <a:prstGeom prst="rect">
            <a:avLst/>
          </a:prstGeom>
          <a:solidFill>
            <a:schemeClr val="accent1">
              <a:lumMod val="20000"/>
              <a:lumOff val="80000"/>
            </a:schemeClr>
          </a:solidFill>
          <a:ln w="38100">
            <a:solidFill>
              <a:schemeClr val="accent4">
                <a:lumMod val="50000"/>
              </a:schemeClr>
            </a:solidFill>
          </a:ln>
        </p:spPr>
        <p:txBody>
          <a:bodyPr wrap="square" rtlCol="0">
            <a:spAutoFit/>
          </a:bodyPr>
          <a:lstStyle/>
          <a:p>
            <a:pPr algn="ctr"/>
            <a:r>
              <a:rPr lang="en-US" sz="2400" dirty="0" smtClean="0">
                <a:solidFill>
                  <a:schemeClr val="bg1">
                    <a:lumMod val="75000"/>
                  </a:schemeClr>
                </a:solidFill>
              </a:rPr>
              <a:t>Behavior Under Stress (page 11)</a:t>
            </a:r>
            <a:endParaRPr lang="en-US" sz="2400" dirty="0">
              <a:solidFill>
                <a:schemeClr val="bg1">
                  <a:lumMod val="75000"/>
                </a:schemeClr>
              </a:solidFill>
            </a:endParaRPr>
          </a:p>
        </p:txBody>
      </p:sp>
    </p:spTree>
    <p:extLst>
      <p:ext uri="{BB962C8B-B14F-4D97-AF65-F5344CB8AC3E}">
        <p14:creationId xmlns:p14="http://schemas.microsoft.com/office/powerpoint/2010/main" val="163825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5583956" y="1529380"/>
            <a:ext cx="5430396" cy="4299920"/>
          </a:xfrm>
        </p:spPr>
        <p:txBody>
          <a:bodyPr/>
          <a:lstStyle/>
          <a:p>
            <a:pPr marL="482600" indent="-482600" algn="l">
              <a:spcBef>
                <a:spcPts val="600"/>
              </a:spcBef>
              <a:spcAft>
                <a:spcPts val="600"/>
              </a:spcAft>
              <a:buSzPct val="100000"/>
              <a:buFont typeface="Wingdings" panose="05000000000000000000" pitchFamily="2" charset="2"/>
              <a:buChar char="q"/>
            </a:pPr>
            <a:r>
              <a:rPr lang="en-US" sz="2400" dirty="0" smtClean="0"/>
              <a:t>Whole team completes work style inventory</a:t>
            </a:r>
          </a:p>
          <a:p>
            <a:pPr marL="482600" indent="-482600" algn="l">
              <a:spcBef>
                <a:spcPts val="600"/>
              </a:spcBef>
              <a:spcAft>
                <a:spcPts val="600"/>
              </a:spcAft>
              <a:buSzPct val="100000"/>
              <a:buFont typeface="Wingdings" panose="05000000000000000000" pitchFamily="2" charset="2"/>
              <a:buChar char="q"/>
            </a:pPr>
            <a:r>
              <a:rPr lang="en-US" sz="2400" dirty="0" smtClean="0"/>
              <a:t>Discuss communication preferences and change practice based on team member’s style</a:t>
            </a:r>
          </a:p>
          <a:p>
            <a:pPr marL="482600" indent="-482600" algn="l">
              <a:spcBef>
                <a:spcPts val="600"/>
              </a:spcBef>
              <a:spcAft>
                <a:spcPts val="600"/>
              </a:spcAft>
              <a:buSzPct val="100000"/>
              <a:buFont typeface="Wingdings" panose="05000000000000000000" pitchFamily="2" charset="2"/>
              <a:buChar char="q"/>
            </a:pPr>
            <a:r>
              <a:rPr lang="en-US" sz="2400" dirty="0" smtClean="0"/>
              <a:t>Color coded names/badges</a:t>
            </a:r>
          </a:p>
          <a:p>
            <a:pPr marL="482600" indent="-482600" algn="l">
              <a:spcBef>
                <a:spcPts val="600"/>
              </a:spcBef>
              <a:spcAft>
                <a:spcPts val="600"/>
              </a:spcAft>
              <a:buSzPct val="100000"/>
              <a:buFont typeface="Wingdings" panose="05000000000000000000" pitchFamily="2" charset="2"/>
              <a:buChar char="q"/>
            </a:pPr>
            <a:r>
              <a:rPr lang="en-US" sz="2400" dirty="0" smtClean="0"/>
              <a:t>Assign tasks/project based on work style strengths</a:t>
            </a:r>
          </a:p>
          <a:p>
            <a:pPr marL="482600" indent="-482600" algn="l">
              <a:spcBef>
                <a:spcPts val="600"/>
              </a:spcBef>
              <a:spcAft>
                <a:spcPts val="600"/>
              </a:spcAft>
              <a:buSzPct val="100000"/>
              <a:buFont typeface="Wingdings" panose="05000000000000000000" pitchFamily="2" charset="2"/>
              <a:buChar char="q"/>
            </a:pPr>
            <a:r>
              <a:rPr lang="en-US" sz="2400" dirty="0" smtClean="0"/>
              <a:t>Check in on style </a:t>
            </a:r>
          </a:p>
          <a:p>
            <a:pPr marL="482600" indent="-342900" algn="l">
              <a:spcBef>
                <a:spcPts val="600"/>
              </a:spcBef>
              <a:spcAft>
                <a:spcPts val="600"/>
              </a:spcAft>
              <a:buSzPct val="100000"/>
              <a:buFont typeface="Arial" panose="020B0604020202020204" pitchFamily="34" charset="0"/>
              <a:buChar char="•"/>
            </a:pPr>
            <a:endParaRPr lang="en-US" sz="2400" dirty="0"/>
          </a:p>
        </p:txBody>
      </p:sp>
      <p:sp>
        <p:nvSpPr>
          <p:cNvPr id="2" name="Title 1"/>
          <p:cNvSpPr>
            <a:spLocks noGrp="1"/>
          </p:cNvSpPr>
          <p:nvPr>
            <p:ph type="title"/>
          </p:nvPr>
        </p:nvSpPr>
        <p:spPr>
          <a:xfrm>
            <a:off x="5583956" y="523700"/>
            <a:ext cx="5045826" cy="1010237"/>
          </a:xfrm>
        </p:spPr>
        <p:txBody>
          <a:bodyPr/>
          <a:lstStyle/>
          <a:p>
            <a:pPr algn="l"/>
            <a:r>
              <a:rPr lang="en-US" sz="3600" b="1" dirty="0" smtClean="0">
                <a:solidFill>
                  <a:schemeClr val="accent1">
                    <a:lumMod val="50000"/>
                  </a:schemeClr>
                </a:solidFill>
              </a:rPr>
              <a:t>Start Implementation </a:t>
            </a:r>
            <a:endParaRPr lang="en-US" sz="3600" b="1" dirty="0">
              <a:solidFill>
                <a:schemeClr val="accent1">
                  <a:lumMod val="50000"/>
                </a:schemeClr>
              </a:solidFill>
            </a:endParaRPr>
          </a:p>
        </p:txBody>
      </p:sp>
      <p:grpSp>
        <p:nvGrpSpPr>
          <p:cNvPr id="9" name="Google Shape;9482;p71"/>
          <p:cNvGrpSpPr/>
          <p:nvPr/>
        </p:nvGrpSpPr>
        <p:grpSpPr>
          <a:xfrm>
            <a:off x="1519670" y="1745348"/>
            <a:ext cx="3357130" cy="3367304"/>
            <a:chOff x="7098912" y="1969392"/>
            <a:chExt cx="359651" cy="361561"/>
          </a:xfrm>
          <a:solidFill>
            <a:schemeClr val="accent1">
              <a:lumMod val="50000"/>
            </a:schemeClr>
          </a:solidFill>
        </p:grpSpPr>
        <p:sp>
          <p:nvSpPr>
            <p:cNvPr id="10" name="Google Shape;9483;p71"/>
            <p:cNvSpPr/>
            <p:nvPr/>
          </p:nvSpPr>
          <p:spPr>
            <a:xfrm>
              <a:off x="7098912" y="2127607"/>
              <a:ext cx="134567" cy="202582"/>
            </a:xfrm>
            <a:custGeom>
              <a:avLst/>
              <a:gdLst/>
              <a:ahLst/>
              <a:cxnLst/>
              <a:rect l="l" t="t" r="r" b="b"/>
              <a:pathLst>
                <a:path w="4228" h="6365" extrusionOk="0">
                  <a:moveTo>
                    <a:pt x="2108" y="331"/>
                  </a:moveTo>
                  <a:cubicBezTo>
                    <a:pt x="2153" y="331"/>
                    <a:pt x="2198" y="334"/>
                    <a:pt x="2239" y="340"/>
                  </a:cubicBezTo>
                  <a:cubicBezTo>
                    <a:pt x="2978" y="399"/>
                    <a:pt x="3537" y="1042"/>
                    <a:pt x="3537" y="1780"/>
                  </a:cubicBezTo>
                  <a:cubicBezTo>
                    <a:pt x="3537" y="2483"/>
                    <a:pt x="3704" y="3138"/>
                    <a:pt x="3847" y="3483"/>
                  </a:cubicBezTo>
                  <a:lnTo>
                    <a:pt x="3847" y="3495"/>
                  </a:lnTo>
                  <a:cubicBezTo>
                    <a:pt x="3656" y="3602"/>
                    <a:pt x="3335" y="3793"/>
                    <a:pt x="2787" y="3912"/>
                  </a:cubicBezTo>
                  <a:lnTo>
                    <a:pt x="2787" y="3864"/>
                  </a:lnTo>
                  <a:lnTo>
                    <a:pt x="2787" y="3531"/>
                  </a:lnTo>
                  <a:cubicBezTo>
                    <a:pt x="3001" y="3412"/>
                    <a:pt x="3180" y="3233"/>
                    <a:pt x="3299" y="3007"/>
                  </a:cubicBezTo>
                  <a:cubicBezTo>
                    <a:pt x="3537" y="2590"/>
                    <a:pt x="3454" y="2066"/>
                    <a:pt x="3108" y="1745"/>
                  </a:cubicBezTo>
                  <a:cubicBezTo>
                    <a:pt x="2870" y="1518"/>
                    <a:pt x="2430" y="1245"/>
                    <a:pt x="1727" y="1245"/>
                  </a:cubicBezTo>
                  <a:cubicBezTo>
                    <a:pt x="1680" y="1245"/>
                    <a:pt x="1632" y="1268"/>
                    <a:pt x="1608" y="1292"/>
                  </a:cubicBezTo>
                  <a:lnTo>
                    <a:pt x="1251" y="1649"/>
                  </a:lnTo>
                  <a:cubicBezTo>
                    <a:pt x="1192" y="1709"/>
                    <a:pt x="1192" y="1816"/>
                    <a:pt x="1251" y="1888"/>
                  </a:cubicBezTo>
                  <a:cubicBezTo>
                    <a:pt x="1281" y="1917"/>
                    <a:pt x="1323" y="1932"/>
                    <a:pt x="1366" y="1932"/>
                  </a:cubicBezTo>
                  <a:cubicBezTo>
                    <a:pt x="1409" y="1932"/>
                    <a:pt x="1454" y="1917"/>
                    <a:pt x="1489" y="1888"/>
                  </a:cubicBezTo>
                  <a:lnTo>
                    <a:pt x="1799" y="1578"/>
                  </a:lnTo>
                  <a:cubicBezTo>
                    <a:pt x="2239" y="1590"/>
                    <a:pt x="2608" y="1721"/>
                    <a:pt x="2882" y="1983"/>
                  </a:cubicBezTo>
                  <a:cubicBezTo>
                    <a:pt x="3120" y="2185"/>
                    <a:pt x="3180" y="2542"/>
                    <a:pt x="3025" y="2828"/>
                  </a:cubicBezTo>
                  <a:cubicBezTo>
                    <a:pt x="2823" y="3173"/>
                    <a:pt x="2466" y="3376"/>
                    <a:pt x="2085" y="3376"/>
                  </a:cubicBezTo>
                  <a:cubicBezTo>
                    <a:pt x="1489" y="3376"/>
                    <a:pt x="1013" y="2900"/>
                    <a:pt x="1013" y="2304"/>
                  </a:cubicBezTo>
                  <a:cubicBezTo>
                    <a:pt x="1013" y="2209"/>
                    <a:pt x="942" y="2138"/>
                    <a:pt x="846" y="2138"/>
                  </a:cubicBezTo>
                  <a:cubicBezTo>
                    <a:pt x="763" y="2138"/>
                    <a:pt x="680" y="2209"/>
                    <a:pt x="680" y="2304"/>
                  </a:cubicBezTo>
                  <a:cubicBezTo>
                    <a:pt x="680" y="2828"/>
                    <a:pt x="965" y="3292"/>
                    <a:pt x="1394" y="3519"/>
                  </a:cubicBezTo>
                  <a:lnTo>
                    <a:pt x="1394" y="3852"/>
                  </a:lnTo>
                  <a:lnTo>
                    <a:pt x="1394" y="3900"/>
                  </a:lnTo>
                  <a:cubicBezTo>
                    <a:pt x="834" y="3781"/>
                    <a:pt x="501" y="3602"/>
                    <a:pt x="370" y="3495"/>
                  </a:cubicBezTo>
                  <a:cubicBezTo>
                    <a:pt x="370" y="3495"/>
                    <a:pt x="358" y="3495"/>
                    <a:pt x="370" y="3483"/>
                  </a:cubicBezTo>
                  <a:cubicBezTo>
                    <a:pt x="525" y="3138"/>
                    <a:pt x="680" y="2483"/>
                    <a:pt x="680" y="1780"/>
                  </a:cubicBezTo>
                  <a:cubicBezTo>
                    <a:pt x="680" y="1042"/>
                    <a:pt x="1251" y="399"/>
                    <a:pt x="1977" y="340"/>
                  </a:cubicBezTo>
                  <a:cubicBezTo>
                    <a:pt x="2019" y="334"/>
                    <a:pt x="2064" y="331"/>
                    <a:pt x="2108" y="331"/>
                  </a:cubicBezTo>
                  <a:close/>
                  <a:moveTo>
                    <a:pt x="2442" y="3662"/>
                  </a:moveTo>
                  <a:lnTo>
                    <a:pt x="2442" y="3852"/>
                  </a:lnTo>
                  <a:cubicBezTo>
                    <a:pt x="2442" y="4043"/>
                    <a:pt x="2549" y="4221"/>
                    <a:pt x="2727" y="4316"/>
                  </a:cubicBezTo>
                  <a:lnTo>
                    <a:pt x="2823" y="4376"/>
                  </a:lnTo>
                  <a:cubicBezTo>
                    <a:pt x="2680" y="4626"/>
                    <a:pt x="2382" y="4793"/>
                    <a:pt x="2073" y="4793"/>
                  </a:cubicBezTo>
                  <a:cubicBezTo>
                    <a:pt x="1751" y="4793"/>
                    <a:pt x="1477" y="4626"/>
                    <a:pt x="1311" y="4376"/>
                  </a:cubicBezTo>
                  <a:lnTo>
                    <a:pt x="1418" y="4316"/>
                  </a:lnTo>
                  <a:cubicBezTo>
                    <a:pt x="1596" y="4221"/>
                    <a:pt x="1692" y="4043"/>
                    <a:pt x="1692" y="3852"/>
                  </a:cubicBezTo>
                  <a:lnTo>
                    <a:pt x="1692" y="3662"/>
                  </a:lnTo>
                  <a:cubicBezTo>
                    <a:pt x="1811" y="3685"/>
                    <a:pt x="1930" y="3709"/>
                    <a:pt x="2073" y="3709"/>
                  </a:cubicBezTo>
                  <a:cubicBezTo>
                    <a:pt x="2192" y="3709"/>
                    <a:pt x="2323" y="3685"/>
                    <a:pt x="2442" y="3662"/>
                  </a:cubicBezTo>
                  <a:close/>
                  <a:moveTo>
                    <a:pt x="2096" y="0"/>
                  </a:moveTo>
                  <a:cubicBezTo>
                    <a:pt x="2040" y="0"/>
                    <a:pt x="1983" y="6"/>
                    <a:pt x="1930" y="18"/>
                  </a:cubicBezTo>
                  <a:cubicBezTo>
                    <a:pt x="1037" y="102"/>
                    <a:pt x="334" y="875"/>
                    <a:pt x="334" y="1780"/>
                  </a:cubicBezTo>
                  <a:cubicBezTo>
                    <a:pt x="334" y="2435"/>
                    <a:pt x="180" y="3042"/>
                    <a:pt x="60" y="3364"/>
                  </a:cubicBezTo>
                  <a:cubicBezTo>
                    <a:pt x="1" y="3507"/>
                    <a:pt x="37" y="3673"/>
                    <a:pt x="180" y="3781"/>
                  </a:cubicBezTo>
                  <a:cubicBezTo>
                    <a:pt x="311" y="3888"/>
                    <a:pt x="596" y="4043"/>
                    <a:pt x="1037" y="4162"/>
                  </a:cubicBezTo>
                  <a:lnTo>
                    <a:pt x="382" y="4495"/>
                  </a:lnTo>
                  <a:cubicBezTo>
                    <a:pt x="144" y="4614"/>
                    <a:pt x="1" y="4852"/>
                    <a:pt x="1" y="5114"/>
                  </a:cubicBezTo>
                  <a:lnTo>
                    <a:pt x="1" y="6209"/>
                  </a:lnTo>
                  <a:cubicBezTo>
                    <a:pt x="1" y="6293"/>
                    <a:pt x="72" y="6364"/>
                    <a:pt x="156" y="6364"/>
                  </a:cubicBezTo>
                  <a:cubicBezTo>
                    <a:pt x="251" y="6364"/>
                    <a:pt x="322" y="6293"/>
                    <a:pt x="322" y="6209"/>
                  </a:cubicBezTo>
                  <a:lnTo>
                    <a:pt x="322" y="5114"/>
                  </a:lnTo>
                  <a:cubicBezTo>
                    <a:pt x="322" y="4983"/>
                    <a:pt x="394" y="4852"/>
                    <a:pt x="537" y="4793"/>
                  </a:cubicBezTo>
                  <a:lnTo>
                    <a:pt x="1049" y="4519"/>
                  </a:lnTo>
                  <a:cubicBezTo>
                    <a:pt x="1275" y="4900"/>
                    <a:pt x="1680" y="5138"/>
                    <a:pt x="2108" y="5138"/>
                  </a:cubicBezTo>
                  <a:cubicBezTo>
                    <a:pt x="2561" y="5138"/>
                    <a:pt x="2942" y="4900"/>
                    <a:pt x="3168" y="4519"/>
                  </a:cubicBezTo>
                  <a:lnTo>
                    <a:pt x="3692" y="4793"/>
                  </a:lnTo>
                  <a:cubicBezTo>
                    <a:pt x="3811" y="4852"/>
                    <a:pt x="3894" y="4983"/>
                    <a:pt x="3894" y="5114"/>
                  </a:cubicBezTo>
                  <a:lnTo>
                    <a:pt x="3894" y="6209"/>
                  </a:lnTo>
                  <a:cubicBezTo>
                    <a:pt x="3894" y="6293"/>
                    <a:pt x="3966" y="6364"/>
                    <a:pt x="4061" y="6364"/>
                  </a:cubicBezTo>
                  <a:cubicBezTo>
                    <a:pt x="4144" y="6364"/>
                    <a:pt x="4228" y="6293"/>
                    <a:pt x="4228" y="6209"/>
                  </a:cubicBezTo>
                  <a:lnTo>
                    <a:pt x="4228" y="5114"/>
                  </a:lnTo>
                  <a:cubicBezTo>
                    <a:pt x="4192" y="4852"/>
                    <a:pt x="4049" y="4614"/>
                    <a:pt x="3811" y="4495"/>
                  </a:cubicBezTo>
                  <a:lnTo>
                    <a:pt x="3156" y="4162"/>
                  </a:lnTo>
                  <a:cubicBezTo>
                    <a:pt x="3597" y="4043"/>
                    <a:pt x="3870" y="3888"/>
                    <a:pt x="4013" y="3781"/>
                  </a:cubicBezTo>
                  <a:cubicBezTo>
                    <a:pt x="4156" y="3685"/>
                    <a:pt x="4192" y="3507"/>
                    <a:pt x="4132" y="3364"/>
                  </a:cubicBezTo>
                  <a:cubicBezTo>
                    <a:pt x="4001" y="3042"/>
                    <a:pt x="3847" y="2435"/>
                    <a:pt x="3847" y="1780"/>
                  </a:cubicBezTo>
                  <a:cubicBezTo>
                    <a:pt x="3847" y="875"/>
                    <a:pt x="3156" y="90"/>
                    <a:pt x="2263" y="18"/>
                  </a:cubicBezTo>
                  <a:cubicBezTo>
                    <a:pt x="2210" y="6"/>
                    <a:pt x="2153" y="0"/>
                    <a:pt x="20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50000"/>
                  </a:schemeClr>
                </a:solidFill>
              </a:endParaRPr>
            </a:p>
          </p:txBody>
        </p:sp>
        <p:sp>
          <p:nvSpPr>
            <p:cNvPr id="11" name="Google Shape;9484;p71"/>
            <p:cNvSpPr/>
            <p:nvPr/>
          </p:nvSpPr>
          <p:spPr>
            <a:xfrm>
              <a:off x="7120141" y="2297184"/>
              <a:ext cx="10662" cy="33005"/>
            </a:xfrm>
            <a:custGeom>
              <a:avLst/>
              <a:gdLst/>
              <a:ahLst/>
              <a:cxnLst/>
              <a:rect l="l" t="t" r="r" b="b"/>
              <a:pathLst>
                <a:path w="335" h="1037" extrusionOk="0">
                  <a:moveTo>
                    <a:pt x="167" y="0"/>
                  </a:moveTo>
                  <a:cubicBezTo>
                    <a:pt x="72" y="0"/>
                    <a:pt x="1" y="72"/>
                    <a:pt x="1" y="167"/>
                  </a:cubicBezTo>
                  <a:lnTo>
                    <a:pt x="1" y="881"/>
                  </a:lnTo>
                  <a:cubicBezTo>
                    <a:pt x="1" y="965"/>
                    <a:pt x="72" y="1036"/>
                    <a:pt x="167" y="1036"/>
                  </a:cubicBezTo>
                  <a:cubicBezTo>
                    <a:pt x="251" y="1036"/>
                    <a:pt x="334" y="965"/>
                    <a:pt x="334" y="881"/>
                  </a:cubicBezTo>
                  <a:lnTo>
                    <a:pt x="334" y="167"/>
                  </a:lnTo>
                  <a:cubicBezTo>
                    <a:pt x="334" y="72"/>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50000"/>
                  </a:schemeClr>
                </a:solidFill>
              </a:endParaRPr>
            </a:p>
          </p:txBody>
        </p:sp>
        <p:sp>
          <p:nvSpPr>
            <p:cNvPr id="12" name="Google Shape;9485;p71"/>
            <p:cNvSpPr/>
            <p:nvPr/>
          </p:nvSpPr>
          <p:spPr>
            <a:xfrm>
              <a:off x="7199360" y="2297184"/>
              <a:ext cx="10248" cy="33005"/>
            </a:xfrm>
            <a:custGeom>
              <a:avLst/>
              <a:gdLst/>
              <a:ahLst/>
              <a:cxnLst/>
              <a:rect l="l" t="t" r="r" b="b"/>
              <a:pathLst>
                <a:path w="322" h="1037" extrusionOk="0">
                  <a:moveTo>
                    <a:pt x="167" y="0"/>
                  </a:moveTo>
                  <a:cubicBezTo>
                    <a:pt x="72" y="0"/>
                    <a:pt x="0" y="72"/>
                    <a:pt x="0" y="167"/>
                  </a:cubicBezTo>
                  <a:lnTo>
                    <a:pt x="0" y="881"/>
                  </a:lnTo>
                  <a:cubicBezTo>
                    <a:pt x="0" y="965"/>
                    <a:pt x="72" y="1036"/>
                    <a:pt x="167" y="1036"/>
                  </a:cubicBezTo>
                  <a:cubicBezTo>
                    <a:pt x="250" y="1036"/>
                    <a:pt x="322" y="965"/>
                    <a:pt x="322" y="881"/>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50000"/>
                  </a:schemeClr>
                </a:solidFill>
              </a:endParaRPr>
            </a:p>
          </p:txBody>
        </p:sp>
        <p:sp>
          <p:nvSpPr>
            <p:cNvPr id="13" name="Google Shape;9486;p71"/>
            <p:cNvSpPr/>
            <p:nvPr/>
          </p:nvSpPr>
          <p:spPr>
            <a:xfrm>
              <a:off x="7357001" y="2165704"/>
              <a:ext cx="56876" cy="17823"/>
            </a:xfrm>
            <a:custGeom>
              <a:avLst/>
              <a:gdLst/>
              <a:ahLst/>
              <a:cxnLst/>
              <a:rect l="l" t="t" r="r" b="b"/>
              <a:pathLst>
                <a:path w="1787" h="560" extrusionOk="0">
                  <a:moveTo>
                    <a:pt x="630" y="0"/>
                  </a:moveTo>
                  <a:cubicBezTo>
                    <a:pt x="478" y="0"/>
                    <a:pt x="311" y="14"/>
                    <a:pt x="131" y="48"/>
                  </a:cubicBezTo>
                  <a:cubicBezTo>
                    <a:pt x="60" y="71"/>
                    <a:pt x="0" y="143"/>
                    <a:pt x="0" y="214"/>
                  </a:cubicBezTo>
                  <a:lnTo>
                    <a:pt x="0" y="393"/>
                  </a:lnTo>
                  <a:cubicBezTo>
                    <a:pt x="0" y="488"/>
                    <a:pt x="72" y="560"/>
                    <a:pt x="167" y="560"/>
                  </a:cubicBezTo>
                  <a:cubicBezTo>
                    <a:pt x="250" y="560"/>
                    <a:pt x="322" y="488"/>
                    <a:pt x="322" y="393"/>
                  </a:cubicBezTo>
                  <a:lnTo>
                    <a:pt x="322" y="345"/>
                  </a:lnTo>
                  <a:cubicBezTo>
                    <a:pt x="436" y="334"/>
                    <a:pt x="543" y="328"/>
                    <a:pt x="642" y="328"/>
                  </a:cubicBezTo>
                  <a:cubicBezTo>
                    <a:pt x="851" y="328"/>
                    <a:pt x="1022" y="352"/>
                    <a:pt x="1143" y="393"/>
                  </a:cubicBezTo>
                  <a:cubicBezTo>
                    <a:pt x="1369" y="452"/>
                    <a:pt x="1488" y="524"/>
                    <a:pt x="1488" y="524"/>
                  </a:cubicBezTo>
                  <a:cubicBezTo>
                    <a:pt x="1512" y="548"/>
                    <a:pt x="1548" y="560"/>
                    <a:pt x="1572" y="560"/>
                  </a:cubicBezTo>
                  <a:cubicBezTo>
                    <a:pt x="1631" y="560"/>
                    <a:pt x="1679" y="524"/>
                    <a:pt x="1715" y="488"/>
                  </a:cubicBezTo>
                  <a:cubicBezTo>
                    <a:pt x="1786" y="405"/>
                    <a:pt x="1762" y="310"/>
                    <a:pt x="1679" y="262"/>
                  </a:cubicBezTo>
                  <a:cubicBezTo>
                    <a:pt x="1660" y="252"/>
                    <a:pt x="1280" y="0"/>
                    <a:pt x="6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50000"/>
                  </a:schemeClr>
                </a:solidFill>
              </a:endParaRPr>
            </a:p>
          </p:txBody>
        </p:sp>
        <p:sp>
          <p:nvSpPr>
            <p:cNvPr id="14" name="Google Shape;9487;p71"/>
            <p:cNvSpPr/>
            <p:nvPr/>
          </p:nvSpPr>
          <p:spPr>
            <a:xfrm>
              <a:off x="7312666" y="2133113"/>
              <a:ext cx="145897" cy="197840"/>
            </a:xfrm>
            <a:custGeom>
              <a:avLst/>
              <a:gdLst/>
              <a:ahLst/>
              <a:cxnLst/>
              <a:rect l="l" t="t" r="r" b="b"/>
              <a:pathLst>
                <a:path w="4584" h="6216" extrusionOk="0">
                  <a:moveTo>
                    <a:pt x="3536" y="345"/>
                  </a:moveTo>
                  <a:lnTo>
                    <a:pt x="3536" y="1167"/>
                  </a:lnTo>
                  <a:cubicBezTo>
                    <a:pt x="3536" y="1298"/>
                    <a:pt x="3512" y="1453"/>
                    <a:pt x="3453" y="1572"/>
                  </a:cubicBezTo>
                  <a:lnTo>
                    <a:pt x="3393" y="1703"/>
                  </a:lnTo>
                  <a:cubicBezTo>
                    <a:pt x="3370" y="1726"/>
                    <a:pt x="3370" y="1750"/>
                    <a:pt x="3370" y="1774"/>
                  </a:cubicBezTo>
                  <a:lnTo>
                    <a:pt x="3370" y="2131"/>
                  </a:lnTo>
                  <a:cubicBezTo>
                    <a:pt x="3358" y="2417"/>
                    <a:pt x="3239" y="2703"/>
                    <a:pt x="3036" y="2905"/>
                  </a:cubicBezTo>
                  <a:cubicBezTo>
                    <a:pt x="2834" y="3108"/>
                    <a:pt x="2568" y="3204"/>
                    <a:pt x="2288" y="3204"/>
                  </a:cubicBezTo>
                  <a:cubicBezTo>
                    <a:pt x="2271" y="3204"/>
                    <a:pt x="2255" y="3203"/>
                    <a:pt x="2238" y="3203"/>
                  </a:cubicBezTo>
                  <a:cubicBezTo>
                    <a:pt x="1667" y="3191"/>
                    <a:pt x="1203" y="2679"/>
                    <a:pt x="1203" y="2072"/>
                  </a:cubicBezTo>
                  <a:lnTo>
                    <a:pt x="1203" y="1774"/>
                  </a:lnTo>
                  <a:cubicBezTo>
                    <a:pt x="1203" y="1750"/>
                    <a:pt x="1203" y="1726"/>
                    <a:pt x="1191" y="1703"/>
                  </a:cubicBezTo>
                  <a:lnTo>
                    <a:pt x="1131" y="1572"/>
                  </a:lnTo>
                  <a:cubicBezTo>
                    <a:pt x="1072" y="1453"/>
                    <a:pt x="1036" y="1298"/>
                    <a:pt x="1036" y="1167"/>
                  </a:cubicBezTo>
                  <a:cubicBezTo>
                    <a:pt x="1036" y="702"/>
                    <a:pt x="1405" y="345"/>
                    <a:pt x="1857" y="345"/>
                  </a:cubicBezTo>
                  <a:close/>
                  <a:moveTo>
                    <a:pt x="1726" y="3417"/>
                  </a:moveTo>
                  <a:cubicBezTo>
                    <a:pt x="1869" y="3489"/>
                    <a:pt x="2048" y="3512"/>
                    <a:pt x="2227" y="3536"/>
                  </a:cubicBezTo>
                  <a:lnTo>
                    <a:pt x="2274" y="3536"/>
                  </a:lnTo>
                  <a:cubicBezTo>
                    <a:pt x="2465" y="3536"/>
                    <a:pt x="2643" y="3489"/>
                    <a:pt x="2822" y="3429"/>
                  </a:cubicBezTo>
                  <a:lnTo>
                    <a:pt x="2822" y="3655"/>
                  </a:lnTo>
                  <a:cubicBezTo>
                    <a:pt x="2822" y="3691"/>
                    <a:pt x="2834" y="3750"/>
                    <a:pt x="2834" y="3798"/>
                  </a:cubicBezTo>
                  <a:lnTo>
                    <a:pt x="2274" y="4227"/>
                  </a:lnTo>
                  <a:lnTo>
                    <a:pt x="1703" y="3798"/>
                  </a:lnTo>
                  <a:cubicBezTo>
                    <a:pt x="1726" y="3750"/>
                    <a:pt x="1726" y="3715"/>
                    <a:pt x="1726" y="3655"/>
                  </a:cubicBezTo>
                  <a:lnTo>
                    <a:pt x="1726" y="3417"/>
                  </a:lnTo>
                  <a:close/>
                  <a:moveTo>
                    <a:pt x="1857" y="0"/>
                  </a:moveTo>
                  <a:cubicBezTo>
                    <a:pt x="1215" y="0"/>
                    <a:pt x="691" y="524"/>
                    <a:pt x="691" y="1167"/>
                  </a:cubicBezTo>
                  <a:cubicBezTo>
                    <a:pt x="691" y="1357"/>
                    <a:pt x="738" y="1548"/>
                    <a:pt x="834" y="1715"/>
                  </a:cubicBezTo>
                  <a:lnTo>
                    <a:pt x="869" y="1810"/>
                  </a:lnTo>
                  <a:lnTo>
                    <a:pt x="869" y="2072"/>
                  </a:lnTo>
                  <a:cubicBezTo>
                    <a:pt x="869" y="2536"/>
                    <a:pt x="1084" y="2941"/>
                    <a:pt x="1405" y="3215"/>
                  </a:cubicBezTo>
                  <a:lnTo>
                    <a:pt x="1405" y="3667"/>
                  </a:lnTo>
                  <a:cubicBezTo>
                    <a:pt x="1405" y="3739"/>
                    <a:pt x="1369" y="3810"/>
                    <a:pt x="1286" y="3846"/>
                  </a:cubicBezTo>
                  <a:lnTo>
                    <a:pt x="441" y="4155"/>
                  </a:lnTo>
                  <a:cubicBezTo>
                    <a:pt x="179" y="4262"/>
                    <a:pt x="0" y="4512"/>
                    <a:pt x="0" y="4810"/>
                  </a:cubicBezTo>
                  <a:lnTo>
                    <a:pt x="0" y="6048"/>
                  </a:lnTo>
                  <a:cubicBezTo>
                    <a:pt x="0" y="6132"/>
                    <a:pt x="72" y="6215"/>
                    <a:pt x="155" y="6215"/>
                  </a:cubicBezTo>
                  <a:cubicBezTo>
                    <a:pt x="250" y="6215"/>
                    <a:pt x="322" y="6132"/>
                    <a:pt x="322" y="6048"/>
                  </a:cubicBezTo>
                  <a:lnTo>
                    <a:pt x="322" y="4810"/>
                  </a:lnTo>
                  <a:cubicBezTo>
                    <a:pt x="322" y="4655"/>
                    <a:pt x="417" y="4524"/>
                    <a:pt x="560" y="4465"/>
                  </a:cubicBezTo>
                  <a:lnTo>
                    <a:pt x="1405" y="4155"/>
                  </a:lnTo>
                  <a:cubicBezTo>
                    <a:pt x="1453" y="4143"/>
                    <a:pt x="1500" y="4108"/>
                    <a:pt x="1524" y="4084"/>
                  </a:cubicBezTo>
                  <a:lnTo>
                    <a:pt x="2119" y="4524"/>
                  </a:lnTo>
                  <a:lnTo>
                    <a:pt x="2119" y="6036"/>
                  </a:lnTo>
                  <a:cubicBezTo>
                    <a:pt x="2119" y="6120"/>
                    <a:pt x="2203" y="6191"/>
                    <a:pt x="2286" y="6191"/>
                  </a:cubicBezTo>
                  <a:cubicBezTo>
                    <a:pt x="2369" y="6191"/>
                    <a:pt x="2453" y="6120"/>
                    <a:pt x="2453" y="6036"/>
                  </a:cubicBezTo>
                  <a:lnTo>
                    <a:pt x="2453" y="4512"/>
                  </a:lnTo>
                  <a:lnTo>
                    <a:pt x="3048" y="4072"/>
                  </a:lnTo>
                  <a:cubicBezTo>
                    <a:pt x="3084" y="4096"/>
                    <a:pt x="3120" y="4108"/>
                    <a:pt x="3167" y="4143"/>
                  </a:cubicBezTo>
                  <a:lnTo>
                    <a:pt x="4012" y="4453"/>
                  </a:lnTo>
                  <a:cubicBezTo>
                    <a:pt x="4155" y="4512"/>
                    <a:pt x="4251" y="4643"/>
                    <a:pt x="4251" y="4798"/>
                  </a:cubicBezTo>
                  <a:lnTo>
                    <a:pt x="4251" y="6036"/>
                  </a:lnTo>
                  <a:cubicBezTo>
                    <a:pt x="4251" y="6120"/>
                    <a:pt x="4322" y="6191"/>
                    <a:pt x="4417" y="6191"/>
                  </a:cubicBezTo>
                  <a:cubicBezTo>
                    <a:pt x="4501" y="6191"/>
                    <a:pt x="4572" y="6120"/>
                    <a:pt x="4572" y="6036"/>
                  </a:cubicBezTo>
                  <a:lnTo>
                    <a:pt x="4572" y="4798"/>
                  </a:lnTo>
                  <a:cubicBezTo>
                    <a:pt x="4584" y="4512"/>
                    <a:pt x="4382" y="4251"/>
                    <a:pt x="4120" y="4143"/>
                  </a:cubicBezTo>
                  <a:lnTo>
                    <a:pt x="3274" y="3834"/>
                  </a:lnTo>
                  <a:cubicBezTo>
                    <a:pt x="3191" y="3798"/>
                    <a:pt x="3155" y="3727"/>
                    <a:pt x="3155" y="3655"/>
                  </a:cubicBezTo>
                  <a:lnTo>
                    <a:pt x="3155" y="3215"/>
                  </a:lnTo>
                  <a:cubicBezTo>
                    <a:pt x="3179" y="3191"/>
                    <a:pt x="3227" y="3155"/>
                    <a:pt x="3250" y="3131"/>
                  </a:cubicBezTo>
                  <a:cubicBezTo>
                    <a:pt x="3536" y="2858"/>
                    <a:pt x="3691" y="2500"/>
                    <a:pt x="3691" y="2119"/>
                  </a:cubicBezTo>
                  <a:lnTo>
                    <a:pt x="3691" y="1810"/>
                  </a:lnTo>
                  <a:lnTo>
                    <a:pt x="3727" y="1715"/>
                  </a:lnTo>
                  <a:cubicBezTo>
                    <a:pt x="3822" y="1548"/>
                    <a:pt x="3870" y="1357"/>
                    <a:pt x="3870" y="1167"/>
                  </a:cubicBezTo>
                  <a:lnTo>
                    <a:pt x="3870" y="167"/>
                  </a:lnTo>
                  <a:cubicBezTo>
                    <a:pt x="3870" y="71"/>
                    <a:pt x="3786" y="0"/>
                    <a:pt x="37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50000"/>
                  </a:schemeClr>
                </a:solidFill>
              </a:endParaRPr>
            </a:p>
          </p:txBody>
        </p:sp>
        <p:sp>
          <p:nvSpPr>
            <p:cNvPr id="15" name="Google Shape;9488;p71"/>
            <p:cNvSpPr/>
            <p:nvPr/>
          </p:nvSpPr>
          <p:spPr>
            <a:xfrm>
              <a:off x="7340324" y="2291486"/>
              <a:ext cx="10630" cy="38702"/>
            </a:xfrm>
            <a:custGeom>
              <a:avLst/>
              <a:gdLst/>
              <a:ahLst/>
              <a:cxnLst/>
              <a:rect l="l" t="t" r="r" b="b"/>
              <a:pathLst>
                <a:path w="334" h="1216" extrusionOk="0">
                  <a:moveTo>
                    <a:pt x="167" y="1"/>
                  </a:moveTo>
                  <a:cubicBezTo>
                    <a:pt x="84" y="1"/>
                    <a:pt x="0" y="72"/>
                    <a:pt x="0" y="167"/>
                  </a:cubicBezTo>
                  <a:lnTo>
                    <a:pt x="0" y="1060"/>
                  </a:lnTo>
                  <a:cubicBezTo>
                    <a:pt x="0" y="1144"/>
                    <a:pt x="84" y="1215"/>
                    <a:pt x="167" y="1215"/>
                  </a:cubicBezTo>
                  <a:cubicBezTo>
                    <a:pt x="262" y="1215"/>
                    <a:pt x="334" y="1144"/>
                    <a:pt x="334" y="1060"/>
                  </a:cubicBezTo>
                  <a:lnTo>
                    <a:pt x="334" y="167"/>
                  </a:lnTo>
                  <a:cubicBezTo>
                    <a:pt x="334" y="72"/>
                    <a:pt x="26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50000"/>
                  </a:schemeClr>
                </a:solidFill>
              </a:endParaRPr>
            </a:p>
          </p:txBody>
        </p:sp>
        <p:sp>
          <p:nvSpPr>
            <p:cNvPr id="16" name="Google Shape;9489;p71"/>
            <p:cNvSpPr/>
            <p:nvPr/>
          </p:nvSpPr>
          <p:spPr>
            <a:xfrm>
              <a:off x="7419511" y="2291486"/>
              <a:ext cx="10630" cy="38702"/>
            </a:xfrm>
            <a:custGeom>
              <a:avLst/>
              <a:gdLst/>
              <a:ahLst/>
              <a:cxnLst/>
              <a:rect l="l" t="t" r="r" b="b"/>
              <a:pathLst>
                <a:path w="334" h="1216" extrusionOk="0">
                  <a:moveTo>
                    <a:pt x="167" y="1"/>
                  </a:moveTo>
                  <a:cubicBezTo>
                    <a:pt x="72" y="1"/>
                    <a:pt x="1" y="72"/>
                    <a:pt x="1" y="167"/>
                  </a:cubicBezTo>
                  <a:lnTo>
                    <a:pt x="1" y="1060"/>
                  </a:lnTo>
                  <a:cubicBezTo>
                    <a:pt x="1" y="1144"/>
                    <a:pt x="72" y="1215"/>
                    <a:pt x="167" y="1215"/>
                  </a:cubicBezTo>
                  <a:cubicBezTo>
                    <a:pt x="251" y="1215"/>
                    <a:pt x="334" y="1144"/>
                    <a:pt x="334" y="1060"/>
                  </a:cubicBezTo>
                  <a:lnTo>
                    <a:pt x="334" y="167"/>
                  </a:lnTo>
                  <a:cubicBezTo>
                    <a:pt x="334" y="72"/>
                    <a:pt x="251"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50000"/>
                  </a:schemeClr>
                </a:solidFill>
              </a:endParaRPr>
            </a:p>
          </p:txBody>
        </p:sp>
        <p:sp>
          <p:nvSpPr>
            <p:cNvPr id="17" name="Google Shape;9490;p71"/>
            <p:cNvSpPr/>
            <p:nvPr/>
          </p:nvSpPr>
          <p:spPr>
            <a:xfrm>
              <a:off x="7153878" y="1969392"/>
              <a:ext cx="225498" cy="188355"/>
            </a:xfrm>
            <a:custGeom>
              <a:avLst/>
              <a:gdLst/>
              <a:ahLst/>
              <a:cxnLst/>
              <a:rect l="l" t="t" r="r" b="b"/>
              <a:pathLst>
                <a:path w="7085" h="5918" extrusionOk="0">
                  <a:moveTo>
                    <a:pt x="2441" y="4227"/>
                  </a:moveTo>
                  <a:lnTo>
                    <a:pt x="2346" y="4608"/>
                  </a:lnTo>
                  <a:lnTo>
                    <a:pt x="2132" y="4608"/>
                  </a:lnTo>
                  <a:cubicBezTo>
                    <a:pt x="1917" y="4608"/>
                    <a:pt x="1751" y="4442"/>
                    <a:pt x="1751" y="4239"/>
                  </a:cubicBezTo>
                  <a:lnTo>
                    <a:pt x="1751" y="4227"/>
                  </a:lnTo>
                  <a:close/>
                  <a:moveTo>
                    <a:pt x="5668" y="310"/>
                  </a:moveTo>
                  <a:cubicBezTo>
                    <a:pt x="5882" y="310"/>
                    <a:pt x="6037" y="477"/>
                    <a:pt x="6037" y="679"/>
                  </a:cubicBezTo>
                  <a:lnTo>
                    <a:pt x="6037" y="3525"/>
                  </a:lnTo>
                  <a:cubicBezTo>
                    <a:pt x="6037" y="3739"/>
                    <a:pt x="5882" y="3894"/>
                    <a:pt x="5668" y="3894"/>
                  </a:cubicBezTo>
                  <a:lnTo>
                    <a:pt x="4251" y="3894"/>
                  </a:lnTo>
                  <a:cubicBezTo>
                    <a:pt x="4227" y="3894"/>
                    <a:pt x="4179" y="3918"/>
                    <a:pt x="4156" y="3930"/>
                  </a:cubicBezTo>
                  <a:lnTo>
                    <a:pt x="2572" y="5084"/>
                  </a:lnTo>
                  <a:lnTo>
                    <a:pt x="2810" y="4108"/>
                  </a:lnTo>
                  <a:cubicBezTo>
                    <a:pt x="2822" y="4061"/>
                    <a:pt x="2810" y="4001"/>
                    <a:pt x="2786" y="3953"/>
                  </a:cubicBezTo>
                  <a:cubicBezTo>
                    <a:pt x="2751" y="3918"/>
                    <a:pt x="2703" y="3894"/>
                    <a:pt x="2644" y="3894"/>
                  </a:cubicBezTo>
                  <a:lnTo>
                    <a:pt x="703" y="3894"/>
                  </a:lnTo>
                  <a:cubicBezTo>
                    <a:pt x="489" y="3894"/>
                    <a:pt x="322" y="3739"/>
                    <a:pt x="322" y="3525"/>
                  </a:cubicBezTo>
                  <a:lnTo>
                    <a:pt x="322" y="679"/>
                  </a:lnTo>
                  <a:cubicBezTo>
                    <a:pt x="322" y="477"/>
                    <a:pt x="489" y="310"/>
                    <a:pt x="703" y="310"/>
                  </a:cubicBezTo>
                  <a:close/>
                  <a:moveTo>
                    <a:pt x="6382" y="1036"/>
                  </a:moveTo>
                  <a:cubicBezTo>
                    <a:pt x="6585" y="1036"/>
                    <a:pt x="6751" y="1203"/>
                    <a:pt x="6751" y="1417"/>
                  </a:cubicBezTo>
                  <a:lnTo>
                    <a:pt x="6751" y="4251"/>
                  </a:lnTo>
                  <a:lnTo>
                    <a:pt x="6739" y="4251"/>
                  </a:lnTo>
                  <a:cubicBezTo>
                    <a:pt x="6739" y="4465"/>
                    <a:pt x="6573" y="4632"/>
                    <a:pt x="6370" y="4632"/>
                  </a:cubicBezTo>
                  <a:lnTo>
                    <a:pt x="4953" y="4632"/>
                  </a:lnTo>
                  <a:cubicBezTo>
                    <a:pt x="4906" y="4632"/>
                    <a:pt x="4870" y="4644"/>
                    <a:pt x="4822" y="4692"/>
                  </a:cubicBezTo>
                  <a:cubicBezTo>
                    <a:pt x="4787" y="4727"/>
                    <a:pt x="4775" y="4775"/>
                    <a:pt x="4787" y="4823"/>
                  </a:cubicBezTo>
                  <a:lnTo>
                    <a:pt x="4906" y="5501"/>
                  </a:lnTo>
                  <a:lnTo>
                    <a:pt x="3691" y="4692"/>
                  </a:lnTo>
                  <a:lnTo>
                    <a:pt x="4299" y="4239"/>
                  </a:lnTo>
                  <a:lnTo>
                    <a:pt x="5668" y="4239"/>
                  </a:lnTo>
                  <a:cubicBezTo>
                    <a:pt x="6049" y="4239"/>
                    <a:pt x="6370" y="3930"/>
                    <a:pt x="6370" y="3537"/>
                  </a:cubicBezTo>
                  <a:lnTo>
                    <a:pt x="6370" y="1036"/>
                  </a:lnTo>
                  <a:close/>
                  <a:moveTo>
                    <a:pt x="703" y="1"/>
                  </a:moveTo>
                  <a:cubicBezTo>
                    <a:pt x="310" y="1"/>
                    <a:pt x="0" y="310"/>
                    <a:pt x="0" y="703"/>
                  </a:cubicBezTo>
                  <a:lnTo>
                    <a:pt x="0" y="3537"/>
                  </a:lnTo>
                  <a:cubicBezTo>
                    <a:pt x="0" y="3930"/>
                    <a:pt x="310" y="4239"/>
                    <a:pt x="703" y="4239"/>
                  </a:cubicBezTo>
                  <a:lnTo>
                    <a:pt x="1405" y="4239"/>
                  </a:lnTo>
                  <a:lnTo>
                    <a:pt x="1405" y="4251"/>
                  </a:lnTo>
                  <a:cubicBezTo>
                    <a:pt x="1405" y="4644"/>
                    <a:pt x="1727" y="4954"/>
                    <a:pt x="2108" y="4954"/>
                  </a:cubicBezTo>
                  <a:lnTo>
                    <a:pt x="2263" y="4954"/>
                  </a:lnTo>
                  <a:lnTo>
                    <a:pt x="2203" y="5227"/>
                  </a:lnTo>
                  <a:cubicBezTo>
                    <a:pt x="2167" y="5323"/>
                    <a:pt x="2215" y="5430"/>
                    <a:pt x="2298" y="5489"/>
                  </a:cubicBezTo>
                  <a:cubicBezTo>
                    <a:pt x="2346" y="5525"/>
                    <a:pt x="2394" y="5537"/>
                    <a:pt x="2453" y="5537"/>
                  </a:cubicBezTo>
                  <a:cubicBezTo>
                    <a:pt x="2513" y="5537"/>
                    <a:pt x="2560" y="5525"/>
                    <a:pt x="2596" y="5489"/>
                  </a:cubicBezTo>
                  <a:lnTo>
                    <a:pt x="3334" y="4954"/>
                  </a:lnTo>
                  <a:lnTo>
                    <a:pt x="3489" y="4954"/>
                  </a:lnTo>
                  <a:lnTo>
                    <a:pt x="4882" y="5882"/>
                  </a:lnTo>
                  <a:cubicBezTo>
                    <a:pt x="4918" y="5906"/>
                    <a:pt x="4965" y="5918"/>
                    <a:pt x="5013" y="5918"/>
                  </a:cubicBezTo>
                  <a:cubicBezTo>
                    <a:pt x="5061" y="5918"/>
                    <a:pt x="5096" y="5906"/>
                    <a:pt x="5144" y="5882"/>
                  </a:cubicBezTo>
                  <a:cubicBezTo>
                    <a:pt x="5239" y="5823"/>
                    <a:pt x="5287" y="5727"/>
                    <a:pt x="5263" y="5620"/>
                  </a:cubicBezTo>
                  <a:lnTo>
                    <a:pt x="5168" y="4954"/>
                  </a:lnTo>
                  <a:lnTo>
                    <a:pt x="6382" y="4954"/>
                  </a:lnTo>
                  <a:cubicBezTo>
                    <a:pt x="6763" y="4954"/>
                    <a:pt x="7085" y="4644"/>
                    <a:pt x="7085" y="4251"/>
                  </a:cubicBezTo>
                  <a:lnTo>
                    <a:pt x="7085" y="1417"/>
                  </a:lnTo>
                  <a:cubicBezTo>
                    <a:pt x="7085" y="1024"/>
                    <a:pt x="6775" y="715"/>
                    <a:pt x="6382" y="715"/>
                  </a:cubicBezTo>
                  <a:cubicBezTo>
                    <a:pt x="6370" y="310"/>
                    <a:pt x="6061" y="1"/>
                    <a:pt x="56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50000"/>
                  </a:schemeClr>
                </a:solidFill>
              </a:endParaRPr>
            </a:p>
          </p:txBody>
        </p:sp>
        <p:sp>
          <p:nvSpPr>
            <p:cNvPr id="18" name="Google Shape;9491;p71"/>
            <p:cNvSpPr/>
            <p:nvPr/>
          </p:nvSpPr>
          <p:spPr>
            <a:xfrm>
              <a:off x="7193663" y="2003511"/>
              <a:ext cx="27308" cy="10248"/>
            </a:xfrm>
            <a:custGeom>
              <a:avLst/>
              <a:gdLst/>
              <a:ahLst/>
              <a:cxnLst/>
              <a:rect l="l" t="t" r="r" b="b"/>
              <a:pathLst>
                <a:path w="858" h="322" extrusionOk="0">
                  <a:moveTo>
                    <a:pt x="167" y="0"/>
                  </a:moveTo>
                  <a:cubicBezTo>
                    <a:pt x="72" y="0"/>
                    <a:pt x="1" y="72"/>
                    <a:pt x="1" y="167"/>
                  </a:cubicBezTo>
                  <a:cubicBezTo>
                    <a:pt x="1" y="250"/>
                    <a:pt x="72" y="322"/>
                    <a:pt x="167" y="322"/>
                  </a:cubicBezTo>
                  <a:lnTo>
                    <a:pt x="703" y="322"/>
                  </a:lnTo>
                  <a:cubicBezTo>
                    <a:pt x="786" y="322"/>
                    <a:pt x="858" y="250"/>
                    <a:pt x="858" y="167"/>
                  </a:cubicBezTo>
                  <a:cubicBezTo>
                    <a:pt x="858" y="72"/>
                    <a:pt x="786" y="0"/>
                    <a:pt x="7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50000"/>
                  </a:schemeClr>
                </a:solidFill>
              </a:endParaRPr>
            </a:p>
          </p:txBody>
        </p:sp>
        <p:sp>
          <p:nvSpPr>
            <p:cNvPr id="19" name="Google Shape;9492;p71"/>
            <p:cNvSpPr/>
            <p:nvPr/>
          </p:nvSpPr>
          <p:spPr>
            <a:xfrm>
              <a:off x="7233065" y="2003511"/>
              <a:ext cx="83802" cy="10248"/>
            </a:xfrm>
            <a:custGeom>
              <a:avLst/>
              <a:gdLst/>
              <a:ahLst/>
              <a:cxnLst/>
              <a:rect l="l" t="t" r="r" b="b"/>
              <a:pathLst>
                <a:path w="2633" h="322" extrusionOk="0">
                  <a:moveTo>
                    <a:pt x="156" y="0"/>
                  </a:moveTo>
                  <a:cubicBezTo>
                    <a:pt x="72" y="0"/>
                    <a:pt x="1" y="72"/>
                    <a:pt x="1" y="167"/>
                  </a:cubicBezTo>
                  <a:cubicBezTo>
                    <a:pt x="1" y="250"/>
                    <a:pt x="72" y="322"/>
                    <a:pt x="156" y="322"/>
                  </a:cubicBezTo>
                  <a:lnTo>
                    <a:pt x="2465" y="322"/>
                  </a:lnTo>
                  <a:cubicBezTo>
                    <a:pt x="2561" y="322"/>
                    <a:pt x="2632" y="250"/>
                    <a:pt x="2632" y="167"/>
                  </a:cubicBezTo>
                  <a:cubicBezTo>
                    <a:pt x="2632" y="72"/>
                    <a:pt x="2573" y="0"/>
                    <a:pt x="24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50000"/>
                  </a:schemeClr>
                </a:solidFill>
              </a:endParaRPr>
            </a:p>
          </p:txBody>
        </p:sp>
        <p:sp>
          <p:nvSpPr>
            <p:cNvPr id="20" name="Google Shape;9493;p71"/>
            <p:cNvSpPr/>
            <p:nvPr/>
          </p:nvSpPr>
          <p:spPr>
            <a:xfrm>
              <a:off x="7193281" y="2031933"/>
              <a:ext cx="123936" cy="10248"/>
            </a:xfrm>
            <a:custGeom>
              <a:avLst/>
              <a:gdLst/>
              <a:ahLst/>
              <a:cxnLst/>
              <a:rect l="l" t="t" r="r" b="b"/>
              <a:pathLst>
                <a:path w="3894" h="322" extrusionOk="0">
                  <a:moveTo>
                    <a:pt x="155" y="0"/>
                  </a:moveTo>
                  <a:cubicBezTo>
                    <a:pt x="72" y="0"/>
                    <a:pt x="1" y="71"/>
                    <a:pt x="1" y="167"/>
                  </a:cubicBezTo>
                  <a:cubicBezTo>
                    <a:pt x="1" y="250"/>
                    <a:pt x="72" y="322"/>
                    <a:pt x="155" y="322"/>
                  </a:cubicBezTo>
                  <a:lnTo>
                    <a:pt x="3715" y="322"/>
                  </a:lnTo>
                  <a:cubicBezTo>
                    <a:pt x="3811" y="322"/>
                    <a:pt x="3882" y="250"/>
                    <a:pt x="3882" y="167"/>
                  </a:cubicBezTo>
                  <a:cubicBezTo>
                    <a:pt x="3894" y="71"/>
                    <a:pt x="3823" y="0"/>
                    <a:pt x="37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50000"/>
                  </a:schemeClr>
                </a:solidFill>
              </a:endParaRPr>
            </a:p>
          </p:txBody>
        </p:sp>
        <p:sp>
          <p:nvSpPr>
            <p:cNvPr id="21" name="Google Shape;9494;p71"/>
            <p:cNvSpPr/>
            <p:nvPr/>
          </p:nvSpPr>
          <p:spPr>
            <a:xfrm>
              <a:off x="7193663" y="2059973"/>
              <a:ext cx="83770" cy="10248"/>
            </a:xfrm>
            <a:custGeom>
              <a:avLst/>
              <a:gdLst/>
              <a:ahLst/>
              <a:cxnLst/>
              <a:rect l="l" t="t" r="r" b="b"/>
              <a:pathLst>
                <a:path w="2632" h="322" extrusionOk="0">
                  <a:moveTo>
                    <a:pt x="167" y="0"/>
                  </a:moveTo>
                  <a:cubicBezTo>
                    <a:pt x="72" y="0"/>
                    <a:pt x="1" y="72"/>
                    <a:pt x="1" y="155"/>
                  </a:cubicBezTo>
                  <a:cubicBezTo>
                    <a:pt x="1" y="250"/>
                    <a:pt x="72" y="322"/>
                    <a:pt x="167" y="322"/>
                  </a:cubicBezTo>
                  <a:lnTo>
                    <a:pt x="2465" y="322"/>
                  </a:lnTo>
                  <a:cubicBezTo>
                    <a:pt x="2560" y="322"/>
                    <a:pt x="2632" y="250"/>
                    <a:pt x="2632" y="155"/>
                  </a:cubicBezTo>
                  <a:cubicBezTo>
                    <a:pt x="2632" y="72"/>
                    <a:pt x="2560" y="0"/>
                    <a:pt x="24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50000"/>
                  </a:schemeClr>
                </a:solidFill>
              </a:endParaRPr>
            </a:p>
          </p:txBody>
        </p:sp>
        <p:sp>
          <p:nvSpPr>
            <p:cNvPr id="22" name="Google Shape;9495;p71"/>
            <p:cNvSpPr/>
            <p:nvPr/>
          </p:nvSpPr>
          <p:spPr>
            <a:xfrm>
              <a:off x="7289145" y="2059973"/>
              <a:ext cx="27722" cy="10248"/>
            </a:xfrm>
            <a:custGeom>
              <a:avLst/>
              <a:gdLst/>
              <a:ahLst/>
              <a:cxnLst/>
              <a:rect l="l" t="t" r="r" b="b"/>
              <a:pathLst>
                <a:path w="871" h="322" extrusionOk="0">
                  <a:moveTo>
                    <a:pt x="168" y="0"/>
                  </a:moveTo>
                  <a:cubicBezTo>
                    <a:pt x="84" y="0"/>
                    <a:pt x="1" y="72"/>
                    <a:pt x="1" y="155"/>
                  </a:cubicBezTo>
                  <a:cubicBezTo>
                    <a:pt x="1" y="250"/>
                    <a:pt x="84" y="322"/>
                    <a:pt x="168" y="322"/>
                  </a:cubicBezTo>
                  <a:lnTo>
                    <a:pt x="703" y="322"/>
                  </a:lnTo>
                  <a:cubicBezTo>
                    <a:pt x="799" y="322"/>
                    <a:pt x="870" y="250"/>
                    <a:pt x="870" y="155"/>
                  </a:cubicBezTo>
                  <a:cubicBezTo>
                    <a:pt x="870" y="72"/>
                    <a:pt x="811" y="0"/>
                    <a:pt x="7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50000"/>
                  </a:schemeClr>
                </a:solidFill>
              </a:endParaRPr>
            </a:p>
          </p:txBody>
        </p:sp>
      </p:grpSp>
    </p:spTree>
    <p:extLst>
      <p:ext uri="{BB962C8B-B14F-4D97-AF65-F5344CB8AC3E}">
        <p14:creationId xmlns:p14="http://schemas.microsoft.com/office/powerpoint/2010/main" val="3729544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9000" y="834300"/>
            <a:ext cx="6565600" cy="1104400"/>
          </a:xfrm>
        </p:spPr>
        <p:txBody>
          <a:bodyPr/>
          <a:lstStyle/>
          <a:p>
            <a:r>
              <a:rPr lang="en-US" sz="4400" b="1" dirty="0" smtClean="0"/>
              <a:t>Style Flex</a:t>
            </a:r>
            <a:endParaRPr lang="en-US" sz="4400" b="1" dirty="0"/>
          </a:p>
        </p:txBody>
      </p:sp>
      <p:sp>
        <p:nvSpPr>
          <p:cNvPr id="5" name="Subtitle 4"/>
          <p:cNvSpPr>
            <a:spLocks noGrp="1"/>
          </p:cNvSpPr>
          <p:nvPr>
            <p:ph type="subTitle" idx="1"/>
          </p:nvPr>
        </p:nvSpPr>
        <p:spPr>
          <a:xfrm>
            <a:off x="889000" y="1938700"/>
            <a:ext cx="4330700" cy="3306400"/>
          </a:xfrm>
        </p:spPr>
        <p:txBody>
          <a:bodyPr/>
          <a:lstStyle/>
          <a:p>
            <a:pPr>
              <a:spcBef>
                <a:spcPts val="600"/>
              </a:spcBef>
              <a:spcAft>
                <a:spcPts val="600"/>
              </a:spcAft>
            </a:pPr>
            <a:r>
              <a:rPr lang="en-US" u="sng" dirty="0" smtClean="0">
                <a:solidFill>
                  <a:schemeClr val="tx2">
                    <a:lumMod val="60000"/>
                    <a:lumOff val="40000"/>
                  </a:schemeClr>
                </a:solidFill>
              </a:rPr>
              <a:t>What it is:</a:t>
            </a:r>
          </a:p>
          <a:p>
            <a:pPr marL="482600" indent="-342900" fontAlgn="ctr">
              <a:spcBef>
                <a:spcPts val="600"/>
              </a:spcBef>
              <a:spcAft>
                <a:spcPts val="600"/>
              </a:spcAft>
              <a:buSzPct val="100000"/>
              <a:buFont typeface="Courier New" panose="02070309020205020404" pitchFamily="49" charset="0"/>
              <a:buChar char="o"/>
            </a:pPr>
            <a:r>
              <a:rPr lang="en-US" kern="1200" dirty="0">
                <a:solidFill>
                  <a:schemeClr val="tx2">
                    <a:lumMod val="60000"/>
                    <a:lumOff val="40000"/>
                  </a:schemeClr>
                </a:solidFill>
              </a:rPr>
              <a:t>Tailoring your behavior so the way you </a:t>
            </a:r>
            <a:r>
              <a:rPr lang="en-US" kern="1200" dirty="0" smtClean="0">
                <a:solidFill>
                  <a:schemeClr val="tx2">
                    <a:lumMod val="60000"/>
                    <a:lumOff val="40000"/>
                  </a:schemeClr>
                </a:solidFill>
              </a:rPr>
              <a:t>communicate </a:t>
            </a:r>
            <a:r>
              <a:rPr lang="en-US" kern="1200" dirty="0">
                <a:solidFill>
                  <a:schemeClr val="tx2">
                    <a:lumMod val="60000"/>
                    <a:lumOff val="40000"/>
                  </a:schemeClr>
                </a:solidFill>
              </a:rPr>
              <a:t>fits better with the other person's style</a:t>
            </a:r>
          </a:p>
          <a:p>
            <a:pPr marL="482600" indent="-342900" fontAlgn="ctr">
              <a:spcBef>
                <a:spcPts val="600"/>
              </a:spcBef>
              <a:spcAft>
                <a:spcPts val="600"/>
              </a:spcAft>
              <a:buSzPct val="100000"/>
              <a:buFont typeface="Courier New" panose="02070309020205020404" pitchFamily="49" charset="0"/>
              <a:buChar char="o"/>
            </a:pPr>
            <a:r>
              <a:rPr lang="en-US" kern="1200" dirty="0">
                <a:solidFill>
                  <a:schemeClr val="tx2">
                    <a:lumMod val="60000"/>
                    <a:lumOff val="40000"/>
                  </a:schemeClr>
                </a:solidFill>
              </a:rPr>
              <a:t>Presenting your ideas in way that is comfortable to the other </a:t>
            </a:r>
            <a:r>
              <a:rPr lang="en-US" kern="1200" dirty="0" smtClean="0">
                <a:solidFill>
                  <a:schemeClr val="tx2">
                    <a:lumMod val="60000"/>
                    <a:lumOff val="40000"/>
                  </a:schemeClr>
                </a:solidFill>
              </a:rPr>
              <a:t>person</a:t>
            </a:r>
          </a:p>
          <a:p>
            <a:pPr marL="482600" indent="-342900">
              <a:spcBef>
                <a:spcPts val="600"/>
              </a:spcBef>
              <a:spcAft>
                <a:spcPts val="600"/>
              </a:spcAft>
              <a:buSzPct val="100000"/>
              <a:buFont typeface="Courier New" panose="02070309020205020404" pitchFamily="49" charset="0"/>
              <a:buChar char="o"/>
            </a:pPr>
            <a:endParaRPr lang="en-US" dirty="0">
              <a:solidFill>
                <a:schemeClr val="tx2">
                  <a:lumMod val="60000"/>
                  <a:lumOff val="40000"/>
                </a:schemeClr>
              </a:solidFill>
            </a:endParaRPr>
          </a:p>
        </p:txBody>
      </p:sp>
      <p:sp>
        <p:nvSpPr>
          <p:cNvPr id="10" name="Subtitle 4"/>
          <p:cNvSpPr>
            <a:spLocks noGrp="1"/>
          </p:cNvSpPr>
          <p:nvPr>
            <p:ph type="subTitle" idx="1"/>
          </p:nvPr>
        </p:nvSpPr>
        <p:spPr>
          <a:xfrm>
            <a:off x="5448300" y="1938700"/>
            <a:ext cx="4330700" cy="4449400"/>
          </a:xfrm>
        </p:spPr>
        <p:txBody>
          <a:bodyPr/>
          <a:lstStyle/>
          <a:p>
            <a:pPr>
              <a:spcBef>
                <a:spcPts val="600"/>
              </a:spcBef>
              <a:spcAft>
                <a:spcPts val="600"/>
              </a:spcAft>
            </a:pPr>
            <a:r>
              <a:rPr lang="en-US" u="sng" dirty="0" smtClean="0">
                <a:solidFill>
                  <a:schemeClr val="bg1"/>
                </a:solidFill>
              </a:rPr>
              <a:t>What it ISN’T:</a:t>
            </a:r>
          </a:p>
          <a:p>
            <a:pPr marL="482600" indent="-342900">
              <a:spcBef>
                <a:spcPts val="600"/>
              </a:spcBef>
              <a:spcAft>
                <a:spcPts val="600"/>
              </a:spcAft>
              <a:buSzPct val="100000"/>
              <a:buFont typeface="Courier New" panose="02070309020205020404" pitchFamily="49" charset="0"/>
              <a:buChar char="o"/>
            </a:pPr>
            <a:r>
              <a:rPr lang="en-US" dirty="0" smtClean="0">
                <a:solidFill>
                  <a:schemeClr val="bg1"/>
                </a:solidFill>
              </a:rPr>
              <a:t>Manipulation</a:t>
            </a:r>
          </a:p>
          <a:p>
            <a:pPr marL="482600" indent="-342900">
              <a:spcBef>
                <a:spcPts val="600"/>
              </a:spcBef>
              <a:spcAft>
                <a:spcPts val="600"/>
              </a:spcAft>
              <a:buSzPct val="100000"/>
              <a:buFont typeface="Courier New" panose="02070309020205020404" pitchFamily="49" charset="0"/>
              <a:buChar char="o"/>
            </a:pPr>
            <a:r>
              <a:rPr lang="en-US" dirty="0" smtClean="0">
                <a:solidFill>
                  <a:schemeClr val="bg1"/>
                </a:solidFill>
              </a:rPr>
              <a:t>Conformity</a:t>
            </a:r>
            <a:endParaRPr lang="en-US" dirty="0">
              <a:solidFill>
                <a:schemeClr val="bg1"/>
              </a:solidFill>
            </a:endParaRPr>
          </a:p>
        </p:txBody>
      </p:sp>
    </p:spTree>
    <p:extLst>
      <p:ext uri="{BB962C8B-B14F-4D97-AF65-F5344CB8AC3E}">
        <p14:creationId xmlns:p14="http://schemas.microsoft.com/office/powerpoint/2010/main" val="428844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9500" y="4611767"/>
            <a:ext cx="6085200" cy="835600"/>
          </a:xfrm>
        </p:spPr>
        <p:txBody>
          <a:bodyPr/>
          <a:lstStyle/>
          <a:p>
            <a:r>
              <a:rPr lang="en-US" sz="3600" dirty="0" smtClean="0"/>
              <a:t>-Maya Angelou</a:t>
            </a:r>
            <a:endParaRPr lang="en-US" sz="3600" dirty="0"/>
          </a:p>
        </p:txBody>
      </p:sp>
      <p:sp>
        <p:nvSpPr>
          <p:cNvPr id="6" name="Subtitle 5"/>
          <p:cNvSpPr>
            <a:spLocks noGrp="1"/>
          </p:cNvSpPr>
          <p:nvPr>
            <p:ph type="subTitle" idx="1"/>
          </p:nvPr>
        </p:nvSpPr>
        <p:spPr>
          <a:xfrm>
            <a:off x="1079500" y="1849120"/>
            <a:ext cx="10045700" cy="2093880"/>
          </a:xfrm>
        </p:spPr>
        <p:txBody>
          <a:bodyPr/>
          <a:lstStyle/>
          <a:p>
            <a:r>
              <a:rPr lang="en-US" sz="4400" dirty="0" smtClean="0">
                <a:solidFill>
                  <a:schemeClr val="bg1"/>
                </a:solidFill>
              </a:rPr>
              <a:t>“I’ve learned that people will forget what you said, people will forget what you did, but people will never forget how you made them feel.”</a:t>
            </a:r>
            <a:endParaRPr lang="en-US" sz="4400" dirty="0">
              <a:solidFill>
                <a:schemeClr val="bg1"/>
              </a:solidFill>
            </a:endParaRPr>
          </a:p>
        </p:txBody>
      </p:sp>
    </p:spTree>
    <p:extLst>
      <p:ext uri="{BB962C8B-B14F-4D97-AF65-F5344CB8AC3E}">
        <p14:creationId xmlns:p14="http://schemas.microsoft.com/office/powerpoint/2010/main" val="2977987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000" y="415567"/>
            <a:ext cx="10272000" cy="763600"/>
          </a:xfrm>
        </p:spPr>
        <p:txBody>
          <a:bodyPr/>
          <a:lstStyle/>
          <a:p>
            <a:r>
              <a:rPr lang="en-US" sz="4400" b="1" dirty="0" smtClean="0"/>
              <a:t>How to style flex</a:t>
            </a:r>
            <a:endParaRPr lang="en-US" sz="4400" b="1" dirty="0"/>
          </a:p>
        </p:txBody>
      </p:sp>
      <p:sp>
        <p:nvSpPr>
          <p:cNvPr id="3" name="Text Placeholder 2"/>
          <p:cNvSpPr>
            <a:spLocks noGrp="1"/>
          </p:cNvSpPr>
          <p:nvPr>
            <p:ph type="body" idx="1"/>
          </p:nvPr>
        </p:nvSpPr>
        <p:spPr>
          <a:xfrm>
            <a:off x="960000" y="1356967"/>
            <a:ext cx="10272000" cy="4555200"/>
          </a:xfrm>
        </p:spPr>
        <p:txBody>
          <a:bodyPr/>
          <a:lstStyle/>
          <a:p>
            <a:pPr marL="643462" indent="-457200">
              <a:lnSpc>
                <a:spcPct val="100000"/>
              </a:lnSpc>
              <a:spcBef>
                <a:spcPts val="600"/>
              </a:spcBef>
              <a:spcAft>
                <a:spcPts val="600"/>
              </a:spcAft>
              <a:buClr>
                <a:schemeClr val="accent6"/>
              </a:buClr>
              <a:buSzPct val="100000"/>
              <a:buFont typeface="Open Sans"/>
              <a:buAutoNum type="arabicPeriod"/>
            </a:pPr>
            <a:r>
              <a:rPr lang="en-US" sz="2400" b="1" dirty="0" smtClean="0">
                <a:solidFill>
                  <a:schemeClr val="tx1">
                    <a:lumMod val="10000"/>
                    <a:lumOff val="90000"/>
                  </a:schemeClr>
                </a:solidFill>
              </a:rPr>
              <a:t>Identify</a:t>
            </a:r>
            <a:r>
              <a:rPr lang="en-US" sz="2400" dirty="0" smtClean="0">
                <a:solidFill>
                  <a:schemeClr val="bg1"/>
                </a:solidFill>
              </a:rPr>
              <a:t> your style and the other person’s style</a:t>
            </a:r>
          </a:p>
          <a:p>
            <a:pPr marL="643462" indent="-457200">
              <a:lnSpc>
                <a:spcPct val="100000"/>
              </a:lnSpc>
              <a:spcBef>
                <a:spcPts val="600"/>
              </a:spcBef>
              <a:spcAft>
                <a:spcPts val="600"/>
              </a:spcAft>
              <a:buClr>
                <a:schemeClr val="accent6"/>
              </a:buClr>
              <a:buSzPct val="100000"/>
              <a:buAutoNum type="arabicPeriod"/>
            </a:pPr>
            <a:r>
              <a:rPr lang="en-US" sz="2400" b="1" dirty="0" smtClean="0">
                <a:solidFill>
                  <a:schemeClr val="tx1">
                    <a:lumMod val="10000"/>
                    <a:lumOff val="90000"/>
                  </a:schemeClr>
                </a:solidFill>
              </a:rPr>
              <a:t>Plan </a:t>
            </a:r>
          </a:p>
          <a:p>
            <a:pPr marL="643462" indent="-457200">
              <a:lnSpc>
                <a:spcPct val="100000"/>
              </a:lnSpc>
              <a:spcBef>
                <a:spcPts val="600"/>
              </a:spcBef>
              <a:spcAft>
                <a:spcPts val="600"/>
              </a:spcAft>
              <a:buClr>
                <a:schemeClr val="accent6"/>
              </a:buClr>
              <a:buSzPct val="100000"/>
              <a:buAutoNum type="arabicPeriod"/>
            </a:pPr>
            <a:r>
              <a:rPr lang="en-US" sz="2400" b="1" dirty="0" smtClean="0">
                <a:solidFill>
                  <a:schemeClr val="tx1">
                    <a:lumMod val="10000"/>
                    <a:lumOff val="90000"/>
                  </a:schemeClr>
                </a:solidFill>
              </a:rPr>
              <a:t>Implement</a:t>
            </a:r>
            <a:r>
              <a:rPr lang="en-US" sz="2400" dirty="0" smtClean="0">
                <a:solidFill>
                  <a:schemeClr val="bg1"/>
                </a:solidFill>
              </a:rPr>
              <a:t>: monitor</a:t>
            </a:r>
          </a:p>
          <a:p>
            <a:pPr lvl="1">
              <a:lnSpc>
                <a:spcPct val="100000"/>
              </a:lnSpc>
              <a:spcBef>
                <a:spcPts val="600"/>
              </a:spcBef>
              <a:spcAft>
                <a:spcPts val="600"/>
              </a:spcAft>
              <a:buClr>
                <a:schemeClr val="accent6"/>
              </a:buClr>
              <a:buSzPct val="100000"/>
            </a:pPr>
            <a:r>
              <a:rPr lang="en-US" sz="2400" dirty="0" smtClean="0">
                <a:solidFill>
                  <a:schemeClr val="bg1"/>
                </a:solidFill>
              </a:rPr>
              <a:t>Is it making the other person feel more comfortable?</a:t>
            </a:r>
          </a:p>
          <a:p>
            <a:pPr lvl="1">
              <a:lnSpc>
                <a:spcPct val="100000"/>
              </a:lnSpc>
              <a:spcBef>
                <a:spcPts val="600"/>
              </a:spcBef>
              <a:spcAft>
                <a:spcPts val="600"/>
              </a:spcAft>
              <a:buClr>
                <a:schemeClr val="accent6"/>
              </a:buClr>
              <a:buSzPct val="100000"/>
            </a:pPr>
            <a:r>
              <a:rPr lang="en-US" sz="2400" dirty="0" smtClean="0">
                <a:solidFill>
                  <a:schemeClr val="bg1"/>
                </a:solidFill>
              </a:rPr>
              <a:t>Are you more productive?</a:t>
            </a:r>
          </a:p>
          <a:p>
            <a:pPr marL="643462" indent="-457200">
              <a:lnSpc>
                <a:spcPct val="100000"/>
              </a:lnSpc>
              <a:spcBef>
                <a:spcPts val="600"/>
              </a:spcBef>
              <a:spcAft>
                <a:spcPts val="600"/>
              </a:spcAft>
              <a:buClr>
                <a:schemeClr val="accent6"/>
              </a:buClr>
              <a:buSzPct val="100000"/>
              <a:buAutoNum type="arabicPeriod"/>
            </a:pPr>
            <a:r>
              <a:rPr lang="en-US" sz="2400" b="1" dirty="0" smtClean="0">
                <a:solidFill>
                  <a:schemeClr val="tx1">
                    <a:lumMod val="10000"/>
                    <a:lumOff val="90000"/>
                  </a:schemeClr>
                </a:solidFill>
              </a:rPr>
              <a:t>Evaluate</a:t>
            </a:r>
          </a:p>
          <a:p>
            <a:pPr lvl="1">
              <a:lnSpc>
                <a:spcPct val="100000"/>
              </a:lnSpc>
              <a:spcBef>
                <a:spcPts val="600"/>
              </a:spcBef>
              <a:spcAft>
                <a:spcPts val="600"/>
              </a:spcAft>
              <a:buClr>
                <a:schemeClr val="accent6"/>
              </a:buClr>
              <a:buSzPct val="100000"/>
            </a:pPr>
            <a:r>
              <a:rPr lang="en-US" sz="2400" dirty="0" smtClean="0">
                <a:solidFill>
                  <a:schemeClr val="bg1"/>
                </a:solidFill>
              </a:rPr>
              <a:t>What went well?</a:t>
            </a:r>
          </a:p>
          <a:p>
            <a:pPr lvl="1">
              <a:lnSpc>
                <a:spcPct val="100000"/>
              </a:lnSpc>
              <a:spcBef>
                <a:spcPts val="600"/>
              </a:spcBef>
              <a:spcAft>
                <a:spcPts val="600"/>
              </a:spcAft>
              <a:buClr>
                <a:schemeClr val="accent6"/>
              </a:buClr>
              <a:buSzPct val="100000"/>
            </a:pPr>
            <a:r>
              <a:rPr lang="en-US" sz="2400" dirty="0" smtClean="0">
                <a:solidFill>
                  <a:schemeClr val="bg1"/>
                </a:solidFill>
              </a:rPr>
              <a:t>What was a miss?</a:t>
            </a:r>
          </a:p>
        </p:txBody>
      </p:sp>
    </p:spTree>
    <p:extLst>
      <p:ext uri="{BB962C8B-B14F-4D97-AF65-F5344CB8AC3E}">
        <p14:creationId xmlns:p14="http://schemas.microsoft.com/office/powerpoint/2010/main" val="16454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rot="16200000">
            <a:off x="-1729755" y="3360539"/>
            <a:ext cx="4042492" cy="412956"/>
          </a:xfrm>
          <a:custGeom>
            <a:avLst/>
            <a:gdLst>
              <a:gd name="connsiteX0" fmla="*/ 0 w 4992624"/>
              <a:gd name="connsiteY0" fmla="*/ 0 h 412956"/>
              <a:gd name="connsiteX1" fmla="*/ 4992624 w 4992624"/>
              <a:gd name="connsiteY1" fmla="*/ 0 h 412956"/>
              <a:gd name="connsiteX2" fmla="*/ 4992624 w 4992624"/>
              <a:gd name="connsiteY2" fmla="*/ 412956 h 412956"/>
              <a:gd name="connsiteX3" fmla="*/ 0 w 4992624"/>
              <a:gd name="connsiteY3" fmla="*/ 412956 h 412956"/>
              <a:gd name="connsiteX4" fmla="*/ 0 w 4992624"/>
              <a:gd name="connsiteY4" fmla="*/ 0 h 412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2624" h="412956">
                <a:moveTo>
                  <a:pt x="0" y="0"/>
                </a:moveTo>
                <a:lnTo>
                  <a:pt x="4992624" y="0"/>
                </a:lnTo>
                <a:lnTo>
                  <a:pt x="4992624" y="412956"/>
                </a:lnTo>
                <a:lnTo>
                  <a:pt x="0" y="4129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364205" bIns="0" numCol="1" spcCol="1270" anchor="t" anchorCtr="0">
            <a:noAutofit/>
          </a:bodyPr>
          <a:lstStyle/>
          <a:p>
            <a:pPr lvl="0" algn="r" defTabSz="1377950">
              <a:lnSpc>
                <a:spcPct val="90000"/>
              </a:lnSpc>
              <a:spcBef>
                <a:spcPct val="0"/>
              </a:spcBef>
              <a:spcAft>
                <a:spcPct val="35000"/>
              </a:spcAft>
            </a:pPr>
            <a:r>
              <a:rPr lang="en-US" sz="3100" kern="1200" dirty="0" smtClean="0">
                <a:solidFill>
                  <a:schemeClr val="accent1">
                    <a:lumMod val="50000"/>
                  </a:schemeClr>
                </a:solidFill>
              </a:rPr>
              <a:t>Analytical</a:t>
            </a:r>
            <a:endParaRPr lang="en-US" sz="3100" kern="1200" dirty="0">
              <a:solidFill>
                <a:schemeClr val="accent1">
                  <a:lumMod val="50000"/>
                </a:schemeClr>
              </a:solidFill>
            </a:endParaRPr>
          </a:p>
        </p:txBody>
      </p:sp>
      <p:sp>
        <p:nvSpPr>
          <p:cNvPr id="7" name="Freeform 6"/>
          <p:cNvSpPr/>
          <p:nvPr/>
        </p:nvSpPr>
        <p:spPr>
          <a:xfrm>
            <a:off x="482678" y="1545771"/>
            <a:ext cx="2514600" cy="4042492"/>
          </a:xfrm>
          <a:custGeom>
            <a:avLst/>
            <a:gdLst>
              <a:gd name="connsiteX0" fmla="*/ 0 w 2056962"/>
              <a:gd name="connsiteY0" fmla="*/ 0 h 4992624"/>
              <a:gd name="connsiteX1" fmla="*/ 2056962 w 2056962"/>
              <a:gd name="connsiteY1" fmla="*/ 0 h 4992624"/>
              <a:gd name="connsiteX2" fmla="*/ 2056962 w 2056962"/>
              <a:gd name="connsiteY2" fmla="*/ 4992624 h 4992624"/>
              <a:gd name="connsiteX3" fmla="*/ 0 w 2056962"/>
              <a:gd name="connsiteY3" fmla="*/ 4992624 h 4992624"/>
              <a:gd name="connsiteX4" fmla="*/ 0 w 2056962"/>
              <a:gd name="connsiteY4" fmla="*/ 0 h 4992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962" h="4992624">
                <a:moveTo>
                  <a:pt x="0" y="0"/>
                </a:moveTo>
                <a:lnTo>
                  <a:pt x="2056962" y="0"/>
                </a:lnTo>
                <a:lnTo>
                  <a:pt x="2056962" y="4992624"/>
                </a:lnTo>
                <a:lnTo>
                  <a:pt x="0" y="4992624"/>
                </a:lnTo>
                <a:lnTo>
                  <a:pt x="0" y="0"/>
                </a:lnTo>
                <a:close/>
              </a:path>
            </a:pathLst>
          </a:custGeom>
          <a:no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70688" tIns="364205" rIns="170688" bIns="170688" numCol="1" spcCol="1270" anchor="t" anchorCtr="0">
            <a:noAutofit/>
          </a:bodyPr>
          <a:lstStyle/>
          <a:p>
            <a:pPr marL="171450" lvl="1" indent="-171450" algn="l" defTabSz="844550">
              <a:spcBef>
                <a:spcPts val="600"/>
              </a:spcBef>
              <a:spcAft>
                <a:spcPts val="600"/>
              </a:spcAft>
              <a:buChar char="••"/>
            </a:pPr>
            <a:r>
              <a:rPr lang="en-US" sz="1900" kern="1200" dirty="0" smtClean="0">
                <a:solidFill>
                  <a:schemeClr val="accent1">
                    <a:lumMod val="20000"/>
                    <a:lumOff val="80000"/>
                  </a:schemeClr>
                </a:solidFill>
              </a:rPr>
              <a:t>Check accuracy</a:t>
            </a:r>
            <a:endParaRPr lang="en-US" sz="1900" kern="1200" dirty="0">
              <a:solidFill>
                <a:schemeClr val="accent1">
                  <a:lumMod val="20000"/>
                  <a:lumOff val="80000"/>
                </a:schemeClr>
              </a:solidFill>
            </a:endParaRPr>
          </a:p>
          <a:p>
            <a:pPr marL="171450" lvl="1" indent="-171450" algn="l" defTabSz="844550">
              <a:spcBef>
                <a:spcPts val="600"/>
              </a:spcBef>
              <a:spcAft>
                <a:spcPts val="600"/>
              </a:spcAft>
              <a:buChar char="••"/>
            </a:pPr>
            <a:r>
              <a:rPr lang="en-US" sz="1900" kern="1200" dirty="0" smtClean="0">
                <a:solidFill>
                  <a:schemeClr val="accent1">
                    <a:lumMod val="20000"/>
                    <a:lumOff val="80000"/>
                  </a:schemeClr>
                </a:solidFill>
              </a:rPr>
              <a:t>Give them the time and space to make a decision</a:t>
            </a:r>
          </a:p>
          <a:p>
            <a:pPr marL="171450" lvl="1" indent="-171450" algn="l" defTabSz="844550">
              <a:spcBef>
                <a:spcPts val="600"/>
              </a:spcBef>
              <a:spcAft>
                <a:spcPts val="600"/>
              </a:spcAft>
              <a:buChar char="••"/>
            </a:pPr>
            <a:r>
              <a:rPr lang="en-US" sz="1900" kern="1200" dirty="0" smtClean="0">
                <a:solidFill>
                  <a:schemeClr val="accent1">
                    <a:lumMod val="20000"/>
                    <a:lumOff val="80000"/>
                  </a:schemeClr>
                </a:solidFill>
              </a:rPr>
              <a:t>Be straight forward</a:t>
            </a:r>
          </a:p>
          <a:p>
            <a:pPr marL="171450" lvl="1" indent="-171450" algn="l" defTabSz="844550">
              <a:spcBef>
                <a:spcPts val="600"/>
              </a:spcBef>
              <a:spcAft>
                <a:spcPts val="600"/>
              </a:spcAft>
              <a:buChar char="••"/>
            </a:pPr>
            <a:r>
              <a:rPr lang="en-US" sz="1900" kern="1200" dirty="0" smtClean="0">
                <a:solidFill>
                  <a:schemeClr val="accent1">
                    <a:lumMod val="20000"/>
                    <a:lumOff val="80000"/>
                  </a:schemeClr>
                </a:solidFill>
              </a:rPr>
              <a:t>Be prepared at all times</a:t>
            </a:r>
            <a:endParaRPr lang="en-US" sz="1900" kern="1200" dirty="0">
              <a:solidFill>
                <a:schemeClr val="accent1">
                  <a:lumMod val="20000"/>
                  <a:lumOff val="80000"/>
                </a:schemeClr>
              </a:solidFill>
            </a:endParaRPr>
          </a:p>
        </p:txBody>
      </p:sp>
      <p:sp>
        <p:nvSpPr>
          <p:cNvPr id="8" name="Rectangle 7"/>
          <p:cNvSpPr/>
          <p:nvPr/>
        </p:nvSpPr>
        <p:spPr>
          <a:xfrm>
            <a:off x="1072529" y="336286"/>
            <a:ext cx="1393922" cy="1393922"/>
          </a:xfrm>
          <a:prstGeom prst="rect">
            <a:avLst/>
          </a:prstGeom>
          <a: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a:blipFill>
          <a:ln>
            <a:noFill/>
          </a:ln>
        </p:spPr>
        <p:style>
          <a:lnRef idx="2">
            <a:scrgbClr r="0" g="0" b="0"/>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rot="16200000">
            <a:off x="1258698" y="3360539"/>
            <a:ext cx="4042492" cy="412956"/>
          </a:xfrm>
          <a:custGeom>
            <a:avLst/>
            <a:gdLst>
              <a:gd name="connsiteX0" fmla="*/ 0 w 4992624"/>
              <a:gd name="connsiteY0" fmla="*/ 0 h 412956"/>
              <a:gd name="connsiteX1" fmla="*/ 4992624 w 4992624"/>
              <a:gd name="connsiteY1" fmla="*/ 0 h 412956"/>
              <a:gd name="connsiteX2" fmla="*/ 4992624 w 4992624"/>
              <a:gd name="connsiteY2" fmla="*/ 412956 h 412956"/>
              <a:gd name="connsiteX3" fmla="*/ 0 w 4992624"/>
              <a:gd name="connsiteY3" fmla="*/ 412956 h 412956"/>
              <a:gd name="connsiteX4" fmla="*/ 0 w 4992624"/>
              <a:gd name="connsiteY4" fmla="*/ 0 h 412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2624" h="412956">
                <a:moveTo>
                  <a:pt x="0" y="0"/>
                </a:moveTo>
                <a:lnTo>
                  <a:pt x="4992624" y="0"/>
                </a:lnTo>
                <a:lnTo>
                  <a:pt x="4992624" y="412956"/>
                </a:lnTo>
                <a:lnTo>
                  <a:pt x="0" y="4129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364205" bIns="0" numCol="1" spcCol="1270" anchor="t" anchorCtr="0">
            <a:noAutofit/>
          </a:bodyPr>
          <a:lstStyle/>
          <a:p>
            <a:pPr lvl="0" algn="r" defTabSz="1377950">
              <a:lnSpc>
                <a:spcPct val="90000"/>
              </a:lnSpc>
              <a:spcBef>
                <a:spcPct val="0"/>
              </a:spcBef>
              <a:spcAft>
                <a:spcPct val="35000"/>
              </a:spcAft>
            </a:pPr>
            <a:r>
              <a:rPr lang="en-US" sz="3100" kern="1200" dirty="0" smtClean="0">
                <a:solidFill>
                  <a:schemeClr val="accent1">
                    <a:lumMod val="50000"/>
                  </a:schemeClr>
                </a:solidFill>
              </a:rPr>
              <a:t>Amiable</a:t>
            </a:r>
            <a:endParaRPr lang="en-US" sz="3100" kern="1200" dirty="0">
              <a:solidFill>
                <a:schemeClr val="accent1">
                  <a:lumMod val="50000"/>
                </a:schemeClr>
              </a:solidFill>
            </a:endParaRPr>
          </a:p>
        </p:txBody>
      </p:sp>
      <p:sp>
        <p:nvSpPr>
          <p:cNvPr id="10" name="Freeform 9"/>
          <p:cNvSpPr/>
          <p:nvPr/>
        </p:nvSpPr>
        <p:spPr>
          <a:xfrm>
            <a:off x="3484575" y="1545771"/>
            <a:ext cx="2514600" cy="4042492"/>
          </a:xfrm>
          <a:custGeom>
            <a:avLst/>
            <a:gdLst>
              <a:gd name="connsiteX0" fmla="*/ 0 w 2056962"/>
              <a:gd name="connsiteY0" fmla="*/ 0 h 4992624"/>
              <a:gd name="connsiteX1" fmla="*/ 2056962 w 2056962"/>
              <a:gd name="connsiteY1" fmla="*/ 0 h 4992624"/>
              <a:gd name="connsiteX2" fmla="*/ 2056962 w 2056962"/>
              <a:gd name="connsiteY2" fmla="*/ 4992624 h 4992624"/>
              <a:gd name="connsiteX3" fmla="*/ 0 w 2056962"/>
              <a:gd name="connsiteY3" fmla="*/ 4992624 h 4992624"/>
              <a:gd name="connsiteX4" fmla="*/ 0 w 2056962"/>
              <a:gd name="connsiteY4" fmla="*/ 0 h 4992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962" h="4992624">
                <a:moveTo>
                  <a:pt x="0" y="0"/>
                </a:moveTo>
                <a:lnTo>
                  <a:pt x="2056962" y="0"/>
                </a:lnTo>
                <a:lnTo>
                  <a:pt x="2056962" y="4992624"/>
                </a:lnTo>
                <a:lnTo>
                  <a:pt x="0" y="4992624"/>
                </a:lnTo>
                <a:lnTo>
                  <a:pt x="0" y="0"/>
                </a:lnTo>
                <a:close/>
              </a:path>
            </a:pathLst>
          </a:custGeom>
          <a:no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170688" tIns="364205" rIns="170688" bIns="170688" numCol="1" spcCol="1270" anchor="t" anchorCtr="0">
            <a:noAutofit/>
          </a:bodyPr>
          <a:lstStyle/>
          <a:p>
            <a:pPr marL="171450" lvl="1" indent="-171450" algn="l" defTabSz="844550">
              <a:spcBef>
                <a:spcPts val="600"/>
              </a:spcBef>
              <a:spcAft>
                <a:spcPts val="600"/>
              </a:spcAft>
              <a:buChar char="••"/>
            </a:pPr>
            <a:r>
              <a:rPr lang="en-US" sz="1900" kern="1200" dirty="0" smtClean="0">
                <a:solidFill>
                  <a:schemeClr val="accent1">
                    <a:lumMod val="20000"/>
                    <a:lumOff val="80000"/>
                  </a:schemeClr>
                </a:solidFill>
              </a:rPr>
              <a:t>Be personable</a:t>
            </a:r>
            <a:endParaRPr lang="en-US" sz="1900" kern="1200" dirty="0">
              <a:solidFill>
                <a:schemeClr val="accent1">
                  <a:lumMod val="20000"/>
                  <a:lumOff val="80000"/>
                </a:schemeClr>
              </a:solidFill>
            </a:endParaRPr>
          </a:p>
          <a:p>
            <a:pPr marL="171450" lvl="1" indent="-171450" algn="l" defTabSz="844550">
              <a:spcBef>
                <a:spcPts val="600"/>
              </a:spcBef>
              <a:spcAft>
                <a:spcPts val="600"/>
              </a:spcAft>
              <a:buChar char="••"/>
            </a:pPr>
            <a:r>
              <a:rPr lang="en-US" sz="1900" kern="1200" dirty="0" smtClean="0">
                <a:solidFill>
                  <a:schemeClr val="accent1">
                    <a:lumMod val="20000"/>
                    <a:lumOff val="80000"/>
                  </a:schemeClr>
                </a:solidFill>
              </a:rPr>
              <a:t>Show interest in them as a person</a:t>
            </a:r>
          </a:p>
          <a:p>
            <a:pPr marL="171450" lvl="1" indent="-171450" algn="l" defTabSz="844550">
              <a:spcBef>
                <a:spcPts val="600"/>
              </a:spcBef>
              <a:spcAft>
                <a:spcPts val="600"/>
              </a:spcAft>
              <a:buChar char="••"/>
            </a:pPr>
            <a:r>
              <a:rPr lang="en-US" sz="1900" kern="1200" dirty="0" smtClean="0">
                <a:solidFill>
                  <a:schemeClr val="accent1">
                    <a:lumMod val="20000"/>
                    <a:lumOff val="80000"/>
                  </a:schemeClr>
                </a:solidFill>
              </a:rPr>
              <a:t>Be informal in conversation, but keep on task</a:t>
            </a:r>
          </a:p>
          <a:p>
            <a:pPr marL="171450" lvl="1" indent="-171450" algn="l" defTabSz="844550">
              <a:spcBef>
                <a:spcPts val="600"/>
              </a:spcBef>
              <a:spcAft>
                <a:spcPts val="600"/>
              </a:spcAft>
              <a:buChar char="••"/>
            </a:pPr>
            <a:r>
              <a:rPr lang="en-US" sz="1900" kern="1200" dirty="0" smtClean="0">
                <a:solidFill>
                  <a:schemeClr val="accent1">
                    <a:lumMod val="20000"/>
                    <a:lumOff val="80000"/>
                  </a:schemeClr>
                </a:solidFill>
              </a:rPr>
              <a:t>If you disagree, expect hurt feelings</a:t>
            </a:r>
          </a:p>
          <a:p>
            <a:pPr marL="171450" lvl="1" indent="-171450" algn="l" defTabSz="844550">
              <a:spcBef>
                <a:spcPts val="600"/>
              </a:spcBef>
              <a:spcAft>
                <a:spcPts val="600"/>
              </a:spcAft>
              <a:buChar char="••"/>
            </a:pPr>
            <a:r>
              <a:rPr lang="en-US" sz="1900" kern="1200" dirty="0" smtClean="0">
                <a:solidFill>
                  <a:schemeClr val="accent1">
                    <a:lumMod val="20000"/>
                    <a:lumOff val="80000"/>
                  </a:schemeClr>
                </a:solidFill>
              </a:rPr>
              <a:t>Be non-threatening (focus on work)</a:t>
            </a:r>
            <a:endParaRPr lang="en-US" sz="1900" kern="1200" dirty="0">
              <a:solidFill>
                <a:schemeClr val="accent1">
                  <a:lumMod val="20000"/>
                  <a:lumOff val="80000"/>
                </a:schemeClr>
              </a:solidFill>
            </a:endParaRPr>
          </a:p>
        </p:txBody>
      </p:sp>
      <p:sp>
        <p:nvSpPr>
          <p:cNvPr id="11" name="Rectangle 10"/>
          <p:cNvSpPr/>
          <p:nvPr/>
        </p:nvSpPr>
        <p:spPr>
          <a:xfrm>
            <a:off x="4074427" y="336286"/>
            <a:ext cx="1393922" cy="1393922"/>
          </a:xfrm>
          <a:prstGeom prst="rect">
            <a:avLst/>
          </a:prstGeom>
          <a:blipFill rotWithShape="1">
            <a:blip r:embed="rId5">
              <a:duotone>
                <a:schemeClr val="accent1">
                  <a:shade val="45000"/>
                  <a:satMod val="135000"/>
                </a:schemeClr>
                <a:prstClr val="white"/>
              </a:duotone>
            </a:blip>
            <a:stretch>
              <a:fillRect/>
            </a:stretch>
          </a:blipFill>
          <a:ln>
            <a:noFill/>
          </a:ln>
        </p:spPr>
        <p:style>
          <a:lnRef idx="2">
            <a:scrgbClr r="0" g="0" b="0"/>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rot="16200000">
            <a:off x="4258749" y="3360539"/>
            <a:ext cx="4042492" cy="412956"/>
          </a:xfrm>
          <a:custGeom>
            <a:avLst/>
            <a:gdLst>
              <a:gd name="connsiteX0" fmla="*/ 0 w 4992624"/>
              <a:gd name="connsiteY0" fmla="*/ 0 h 412956"/>
              <a:gd name="connsiteX1" fmla="*/ 4992624 w 4992624"/>
              <a:gd name="connsiteY1" fmla="*/ 0 h 412956"/>
              <a:gd name="connsiteX2" fmla="*/ 4992624 w 4992624"/>
              <a:gd name="connsiteY2" fmla="*/ 412956 h 412956"/>
              <a:gd name="connsiteX3" fmla="*/ 0 w 4992624"/>
              <a:gd name="connsiteY3" fmla="*/ 412956 h 412956"/>
              <a:gd name="connsiteX4" fmla="*/ 0 w 4992624"/>
              <a:gd name="connsiteY4" fmla="*/ 0 h 412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2624" h="412956">
                <a:moveTo>
                  <a:pt x="0" y="0"/>
                </a:moveTo>
                <a:lnTo>
                  <a:pt x="4992624" y="0"/>
                </a:lnTo>
                <a:lnTo>
                  <a:pt x="4992624" y="412956"/>
                </a:lnTo>
                <a:lnTo>
                  <a:pt x="0" y="4129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64205" bIns="-1" numCol="1" spcCol="1270" anchor="t" anchorCtr="0">
            <a:noAutofit/>
          </a:bodyPr>
          <a:lstStyle/>
          <a:p>
            <a:pPr lvl="0" algn="r" defTabSz="1377950">
              <a:lnSpc>
                <a:spcPct val="90000"/>
              </a:lnSpc>
              <a:spcBef>
                <a:spcPct val="0"/>
              </a:spcBef>
              <a:spcAft>
                <a:spcPct val="35000"/>
              </a:spcAft>
            </a:pPr>
            <a:r>
              <a:rPr lang="en-US" sz="3100" kern="1200" dirty="0" smtClean="0">
                <a:solidFill>
                  <a:schemeClr val="accent1">
                    <a:lumMod val="50000"/>
                  </a:schemeClr>
                </a:solidFill>
              </a:rPr>
              <a:t>Driver</a:t>
            </a:r>
            <a:endParaRPr lang="en-US" sz="3100" kern="1200" dirty="0">
              <a:solidFill>
                <a:schemeClr val="accent1">
                  <a:lumMod val="50000"/>
                </a:schemeClr>
              </a:solidFill>
            </a:endParaRPr>
          </a:p>
        </p:txBody>
      </p:sp>
      <p:sp>
        <p:nvSpPr>
          <p:cNvPr id="13" name="Freeform 12"/>
          <p:cNvSpPr/>
          <p:nvPr/>
        </p:nvSpPr>
        <p:spPr>
          <a:xfrm>
            <a:off x="6486473" y="1545771"/>
            <a:ext cx="2514600" cy="4042492"/>
          </a:xfrm>
          <a:custGeom>
            <a:avLst/>
            <a:gdLst>
              <a:gd name="connsiteX0" fmla="*/ 0 w 2056962"/>
              <a:gd name="connsiteY0" fmla="*/ 0 h 4992624"/>
              <a:gd name="connsiteX1" fmla="*/ 2056962 w 2056962"/>
              <a:gd name="connsiteY1" fmla="*/ 0 h 4992624"/>
              <a:gd name="connsiteX2" fmla="*/ 2056962 w 2056962"/>
              <a:gd name="connsiteY2" fmla="*/ 4992624 h 4992624"/>
              <a:gd name="connsiteX3" fmla="*/ 0 w 2056962"/>
              <a:gd name="connsiteY3" fmla="*/ 4992624 h 4992624"/>
              <a:gd name="connsiteX4" fmla="*/ 0 w 2056962"/>
              <a:gd name="connsiteY4" fmla="*/ 0 h 4992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962" h="4992624">
                <a:moveTo>
                  <a:pt x="0" y="0"/>
                </a:moveTo>
                <a:lnTo>
                  <a:pt x="2056962" y="0"/>
                </a:lnTo>
                <a:lnTo>
                  <a:pt x="2056962" y="4992624"/>
                </a:lnTo>
                <a:lnTo>
                  <a:pt x="0" y="4992624"/>
                </a:lnTo>
                <a:lnTo>
                  <a:pt x="0" y="0"/>
                </a:lnTo>
                <a:close/>
              </a:path>
            </a:pathLst>
          </a:custGeom>
          <a:no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170688" tIns="364205" rIns="170688" bIns="170688" numCol="1" spcCol="1270" anchor="t" anchorCtr="0">
            <a:noAutofit/>
          </a:bodyPr>
          <a:lstStyle/>
          <a:p>
            <a:pPr marL="171450" lvl="1" indent="-171450" algn="l" defTabSz="844550">
              <a:spcBef>
                <a:spcPts val="600"/>
              </a:spcBef>
              <a:spcAft>
                <a:spcPts val="600"/>
              </a:spcAft>
              <a:buChar char="••"/>
            </a:pPr>
            <a:r>
              <a:rPr lang="en-US" sz="1900" kern="1200" dirty="0" smtClean="0">
                <a:solidFill>
                  <a:schemeClr val="accent1">
                    <a:lumMod val="20000"/>
                    <a:lumOff val="80000"/>
                  </a:schemeClr>
                </a:solidFill>
              </a:rPr>
              <a:t>Tie facts to results</a:t>
            </a:r>
            <a:endParaRPr lang="en-US" sz="1900" kern="1200" dirty="0">
              <a:solidFill>
                <a:schemeClr val="accent1">
                  <a:lumMod val="20000"/>
                  <a:lumOff val="80000"/>
                </a:schemeClr>
              </a:solidFill>
            </a:endParaRPr>
          </a:p>
          <a:p>
            <a:pPr marL="171450" lvl="1" indent="-171450" algn="l" defTabSz="844550">
              <a:spcBef>
                <a:spcPts val="600"/>
              </a:spcBef>
              <a:spcAft>
                <a:spcPts val="600"/>
              </a:spcAft>
              <a:buChar char="••"/>
            </a:pPr>
            <a:r>
              <a:rPr lang="en-US" sz="1900" kern="1200" dirty="0" smtClean="0">
                <a:solidFill>
                  <a:schemeClr val="accent1">
                    <a:lumMod val="20000"/>
                    <a:lumOff val="80000"/>
                  </a:schemeClr>
                </a:solidFill>
              </a:rPr>
              <a:t>Focus on the win-win</a:t>
            </a:r>
          </a:p>
          <a:p>
            <a:pPr marL="171450" lvl="1" indent="-171450" algn="l" defTabSz="844550">
              <a:spcBef>
                <a:spcPts val="600"/>
              </a:spcBef>
              <a:spcAft>
                <a:spcPts val="600"/>
              </a:spcAft>
              <a:buChar char="••"/>
            </a:pPr>
            <a:r>
              <a:rPr lang="en-US" sz="1900" kern="1200" dirty="0" smtClean="0">
                <a:solidFill>
                  <a:schemeClr val="accent1">
                    <a:lumMod val="20000"/>
                    <a:lumOff val="80000"/>
                  </a:schemeClr>
                </a:solidFill>
              </a:rPr>
              <a:t>Make an effort to be efficient</a:t>
            </a:r>
          </a:p>
          <a:p>
            <a:pPr marL="171450" lvl="1" indent="-171450" algn="l" defTabSz="844550">
              <a:spcBef>
                <a:spcPts val="600"/>
              </a:spcBef>
              <a:spcAft>
                <a:spcPts val="600"/>
              </a:spcAft>
              <a:buChar char="••"/>
            </a:pPr>
            <a:r>
              <a:rPr lang="en-US" sz="1900" kern="1200" dirty="0" smtClean="0">
                <a:solidFill>
                  <a:schemeClr val="accent1">
                    <a:lumMod val="20000"/>
                    <a:lumOff val="80000"/>
                  </a:schemeClr>
                </a:solidFill>
              </a:rPr>
              <a:t>When done, depart graciously</a:t>
            </a:r>
            <a:endParaRPr lang="en-US" sz="1900" kern="1200" dirty="0">
              <a:solidFill>
                <a:schemeClr val="accent1">
                  <a:lumMod val="20000"/>
                  <a:lumOff val="80000"/>
                </a:schemeClr>
              </a:solidFill>
            </a:endParaRPr>
          </a:p>
        </p:txBody>
      </p:sp>
      <p:sp>
        <p:nvSpPr>
          <p:cNvPr id="14" name="Rectangle 13"/>
          <p:cNvSpPr/>
          <p:nvPr/>
        </p:nvSpPr>
        <p:spPr>
          <a:xfrm>
            <a:off x="7076324" y="336286"/>
            <a:ext cx="1393922" cy="1393922"/>
          </a:xfrm>
          <a:prstGeom prst="rect">
            <a:avLst/>
          </a:prstGeom>
          <a:blipFill rotWithShape="1">
            <a:blip r:embed="rId6">
              <a:duotone>
                <a:schemeClr val="bg2">
                  <a:shade val="45000"/>
                  <a:satMod val="135000"/>
                </a:schemeClr>
                <a:prstClr val="white"/>
              </a:duotone>
            </a:blip>
            <a:stretch>
              <a:fillRect/>
            </a:stretch>
          </a:blipFill>
          <a:ln>
            <a:noFill/>
          </a:ln>
        </p:spPr>
        <p:style>
          <a:lnRef idx="2">
            <a:scrgbClr r="0" g="0" b="0"/>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5" name="Freeform 14"/>
          <p:cNvSpPr/>
          <p:nvPr/>
        </p:nvSpPr>
        <p:spPr>
          <a:xfrm rot="16200000">
            <a:off x="7260646" y="3360539"/>
            <a:ext cx="4042492" cy="412956"/>
          </a:xfrm>
          <a:custGeom>
            <a:avLst/>
            <a:gdLst>
              <a:gd name="connsiteX0" fmla="*/ 0 w 4992624"/>
              <a:gd name="connsiteY0" fmla="*/ 0 h 412956"/>
              <a:gd name="connsiteX1" fmla="*/ 4992624 w 4992624"/>
              <a:gd name="connsiteY1" fmla="*/ 0 h 412956"/>
              <a:gd name="connsiteX2" fmla="*/ 4992624 w 4992624"/>
              <a:gd name="connsiteY2" fmla="*/ 412956 h 412956"/>
              <a:gd name="connsiteX3" fmla="*/ 0 w 4992624"/>
              <a:gd name="connsiteY3" fmla="*/ 412956 h 412956"/>
              <a:gd name="connsiteX4" fmla="*/ 0 w 4992624"/>
              <a:gd name="connsiteY4" fmla="*/ 0 h 412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2624" h="412956">
                <a:moveTo>
                  <a:pt x="0" y="0"/>
                </a:moveTo>
                <a:lnTo>
                  <a:pt x="4992624" y="0"/>
                </a:lnTo>
                <a:lnTo>
                  <a:pt x="4992624" y="412956"/>
                </a:lnTo>
                <a:lnTo>
                  <a:pt x="0" y="4129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 rIns="364205" bIns="0" numCol="1" spcCol="1270" anchor="t" anchorCtr="0">
            <a:noAutofit/>
          </a:bodyPr>
          <a:lstStyle/>
          <a:p>
            <a:pPr lvl="0" algn="r" defTabSz="1377950">
              <a:lnSpc>
                <a:spcPct val="90000"/>
              </a:lnSpc>
              <a:spcBef>
                <a:spcPct val="0"/>
              </a:spcBef>
              <a:spcAft>
                <a:spcPct val="35000"/>
              </a:spcAft>
            </a:pPr>
            <a:r>
              <a:rPr lang="en-US" sz="3100" kern="1200" dirty="0" smtClean="0">
                <a:solidFill>
                  <a:schemeClr val="accent1">
                    <a:lumMod val="50000"/>
                  </a:schemeClr>
                </a:solidFill>
              </a:rPr>
              <a:t>Expressive</a:t>
            </a:r>
            <a:endParaRPr lang="en-US" sz="3100" kern="1200" dirty="0">
              <a:solidFill>
                <a:schemeClr val="accent1">
                  <a:lumMod val="50000"/>
                </a:schemeClr>
              </a:solidFill>
            </a:endParaRPr>
          </a:p>
        </p:txBody>
      </p:sp>
      <p:sp>
        <p:nvSpPr>
          <p:cNvPr id="16" name="Freeform 15"/>
          <p:cNvSpPr/>
          <p:nvPr/>
        </p:nvSpPr>
        <p:spPr>
          <a:xfrm>
            <a:off x="9558093" y="1545771"/>
            <a:ext cx="2514600" cy="4042492"/>
          </a:xfrm>
          <a:custGeom>
            <a:avLst/>
            <a:gdLst>
              <a:gd name="connsiteX0" fmla="*/ 0 w 2056962"/>
              <a:gd name="connsiteY0" fmla="*/ 0 h 4992624"/>
              <a:gd name="connsiteX1" fmla="*/ 2056962 w 2056962"/>
              <a:gd name="connsiteY1" fmla="*/ 0 h 4992624"/>
              <a:gd name="connsiteX2" fmla="*/ 2056962 w 2056962"/>
              <a:gd name="connsiteY2" fmla="*/ 4992624 h 4992624"/>
              <a:gd name="connsiteX3" fmla="*/ 0 w 2056962"/>
              <a:gd name="connsiteY3" fmla="*/ 4992624 h 4992624"/>
              <a:gd name="connsiteX4" fmla="*/ 0 w 2056962"/>
              <a:gd name="connsiteY4" fmla="*/ 0 h 4992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962" h="4992624">
                <a:moveTo>
                  <a:pt x="0" y="0"/>
                </a:moveTo>
                <a:lnTo>
                  <a:pt x="2056962" y="0"/>
                </a:lnTo>
                <a:lnTo>
                  <a:pt x="2056962" y="4992624"/>
                </a:lnTo>
                <a:lnTo>
                  <a:pt x="0" y="4992624"/>
                </a:lnTo>
                <a:lnTo>
                  <a:pt x="0" y="0"/>
                </a:lnTo>
                <a:close/>
              </a:path>
            </a:pathLst>
          </a:custGeom>
          <a:no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70688" tIns="364205" rIns="170688" bIns="170688" numCol="1" spcCol="1270" anchor="t" anchorCtr="0">
            <a:noAutofit/>
          </a:bodyPr>
          <a:lstStyle/>
          <a:p>
            <a:pPr marL="171450" lvl="1" indent="-171450" algn="l" defTabSz="844550">
              <a:spcBef>
                <a:spcPts val="600"/>
              </a:spcBef>
              <a:spcAft>
                <a:spcPts val="600"/>
              </a:spcAft>
              <a:buChar char="••"/>
            </a:pPr>
            <a:r>
              <a:rPr lang="en-US" sz="1900" kern="1200" dirty="0" smtClean="0">
                <a:solidFill>
                  <a:schemeClr val="accent1">
                    <a:lumMod val="20000"/>
                    <a:lumOff val="80000"/>
                  </a:schemeClr>
                </a:solidFill>
              </a:rPr>
              <a:t>Allow time for small talk</a:t>
            </a:r>
            <a:endParaRPr lang="en-US" sz="1900" kern="1200" dirty="0">
              <a:solidFill>
                <a:schemeClr val="accent1">
                  <a:lumMod val="20000"/>
                  <a:lumOff val="80000"/>
                </a:schemeClr>
              </a:solidFill>
            </a:endParaRPr>
          </a:p>
          <a:p>
            <a:pPr marL="171450" lvl="1" indent="-171450" algn="l" defTabSz="844550">
              <a:spcBef>
                <a:spcPts val="600"/>
              </a:spcBef>
              <a:spcAft>
                <a:spcPts val="600"/>
              </a:spcAft>
              <a:buChar char="••"/>
            </a:pPr>
            <a:r>
              <a:rPr lang="en-US" sz="1900" kern="1200" dirty="0" smtClean="0">
                <a:solidFill>
                  <a:schemeClr val="accent1">
                    <a:lumMod val="20000"/>
                    <a:lumOff val="80000"/>
                  </a:schemeClr>
                </a:solidFill>
              </a:rPr>
              <a:t>Ask for their opinions</a:t>
            </a:r>
            <a:endParaRPr lang="en-US" sz="1900" kern="1200" dirty="0">
              <a:solidFill>
                <a:schemeClr val="accent1">
                  <a:lumMod val="20000"/>
                  <a:lumOff val="80000"/>
                </a:schemeClr>
              </a:solidFill>
            </a:endParaRPr>
          </a:p>
          <a:p>
            <a:pPr marL="171450" lvl="1" indent="-171450" algn="l" defTabSz="844550">
              <a:spcBef>
                <a:spcPts val="600"/>
              </a:spcBef>
              <a:spcAft>
                <a:spcPts val="600"/>
              </a:spcAft>
              <a:buChar char="••"/>
            </a:pPr>
            <a:r>
              <a:rPr lang="en-US" sz="1900" kern="1200" dirty="0" smtClean="0">
                <a:solidFill>
                  <a:schemeClr val="accent1">
                    <a:lumMod val="20000"/>
                    <a:lumOff val="80000"/>
                  </a:schemeClr>
                </a:solidFill>
              </a:rPr>
              <a:t>Lay out the important, put the support in an addendum</a:t>
            </a:r>
            <a:endParaRPr lang="en-US" sz="1900" kern="1200" dirty="0">
              <a:solidFill>
                <a:schemeClr val="accent1">
                  <a:lumMod val="20000"/>
                  <a:lumOff val="80000"/>
                </a:schemeClr>
              </a:solidFill>
            </a:endParaRPr>
          </a:p>
          <a:p>
            <a:pPr marL="171450" lvl="1" indent="-171450" algn="l" defTabSz="844550">
              <a:spcBef>
                <a:spcPts val="600"/>
              </a:spcBef>
              <a:spcAft>
                <a:spcPts val="600"/>
              </a:spcAft>
              <a:buChar char="••"/>
            </a:pPr>
            <a:r>
              <a:rPr lang="en-US" sz="1900" kern="1200" dirty="0" smtClean="0">
                <a:solidFill>
                  <a:schemeClr val="accent1">
                    <a:lumMod val="20000"/>
                    <a:lumOff val="80000"/>
                  </a:schemeClr>
                </a:solidFill>
              </a:rPr>
              <a:t>Provide testimonials from people they see as important.</a:t>
            </a:r>
            <a:endParaRPr lang="en-US" sz="1900" kern="1200" dirty="0">
              <a:solidFill>
                <a:schemeClr val="accent1">
                  <a:lumMod val="20000"/>
                  <a:lumOff val="80000"/>
                </a:schemeClr>
              </a:solidFill>
            </a:endParaRPr>
          </a:p>
        </p:txBody>
      </p:sp>
      <p:sp>
        <p:nvSpPr>
          <p:cNvPr id="17" name="Rectangle 16"/>
          <p:cNvSpPr/>
          <p:nvPr/>
        </p:nvSpPr>
        <p:spPr>
          <a:xfrm>
            <a:off x="10078221" y="336286"/>
            <a:ext cx="1393922" cy="1393922"/>
          </a:xfrm>
          <a:prstGeom prst="rect">
            <a:avLst/>
          </a:prstGeom>
          <a:blipFill rotWithShape="1">
            <a:blip r:embed="rId7">
              <a:duotone>
                <a:prstClr val="black"/>
                <a:schemeClr val="tx2">
                  <a:tint val="45000"/>
                  <a:satMod val="400000"/>
                </a:schemeClr>
              </a:duotone>
            </a:blip>
            <a:stretch>
              <a:fillRect/>
            </a:stretch>
          </a:blipFill>
          <a:ln>
            <a:noFill/>
          </a:ln>
        </p:spPr>
        <p:style>
          <a:lnRef idx="2">
            <a:scrgbClr r="0" g="0" b="0"/>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pic>
        <p:nvPicPr>
          <p:cNvPr id="1026" name="Picture 2" descr="Oscar Martinez | Dunderpedia: The Office Wiki | Fando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2529" y="0"/>
            <a:ext cx="1318489" cy="17587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ere US Office's Pam is now - famous ex-husband and current status with  Jim actor - Mirror Onlin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0904" y="94526"/>
            <a:ext cx="1664241" cy="16642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wight Schrute - Wikipedia"/>
          <p:cNvPicPr>
            <a:picLocks noChangeAspect="1" noChangeArrowheads="1"/>
          </p:cNvPicPr>
          <p:nvPr/>
        </p:nvPicPr>
        <p:blipFill rotWithShape="1">
          <a:blip r:embed="rId10">
            <a:extLst>
              <a:ext uri="{28A0092B-C50C-407E-A947-70E740481C1C}">
                <a14:useLocalDpi xmlns:a14="http://schemas.microsoft.com/office/drawing/2010/main" val="0"/>
              </a:ext>
            </a:extLst>
          </a:blip>
          <a:srcRect b="16576"/>
          <a:stretch/>
        </p:blipFill>
        <p:spPr bwMode="auto">
          <a:xfrm>
            <a:off x="7076323" y="94527"/>
            <a:ext cx="1393761" cy="16453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ichael Scott (The Office) - Wikipedi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31262" y="0"/>
            <a:ext cx="1551853" cy="17587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9475" y="6019800"/>
            <a:ext cx="10439400" cy="646331"/>
          </a:xfrm>
          <a:prstGeom prst="rect">
            <a:avLst/>
          </a:prstGeom>
          <a:noFill/>
        </p:spPr>
        <p:txBody>
          <a:bodyPr wrap="square" rtlCol="0">
            <a:spAutoFit/>
          </a:bodyPr>
          <a:lstStyle/>
          <a:p>
            <a:pPr algn="ctr"/>
            <a:r>
              <a:rPr lang="en-US" sz="3600" b="1" dirty="0" smtClean="0">
                <a:solidFill>
                  <a:schemeClr val="accent1">
                    <a:lumMod val="50000"/>
                  </a:schemeClr>
                </a:solidFill>
                <a:latin typeface="+mj-lt"/>
              </a:rPr>
              <a:t>Plan Your Style Flex</a:t>
            </a:r>
            <a:endParaRPr lang="en-US" sz="3600" b="1" dirty="0">
              <a:solidFill>
                <a:schemeClr val="accent1">
                  <a:lumMod val="50000"/>
                </a:schemeClr>
              </a:solidFill>
              <a:latin typeface="+mj-lt"/>
            </a:endParaRPr>
          </a:p>
        </p:txBody>
      </p:sp>
      <p:sp>
        <p:nvSpPr>
          <p:cNvPr id="19" name="TextBox 18"/>
          <p:cNvSpPr txBox="1"/>
          <p:nvPr/>
        </p:nvSpPr>
        <p:spPr>
          <a:xfrm>
            <a:off x="482678" y="5155780"/>
            <a:ext cx="2435738" cy="1569660"/>
          </a:xfrm>
          <a:prstGeom prst="rect">
            <a:avLst/>
          </a:prstGeom>
          <a:solidFill>
            <a:schemeClr val="accent1">
              <a:lumMod val="20000"/>
              <a:lumOff val="80000"/>
            </a:schemeClr>
          </a:solidFill>
          <a:ln w="38100">
            <a:solidFill>
              <a:schemeClr val="accent4">
                <a:lumMod val="50000"/>
              </a:schemeClr>
            </a:solidFill>
          </a:ln>
        </p:spPr>
        <p:txBody>
          <a:bodyPr wrap="square" rtlCol="0">
            <a:spAutoFit/>
          </a:bodyPr>
          <a:lstStyle/>
          <a:p>
            <a:pPr algn="ctr"/>
            <a:r>
              <a:rPr lang="en-US" sz="2400" dirty="0" smtClean="0">
                <a:solidFill>
                  <a:schemeClr val="accent1">
                    <a:lumMod val="50000"/>
                  </a:schemeClr>
                </a:solidFill>
              </a:rPr>
              <a:t>General Strategies by Behavior Type (page 9)</a:t>
            </a:r>
            <a:endParaRPr lang="en-US" sz="2400" dirty="0">
              <a:solidFill>
                <a:schemeClr val="accent1">
                  <a:lumMod val="50000"/>
                </a:schemeClr>
              </a:solidFill>
            </a:endParaRPr>
          </a:p>
        </p:txBody>
      </p:sp>
    </p:spTree>
    <p:extLst>
      <p:ext uri="{BB962C8B-B14F-4D97-AF65-F5344CB8AC3E}">
        <p14:creationId xmlns:p14="http://schemas.microsoft.com/office/powerpoint/2010/main" val="381565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6" grpId="0"/>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smtClean="0"/>
              <a:t>When to Style Flex</a:t>
            </a:r>
            <a:endParaRPr lang="en-US" sz="3600" b="1" dirty="0"/>
          </a:p>
        </p:txBody>
      </p:sp>
      <p:sp>
        <p:nvSpPr>
          <p:cNvPr id="4" name="Text Placeholder 3"/>
          <p:cNvSpPr>
            <a:spLocks noGrp="1"/>
          </p:cNvSpPr>
          <p:nvPr>
            <p:ph type="body" idx="1"/>
          </p:nvPr>
        </p:nvSpPr>
        <p:spPr>
          <a:xfrm>
            <a:off x="1092200" y="1536633"/>
            <a:ext cx="5981700" cy="4555200"/>
          </a:xfrm>
        </p:spPr>
        <p:txBody>
          <a:bodyPr/>
          <a:lstStyle/>
          <a:p>
            <a:pPr marL="342900" indent="-342900">
              <a:lnSpc>
                <a:spcPct val="100000"/>
              </a:lnSpc>
              <a:spcBef>
                <a:spcPts val="600"/>
              </a:spcBef>
              <a:spcAft>
                <a:spcPts val="600"/>
              </a:spcAft>
              <a:buClr>
                <a:schemeClr val="accent4"/>
              </a:buClr>
              <a:buSzPct val="100000"/>
              <a:buFont typeface="Courier New" panose="02070309020205020404" pitchFamily="49" charset="0"/>
              <a:buChar char="o"/>
            </a:pPr>
            <a:r>
              <a:rPr lang="en-US" sz="2400" dirty="0" smtClean="0">
                <a:solidFill>
                  <a:schemeClr val="accent1">
                    <a:lumMod val="60000"/>
                    <a:lumOff val="40000"/>
                  </a:schemeClr>
                </a:solidFill>
              </a:rPr>
              <a:t>Temporary </a:t>
            </a:r>
            <a:r>
              <a:rPr lang="en-US" sz="2400" dirty="0" smtClean="0">
                <a:solidFill>
                  <a:schemeClr val="accent1">
                    <a:lumMod val="60000"/>
                    <a:lumOff val="40000"/>
                  </a:schemeClr>
                </a:solidFill>
                <a:sym typeface="Wingdings" panose="05000000000000000000" pitchFamily="2" charset="2"/>
              </a:rPr>
              <a:t> not all the time</a:t>
            </a:r>
          </a:p>
          <a:p>
            <a:pPr marL="342900" indent="-342900">
              <a:lnSpc>
                <a:spcPct val="100000"/>
              </a:lnSpc>
              <a:spcBef>
                <a:spcPts val="600"/>
              </a:spcBef>
              <a:spcAft>
                <a:spcPts val="600"/>
              </a:spcAft>
              <a:buClr>
                <a:schemeClr val="accent4"/>
              </a:buClr>
              <a:buSzPct val="100000"/>
              <a:buFont typeface="Courier New" panose="02070309020205020404" pitchFamily="49" charset="0"/>
              <a:buChar char="o"/>
            </a:pPr>
            <a:r>
              <a:rPr lang="en-US" sz="2400" dirty="0" smtClean="0">
                <a:solidFill>
                  <a:schemeClr val="accent1">
                    <a:lumMod val="60000"/>
                    <a:lumOff val="40000"/>
                  </a:schemeClr>
                </a:solidFill>
                <a:sym typeface="Wingdings" panose="05000000000000000000" pitchFamily="2" charset="2"/>
              </a:rPr>
              <a:t>At the beginning of a conversation</a:t>
            </a:r>
            <a:endParaRPr lang="en-US" sz="2400" dirty="0">
              <a:solidFill>
                <a:schemeClr val="accent1">
                  <a:lumMod val="60000"/>
                  <a:lumOff val="40000"/>
                </a:schemeClr>
              </a:solidFill>
            </a:endParaRPr>
          </a:p>
          <a:p>
            <a:pPr marL="342900" indent="-342900">
              <a:lnSpc>
                <a:spcPct val="100000"/>
              </a:lnSpc>
              <a:spcBef>
                <a:spcPts val="600"/>
              </a:spcBef>
              <a:spcAft>
                <a:spcPts val="600"/>
              </a:spcAft>
              <a:buClr>
                <a:schemeClr val="accent4"/>
              </a:buClr>
              <a:buSzPct val="100000"/>
              <a:buFont typeface="Courier New" panose="02070309020205020404" pitchFamily="49" charset="0"/>
              <a:buChar char="o"/>
            </a:pPr>
            <a:r>
              <a:rPr lang="en-US" sz="2400" dirty="0">
                <a:solidFill>
                  <a:schemeClr val="accent1">
                    <a:lumMod val="60000"/>
                    <a:lumOff val="40000"/>
                  </a:schemeClr>
                </a:solidFill>
              </a:rPr>
              <a:t>When something important is at stake</a:t>
            </a:r>
          </a:p>
          <a:p>
            <a:pPr marL="342900" indent="-342900">
              <a:lnSpc>
                <a:spcPct val="100000"/>
              </a:lnSpc>
              <a:spcBef>
                <a:spcPts val="600"/>
              </a:spcBef>
              <a:spcAft>
                <a:spcPts val="600"/>
              </a:spcAft>
              <a:buClr>
                <a:schemeClr val="accent4"/>
              </a:buClr>
              <a:buSzPct val="100000"/>
              <a:buFont typeface="Courier New" panose="02070309020205020404" pitchFamily="49" charset="0"/>
              <a:buChar char="o"/>
            </a:pPr>
            <a:r>
              <a:rPr lang="en-US" sz="2400" dirty="0">
                <a:solidFill>
                  <a:schemeClr val="accent1">
                    <a:lumMod val="60000"/>
                    <a:lumOff val="40000"/>
                  </a:schemeClr>
                </a:solidFill>
              </a:rPr>
              <a:t>When the other person seems to be under considerable amount of stress</a:t>
            </a:r>
          </a:p>
          <a:p>
            <a:pPr marL="342900" indent="-342900">
              <a:lnSpc>
                <a:spcPct val="100000"/>
              </a:lnSpc>
              <a:spcBef>
                <a:spcPts val="600"/>
              </a:spcBef>
              <a:spcAft>
                <a:spcPts val="600"/>
              </a:spcAft>
              <a:buClr>
                <a:schemeClr val="accent4"/>
              </a:buClr>
              <a:buSzPct val="100000"/>
              <a:buFont typeface="Courier New" panose="02070309020205020404" pitchFamily="49" charset="0"/>
              <a:buChar char="o"/>
            </a:pPr>
            <a:r>
              <a:rPr lang="en-US" sz="2400" dirty="0">
                <a:solidFill>
                  <a:schemeClr val="accent1">
                    <a:lumMod val="60000"/>
                    <a:lumOff val="40000"/>
                  </a:schemeClr>
                </a:solidFill>
              </a:rPr>
              <a:t>When the person you are communicating with is especially rigid i.e. difficult</a:t>
            </a:r>
          </a:p>
          <a:p>
            <a:pPr marL="186262" indent="0">
              <a:lnSpc>
                <a:spcPct val="100000"/>
              </a:lnSpc>
              <a:spcBef>
                <a:spcPts val="600"/>
              </a:spcBef>
              <a:spcAft>
                <a:spcPts val="600"/>
              </a:spcAft>
              <a:buNone/>
            </a:pPr>
            <a:endParaRPr lang="en-US" dirty="0"/>
          </a:p>
        </p:txBody>
      </p:sp>
      <p:grpSp>
        <p:nvGrpSpPr>
          <p:cNvPr id="5" name="Google Shape;10233;p72"/>
          <p:cNvGrpSpPr/>
          <p:nvPr/>
        </p:nvGrpSpPr>
        <p:grpSpPr>
          <a:xfrm>
            <a:off x="7480300" y="1536633"/>
            <a:ext cx="3657600" cy="3946887"/>
            <a:chOff x="871254" y="3360146"/>
            <a:chExt cx="285183" cy="347023"/>
          </a:xfrm>
          <a:solidFill>
            <a:schemeClr val="accent4"/>
          </a:solidFill>
        </p:grpSpPr>
        <p:sp>
          <p:nvSpPr>
            <p:cNvPr id="6" name="Google Shape;10234;p72"/>
            <p:cNvSpPr/>
            <p:nvPr/>
          </p:nvSpPr>
          <p:spPr>
            <a:xfrm>
              <a:off x="871254" y="3360146"/>
              <a:ext cx="135052" cy="164863"/>
            </a:xfrm>
            <a:custGeom>
              <a:avLst/>
              <a:gdLst/>
              <a:ahLst/>
              <a:cxnLst/>
              <a:rect l="l" t="t" r="r" b="b"/>
              <a:pathLst>
                <a:path w="4263" h="5204" extrusionOk="0">
                  <a:moveTo>
                    <a:pt x="4084" y="0"/>
                  </a:moveTo>
                  <a:cubicBezTo>
                    <a:pt x="2965" y="107"/>
                    <a:pt x="1941" y="619"/>
                    <a:pt x="1179" y="1453"/>
                  </a:cubicBezTo>
                  <a:cubicBezTo>
                    <a:pt x="417" y="2286"/>
                    <a:pt x="0" y="3358"/>
                    <a:pt x="0" y="4489"/>
                  </a:cubicBezTo>
                  <a:cubicBezTo>
                    <a:pt x="0" y="4679"/>
                    <a:pt x="12" y="4870"/>
                    <a:pt x="36" y="5060"/>
                  </a:cubicBezTo>
                  <a:cubicBezTo>
                    <a:pt x="48" y="5144"/>
                    <a:pt x="107" y="5203"/>
                    <a:pt x="191" y="5203"/>
                  </a:cubicBezTo>
                  <a:lnTo>
                    <a:pt x="214" y="5203"/>
                  </a:lnTo>
                  <a:cubicBezTo>
                    <a:pt x="298" y="5179"/>
                    <a:pt x="357" y="5108"/>
                    <a:pt x="345" y="5025"/>
                  </a:cubicBezTo>
                  <a:cubicBezTo>
                    <a:pt x="310" y="4834"/>
                    <a:pt x="310" y="4667"/>
                    <a:pt x="310" y="4477"/>
                  </a:cubicBezTo>
                  <a:cubicBezTo>
                    <a:pt x="310" y="2310"/>
                    <a:pt x="1941" y="524"/>
                    <a:pt x="4096" y="310"/>
                  </a:cubicBezTo>
                  <a:cubicBezTo>
                    <a:pt x="4107" y="312"/>
                    <a:pt x="4118" y="313"/>
                    <a:pt x="4128" y="313"/>
                  </a:cubicBezTo>
                  <a:cubicBezTo>
                    <a:pt x="4215" y="313"/>
                    <a:pt x="4263" y="229"/>
                    <a:pt x="4263" y="155"/>
                  </a:cubicBezTo>
                  <a:cubicBezTo>
                    <a:pt x="4239" y="60"/>
                    <a:pt x="4167" y="0"/>
                    <a:pt x="40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235;p72"/>
            <p:cNvSpPr/>
            <p:nvPr/>
          </p:nvSpPr>
          <p:spPr>
            <a:xfrm>
              <a:off x="876132" y="3360146"/>
              <a:ext cx="280305" cy="347023"/>
            </a:xfrm>
            <a:custGeom>
              <a:avLst/>
              <a:gdLst/>
              <a:ahLst/>
              <a:cxnLst/>
              <a:rect l="l" t="t" r="r" b="b"/>
              <a:pathLst>
                <a:path w="8848" h="10954" extrusionOk="0">
                  <a:moveTo>
                    <a:pt x="4585" y="0"/>
                  </a:moveTo>
                  <a:cubicBezTo>
                    <a:pt x="4490" y="0"/>
                    <a:pt x="4418" y="60"/>
                    <a:pt x="4418" y="155"/>
                  </a:cubicBezTo>
                  <a:cubicBezTo>
                    <a:pt x="4418" y="238"/>
                    <a:pt x="4478" y="322"/>
                    <a:pt x="4561" y="322"/>
                  </a:cubicBezTo>
                  <a:cubicBezTo>
                    <a:pt x="6787" y="441"/>
                    <a:pt x="8526" y="2262"/>
                    <a:pt x="8526" y="4489"/>
                  </a:cubicBezTo>
                  <a:cubicBezTo>
                    <a:pt x="8526" y="6298"/>
                    <a:pt x="7359" y="7906"/>
                    <a:pt x="5621" y="8454"/>
                  </a:cubicBezTo>
                  <a:cubicBezTo>
                    <a:pt x="5597" y="8477"/>
                    <a:pt x="5549" y="8489"/>
                    <a:pt x="5537" y="8537"/>
                  </a:cubicBezTo>
                  <a:lnTo>
                    <a:pt x="4347" y="10501"/>
                  </a:lnTo>
                  <a:lnTo>
                    <a:pt x="3156" y="8537"/>
                  </a:lnTo>
                  <a:cubicBezTo>
                    <a:pt x="3132" y="8501"/>
                    <a:pt x="3108" y="8477"/>
                    <a:pt x="3061" y="8454"/>
                  </a:cubicBezTo>
                  <a:cubicBezTo>
                    <a:pt x="1727" y="8025"/>
                    <a:pt x="715" y="6965"/>
                    <a:pt x="322" y="5632"/>
                  </a:cubicBezTo>
                  <a:cubicBezTo>
                    <a:pt x="303" y="5556"/>
                    <a:pt x="238" y="5517"/>
                    <a:pt x="177" y="5517"/>
                  </a:cubicBezTo>
                  <a:cubicBezTo>
                    <a:pt x="161" y="5517"/>
                    <a:pt x="146" y="5520"/>
                    <a:pt x="132" y="5525"/>
                  </a:cubicBezTo>
                  <a:cubicBezTo>
                    <a:pt x="37" y="5560"/>
                    <a:pt x="1" y="5644"/>
                    <a:pt x="25" y="5715"/>
                  </a:cubicBezTo>
                  <a:cubicBezTo>
                    <a:pt x="239" y="6429"/>
                    <a:pt x="608" y="7084"/>
                    <a:pt x="1132" y="7608"/>
                  </a:cubicBezTo>
                  <a:cubicBezTo>
                    <a:pt x="1632" y="8132"/>
                    <a:pt x="2239" y="8513"/>
                    <a:pt x="2930" y="8739"/>
                  </a:cubicBezTo>
                  <a:lnTo>
                    <a:pt x="4228" y="10882"/>
                  </a:lnTo>
                  <a:cubicBezTo>
                    <a:pt x="4251" y="10930"/>
                    <a:pt x="4299" y="10954"/>
                    <a:pt x="4359" y="10954"/>
                  </a:cubicBezTo>
                  <a:cubicBezTo>
                    <a:pt x="4418" y="10954"/>
                    <a:pt x="4466" y="10930"/>
                    <a:pt x="4490" y="10882"/>
                  </a:cubicBezTo>
                  <a:lnTo>
                    <a:pt x="5787" y="8739"/>
                  </a:lnTo>
                  <a:cubicBezTo>
                    <a:pt x="6668" y="8442"/>
                    <a:pt x="7407" y="7894"/>
                    <a:pt x="7978" y="7144"/>
                  </a:cubicBezTo>
                  <a:cubicBezTo>
                    <a:pt x="8550" y="6370"/>
                    <a:pt x="8847" y="5441"/>
                    <a:pt x="8847" y="4465"/>
                  </a:cubicBezTo>
                  <a:cubicBezTo>
                    <a:pt x="8847" y="2107"/>
                    <a:pt x="6978" y="119"/>
                    <a:pt x="4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236;p72"/>
            <p:cNvSpPr/>
            <p:nvPr/>
          </p:nvSpPr>
          <p:spPr>
            <a:xfrm>
              <a:off x="950073" y="3450656"/>
              <a:ext cx="792" cy="1172"/>
            </a:xfrm>
            <a:custGeom>
              <a:avLst/>
              <a:gdLst/>
              <a:ahLst/>
              <a:cxnLst/>
              <a:rect l="l" t="t" r="r" b="b"/>
              <a:pathLst>
                <a:path w="25" h="37" extrusionOk="0">
                  <a:moveTo>
                    <a:pt x="24" y="1"/>
                  </a:moveTo>
                  <a:lnTo>
                    <a:pt x="12" y="24"/>
                  </a:lnTo>
                  <a:cubicBezTo>
                    <a:pt x="12" y="24"/>
                    <a:pt x="0" y="24"/>
                    <a:pt x="0" y="36"/>
                  </a:cubicBezTo>
                  <a:cubicBezTo>
                    <a:pt x="12" y="24"/>
                    <a:pt x="24" y="24"/>
                    <a:pt x="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237;p72"/>
            <p:cNvSpPr/>
            <p:nvPr/>
          </p:nvSpPr>
          <p:spPr>
            <a:xfrm>
              <a:off x="923304" y="3434784"/>
              <a:ext cx="178042" cy="156594"/>
            </a:xfrm>
            <a:custGeom>
              <a:avLst/>
              <a:gdLst/>
              <a:ahLst/>
              <a:cxnLst/>
              <a:rect l="l" t="t" r="r" b="b"/>
              <a:pathLst>
                <a:path w="5620" h="4943" extrusionOk="0">
                  <a:moveTo>
                    <a:pt x="845" y="549"/>
                  </a:moveTo>
                  <a:cubicBezTo>
                    <a:pt x="844" y="550"/>
                    <a:pt x="842" y="552"/>
                    <a:pt x="841" y="553"/>
                  </a:cubicBezTo>
                  <a:lnTo>
                    <a:pt x="841" y="553"/>
                  </a:lnTo>
                  <a:cubicBezTo>
                    <a:pt x="842" y="552"/>
                    <a:pt x="844" y="550"/>
                    <a:pt x="845" y="549"/>
                  </a:cubicBezTo>
                  <a:close/>
                  <a:moveTo>
                    <a:pt x="4548" y="2561"/>
                  </a:moveTo>
                  <a:lnTo>
                    <a:pt x="4548" y="3145"/>
                  </a:lnTo>
                  <a:cubicBezTo>
                    <a:pt x="4548" y="3228"/>
                    <a:pt x="4620" y="3300"/>
                    <a:pt x="4715" y="3300"/>
                  </a:cubicBezTo>
                  <a:lnTo>
                    <a:pt x="5298" y="3300"/>
                  </a:lnTo>
                  <a:lnTo>
                    <a:pt x="5298" y="3871"/>
                  </a:lnTo>
                  <a:lnTo>
                    <a:pt x="4715" y="3871"/>
                  </a:lnTo>
                  <a:cubicBezTo>
                    <a:pt x="4620" y="3871"/>
                    <a:pt x="4548" y="3942"/>
                    <a:pt x="4548" y="4038"/>
                  </a:cubicBezTo>
                  <a:lnTo>
                    <a:pt x="4548" y="4609"/>
                  </a:lnTo>
                  <a:lnTo>
                    <a:pt x="3989" y="4609"/>
                  </a:lnTo>
                  <a:lnTo>
                    <a:pt x="3989" y="4038"/>
                  </a:lnTo>
                  <a:cubicBezTo>
                    <a:pt x="3989" y="3942"/>
                    <a:pt x="3905" y="3871"/>
                    <a:pt x="3822" y="3871"/>
                  </a:cubicBezTo>
                  <a:lnTo>
                    <a:pt x="3239" y="3871"/>
                  </a:lnTo>
                  <a:lnTo>
                    <a:pt x="3239" y="3300"/>
                  </a:lnTo>
                  <a:lnTo>
                    <a:pt x="3822" y="3300"/>
                  </a:lnTo>
                  <a:cubicBezTo>
                    <a:pt x="3905" y="3300"/>
                    <a:pt x="3989" y="3228"/>
                    <a:pt x="3989" y="3145"/>
                  </a:cubicBezTo>
                  <a:lnTo>
                    <a:pt x="3989" y="2561"/>
                  </a:lnTo>
                  <a:close/>
                  <a:moveTo>
                    <a:pt x="1441" y="0"/>
                  </a:moveTo>
                  <a:cubicBezTo>
                    <a:pt x="1159" y="0"/>
                    <a:pt x="895" y="90"/>
                    <a:pt x="667" y="263"/>
                  </a:cubicBezTo>
                  <a:cubicBezTo>
                    <a:pt x="0" y="787"/>
                    <a:pt x="0" y="1716"/>
                    <a:pt x="274" y="2347"/>
                  </a:cubicBezTo>
                  <a:cubicBezTo>
                    <a:pt x="441" y="2704"/>
                    <a:pt x="679" y="3038"/>
                    <a:pt x="988" y="3371"/>
                  </a:cubicBezTo>
                  <a:cubicBezTo>
                    <a:pt x="1441" y="3859"/>
                    <a:pt x="1941" y="4228"/>
                    <a:pt x="2405" y="4585"/>
                  </a:cubicBezTo>
                  <a:cubicBezTo>
                    <a:pt x="2441" y="4597"/>
                    <a:pt x="2465" y="4609"/>
                    <a:pt x="2500" y="4609"/>
                  </a:cubicBezTo>
                  <a:cubicBezTo>
                    <a:pt x="2524" y="4609"/>
                    <a:pt x="2560" y="4597"/>
                    <a:pt x="2584" y="4585"/>
                  </a:cubicBezTo>
                  <a:cubicBezTo>
                    <a:pt x="2798" y="4454"/>
                    <a:pt x="2977" y="4312"/>
                    <a:pt x="3131" y="4193"/>
                  </a:cubicBezTo>
                  <a:lnTo>
                    <a:pt x="3667" y="4193"/>
                  </a:lnTo>
                  <a:lnTo>
                    <a:pt x="3667" y="4776"/>
                  </a:lnTo>
                  <a:cubicBezTo>
                    <a:pt x="3667" y="4859"/>
                    <a:pt x="3739" y="4943"/>
                    <a:pt x="3834" y="4943"/>
                  </a:cubicBezTo>
                  <a:lnTo>
                    <a:pt x="4715" y="4943"/>
                  </a:lnTo>
                  <a:cubicBezTo>
                    <a:pt x="4798" y="4943"/>
                    <a:pt x="4870" y="4859"/>
                    <a:pt x="4870" y="4776"/>
                  </a:cubicBezTo>
                  <a:lnTo>
                    <a:pt x="4870" y="4193"/>
                  </a:lnTo>
                  <a:lnTo>
                    <a:pt x="5453" y="4193"/>
                  </a:lnTo>
                  <a:cubicBezTo>
                    <a:pt x="5548" y="4193"/>
                    <a:pt x="5620" y="4121"/>
                    <a:pt x="5620" y="4026"/>
                  </a:cubicBezTo>
                  <a:lnTo>
                    <a:pt x="5620" y="3157"/>
                  </a:lnTo>
                  <a:cubicBezTo>
                    <a:pt x="5620" y="3050"/>
                    <a:pt x="5548" y="2978"/>
                    <a:pt x="5453" y="2978"/>
                  </a:cubicBezTo>
                  <a:lnTo>
                    <a:pt x="4882" y="2978"/>
                  </a:lnTo>
                  <a:lnTo>
                    <a:pt x="4882" y="2395"/>
                  </a:lnTo>
                  <a:cubicBezTo>
                    <a:pt x="4882" y="2323"/>
                    <a:pt x="4834" y="2276"/>
                    <a:pt x="4775" y="2252"/>
                  </a:cubicBezTo>
                  <a:cubicBezTo>
                    <a:pt x="4798" y="2157"/>
                    <a:pt x="4834" y="2073"/>
                    <a:pt x="4858" y="1966"/>
                  </a:cubicBezTo>
                  <a:cubicBezTo>
                    <a:pt x="4882" y="1871"/>
                    <a:pt x="4834" y="1787"/>
                    <a:pt x="4739" y="1776"/>
                  </a:cubicBezTo>
                  <a:cubicBezTo>
                    <a:pt x="4725" y="1771"/>
                    <a:pt x="4710" y="1769"/>
                    <a:pt x="4695" y="1769"/>
                  </a:cubicBezTo>
                  <a:cubicBezTo>
                    <a:pt x="4625" y="1769"/>
                    <a:pt x="4558" y="1816"/>
                    <a:pt x="4548" y="1895"/>
                  </a:cubicBezTo>
                  <a:cubicBezTo>
                    <a:pt x="4525" y="2014"/>
                    <a:pt x="4489" y="2109"/>
                    <a:pt x="4429" y="2228"/>
                  </a:cubicBezTo>
                  <a:lnTo>
                    <a:pt x="3834" y="2228"/>
                  </a:lnTo>
                  <a:cubicBezTo>
                    <a:pt x="3739" y="2228"/>
                    <a:pt x="3667" y="2311"/>
                    <a:pt x="3667" y="2395"/>
                  </a:cubicBezTo>
                  <a:lnTo>
                    <a:pt x="3667" y="2978"/>
                  </a:lnTo>
                  <a:lnTo>
                    <a:pt x="3096" y="2978"/>
                  </a:lnTo>
                  <a:cubicBezTo>
                    <a:pt x="3001" y="2978"/>
                    <a:pt x="2929" y="3050"/>
                    <a:pt x="2929" y="3145"/>
                  </a:cubicBezTo>
                  <a:lnTo>
                    <a:pt x="2929" y="3942"/>
                  </a:lnTo>
                  <a:cubicBezTo>
                    <a:pt x="2798" y="4050"/>
                    <a:pt x="2655" y="4157"/>
                    <a:pt x="2500" y="4252"/>
                  </a:cubicBezTo>
                  <a:cubicBezTo>
                    <a:pt x="2060" y="3942"/>
                    <a:pt x="1619" y="3585"/>
                    <a:pt x="1215" y="3169"/>
                  </a:cubicBezTo>
                  <a:cubicBezTo>
                    <a:pt x="917" y="2859"/>
                    <a:pt x="715" y="2549"/>
                    <a:pt x="560" y="2228"/>
                  </a:cubicBezTo>
                  <a:cubicBezTo>
                    <a:pt x="322" y="1718"/>
                    <a:pt x="322" y="970"/>
                    <a:pt x="841" y="553"/>
                  </a:cubicBezTo>
                  <a:lnTo>
                    <a:pt x="841" y="553"/>
                  </a:lnTo>
                  <a:cubicBezTo>
                    <a:pt x="770" y="610"/>
                    <a:pt x="665" y="692"/>
                    <a:pt x="665" y="692"/>
                  </a:cubicBezTo>
                  <a:cubicBezTo>
                    <a:pt x="664" y="692"/>
                    <a:pt x="713" y="653"/>
                    <a:pt x="857" y="537"/>
                  </a:cubicBezTo>
                  <a:cubicBezTo>
                    <a:pt x="887" y="514"/>
                    <a:pt x="899" y="505"/>
                    <a:pt x="899" y="505"/>
                  </a:cubicBezTo>
                  <a:lnTo>
                    <a:pt x="899" y="505"/>
                  </a:lnTo>
                  <a:cubicBezTo>
                    <a:pt x="899" y="505"/>
                    <a:pt x="887" y="514"/>
                    <a:pt x="869" y="525"/>
                  </a:cubicBezTo>
                  <a:cubicBezTo>
                    <a:pt x="1045" y="396"/>
                    <a:pt x="1250" y="331"/>
                    <a:pt x="1461" y="331"/>
                  </a:cubicBezTo>
                  <a:cubicBezTo>
                    <a:pt x="1521" y="331"/>
                    <a:pt x="1582" y="336"/>
                    <a:pt x="1643" y="347"/>
                  </a:cubicBezTo>
                  <a:cubicBezTo>
                    <a:pt x="1941" y="406"/>
                    <a:pt x="2191" y="561"/>
                    <a:pt x="2358" y="799"/>
                  </a:cubicBezTo>
                  <a:cubicBezTo>
                    <a:pt x="2396" y="866"/>
                    <a:pt x="2445" y="893"/>
                    <a:pt x="2495" y="893"/>
                  </a:cubicBezTo>
                  <a:cubicBezTo>
                    <a:pt x="2552" y="893"/>
                    <a:pt x="2611" y="857"/>
                    <a:pt x="2655" y="799"/>
                  </a:cubicBezTo>
                  <a:cubicBezTo>
                    <a:pt x="2903" y="497"/>
                    <a:pt x="3171" y="342"/>
                    <a:pt x="3440" y="342"/>
                  </a:cubicBezTo>
                  <a:cubicBezTo>
                    <a:pt x="3468" y="342"/>
                    <a:pt x="3496" y="343"/>
                    <a:pt x="3524" y="347"/>
                  </a:cubicBezTo>
                  <a:lnTo>
                    <a:pt x="3536" y="347"/>
                  </a:lnTo>
                  <a:cubicBezTo>
                    <a:pt x="3763" y="347"/>
                    <a:pt x="3929" y="383"/>
                    <a:pt x="4072" y="478"/>
                  </a:cubicBezTo>
                  <a:cubicBezTo>
                    <a:pt x="4227" y="561"/>
                    <a:pt x="4358" y="716"/>
                    <a:pt x="4441" y="894"/>
                  </a:cubicBezTo>
                  <a:cubicBezTo>
                    <a:pt x="4501" y="1014"/>
                    <a:pt x="4548" y="1133"/>
                    <a:pt x="4560" y="1264"/>
                  </a:cubicBezTo>
                  <a:cubicBezTo>
                    <a:pt x="4584" y="1335"/>
                    <a:pt x="4644" y="1395"/>
                    <a:pt x="4727" y="1395"/>
                  </a:cubicBezTo>
                  <a:lnTo>
                    <a:pt x="4763" y="1395"/>
                  </a:lnTo>
                  <a:cubicBezTo>
                    <a:pt x="4846" y="1383"/>
                    <a:pt x="4906" y="1287"/>
                    <a:pt x="4894" y="1204"/>
                  </a:cubicBezTo>
                  <a:cubicBezTo>
                    <a:pt x="4858" y="1037"/>
                    <a:pt x="4822" y="883"/>
                    <a:pt x="4739" y="740"/>
                  </a:cubicBezTo>
                  <a:cubicBezTo>
                    <a:pt x="4620" y="525"/>
                    <a:pt x="4465" y="323"/>
                    <a:pt x="4251" y="192"/>
                  </a:cubicBezTo>
                  <a:cubicBezTo>
                    <a:pt x="4060" y="73"/>
                    <a:pt x="3834" y="13"/>
                    <a:pt x="3548" y="13"/>
                  </a:cubicBezTo>
                  <a:cubicBezTo>
                    <a:pt x="3514" y="10"/>
                    <a:pt x="3479" y="8"/>
                    <a:pt x="3445" y="8"/>
                  </a:cubicBezTo>
                  <a:cubicBezTo>
                    <a:pt x="3115" y="8"/>
                    <a:pt x="2805" y="165"/>
                    <a:pt x="2524" y="478"/>
                  </a:cubicBezTo>
                  <a:cubicBezTo>
                    <a:pt x="2322" y="240"/>
                    <a:pt x="2036" y="85"/>
                    <a:pt x="1703" y="25"/>
                  </a:cubicBezTo>
                  <a:cubicBezTo>
                    <a:pt x="1614" y="9"/>
                    <a:pt x="1527" y="0"/>
                    <a:pt x="1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75050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456821"/>
            <a:ext cx="9448800" cy="1122400"/>
          </a:xfrm>
        </p:spPr>
        <p:txBody>
          <a:bodyPr/>
          <a:lstStyle/>
          <a:p>
            <a:r>
              <a:rPr lang="en-US" sz="3600" b="1" dirty="0" smtClean="0"/>
              <a:t>Providing Feedback</a:t>
            </a:r>
            <a:endParaRPr lang="en-US" sz="3600" b="1" dirty="0"/>
          </a:p>
        </p:txBody>
      </p:sp>
      <p:sp>
        <p:nvSpPr>
          <p:cNvPr id="4" name="Subtitle 3"/>
          <p:cNvSpPr>
            <a:spLocks noGrp="1"/>
          </p:cNvSpPr>
          <p:nvPr>
            <p:ph type="subTitle" idx="1"/>
          </p:nvPr>
        </p:nvSpPr>
        <p:spPr>
          <a:xfrm>
            <a:off x="3406700" y="1861392"/>
            <a:ext cx="7185099" cy="2244866"/>
          </a:xfrm>
        </p:spPr>
        <p:txBody>
          <a:bodyPr/>
          <a:lstStyle/>
          <a:p>
            <a:pPr marL="482600" indent="-342900">
              <a:spcBef>
                <a:spcPts val="600"/>
              </a:spcBef>
              <a:spcAft>
                <a:spcPts val="600"/>
              </a:spcAft>
              <a:buSzPct val="100000"/>
              <a:buFont typeface="Courier New" panose="02070309020205020404" pitchFamily="49" charset="0"/>
              <a:buChar char="o"/>
            </a:pPr>
            <a:r>
              <a:rPr lang="en-US" dirty="0" smtClean="0"/>
              <a:t>Be empathetic </a:t>
            </a:r>
            <a:r>
              <a:rPr lang="en-US" dirty="0" smtClean="0">
                <a:sym typeface="Wingdings" panose="05000000000000000000" pitchFamily="2" charset="2"/>
              </a:rPr>
              <a:t>by style flexing</a:t>
            </a:r>
          </a:p>
          <a:p>
            <a:pPr marL="482600" indent="-342900">
              <a:spcBef>
                <a:spcPts val="600"/>
              </a:spcBef>
              <a:spcAft>
                <a:spcPts val="600"/>
              </a:spcAft>
              <a:buSzPct val="100000"/>
              <a:buFont typeface="Courier New" panose="02070309020205020404" pitchFamily="49" charset="0"/>
              <a:buChar char="o"/>
            </a:pPr>
            <a:r>
              <a:rPr lang="en-US" dirty="0" smtClean="0">
                <a:sym typeface="Wingdings" panose="05000000000000000000" pitchFamily="2" charset="2"/>
              </a:rPr>
              <a:t>Managing by Style page 10 has different suggestions based on feedback type</a:t>
            </a:r>
          </a:p>
          <a:p>
            <a:pPr marL="914400" indent="-342900">
              <a:spcBef>
                <a:spcPts val="600"/>
              </a:spcBef>
              <a:spcAft>
                <a:spcPts val="600"/>
              </a:spcAft>
              <a:buSzPct val="100000"/>
              <a:buFont typeface="Courier New" panose="02070309020205020404" pitchFamily="49" charset="0"/>
              <a:buChar char="o"/>
            </a:pPr>
            <a:r>
              <a:rPr lang="en-US" dirty="0" smtClean="0">
                <a:sym typeface="Wingdings" panose="05000000000000000000" pitchFamily="2" charset="2"/>
              </a:rPr>
              <a:t>Motivate</a:t>
            </a:r>
          </a:p>
          <a:p>
            <a:pPr marL="914400" indent="-342900">
              <a:spcBef>
                <a:spcPts val="600"/>
              </a:spcBef>
              <a:spcAft>
                <a:spcPts val="600"/>
              </a:spcAft>
              <a:buSzPct val="100000"/>
              <a:buFont typeface="Courier New" panose="02070309020205020404" pitchFamily="49" charset="0"/>
              <a:buChar char="o"/>
            </a:pPr>
            <a:r>
              <a:rPr lang="en-US" dirty="0" smtClean="0">
                <a:sym typeface="Wingdings" panose="05000000000000000000" pitchFamily="2" charset="2"/>
              </a:rPr>
              <a:t>Compliment</a:t>
            </a:r>
          </a:p>
          <a:p>
            <a:pPr marL="914400" indent="-342900">
              <a:spcBef>
                <a:spcPts val="600"/>
              </a:spcBef>
              <a:spcAft>
                <a:spcPts val="600"/>
              </a:spcAft>
              <a:buSzPct val="100000"/>
              <a:buFont typeface="Courier New" panose="02070309020205020404" pitchFamily="49" charset="0"/>
              <a:buChar char="o"/>
            </a:pPr>
            <a:r>
              <a:rPr lang="en-US" dirty="0" smtClean="0">
                <a:sym typeface="Wingdings" panose="05000000000000000000" pitchFamily="2" charset="2"/>
              </a:rPr>
              <a:t>Counsel</a:t>
            </a:r>
          </a:p>
          <a:p>
            <a:pPr marL="914400" indent="-342900">
              <a:spcBef>
                <a:spcPts val="600"/>
              </a:spcBef>
              <a:spcAft>
                <a:spcPts val="600"/>
              </a:spcAft>
              <a:buSzPct val="100000"/>
              <a:buFont typeface="Courier New" panose="02070309020205020404" pitchFamily="49" charset="0"/>
              <a:buChar char="o"/>
            </a:pPr>
            <a:r>
              <a:rPr lang="en-US" dirty="0" smtClean="0">
                <a:sym typeface="Wingdings" panose="05000000000000000000" pitchFamily="2" charset="2"/>
              </a:rPr>
              <a:t>Correct</a:t>
            </a:r>
          </a:p>
          <a:p>
            <a:pPr marL="914400" indent="-342900">
              <a:spcBef>
                <a:spcPts val="600"/>
              </a:spcBef>
              <a:spcAft>
                <a:spcPts val="600"/>
              </a:spcAft>
              <a:buSzPct val="100000"/>
              <a:buFont typeface="Courier New" panose="02070309020205020404" pitchFamily="49" charset="0"/>
              <a:buChar char="o"/>
            </a:pPr>
            <a:r>
              <a:rPr lang="en-US" dirty="0" smtClean="0">
                <a:sym typeface="Wingdings" panose="05000000000000000000" pitchFamily="2" charset="2"/>
              </a:rPr>
              <a:t>Delegate </a:t>
            </a:r>
            <a:endParaRPr lang="en-US" dirty="0"/>
          </a:p>
        </p:txBody>
      </p:sp>
      <p:grpSp>
        <p:nvGrpSpPr>
          <p:cNvPr id="6" name="Google Shape;9407;p71"/>
          <p:cNvGrpSpPr/>
          <p:nvPr/>
        </p:nvGrpSpPr>
        <p:grpSpPr>
          <a:xfrm>
            <a:off x="846577" y="2401205"/>
            <a:ext cx="2560123" cy="2562681"/>
            <a:chOff x="3094217" y="1976585"/>
            <a:chExt cx="350198" cy="350548"/>
          </a:xfrm>
          <a:solidFill>
            <a:schemeClr val="bg2">
              <a:lumMod val="60000"/>
              <a:lumOff val="40000"/>
            </a:schemeClr>
          </a:solidFill>
        </p:grpSpPr>
        <p:sp>
          <p:nvSpPr>
            <p:cNvPr id="7" name="Google Shape;9408;p71"/>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8" name="Google Shape;9409;p71"/>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Google Shape;9410;p71"/>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0" name="Google Shape;9411;p71"/>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1" name="Google Shape;9412;p71"/>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2" name="Google Shape;9413;p71"/>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3" name="Google Shape;9414;p71"/>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4" name="Google Shape;9415;p71"/>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5" name="Google Shape;9416;p71"/>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6" name="Google Shape;9417;p71"/>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7" name="Google Shape;9418;p71"/>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8" name="Google Shape;9419;p71"/>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9" name="Google Shape;9420;p71"/>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Tree>
    <p:extLst>
      <p:ext uri="{BB962C8B-B14F-4D97-AF65-F5344CB8AC3E}">
        <p14:creationId xmlns:p14="http://schemas.microsoft.com/office/powerpoint/2010/main" val="838396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3490" y="4584131"/>
            <a:ext cx="9895490" cy="835600"/>
          </a:xfrm>
        </p:spPr>
        <p:txBody>
          <a:bodyPr/>
          <a:lstStyle/>
          <a:p>
            <a:r>
              <a:rPr lang="en-US" sz="3600" dirty="0" err="1" smtClean="0"/>
              <a:t>Atul</a:t>
            </a:r>
            <a:r>
              <a:rPr lang="en-US" sz="3600" dirty="0" smtClean="0"/>
              <a:t> </a:t>
            </a:r>
            <a:r>
              <a:rPr lang="en-US" sz="3600" dirty="0" err="1" smtClean="0"/>
              <a:t>Gawande</a:t>
            </a:r>
            <a:r>
              <a:rPr lang="en-US" sz="3600" dirty="0" smtClean="0"/>
              <a:t>, Director of USAID Global Health, Surgeon, and Author of Better: A Surgeon’s Notes on Performance</a:t>
            </a:r>
            <a:endParaRPr lang="en-US" sz="3600" dirty="0"/>
          </a:p>
        </p:txBody>
      </p:sp>
      <p:sp>
        <p:nvSpPr>
          <p:cNvPr id="5" name="Subtitle 4"/>
          <p:cNvSpPr>
            <a:spLocks noGrp="1"/>
          </p:cNvSpPr>
          <p:nvPr>
            <p:ph type="subTitle" idx="1"/>
          </p:nvPr>
        </p:nvSpPr>
        <p:spPr>
          <a:xfrm>
            <a:off x="1513490" y="1124607"/>
            <a:ext cx="9144000" cy="2818393"/>
          </a:xfrm>
        </p:spPr>
        <p:txBody>
          <a:bodyPr/>
          <a:lstStyle/>
          <a:p>
            <a:r>
              <a:rPr lang="en-US" sz="4400" dirty="0" smtClean="0">
                <a:solidFill>
                  <a:schemeClr val="accent1">
                    <a:lumMod val="60000"/>
                    <a:lumOff val="40000"/>
                  </a:schemeClr>
                </a:solidFill>
              </a:rPr>
              <a:t>“Better is possible. It does not take genius. It takes diligence. It takes moral clarity. It takes ingenuity. And above all, it takes a willingness to try.”</a:t>
            </a:r>
            <a:endParaRPr lang="en-US" sz="4400" dirty="0">
              <a:solidFill>
                <a:schemeClr val="accent1">
                  <a:lumMod val="60000"/>
                  <a:lumOff val="40000"/>
                </a:schemeClr>
              </a:solidFill>
            </a:endParaRPr>
          </a:p>
        </p:txBody>
      </p:sp>
    </p:spTree>
    <p:extLst>
      <p:ext uri="{BB962C8B-B14F-4D97-AF65-F5344CB8AC3E}">
        <p14:creationId xmlns:p14="http://schemas.microsoft.com/office/powerpoint/2010/main" val="3358056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56"/>
          <p:cNvSpPr txBox="1">
            <a:spLocks noGrp="1"/>
          </p:cNvSpPr>
          <p:nvPr>
            <p:ph type="ctrTitle"/>
          </p:nvPr>
        </p:nvSpPr>
        <p:spPr>
          <a:xfrm>
            <a:off x="4095933" y="1011700"/>
            <a:ext cx="4000000" cy="1330400"/>
          </a:xfrm>
          <a:prstGeom prst="rect">
            <a:avLst/>
          </a:prstGeom>
        </p:spPr>
        <p:txBody>
          <a:bodyPr spcFirstLastPara="1" wrap="square" lIns="121900" tIns="121900" rIns="121900" bIns="121900" anchor="ctr" anchorCtr="0">
            <a:noAutofit/>
          </a:bodyPr>
          <a:lstStyle/>
          <a:p>
            <a:r>
              <a:rPr lang="en"/>
              <a:t>Thanks</a:t>
            </a:r>
            <a:endParaRPr/>
          </a:p>
        </p:txBody>
      </p:sp>
      <p:sp>
        <p:nvSpPr>
          <p:cNvPr id="738" name="Google Shape;738;p56"/>
          <p:cNvSpPr txBox="1">
            <a:spLocks noGrp="1"/>
          </p:cNvSpPr>
          <p:nvPr>
            <p:ph type="subTitle" idx="1"/>
          </p:nvPr>
        </p:nvSpPr>
        <p:spPr>
          <a:xfrm>
            <a:off x="3365500" y="2171132"/>
            <a:ext cx="5486400" cy="2324668"/>
          </a:xfrm>
          <a:prstGeom prst="rect">
            <a:avLst/>
          </a:prstGeom>
        </p:spPr>
        <p:txBody>
          <a:bodyPr spcFirstLastPara="1" wrap="square" lIns="121900" tIns="121900" rIns="121900" bIns="121900" anchor="t" anchorCtr="0">
            <a:noAutofit/>
          </a:bodyPr>
          <a:lstStyle/>
          <a:p>
            <a:pPr marL="0" indent="0">
              <a:buClr>
                <a:schemeClr val="lt1"/>
              </a:buClr>
              <a:buSzPts val="1100"/>
            </a:pPr>
            <a:r>
              <a:rPr lang="en" sz="2400" dirty="0"/>
              <a:t>Do you have any questions?</a:t>
            </a:r>
            <a:endParaRPr sz="2400" dirty="0"/>
          </a:p>
          <a:p>
            <a:pPr marL="0" indent="0">
              <a:spcBef>
                <a:spcPts val="1333"/>
              </a:spcBef>
              <a:buClr>
                <a:schemeClr val="lt1"/>
              </a:buClr>
              <a:buSzPts val="1100"/>
            </a:pPr>
            <a:r>
              <a:rPr lang="en-US" sz="2400" dirty="0" smtClean="0">
                <a:hlinkClick r:id="rId3"/>
              </a:rPr>
              <a:t>C</a:t>
            </a:r>
            <a:r>
              <a:rPr lang="en" sz="2400" dirty="0" smtClean="0">
                <a:hlinkClick r:id="rId3"/>
              </a:rPr>
              <a:t>atie.kriplean@sao.texas.gov</a:t>
            </a:r>
            <a:r>
              <a:rPr lang="en" sz="2400" dirty="0" smtClean="0"/>
              <a:t>  </a:t>
            </a:r>
            <a:endParaRPr sz="2400" dirty="0"/>
          </a:p>
          <a:p>
            <a:pPr marL="0" indent="0">
              <a:buClr>
                <a:schemeClr val="lt1"/>
              </a:buClr>
              <a:buSzPts val="1100"/>
            </a:pPr>
            <a:r>
              <a:rPr lang="en" sz="2400" dirty="0" smtClean="0"/>
              <a:t>512-936-6906</a:t>
            </a:r>
          </a:p>
          <a:p>
            <a:pPr marL="0" indent="0">
              <a:buClr>
                <a:schemeClr val="lt1"/>
              </a:buClr>
              <a:buSzPts val="1100"/>
            </a:pPr>
            <a:r>
              <a:rPr lang="en-US" sz="2400" dirty="0"/>
              <a:t>https://sao.texas.gov/Training/</a:t>
            </a:r>
            <a:endParaRPr sz="2400" dirty="0"/>
          </a:p>
        </p:txBody>
      </p:sp>
      <p:sp>
        <p:nvSpPr>
          <p:cNvPr id="739" name="Google Shape;739;p56"/>
          <p:cNvSpPr txBox="1"/>
          <p:nvPr/>
        </p:nvSpPr>
        <p:spPr>
          <a:xfrm>
            <a:off x="4096000" y="5527171"/>
            <a:ext cx="4000000" cy="579600"/>
          </a:xfrm>
          <a:prstGeom prst="rect">
            <a:avLst/>
          </a:prstGeom>
          <a:noFill/>
          <a:ln>
            <a:noFill/>
          </a:ln>
        </p:spPr>
        <p:txBody>
          <a:bodyPr spcFirstLastPara="1" wrap="square" lIns="121900" tIns="121900" rIns="121900" bIns="121900" anchor="t" anchorCtr="0">
            <a:noAutofit/>
          </a:bodyPr>
          <a:lstStyle/>
          <a:p>
            <a:pPr algn="ctr">
              <a:spcBef>
                <a:spcPts val="400"/>
              </a:spcBef>
            </a:pPr>
            <a:r>
              <a:rPr lang="en" sz="1733" dirty="0">
                <a:solidFill>
                  <a:schemeClr val="accent2"/>
                </a:solidFill>
                <a:latin typeface="Open Sans"/>
                <a:ea typeface="Open Sans"/>
                <a:cs typeface="Open Sans"/>
                <a:sym typeface="Open Sans"/>
              </a:rPr>
              <a:t>Please keep this slide for attribution</a:t>
            </a:r>
            <a:endParaRPr sz="1733" dirty="0">
              <a:solidFill>
                <a:schemeClr val="accent2"/>
              </a:solidFill>
              <a:latin typeface="Open Sans"/>
              <a:ea typeface="Open Sans"/>
              <a:cs typeface="Open Sans"/>
              <a:sym typeface="Open Sans"/>
            </a:endParaRPr>
          </a:p>
        </p:txBody>
      </p:sp>
      <p:sp>
        <p:nvSpPr>
          <p:cNvPr id="754" name="Google Shape;754;p56"/>
          <p:cNvSpPr txBox="1"/>
          <p:nvPr/>
        </p:nvSpPr>
        <p:spPr>
          <a:xfrm>
            <a:off x="10168200" y="373533"/>
            <a:ext cx="900000" cy="451302"/>
          </a:xfrm>
          <a:prstGeom prst="rect">
            <a:avLst/>
          </a:prstGeom>
          <a:noFill/>
          <a:ln>
            <a:noFill/>
          </a:ln>
        </p:spPr>
        <p:txBody>
          <a:bodyPr spcFirstLastPara="1" wrap="square" lIns="121900" tIns="121900" rIns="121900" bIns="121900" anchor="t" anchorCtr="0">
            <a:spAutoFit/>
          </a:bodyPr>
          <a:lstStyle/>
          <a:p>
            <a:r>
              <a:rPr lang="en" sz="1333" dirty="0">
                <a:solidFill>
                  <a:schemeClr val="accent2"/>
                </a:solidFill>
                <a:latin typeface="DM Serif Display"/>
                <a:ea typeface="DM Serif Display"/>
                <a:cs typeface="DM Serif Display"/>
                <a:sym typeface="DM Serif Display"/>
              </a:rPr>
              <a:t>Thanks</a:t>
            </a:r>
            <a:endParaRPr sz="1333" dirty="0">
              <a:solidFill>
                <a:schemeClr val="accent2"/>
              </a:solidFill>
              <a:latin typeface="DM Serif Display"/>
              <a:ea typeface="DM Serif Display"/>
              <a:cs typeface="DM Serif Display"/>
              <a:sym typeface="DM Serif Display"/>
            </a:endParaRPr>
          </a:p>
        </p:txBody>
      </p:sp>
      <p:cxnSp>
        <p:nvCxnSpPr>
          <p:cNvPr id="755" name="Google Shape;755;p56"/>
          <p:cNvCxnSpPr>
            <a:endCxn id="754" idx="1"/>
          </p:cNvCxnSpPr>
          <p:nvPr/>
        </p:nvCxnSpPr>
        <p:spPr>
          <a:xfrm>
            <a:off x="-200200" y="594133"/>
            <a:ext cx="10368400" cy="5200"/>
          </a:xfrm>
          <a:prstGeom prst="straightConnector1">
            <a:avLst/>
          </a:prstGeom>
          <a:noFill/>
          <a:ln w="952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590405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pPr>
              <a:spcBef>
                <a:spcPts val="600"/>
              </a:spcBef>
              <a:spcAft>
                <a:spcPts val="600"/>
              </a:spcAft>
            </a:pPr>
            <a:r>
              <a:rPr lang="en-US" sz="2400" dirty="0">
                <a:hlinkClick r:id="rId2"/>
              </a:rPr>
              <a:t>Crystal Knows - 5 Benefits of Understanding Personalities in the </a:t>
            </a:r>
            <a:r>
              <a:rPr lang="en-US" sz="2400" dirty="0" smtClean="0">
                <a:hlinkClick r:id="rId2"/>
              </a:rPr>
              <a:t>Workplace</a:t>
            </a:r>
            <a:endParaRPr lang="en-US" sz="2400" dirty="0" smtClean="0"/>
          </a:p>
          <a:p>
            <a:pPr>
              <a:spcBef>
                <a:spcPts val="600"/>
              </a:spcBef>
              <a:spcAft>
                <a:spcPts val="600"/>
              </a:spcAft>
            </a:pPr>
            <a:r>
              <a:rPr lang="en-US" sz="2400" dirty="0">
                <a:hlinkClick r:id="rId3"/>
              </a:rPr>
              <a:t>People Styles at Work...And Beyond: Making Bad Relationships Good and Good Relationships Better: Bolton, Robert, Bolton, Dorothy </a:t>
            </a:r>
            <a:r>
              <a:rPr lang="en-US" sz="2400" dirty="0" smtClean="0">
                <a:hlinkClick r:id="rId3"/>
              </a:rPr>
              <a:t>Grover</a:t>
            </a:r>
            <a:endParaRPr lang="en-US" sz="2400" dirty="0" smtClean="0"/>
          </a:p>
          <a:p>
            <a:pPr>
              <a:spcBef>
                <a:spcPts val="600"/>
              </a:spcBef>
              <a:spcAft>
                <a:spcPts val="600"/>
              </a:spcAft>
            </a:pPr>
            <a:r>
              <a:rPr lang="en-US" sz="2400" dirty="0" smtClean="0"/>
              <a:t>Work Styles Handout </a:t>
            </a:r>
            <a:r>
              <a:rPr lang="en-US" sz="2400" dirty="0" smtClean="0">
                <a:hlinkClick r:id="rId4"/>
              </a:rPr>
              <a:t>https</a:t>
            </a:r>
            <a:r>
              <a:rPr lang="en-US" sz="2400" dirty="0">
                <a:hlinkClick r:id="rId4"/>
              </a:rPr>
              <a:t>://</a:t>
            </a:r>
            <a:r>
              <a:rPr lang="en-US" sz="2400" dirty="0" smtClean="0">
                <a:hlinkClick r:id="rId4"/>
              </a:rPr>
              <a:t>qrco.de/bdAGIx</a:t>
            </a:r>
            <a:r>
              <a:rPr lang="en-US" sz="2400" dirty="0" smtClean="0"/>
              <a:t> </a:t>
            </a:r>
          </a:p>
          <a:p>
            <a:pPr>
              <a:spcBef>
                <a:spcPts val="600"/>
              </a:spcBef>
              <a:spcAft>
                <a:spcPts val="600"/>
              </a:spcAft>
            </a:pPr>
            <a:r>
              <a:rPr lang="en-US" sz="2400" dirty="0">
                <a:hlinkClick r:id="rId5"/>
              </a:rPr>
              <a:t>Culturally Responsive Teaching and The Brain: Promoting Authentic Engagement and Rigor Among Culturally and Linguistically Diverse Students: Hammond, </a:t>
            </a:r>
            <a:r>
              <a:rPr lang="en-US" sz="2400" dirty="0" err="1">
                <a:hlinkClick r:id="rId5"/>
              </a:rPr>
              <a:t>Zaretta</a:t>
            </a:r>
            <a:r>
              <a:rPr lang="en-US" sz="2400" dirty="0">
                <a:hlinkClick r:id="rId5"/>
              </a:rPr>
              <a:t> L</a:t>
            </a:r>
            <a:r>
              <a:rPr lang="en-US" sz="2400" dirty="0" smtClean="0">
                <a:hlinkClick r:id="rId5"/>
              </a:rPr>
              <a:t>.</a:t>
            </a:r>
            <a:endParaRPr lang="en-US" sz="2400" dirty="0" smtClean="0"/>
          </a:p>
          <a:p>
            <a:pPr>
              <a:spcBef>
                <a:spcPts val="600"/>
              </a:spcBef>
              <a:spcAft>
                <a:spcPts val="600"/>
              </a:spcAft>
            </a:pPr>
            <a:r>
              <a:rPr lang="en-US" sz="2400" dirty="0" smtClean="0"/>
              <a:t>Handout: </a:t>
            </a:r>
            <a:r>
              <a:rPr lang="en-US" sz="2400" dirty="0" smtClean="0">
                <a:hlinkClick r:id="rId4"/>
              </a:rPr>
              <a:t>Work Style Inventory </a:t>
            </a:r>
            <a:endParaRPr lang="en-US" sz="2400" dirty="0" smtClean="0"/>
          </a:p>
        </p:txBody>
      </p:sp>
      <p:sp>
        <p:nvSpPr>
          <p:cNvPr id="4" name="Slide Number Placeholder 3"/>
          <p:cNvSpPr>
            <a:spLocks noGrp="1"/>
          </p:cNvSpPr>
          <p:nvPr>
            <p:ph type="sldNum" sz="quarter" idx="12"/>
          </p:nvPr>
        </p:nvSpPr>
        <p:spPr/>
        <p:txBody>
          <a:bodyPr/>
          <a:lstStyle/>
          <a:p>
            <a:fld id="{D07C2635-CEB3-4C20-82D1-F4EB9FFC3EF7}" type="slidenum">
              <a:rPr lang="en-US" smtClean="0"/>
              <a:t>26</a:t>
            </a:fld>
            <a:endParaRPr lang="en-US"/>
          </a:p>
        </p:txBody>
      </p:sp>
    </p:spTree>
    <p:extLst>
      <p:ext uri="{BB962C8B-B14F-4D97-AF65-F5344CB8AC3E}">
        <p14:creationId xmlns:p14="http://schemas.microsoft.com/office/powerpoint/2010/main" val="3238077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1800" y="3711600"/>
            <a:ext cx="11163300" cy="1122400"/>
          </a:xfrm>
        </p:spPr>
        <p:txBody>
          <a:bodyPr/>
          <a:lstStyle/>
          <a:p>
            <a:r>
              <a:rPr lang="en-US" b="1" dirty="0">
                <a:solidFill>
                  <a:schemeClr val="bg2">
                    <a:lumMod val="20000"/>
                    <a:lumOff val="80000"/>
                  </a:schemeClr>
                </a:solidFill>
              </a:rPr>
              <a:t>Work Styles </a:t>
            </a:r>
            <a:r>
              <a:rPr lang="en-US" b="1" dirty="0" smtClean="0">
                <a:solidFill>
                  <a:schemeClr val="bg2">
                    <a:lumMod val="20000"/>
                    <a:lumOff val="80000"/>
                  </a:schemeClr>
                </a:solidFill>
              </a:rPr>
              <a:t>and</a:t>
            </a:r>
            <a:r>
              <a:rPr lang="en-US" b="1" dirty="0">
                <a:solidFill>
                  <a:schemeClr val="bg2">
                    <a:lumMod val="20000"/>
                    <a:lumOff val="80000"/>
                  </a:schemeClr>
                </a:solidFill>
              </a:rPr>
              <a:t> Communication</a:t>
            </a:r>
          </a:p>
        </p:txBody>
      </p:sp>
      <p:sp>
        <p:nvSpPr>
          <p:cNvPr id="6" name="Subtitle 5"/>
          <p:cNvSpPr>
            <a:spLocks noGrp="1"/>
          </p:cNvSpPr>
          <p:nvPr>
            <p:ph type="subTitle" idx="1"/>
          </p:nvPr>
        </p:nvSpPr>
        <p:spPr>
          <a:xfrm>
            <a:off x="2763444" y="4834000"/>
            <a:ext cx="8831656" cy="634000"/>
          </a:xfrm>
        </p:spPr>
        <p:txBody>
          <a:bodyPr/>
          <a:lstStyle/>
          <a:p>
            <a:r>
              <a:rPr lang="en-US" sz="4400" dirty="0" smtClean="0">
                <a:solidFill>
                  <a:schemeClr val="bg2">
                    <a:lumMod val="60000"/>
                    <a:lumOff val="40000"/>
                  </a:schemeClr>
                </a:solidFill>
              </a:rPr>
              <a:t>Know Yourself and Your Team</a:t>
            </a:r>
            <a:endParaRPr lang="en-US" sz="4400" dirty="0">
              <a:solidFill>
                <a:schemeClr val="bg2">
                  <a:lumMod val="60000"/>
                  <a:lumOff val="40000"/>
                </a:schemeClr>
              </a:solidFill>
            </a:endParaRPr>
          </a:p>
        </p:txBody>
      </p:sp>
      <p:grpSp>
        <p:nvGrpSpPr>
          <p:cNvPr id="8" name="Google Shape;9993;p71"/>
          <p:cNvGrpSpPr/>
          <p:nvPr/>
        </p:nvGrpSpPr>
        <p:grpSpPr>
          <a:xfrm flipH="1">
            <a:off x="9484242" y="1690577"/>
            <a:ext cx="2110858" cy="2021023"/>
            <a:chOff x="6219391" y="3816756"/>
            <a:chExt cx="356627" cy="334252"/>
          </a:xfrm>
          <a:solidFill>
            <a:schemeClr val="bg2"/>
          </a:solidFill>
        </p:grpSpPr>
        <p:sp>
          <p:nvSpPr>
            <p:cNvPr id="9" name="Google Shape;9994;p71"/>
            <p:cNvSpPr/>
            <p:nvPr/>
          </p:nvSpPr>
          <p:spPr>
            <a:xfrm>
              <a:off x="6219391" y="3816756"/>
              <a:ext cx="306594" cy="334252"/>
            </a:xfrm>
            <a:custGeom>
              <a:avLst/>
              <a:gdLst/>
              <a:ahLst/>
              <a:cxnLst/>
              <a:rect l="l" t="t" r="r" b="b"/>
              <a:pathLst>
                <a:path w="9633" h="10502" extrusionOk="0">
                  <a:moveTo>
                    <a:pt x="8394" y="4179"/>
                  </a:moveTo>
                  <a:cubicBezTo>
                    <a:pt x="8906" y="4251"/>
                    <a:pt x="9299" y="4703"/>
                    <a:pt x="9299" y="5239"/>
                  </a:cubicBezTo>
                  <a:cubicBezTo>
                    <a:pt x="9299" y="5775"/>
                    <a:pt x="8906" y="6215"/>
                    <a:pt x="8394" y="6299"/>
                  </a:cubicBezTo>
                  <a:lnTo>
                    <a:pt x="8394" y="4179"/>
                  </a:lnTo>
                  <a:close/>
                  <a:moveTo>
                    <a:pt x="1203" y="4013"/>
                  </a:moveTo>
                  <a:lnTo>
                    <a:pt x="1203" y="6489"/>
                  </a:lnTo>
                  <a:lnTo>
                    <a:pt x="846" y="6489"/>
                  </a:lnTo>
                  <a:cubicBezTo>
                    <a:pt x="548" y="6489"/>
                    <a:pt x="310" y="6251"/>
                    <a:pt x="310" y="5953"/>
                  </a:cubicBezTo>
                  <a:lnTo>
                    <a:pt x="310" y="4549"/>
                  </a:lnTo>
                  <a:cubicBezTo>
                    <a:pt x="310" y="4251"/>
                    <a:pt x="548" y="4013"/>
                    <a:pt x="846" y="4013"/>
                  </a:cubicBezTo>
                  <a:close/>
                  <a:moveTo>
                    <a:pt x="2596" y="4001"/>
                  </a:moveTo>
                  <a:lnTo>
                    <a:pt x="2596" y="6489"/>
                  </a:lnTo>
                  <a:lnTo>
                    <a:pt x="1525" y="6489"/>
                  </a:lnTo>
                  <a:lnTo>
                    <a:pt x="1525" y="4001"/>
                  </a:lnTo>
                  <a:close/>
                  <a:moveTo>
                    <a:pt x="2799" y="7692"/>
                  </a:moveTo>
                  <a:lnTo>
                    <a:pt x="2799" y="8418"/>
                  </a:lnTo>
                  <a:lnTo>
                    <a:pt x="2477" y="8418"/>
                  </a:lnTo>
                  <a:lnTo>
                    <a:pt x="2679" y="7692"/>
                  </a:lnTo>
                  <a:close/>
                  <a:moveTo>
                    <a:pt x="2560" y="6811"/>
                  </a:moveTo>
                  <a:lnTo>
                    <a:pt x="1941" y="9121"/>
                  </a:lnTo>
                  <a:lnTo>
                    <a:pt x="1525" y="9121"/>
                  </a:lnTo>
                  <a:lnTo>
                    <a:pt x="1525" y="6811"/>
                  </a:lnTo>
                  <a:close/>
                  <a:moveTo>
                    <a:pt x="8061" y="310"/>
                  </a:moveTo>
                  <a:lnTo>
                    <a:pt x="8061" y="10180"/>
                  </a:lnTo>
                  <a:lnTo>
                    <a:pt x="7335" y="10180"/>
                  </a:lnTo>
                  <a:lnTo>
                    <a:pt x="7335" y="3227"/>
                  </a:lnTo>
                  <a:cubicBezTo>
                    <a:pt x="7335" y="3132"/>
                    <a:pt x="7251" y="3060"/>
                    <a:pt x="7168" y="3060"/>
                  </a:cubicBezTo>
                  <a:cubicBezTo>
                    <a:pt x="7085" y="3060"/>
                    <a:pt x="7001" y="3132"/>
                    <a:pt x="7001" y="3227"/>
                  </a:cubicBezTo>
                  <a:lnTo>
                    <a:pt x="7001" y="9085"/>
                  </a:lnTo>
                  <a:cubicBezTo>
                    <a:pt x="6799" y="8811"/>
                    <a:pt x="6489" y="8406"/>
                    <a:pt x="6085" y="8013"/>
                  </a:cubicBezTo>
                  <a:cubicBezTo>
                    <a:pt x="5620" y="7573"/>
                    <a:pt x="5144" y="7216"/>
                    <a:pt x="4656" y="6966"/>
                  </a:cubicBezTo>
                  <a:cubicBezTo>
                    <a:pt x="4084" y="6668"/>
                    <a:pt x="3525" y="6501"/>
                    <a:pt x="2941" y="6489"/>
                  </a:cubicBezTo>
                  <a:lnTo>
                    <a:pt x="2941" y="4001"/>
                  </a:lnTo>
                  <a:cubicBezTo>
                    <a:pt x="3525" y="3965"/>
                    <a:pt x="4084" y="3810"/>
                    <a:pt x="4656" y="3525"/>
                  </a:cubicBezTo>
                  <a:cubicBezTo>
                    <a:pt x="5144" y="3275"/>
                    <a:pt x="5620" y="2917"/>
                    <a:pt x="6085" y="2465"/>
                  </a:cubicBezTo>
                  <a:cubicBezTo>
                    <a:pt x="6489" y="2084"/>
                    <a:pt x="6799" y="1679"/>
                    <a:pt x="7001" y="1393"/>
                  </a:cubicBezTo>
                  <a:lnTo>
                    <a:pt x="7001" y="2441"/>
                  </a:lnTo>
                  <a:cubicBezTo>
                    <a:pt x="7001" y="2524"/>
                    <a:pt x="7085" y="2596"/>
                    <a:pt x="7168" y="2596"/>
                  </a:cubicBezTo>
                  <a:cubicBezTo>
                    <a:pt x="7251" y="2596"/>
                    <a:pt x="7335" y="2524"/>
                    <a:pt x="7335" y="2441"/>
                  </a:cubicBezTo>
                  <a:lnTo>
                    <a:pt x="7335" y="310"/>
                  </a:lnTo>
                  <a:close/>
                  <a:moveTo>
                    <a:pt x="7168" y="0"/>
                  </a:moveTo>
                  <a:cubicBezTo>
                    <a:pt x="7085" y="0"/>
                    <a:pt x="7001" y="72"/>
                    <a:pt x="7001" y="167"/>
                  </a:cubicBezTo>
                  <a:lnTo>
                    <a:pt x="7001" y="822"/>
                  </a:lnTo>
                  <a:cubicBezTo>
                    <a:pt x="6906" y="977"/>
                    <a:pt x="6489" y="1620"/>
                    <a:pt x="5847" y="2251"/>
                  </a:cubicBezTo>
                  <a:cubicBezTo>
                    <a:pt x="5156" y="2905"/>
                    <a:pt x="4084" y="3691"/>
                    <a:pt x="2775" y="3691"/>
                  </a:cubicBezTo>
                  <a:lnTo>
                    <a:pt x="858" y="3691"/>
                  </a:lnTo>
                  <a:cubicBezTo>
                    <a:pt x="382" y="3691"/>
                    <a:pt x="1" y="4072"/>
                    <a:pt x="1" y="4549"/>
                  </a:cubicBezTo>
                  <a:lnTo>
                    <a:pt x="1" y="5953"/>
                  </a:lnTo>
                  <a:cubicBezTo>
                    <a:pt x="1" y="6430"/>
                    <a:pt x="382" y="6811"/>
                    <a:pt x="858" y="6811"/>
                  </a:cubicBezTo>
                  <a:lnTo>
                    <a:pt x="1215" y="6811"/>
                  </a:lnTo>
                  <a:lnTo>
                    <a:pt x="1215" y="9287"/>
                  </a:lnTo>
                  <a:cubicBezTo>
                    <a:pt x="1215" y="9371"/>
                    <a:pt x="1286" y="9454"/>
                    <a:pt x="1382" y="9454"/>
                  </a:cubicBezTo>
                  <a:lnTo>
                    <a:pt x="2084" y="9454"/>
                  </a:lnTo>
                  <a:cubicBezTo>
                    <a:pt x="2156" y="9454"/>
                    <a:pt x="2215" y="9406"/>
                    <a:pt x="2239" y="9335"/>
                  </a:cubicBezTo>
                  <a:lnTo>
                    <a:pt x="2394" y="8751"/>
                  </a:lnTo>
                  <a:lnTo>
                    <a:pt x="2953" y="8751"/>
                  </a:lnTo>
                  <a:cubicBezTo>
                    <a:pt x="3049" y="8751"/>
                    <a:pt x="3120" y="8680"/>
                    <a:pt x="3120" y="8585"/>
                  </a:cubicBezTo>
                  <a:lnTo>
                    <a:pt x="3120" y="7525"/>
                  </a:lnTo>
                  <a:cubicBezTo>
                    <a:pt x="3120" y="7442"/>
                    <a:pt x="3049" y="7370"/>
                    <a:pt x="2953" y="7370"/>
                  </a:cubicBezTo>
                  <a:lnTo>
                    <a:pt x="2763" y="7370"/>
                  </a:lnTo>
                  <a:lnTo>
                    <a:pt x="2918" y="6811"/>
                  </a:lnTo>
                  <a:cubicBezTo>
                    <a:pt x="4168" y="6858"/>
                    <a:pt x="5192" y="7620"/>
                    <a:pt x="5858" y="8263"/>
                  </a:cubicBezTo>
                  <a:cubicBezTo>
                    <a:pt x="6513" y="8882"/>
                    <a:pt x="6930" y="9525"/>
                    <a:pt x="7025" y="9692"/>
                  </a:cubicBezTo>
                  <a:lnTo>
                    <a:pt x="7025" y="10347"/>
                  </a:lnTo>
                  <a:cubicBezTo>
                    <a:pt x="7025" y="10430"/>
                    <a:pt x="7097" y="10502"/>
                    <a:pt x="7180" y="10502"/>
                  </a:cubicBezTo>
                  <a:lnTo>
                    <a:pt x="8240" y="10502"/>
                  </a:lnTo>
                  <a:cubicBezTo>
                    <a:pt x="8335" y="10502"/>
                    <a:pt x="8406" y="10430"/>
                    <a:pt x="8406" y="10347"/>
                  </a:cubicBezTo>
                  <a:lnTo>
                    <a:pt x="8406" y="6632"/>
                  </a:lnTo>
                  <a:cubicBezTo>
                    <a:pt x="9109" y="6549"/>
                    <a:pt x="9633" y="5965"/>
                    <a:pt x="9633" y="5251"/>
                  </a:cubicBezTo>
                  <a:cubicBezTo>
                    <a:pt x="9621" y="4537"/>
                    <a:pt x="9085" y="3941"/>
                    <a:pt x="8394" y="3870"/>
                  </a:cubicBezTo>
                  <a:lnTo>
                    <a:pt x="8394" y="167"/>
                  </a:lnTo>
                  <a:cubicBezTo>
                    <a:pt x="8394" y="72"/>
                    <a:pt x="8311" y="0"/>
                    <a:pt x="82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995;p71"/>
            <p:cNvSpPr/>
            <p:nvPr/>
          </p:nvSpPr>
          <p:spPr>
            <a:xfrm>
              <a:off x="6549060" y="3978567"/>
              <a:ext cx="26958" cy="10630"/>
            </a:xfrm>
            <a:custGeom>
              <a:avLst/>
              <a:gdLst/>
              <a:ahLst/>
              <a:cxnLst/>
              <a:rect l="l" t="t" r="r" b="b"/>
              <a:pathLst>
                <a:path w="847" h="334" extrusionOk="0">
                  <a:moveTo>
                    <a:pt x="156" y="0"/>
                  </a:moveTo>
                  <a:cubicBezTo>
                    <a:pt x="72" y="0"/>
                    <a:pt x="1" y="84"/>
                    <a:pt x="1" y="167"/>
                  </a:cubicBezTo>
                  <a:cubicBezTo>
                    <a:pt x="1" y="262"/>
                    <a:pt x="72" y="334"/>
                    <a:pt x="156" y="334"/>
                  </a:cubicBezTo>
                  <a:lnTo>
                    <a:pt x="680" y="334"/>
                  </a:lnTo>
                  <a:cubicBezTo>
                    <a:pt x="763" y="334"/>
                    <a:pt x="846" y="262"/>
                    <a:pt x="846" y="167"/>
                  </a:cubicBezTo>
                  <a:cubicBezTo>
                    <a:pt x="846" y="84"/>
                    <a:pt x="775" y="0"/>
                    <a:pt x="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996;p71"/>
            <p:cNvSpPr/>
            <p:nvPr/>
          </p:nvSpPr>
          <p:spPr>
            <a:xfrm>
              <a:off x="6525572" y="3915357"/>
              <a:ext cx="24666" cy="22311"/>
            </a:xfrm>
            <a:custGeom>
              <a:avLst/>
              <a:gdLst/>
              <a:ahLst/>
              <a:cxnLst/>
              <a:rect l="l" t="t" r="r" b="b"/>
              <a:pathLst>
                <a:path w="775" h="701" extrusionOk="0">
                  <a:moveTo>
                    <a:pt x="605" y="1"/>
                  </a:moveTo>
                  <a:cubicBezTo>
                    <a:pt x="563" y="1"/>
                    <a:pt x="519" y="16"/>
                    <a:pt x="477" y="46"/>
                  </a:cubicBezTo>
                  <a:lnTo>
                    <a:pt x="108" y="415"/>
                  </a:lnTo>
                  <a:cubicBezTo>
                    <a:pt x="1" y="522"/>
                    <a:pt x="84" y="700"/>
                    <a:pt x="227" y="700"/>
                  </a:cubicBezTo>
                  <a:cubicBezTo>
                    <a:pt x="275" y="700"/>
                    <a:pt x="322" y="677"/>
                    <a:pt x="346" y="653"/>
                  </a:cubicBezTo>
                  <a:lnTo>
                    <a:pt x="715" y="284"/>
                  </a:lnTo>
                  <a:cubicBezTo>
                    <a:pt x="775" y="224"/>
                    <a:pt x="775" y="117"/>
                    <a:pt x="715" y="46"/>
                  </a:cubicBezTo>
                  <a:cubicBezTo>
                    <a:pt x="685" y="16"/>
                    <a:pt x="647" y="1"/>
                    <a:pt x="6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997;p71"/>
            <p:cNvSpPr/>
            <p:nvPr/>
          </p:nvSpPr>
          <p:spPr>
            <a:xfrm>
              <a:off x="6527099" y="4030191"/>
              <a:ext cx="23139" cy="22661"/>
            </a:xfrm>
            <a:custGeom>
              <a:avLst/>
              <a:gdLst/>
              <a:ahLst/>
              <a:cxnLst/>
              <a:rect l="l" t="t" r="r" b="b"/>
              <a:pathLst>
                <a:path w="727" h="712" extrusionOk="0">
                  <a:moveTo>
                    <a:pt x="183" y="1"/>
                  </a:moveTo>
                  <a:cubicBezTo>
                    <a:pt x="140" y="1"/>
                    <a:pt x="96" y="15"/>
                    <a:pt x="60" y="45"/>
                  </a:cubicBezTo>
                  <a:cubicBezTo>
                    <a:pt x="0" y="105"/>
                    <a:pt x="0" y="212"/>
                    <a:pt x="60" y="283"/>
                  </a:cubicBezTo>
                  <a:lnTo>
                    <a:pt x="429" y="664"/>
                  </a:lnTo>
                  <a:cubicBezTo>
                    <a:pt x="466" y="696"/>
                    <a:pt x="505" y="711"/>
                    <a:pt x="543" y="711"/>
                  </a:cubicBezTo>
                  <a:cubicBezTo>
                    <a:pt x="590" y="711"/>
                    <a:pt x="634" y="687"/>
                    <a:pt x="667" y="641"/>
                  </a:cubicBezTo>
                  <a:cubicBezTo>
                    <a:pt x="727" y="569"/>
                    <a:pt x="727" y="486"/>
                    <a:pt x="667" y="426"/>
                  </a:cubicBezTo>
                  <a:lnTo>
                    <a:pt x="298" y="45"/>
                  </a:lnTo>
                  <a:cubicBezTo>
                    <a:pt x="268" y="15"/>
                    <a:pt x="227" y="1"/>
                    <a:pt x="1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38092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17"/>
          <p:cNvSpPr>
            <a:spLocks noGrp="1"/>
          </p:cNvSpPr>
          <p:nvPr>
            <p:ph type="subTitle" idx="2"/>
          </p:nvPr>
        </p:nvSpPr>
        <p:spPr>
          <a:xfrm>
            <a:off x="960000" y="1609446"/>
            <a:ext cx="10438102" cy="4217196"/>
          </a:xfrm>
          <a:ln>
            <a:solidFill>
              <a:schemeClr val="accent2"/>
            </a:solidFill>
            <a:prstDash val="sysDot"/>
          </a:ln>
        </p:spPr>
        <p:txBody>
          <a:bodyPr/>
          <a:lstStyle/>
          <a:p>
            <a:pPr marL="139700" indent="0">
              <a:spcBef>
                <a:spcPts val="600"/>
              </a:spcBef>
              <a:spcAft>
                <a:spcPts val="600"/>
              </a:spcAft>
              <a:buNone/>
            </a:pPr>
            <a:r>
              <a:rPr lang="en-US" sz="2800" dirty="0" smtClean="0">
                <a:solidFill>
                  <a:schemeClr val="accent1">
                    <a:lumMod val="40000"/>
                    <a:lumOff val="60000"/>
                  </a:schemeClr>
                </a:solidFill>
              </a:rPr>
              <a:t>Understand how the brain responds to stress in relation to different </a:t>
            </a:r>
            <a:r>
              <a:rPr lang="en-US" sz="2800" dirty="0">
                <a:solidFill>
                  <a:schemeClr val="accent1">
                    <a:lumMod val="40000"/>
                    <a:lumOff val="60000"/>
                  </a:schemeClr>
                </a:solidFill>
              </a:rPr>
              <a:t>communication </a:t>
            </a:r>
            <a:r>
              <a:rPr lang="en-US" sz="2800" dirty="0" smtClean="0">
                <a:solidFill>
                  <a:schemeClr val="accent1">
                    <a:lumMod val="40000"/>
                    <a:lumOff val="60000"/>
                  </a:schemeClr>
                </a:solidFill>
              </a:rPr>
              <a:t>styles:</a:t>
            </a:r>
          </a:p>
          <a:p>
            <a:pPr>
              <a:spcBef>
                <a:spcPts val="600"/>
              </a:spcBef>
              <a:spcAft>
                <a:spcPts val="600"/>
              </a:spcAft>
            </a:pPr>
            <a:r>
              <a:rPr lang="en-US" sz="2800" dirty="0">
                <a:solidFill>
                  <a:schemeClr val="accent1">
                    <a:lumMod val="40000"/>
                    <a:lumOff val="60000"/>
                  </a:schemeClr>
                </a:solidFill>
              </a:rPr>
              <a:t>To effectively work and communicate with all team members </a:t>
            </a:r>
          </a:p>
          <a:p>
            <a:pPr>
              <a:spcBef>
                <a:spcPts val="600"/>
              </a:spcBef>
              <a:spcAft>
                <a:spcPts val="600"/>
              </a:spcAft>
            </a:pPr>
            <a:r>
              <a:rPr lang="en-US" sz="2800" dirty="0">
                <a:solidFill>
                  <a:schemeClr val="accent1">
                    <a:lumMod val="40000"/>
                    <a:lumOff val="60000"/>
                  </a:schemeClr>
                </a:solidFill>
              </a:rPr>
              <a:t>To be inclusive of all </a:t>
            </a:r>
            <a:r>
              <a:rPr lang="en-US" sz="2800" dirty="0" smtClean="0">
                <a:solidFill>
                  <a:schemeClr val="accent1">
                    <a:lumMod val="40000"/>
                    <a:lumOff val="60000"/>
                  </a:schemeClr>
                </a:solidFill>
              </a:rPr>
              <a:t>people and their work styles</a:t>
            </a:r>
            <a:endParaRPr lang="en-US" sz="2800" dirty="0">
              <a:solidFill>
                <a:schemeClr val="accent1">
                  <a:lumMod val="40000"/>
                  <a:lumOff val="60000"/>
                </a:schemeClr>
              </a:solidFill>
            </a:endParaRPr>
          </a:p>
          <a:p>
            <a:pPr marL="139700" indent="0">
              <a:spcBef>
                <a:spcPts val="600"/>
              </a:spcBef>
              <a:spcAft>
                <a:spcPts val="600"/>
              </a:spcAft>
              <a:buNone/>
            </a:pPr>
            <a:r>
              <a:rPr lang="en-US" sz="2800" dirty="0" smtClean="0">
                <a:solidFill>
                  <a:schemeClr val="accent1">
                    <a:lumMod val="40000"/>
                    <a:lumOff val="60000"/>
                  </a:schemeClr>
                </a:solidFill>
              </a:rPr>
              <a:t>By </a:t>
            </a:r>
            <a:r>
              <a:rPr lang="en-US" sz="2800" dirty="0">
                <a:solidFill>
                  <a:schemeClr val="bg1">
                    <a:lumMod val="75000"/>
                  </a:schemeClr>
                </a:solidFill>
              </a:rPr>
              <a:t>style flexing </a:t>
            </a:r>
            <a:r>
              <a:rPr lang="en-US" sz="2800" dirty="0">
                <a:solidFill>
                  <a:schemeClr val="accent1">
                    <a:lumMod val="40000"/>
                    <a:lumOff val="60000"/>
                  </a:schemeClr>
                </a:solidFill>
              </a:rPr>
              <a:t>to match work types to approach communication differently based on each person’s style.</a:t>
            </a:r>
          </a:p>
          <a:p>
            <a:pPr marL="139700" indent="0">
              <a:buNone/>
            </a:pPr>
            <a:endParaRPr lang="en-US" sz="2800" dirty="0">
              <a:solidFill>
                <a:schemeClr val="accent1">
                  <a:lumMod val="40000"/>
                  <a:lumOff val="60000"/>
                </a:schemeClr>
              </a:solidFill>
            </a:endParaRPr>
          </a:p>
        </p:txBody>
      </p:sp>
      <p:sp>
        <p:nvSpPr>
          <p:cNvPr id="5" name="Title 4"/>
          <p:cNvSpPr>
            <a:spLocks noGrp="1"/>
          </p:cNvSpPr>
          <p:nvPr>
            <p:ph type="title"/>
          </p:nvPr>
        </p:nvSpPr>
        <p:spPr/>
        <p:txBody>
          <a:bodyPr/>
          <a:lstStyle/>
          <a:p>
            <a:r>
              <a:rPr lang="en-US" sz="3600" b="1" dirty="0" smtClean="0"/>
              <a:t>Objective</a:t>
            </a:r>
            <a:endParaRPr lang="en-US" sz="3600" b="1" dirty="0"/>
          </a:p>
        </p:txBody>
      </p:sp>
    </p:spTree>
    <p:extLst>
      <p:ext uri="{BB962C8B-B14F-4D97-AF65-F5344CB8AC3E}">
        <p14:creationId xmlns:p14="http://schemas.microsoft.com/office/powerpoint/2010/main" val="41595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circle(in)">
                                      <p:cBhvr>
                                        <p:cTn id="7" dur="500"/>
                                        <p:tgtEl>
                                          <p:spTgt spid="18">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circle(in)">
                                      <p:cBhvr>
                                        <p:cTn id="10" dur="500"/>
                                        <p:tgtEl>
                                          <p:spTgt spid="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circle(in)">
                                      <p:cBhvr>
                                        <p:cTn id="15" dur="500"/>
                                        <p:tgtEl>
                                          <p:spTgt spid="1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8">
                                            <p:txEl>
                                              <p:pRg st="2" end="2"/>
                                            </p:txEl>
                                          </p:spTgt>
                                        </p:tgtEl>
                                        <p:attrNameLst>
                                          <p:attrName>style.visibility</p:attrName>
                                        </p:attrNameLst>
                                      </p:cBhvr>
                                      <p:to>
                                        <p:strVal val="visible"/>
                                      </p:to>
                                    </p:set>
                                    <p:animEffect transition="in" filter="circle(in)">
                                      <p:cBhvr>
                                        <p:cTn id="20" dur="500"/>
                                        <p:tgtEl>
                                          <p:spTgt spid="1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animEffect transition="in" filter="circle(in)">
                                      <p:cBhvr>
                                        <p:cTn id="25"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8081" y="644737"/>
            <a:ext cx="10272000" cy="763600"/>
          </a:xfrm>
        </p:spPr>
        <p:txBody>
          <a:bodyPr anchor="b"/>
          <a:lstStyle/>
          <a:p>
            <a:r>
              <a:rPr lang="en-US" sz="3600" b="1" dirty="0" smtClean="0"/>
              <a:t>Benefits of knowing and using work styles</a:t>
            </a:r>
            <a:endParaRPr lang="en-US" sz="3600" b="1" dirty="0"/>
          </a:p>
        </p:txBody>
      </p:sp>
      <p:sp>
        <p:nvSpPr>
          <p:cNvPr id="6" name="Text Placeholder 5"/>
          <p:cNvSpPr>
            <a:spLocks noGrp="1"/>
          </p:cNvSpPr>
          <p:nvPr>
            <p:ph type="body" idx="1"/>
          </p:nvPr>
        </p:nvSpPr>
        <p:spPr>
          <a:xfrm>
            <a:off x="4483245" y="1597570"/>
            <a:ext cx="7298851" cy="4225159"/>
          </a:xfrm>
        </p:spPr>
        <p:txBody>
          <a:bodyPr/>
          <a:lstStyle/>
          <a:p>
            <a:pPr lvl="1">
              <a:spcBef>
                <a:spcPts val="600"/>
              </a:spcBef>
              <a:spcAft>
                <a:spcPts val="600"/>
              </a:spcAft>
            </a:pPr>
            <a:r>
              <a:rPr lang="en-US" sz="2400" dirty="0" smtClean="0">
                <a:solidFill>
                  <a:schemeClr val="bg1"/>
                </a:solidFill>
              </a:rPr>
              <a:t>Avoid miscommunication which leads to more efficiency </a:t>
            </a:r>
          </a:p>
          <a:p>
            <a:pPr lvl="1">
              <a:spcBef>
                <a:spcPts val="600"/>
              </a:spcBef>
              <a:spcAft>
                <a:spcPts val="600"/>
              </a:spcAft>
            </a:pPr>
            <a:r>
              <a:rPr lang="en-US" sz="2400" dirty="0" smtClean="0">
                <a:solidFill>
                  <a:schemeClr val="bg1"/>
                </a:solidFill>
              </a:rPr>
              <a:t>Better conflict resolution</a:t>
            </a:r>
          </a:p>
          <a:p>
            <a:pPr lvl="1">
              <a:spcBef>
                <a:spcPts val="600"/>
              </a:spcBef>
              <a:spcAft>
                <a:spcPts val="600"/>
              </a:spcAft>
            </a:pPr>
            <a:r>
              <a:rPr lang="en-US" sz="2400" dirty="0" smtClean="0">
                <a:solidFill>
                  <a:schemeClr val="bg1"/>
                </a:solidFill>
              </a:rPr>
              <a:t>Develop empathy for co-workers</a:t>
            </a:r>
          </a:p>
          <a:p>
            <a:pPr lvl="1">
              <a:spcBef>
                <a:spcPts val="600"/>
              </a:spcBef>
              <a:spcAft>
                <a:spcPts val="600"/>
              </a:spcAft>
            </a:pPr>
            <a:r>
              <a:rPr lang="en-US" sz="2400" dirty="0" smtClean="0">
                <a:solidFill>
                  <a:schemeClr val="bg1"/>
                </a:solidFill>
              </a:rPr>
              <a:t>Appreciate diversity and cultivate inclusive environment</a:t>
            </a:r>
            <a:endParaRPr lang="en-US" sz="2400" dirty="0">
              <a:solidFill>
                <a:schemeClr val="bg1"/>
              </a:solidFill>
            </a:endParaRPr>
          </a:p>
        </p:txBody>
      </p:sp>
      <p:grpSp>
        <p:nvGrpSpPr>
          <p:cNvPr id="7" name="Google Shape;9676;p71"/>
          <p:cNvGrpSpPr/>
          <p:nvPr/>
        </p:nvGrpSpPr>
        <p:grpSpPr>
          <a:xfrm>
            <a:off x="991544" y="2427505"/>
            <a:ext cx="3491701" cy="2565288"/>
            <a:chOff x="6188327" y="2955408"/>
            <a:chExt cx="371395" cy="272857"/>
          </a:xfrm>
          <a:solidFill>
            <a:schemeClr val="accent3"/>
          </a:solidFill>
        </p:grpSpPr>
        <p:sp>
          <p:nvSpPr>
            <p:cNvPr id="8" name="Google Shape;9677;p71"/>
            <p:cNvSpPr/>
            <p:nvPr/>
          </p:nvSpPr>
          <p:spPr>
            <a:xfrm>
              <a:off x="6229990" y="2978897"/>
              <a:ext cx="289567" cy="197840"/>
            </a:xfrm>
            <a:custGeom>
              <a:avLst/>
              <a:gdLst/>
              <a:ahLst/>
              <a:cxnLst/>
              <a:rect l="l" t="t" r="r" b="b"/>
              <a:pathLst>
                <a:path w="9098" h="6216" extrusionOk="0">
                  <a:moveTo>
                    <a:pt x="2894" y="1263"/>
                  </a:moveTo>
                  <a:cubicBezTo>
                    <a:pt x="3097" y="1263"/>
                    <a:pt x="3263" y="1429"/>
                    <a:pt x="3263" y="1632"/>
                  </a:cubicBezTo>
                  <a:lnTo>
                    <a:pt x="3263" y="2001"/>
                  </a:lnTo>
                  <a:cubicBezTo>
                    <a:pt x="3263" y="2322"/>
                    <a:pt x="3013" y="2572"/>
                    <a:pt x="2704" y="2572"/>
                  </a:cubicBezTo>
                  <a:cubicBezTo>
                    <a:pt x="2406" y="2561"/>
                    <a:pt x="2144" y="2299"/>
                    <a:pt x="2144" y="2001"/>
                  </a:cubicBezTo>
                  <a:lnTo>
                    <a:pt x="2144" y="1632"/>
                  </a:lnTo>
                  <a:cubicBezTo>
                    <a:pt x="2144" y="1429"/>
                    <a:pt x="2311" y="1263"/>
                    <a:pt x="2525" y="1263"/>
                  </a:cubicBezTo>
                  <a:close/>
                  <a:moveTo>
                    <a:pt x="7264" y="1084"/>
                  </a:moveTo>
                  <a:cubicBezTo>
                    <a:pt x="7371" y="1084"/>
                    <a:pt x="7466" y="1168"/>
                    <a:pt x="7466" y="1275"/>
                  </a:cubicBezTo>
                  <a:lnTo>
                    <a:pt x="7466" y="1822"/>
                  </a:lnTo>
                  <a:cubicBezTo>
                    <a:pt x="7466" y="1894"/>
                    <a:pt x="7430" y="1953"/>
                    <a:pt x="7359" y="1989"/>
                  </a:cubicBezTo>
                  <a:cubicBezTo>
                    <a:pt x="7299" y="2025"/>
                    <a:pt x="7264" y="2084"/>
                    <a:pt x="7264" y="2144"/>
                  </a:cubicBezTo>
                  <a:lnTo>
                    <a:pt x="7264" y="2406"/>
                  </a:lnTo>
                  <a:cubicBezTo>
                    <a:pt x="7264" y="2477"/>
                    <a:pt x="7323" y="2549"/>
                    <a:pt x="7407" y="2572"/>
                  </a:cubicBezTo>
                  <a:lnTo>
                    <a:pt x="7859" y="2692"/>
                  </a:lnTo>
                  <a:cubicBezTo>
                    <a:pt x="7954" y="2703"/>
                    <a:pt x="8014" y="2787"/>
                    <a:pt x="8014" y="2882"/>
                  </a:cubicBezTo>
                  <a:lnTo>
                    <a:pt x="8014" y="2930"/>
                  </a:lnTo>
                  <a:lnTo>
                    <a:pt x="6168" y="2930"/>
                  </a:lnTo>
                  <a:lnTo>
                    <a:pt x="6168" y="2882"/>
                  </a:lnTo>
                  <a:cubicBezTo>
                    <a:pt x="6168" y="2787"/>
                    <a:pt x="6228" y="2715"/>
                    <a:pt x="6311" y="2692"/>
                  </a:cubicBezTo>
                  <a:lnTo>
                    <a:pt x="6776" y="2572"/>
                  </a:lnTo>
                  <a:cubicBezTo>
                    <a:pt x="6847" y="2549"/>
                    <a:pt x="6907" y="2477"/>
                    <a:pt x="6907" y="2406"/>
                  </a:cubicBezTo>
                  <a:lnTo>
                    <a:pt x="6907" y="2144"/>
                  </a:lnTo>
                  <a:cubicBezTo>
                    <a:pt x="6895" y="2060"/>
                    <a:pt x="6871" y="2025"/>
                    <a:pt x="6811" y="1989"/>
                  </a:cubicBezTo>
                  <a:cubicBezTo>
                    <a:pt x="6752" y="1953"/>
                    <a:pt x="6704" y="1882"/>
                    <a:pt x="6704" y="1822"/>
                  </a:cubicBezTo>
                  <a:lnTo>
                    <a:pt x="6704" y="1275"/>
                  </a:lnTo>
                  <a:cubicBezTo>
                    <a:pt x="6704" y="1168"/>
                    <a:pt x="6787" y="1084"/>
                    <a:pt x="6895" y="1084"/>
                  </a:cubicBezTo>
                  <a:close/>
                  <a:moveTo>
                    <a:pt x="8752" y="334"/>
                  </a:moveTo>
                  <a:lnTo>
                    <a:pt x="8752" y="2930"/>
                  </a:lnTo>
                  <a:lnTo>
                    <a:pt x="8371" y="2930"/>
                  </a:lnTo>
                  <a:lnTo>
                    <a:pt x="8371" y="2882"/>
                  </a:lnTo>
                  <a:cubicBezTo>
                    <a:pt x="8371" y="2632"/>
                    <a:pt x="8204" y="2418"/>
                    <a:pt x="7966" y="2358"/>
                  </a:cubicBezTo>
                  <a:lnTo>
                    <a:pt x="7645" y="2287"/>
                  </a:lnTo>
                  <a:lnTo>
                    <a:pt x="7645" y="2227"/>
                  </a:lnTo>
                  <a:cubicBezTo>
                    <a:pt x="7764" y="2120"/>
                    <a:pt x="7823" y="1977"/>
                    <a:pt x="7823" y="1822"/>
                  </a:cubicBezTo>
                  <a:lnTo>
                    <a:pt x="7823" y="1275"/>
                  </a:lnTo>
                  <a:cubicBezTo>
                    <a:pt x="7823" y="977"/>
                    <a:pt x="7585" y="739"/>
                    <a:pt x="7288" y="739"/>
                  </a:cubicBezTo>
                  <a:lnTo>
                    <a:pt x="6907" y="739"/>
                  </a:lnTo>
                  <a:cubicBezTo>
                    <a:pt x="6609" y="739"/>
                    <a:pt x="6371" y="977"/>
                    <a:pt x="6371" y="1275"/>
                  </a:cubicBezTo>
                  <a:lnTo>
                    <a:pt x="6371" y="1822"/>
                  </a:lnTo>
                  <a:cubicBezTo>
                    <a:pt x="6371" y="1977"/>
                    <a:pt x="6454" y="2120"/>
                    <a:pt x="6549" y="2227"/>
                  </a:cubicBezTo>
                  <a:lnTo>
                    <a:pt x="6549" y="2287"/>
                  </a:lnTo>
                  <a:lnTo>
                    <a:pt x="6228" y="2358"/>
                  </a:lnTo>
                  <a:cubicBezTo>
                    <a:pt x="5990" y="2418"/>
                    <a:pt x="5823" y="2632"/>
                    <a:pt x="5823" y="2882"/>
                  </a:cubicBezTo>
                  <a:lnTo>
                    <a:pt x="5823" y="2930"/>
                  </a:lnTo>
                  <a:lnTo>
                    <a:pt x="5442" y="2930"/>
                  </a:lnTo>
                  <a:lnTo>
                    <a:pt x="5442" y="334"/>
                  </a:lnTo>
                  <a:close/>
                  <a:moveTo>
                    <a:pt x="2894" y="2906"/>
                  </a:moveTo>
                  <a:lnTo>
                    <a:pt x="2894" y="2989"/>
                  </a:lnTo>
                  <a:cubicBezTo>
                    <a:pt x="2894" y="3049"/>
                    <a:pt x="2906" y="3108"/>
                    <a:pt x="2954" y="3168"/>
                  </a:cubicBezTo>
                  <a:lnTo>
                    <a:pt x="2716" y="3406"/>
                  </a:lnTo>
                  <a:lnTo>
                    <a:pt x="2704" y="3406"/>
                  </a:lnTo>
                  <a:lnTo>
                    <a:pt x="2466" y="3168"/>
                  </a:lnTo>
                  <a:cubicBezTo>
                    <a:pt x="2489" y="3108"/>
                    <a:pt x="2501" y="3049"/>
                    <a:pt x="2501" y="2989"/>
                  </a:cubicBezTo>
                  <a:lnTo>
                    <a:pt x="2501" y="2906"/>
                  </a:lnTo>
                  <a:close/>
                  <a:moveTo>
                    <a:pt x="3251" y="3346"/>
                  </a:moveTo>
                  <a:lnTo>
                    <a:pt x="3597" y="3477"/>
                  </a:lnTo>
                  <a:cubicBezTo>
                    <a:pt x="3739" y="3537"/>
                    <a:pt x="3835" y="3668"/>
                    <a:pt x="3835" y="3835"/>
                  </a:cubicBezTo>
                  <a:lnTo>
                    <a:pt x="3835" y="4918"/>
                  </a:lnTo>
                  <a:cubicBezTo>
                    <a:pt x="3835" y="5025"/>
                    <a:pt x="3739" y="5108"/>
                    <a:pt x="3632" y="5108"/>
                  </a:cubicBezTo>
                  <a:lnTo>
                    <a:pt x="2894" y="5108"/>
                  </a:lnTo>
                  <a:lnTo>
                    <a:pt x="2894" y="4906"/>
                  </a:lnTo>
                  <a:lnTo>
                    <a:pt x="3263" y="4906"/>
                  </a:lnTo>
                  <a:cubicBezTo>
                    <a:pt x="3358" y="4906"/>
                    <a:pt x="3430" y="4835"/>
                    <a:pt x="3430" y="4739"/>
                  </a:cubicBezTo>
                  <a:lnTo>
                    <a:pt x="3430" y="4192"/>
                  </a:lnTo>
                  <a:cubicBezTo>
                    <a:pt x="3430" y="4096"/>
                    <a:pt x="3358" y="4025"/>
                    <a:pt x="3263" y="4025"/>
                  </a:cubicBezTo>
                  <a:cubicBezTo>
                    <a:pt x="3180" y="4025"/>
                    <a:pt x="3097" y="4096"/>
                    <a:pt x="3097" y="4192"/>
                  </a:cubicBezTo>
                  <a:lnTo>
                    <a:pt x="3097" y="4561"/>
                  </a:lnTo>
                  <a:lnTo>
                    <a:pt x="2346" y="4561"/>
                  </a:lnTo>
                  <a:lnTo>
                    <a:pt x="2346" y="4192"/>
                  </a:lnTo>
                  <a:cubicBezTo>
                    <a:pt x="2346" y="4096"/>
                    <a:pt x="2263" y="4025"/>
                    <a:pt x="2180" y="4025"/>
                  </a:cubicBezTo>
                  <a:cubicBezTo>
                    <a:pt x="2085" y="4025"/>
                    <a:pt x="2013" y="4096"/>
                    <a:pt x="2013" y="4192"/>
                  </a:cubicBezTo>
                  <a:lnTo>
                    <a:pt x="2013" y="4739"/>
                  </a:lnTo>
                  <a:cubicBezTo>
                    <a:pt x="2013" y="4835"/>
                    <a:pt x="2085" y="4906"/>
                    <a:pt x="2180" y="4906"/>
                  </a:cubicBezTo>
                  <a:lnTo>
                    <a:pt x="2549" y="4906"/>
                  </a:lnTo>
                  <a:lnTo>
                    <a:pt x="2549" y="5120"/>
                  </a:lnTo>
                  <a:lnTo>
                    <a:pt x="1811" y="5120"/>
                  </a:lnTo>
                  <a:cubicBezTo>
                    <a:pt x="1704" y="5120"/>
                    <a:pt x="1608" y="5025"/>
                    <a:pt x="1608" y="4918"/>
                  </a:cubicBezTo>
                  <a:lnTo>
                    <a:pt x="1608" y="3835"/>
                  </a:lnTo>
                  <a:lnTo>
                    <a:pt x="1596" y="3835"/>
                  </a:lnTo>
                  <a:cubicBezTo>
                    <a:pt x="1596" y="3680"/>
                    <a:pt x="1704" y="3537"/>
                    <a:pt x="1834" y="3477"/>
                  </a:cubicBezTo>
                  <a:lnTo>
                    <a:pt x="2180" y="3346"/>
                  </a:lnTo>
                  <a:lnTo>
                    <a:pt x="2466" y="3632"/>
                  </a:lnTo>
                  <a:cubicBezTo>
                    <a:pt x="2537" y="3704"/>
                    <a:pt x="2620" y="3727"/>
                    <a:pt x="2716" y="3727"/>
                  </a:cubicBezTo>
                  <a:cubicBezTo>
                    <a:pt x="2799" y="3727"/>
                    <a:pt x="2894" y="3704"/>
                    <a:pt x="2966" y="3632"/>
                  </a:cubicBezTo>
                  <a:lnTo>
                    <a:pt x="3251" y="3346"/>
                  </a:lnTo>
                  <a:close/>
                  <a:moveTo>
                    <a:pt x="5097" y="5085"/>
                  </a:moveTo>
                  <a:lnTo>
                    <a:pt x="5097" y="5847"/>
                  </a:lnTo>
                  <a:lnTo>
                    <a:pt x="322" y="5847"/>
                  </a:lnTo>
                  <a:lnTo>
                    <a:pt x="322" y="5085"/>
                  </a:lnTo>
                  <a:lnTo>
                    <a:pt x="1287" y="5085"/>
                  </a:lnTo>
                  <a:cubicBezTo>
                    <a:pt x="1358" y="5287"/>
                    <a:pt x="1549" y="5454"/>
                    <a:pt x="1787" y="5454"/>
                  </a:cubicBezTo>
                  <a:lnTo>
                    <a:pt x="3620" y="5454"/>
                  </a:lnTo>
                  <a:cubicBezTo>
                    <a:pt x="3859" y="5454"/>
                    <a:pt x="4049" y="5311"/>
                    <a:pt x="4132" y="5085"/>
                  </a:cubicBezTo>
                  <a:close/>
                  <a:moveTo>
                    <a:pt x="7288" y="4001"/>
                  </a:moveTo>
                  <a:cubicBezTo>
                    <a:pt x="7383" y="4001"/>
                    <a:pt x="7478" y="4085"/>
                    <a:pt x="7478" y="4192"/>
                  </a:cubicBezTo>
                  <a:lnTo>
                    <a:pt x="7478" y="4739"/>
                  </a:lnTo>
                  <a:cubicBezTo>
                    <a:pt x="7478" y="4823"/>
                    <a:pt x="7442" y="4870"/>
                    <a:pt x="7371" y="4906"/>
                  </a:cubicBezTo>
                  <a:cubicBezTo>
                    <a:pt x="7311" y="4942"/>
                    <a:pt x="7288" y="5001"/>
                    <a:pt x="7288" y="5061"/>
                  </a:cubicBezTo>
                  <a:lnTo>
                    <a:pt x="7288" y="5323"/>
                  </a:lnTo>
                  <a:cubicBezTo>
                    <a:pt x="7288" y="5394"/>
                    <a:pt x="7347" y="5466"/>
                    <a:pt x="7419" y="5489"/>
                  </a:cubicBezTo>
                  <a:lnTo>
                    <a:pt x="7883" y="5609"/>
                  </a:lnTo>
                  <a:cubicBezTo>
                    <a:pt x="7966" y="5620"/>
                    <a:pt x="8026" y="5716"/>
                    <a:pt x="8026" y="5799"/>
                  </a:cubicBezTo>
                  <a:lnTo>
                    <a:pt x="8026" y="5847"/>
                  </a:lnTo>
                  <a:lnTo>
                    <a:pt x="6168" y="5847"/>
                  </a:lnTo>
                  <a:lnTo>
                    <a:pt x="6168" y="5799"/>
                  </a:lnTo>
                  <a:cubicBezTo>
                    <a:pt x="6168" y="5716"/>
                    <a:pt x="6228" y="5632"/>
                    <a:pt x="6311" y="5609"/>
                  </a:cubicBezTo>
                  <a:lnTo>
                    <a:pt x="6776" y="5489"/>
                  </a:lnTo>
                  <a:cubicBezTo>
                    <a:pt x="6847" y="5478"/>
                    <a:pt x="6907" y="5394"/>
                    <a:pt x="6907" y="5323"/>
                  </a:cubicBezTo>
                  <a:lnTo>
                    <a:pt x="6907" y="5061"/>
                  </a:lnTo>
                  <a:cubicBezTo>
                    <a:pt x="6907" y="5001"/>
                    <a:pt x="6883" y="4942"/>
                    <a:pt x="6823" y="4906"/>
                  </a:cubicBezTo>
                  <a:cubicBezTo>
                    <a:pt x="6764" y="4870"/>
                    <a:pt x="6716" y="4799"/>
                    <a:pt x="6716" y="4739"/>
                  </a:cubicBezTo>
                  <a:lnTo>
                    <a:pt x="6716" y="4192"/>
                  </a:lnTo>
                  <a:cubicBezTo>
                    <a:pt x="6716" y="4085"/>
                    <a:pt x="6811" y="4001"/>
                    <a:pt x="6907" y="4001"/>
                  </a:cubicBezTo>
                  <a:close/>
                  <a:moveTo>
                    <a:pt x="8740" y="3275"/>
                  </a:moveTo>
                  <a:lnTo>
                    <a:pt x="8740" y="5847"/>
                  </a:lnTo>
                  <a:lnTo>
                    <a:pt x="8359" y="5847"/>
                  </a:lnTo>
                  <a:lnTo>
                    <a:pt x="8359" y="5799"/>
                  </a:lnTo>
                  <a:cubicBezTo>
                    <a:pt x="8359" y="5549"/>
                    <a:pt x="8192" y="5335"/>
                    <a:pt x="7954" y="5275"/>
                  </a:cubicBezTo>
                  <a:lnTo>
                    <a:pt x="7621" y="5204"/>
                  </a:lnTo>
                  <a:lnTo>
                    <a:pt x="7621" y="5144"/>
                  </a:lnTo>
                  <a:cubicBezTo>
                    <a:pt x="7740" y="5037"/>
                    <a:pt x="7800" y="4894"/>
                    <a:pt x="7800" y="4739"/>
                  </a:cubicBezTo>
                  <a:lnTo>
                    <a:pt x="7800" y="4192"/>
                  </a:lnTo>
                  <a:cubicBezTo>
                    <a:pt x="7800" y="3894"/>
                    <a:pt x="7561" y="3656"/>
                    <a:pt x="7264" y="3656"/>
                  </a:cubicBezTo>
                  <a:lnTo>
                    <a:pt x="6895" y="3656"/>
                  </a:lnTo>
                  <a:cubicBezTo>
                    <a:pt x="6597" y="3656"/>
                    <a:pt x="6359" y="3894"/>
                    <a:pt x="6359" y="4192"/>
                  </a:cubicBezTo>
                  <a:lnTo>
                    <a:pt x="6359" y="4739"/>
                  </a:lnTo>
                  <a:cubicBezTo>
                    <a:pt x="6359" y="4894"/>
                    <a:pt x="6430" y="5037"/>
                    <a:pt x="6537" y="5144"/>
                  </a:cubicBezTo>
                  <a:lnTo>
                    <a:pt x="6537" y="5204"/>
                  </a:lnTo>
                  <a:lnTo>
                    <a:pt x="6216" y="5275"/>
                  </a:lnTo>
                  <a:cubicBezTo>
                    <a:pt x="5978" y="5335"/>
                    <a:pt x="5811" y="5549"/>
                    <a:pt x="5811" y="5799"/>
                  </a:cubicBezTo>
                  <a:lnTo>
                    <a:pt x="5811" y="5847"/>
                  </a:lnTo>
                  <a:lnTo>
                    <a:pt x="5418" y="5847"/>
                  </a:lnTo>
                  <a:lnTo>
                    <a:pt x="5418" y="3275"/>
                  </a:lnTo>
                  <a:close/>
                  <a:moveTo>
                    <a:pt x="1430" y="1"/>
                  </a:moveTo>
                  <a:cubicBezTo>
                    <a:pt x="1346" y="1"/>
                    <a:pt x="1275" y="72"/>
                    <a:pt x="1275" y="155"/>
                  </a:cubicBezTo>
                  <a:cubicBezTo>
                    <a:pt x="1275" y="251"/>
                    <a:pt x="1346" y="322"/>
                    <a:pt x="1430" y="322"/>
                  </a:cubicBezTo>
                  <a:lnTo>
                    <a:pt x="5097" y="322"/>
                  </a:lnTo>
                  <a:lnTo>
                    <a:pt x="5097" y="4763"/>
                  </a:lnTo>
                  <a:lnTo>
                    <a:pt x="4156" y="4763"/>
                  </a:lnTo>
                  <a:lnTo>
                    <a:pt x="4156" y="3835"/>
                  </a:lnTo>
                  <a:cubicBezTo>
                    <a:pt x="4156" y="3537"/>
                    <a:pt x="3978" y="3275"/>
                    <a:pt x="3692" y="3168"/>
                  </a:cubicBezTo>
                  <a:lnTo>
                    <a:pt x="3251" y="2989"/>
                  </a:lnTo>
                  <a:lnTo>
                    <a:pt x="3251" y="2965"/>
                  </a:lnTo>
                  <a:lnTo>
                    <a:pt x="3251" y="2715"/>
                  </a:lnTo>
                  <a:cubicBezTo>
                    <a:pt x="3478" y="2549"/>
                    <a:pt x="3620" y="2287"/>
                    <a:pt x="3620" y="1989"/>
                  </a:cubicBezTo>
                  <a:lnTo>
                    <a:pt x="3620" y="1632"/>
                  </a:lnTo>
                  <a:cubicBezTo>
                    <a:pt x="3620" y="1227"/>
                    <a:pt x="3299" y="917"/>
                    <a:pt x="2906" y="917"/>
                  </a:cubicBezTo>
                  <a:lnTo>
                    <a:pt x="2537" y="917"/>
                  </a:lnTo>
                  <a:cubicBezTo>
                    <a:pt x="2132" y="917"/>
                    <a:pt x="1823" y="1251"/>
                    <a:pt x="1823" y="1632"/>
                  </a:cubicBezTo>
                  <a:lnTo>
                    <a:pt x="1823" y="2001"/>
                  </a:lnTo>
                  <a:cubicBezTo>
                    <a:pt x="1823" y="2299"/>
                    <a:pt x="1965" y="2572"/>
                    <a:pt x="2192" y="2739"/>
                  </a:cubicBezTo>
                  <a:lnTo>
                    <a:pt x="2192" y="2989"/>
                  </a:lnTo>
                  <a:lnTo>
                    <a:pt x="2192" y="3001"/>
                  </a:lnTo>
                  <a:lnTo>
                    <a:pt x="1751" y="3180"/>
                  </a:lnTo>
                  <a:cubicBezTo>
                    <a:pt x="1477" y="3287"/>
                    <a:pt x="1287" y="3549"/>
                    <a:pt x="1287" y="3846"/>
                  </a:cubicBezTo>
                  <a:lnTo>
                    <a:pt x="1287" y="4775"/>
                  </a:lnTo>
                  <a:lnTo>
                    <a:pt x="346" y="4775"/>
                  </a:lnTo>
                  <a:lnTo>
                    <a:pt x="346" y="370"/>
                  </a:lnTo>
                  <a:lnTo>
                    <a:pt x="715" y="370"/>
                  </a:lnTo>
                  <a:cubicBezTo>
                    <a:pt x="811" y="370"/>
                    <a:pt x="882" y="298"/>
                    <a:pt x="882" y="203"/>
                  </a:cubicBezTo>
                  <a:cubicBezTo>
                    <a:pt x="882" y="120"/>
                    <a:pt x="811" y="36"/>
                    <a:pt x="715" y="36"/>
                  </a:cubicBezTo>
                  <a:lnTo>
                    <a:pt x="168" y="36"/>
                  </a:lnTo>
                  <a:cubicBezTo>
                    <a:pt x="84" y="36"/>
                    <a:pt x="1" y="120"/>
                    <a:pt x="1" y="203"/>
                  </a:cubicBezTo>
                  <a:lnTo>
                    <a:pt x="1" y="6049"/>
                  </a:lnTo>
                  <a:cubicBezTo>
                    <a:pt x="1" y="6144"/>
                    <a:pt x="84" y="6216"/>
                    <a:pt x="168" y="6216"/>
                  </a:cubicBezTo>
                  <a:lnTo>
                    <a:pt x="8931" y="6216"/>
                  </a:lnTo>
                  <a:cubicBezTo>
                    <a:pt x="9026" y="6216"/>
                    <a:pt x="9097" y="6144"/>
                    <a:pt x="9097" y="6049"/>
                  </a:cubicBezTo>
                  <a:lnTo>
                    <a:pt x="9097" y="203"/>
                  </a:lnTo>
                  <a:cubicBezTo>
                    <a:pt x="9085" y="84"/>
                    <a:pt x="9014" y="1"/>
                    <a:pt x="89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9" name="Google Shape;9678;p71"/>
            <p:cNvSpPr/>
            <p:nvPr/>
          </p:nvSpPr>
          <p:spPr>
            <a:xfrm>
              <a:off x="6188327" y="2955408"/>
              <a:ext cx="371395" cy="272857"/>
            </a:xfrm>
            <a:custGeom>
              <a:avLst/>
              <a:gdLst/>
              <a:ahLst/>
              <a:cxnLst/>
              <a:rect l="l" t="t" r="r" b="b"/>
              <a:pathLst>
                <a:path w="11669" h="8573" extrusionOk="0">
                  <a:moveTo>
                    <a:pt x="10597" y="358"/>
                  </a:moveTo>
                  <a:cubicBezTo>
                    <a:pt x="10704" y="358"/>
                    <a:pt x="10799" y="453"/>
                    <a:pt x="10799" y="548"/>
                  </a:cubicBezTo>
                  <a:lnTo>
                    <a:pt x="10799" y="7323"/>
                  </a:lnTo>
                  <a:lnTo>
                    <a:pt x="10418" y="7323"/>
                  </a:lnTo>
                  <a:cubicBezTo>
                    <a:pt x="10335" y="7323"/>
                    <a:pt x="10263" y="7394"/>
                    <a:pt x="10263" y="7490"/>
                  </a:cubicBezTo>
                  <a:cubicBezTo>
                    <a:pt x="10263" y="7585"/>
                    <a:pt x="10335" y="7656"/>
                    <a:pt x="10418" y="7656"/>
                  </a:cubicBezTo>
                  <a:lnTo>
                    <a:pt x="11323" y="7656"/>
                  </a:lnTo>
                  <a:cubicBezTo>
                    <a:pt x="11323" y="7656"/>
                    <a:pt x="11347" y="7656"/>
                    <a:pt x="11347" y="7668"/>
                  </a:cubicBezTo>
                  <a:lnTo>
                    <a:pt x="11347" y="8037"/>
                  </a:lnTo>
                  <a:cubicBezTo>
                    <a:pt x="11335" y="8144"/>
                    <a:pt x="11240" y="8240"/>
                    <a:pt x="11133" y="8240"/>
                  </a:cubicBezTo>
                  <a:lnTo>
                    <a:pt x="536" y="8240"/>
                  </a:lnTo>
                  <a:cubicBezTo>
                    <a:pt x="441" y="8240"/>
                    <a:pt x="346" y="8144"/>
                    <a:pt x="346" y="8037"/>
                  </a:cubicBezTo>
                  <a:lnTo>
                    <a:pt x="346" y="7668"/>
                  </a:lnTo>
                  <a:cubicBezTo>
                    <a:pt x="346" y="7668"/>
                    <a:pt x="346" y="7656"/>
                    <a:pt x="357" y="7656"/>
                  </a:cubicBezTo>
                  <a:lnTo>
                    <a:pt x="9680" y="7656"/>
                  </a:lnTo>
                  <a:cubicBezTo>
                    <a:pt x="9763" y="7656"/>
                    <a:pt x="9835" y="7585"/>
                    <a:pt x="9835" y="7490"/>
                  </a:cubicBezTo>
                  <a:cubicBezTo>
                    <a:pt x="9835" y="7394"/>
                    <a:pt x="9763" y="7323"/>
                    <a:pt x="9680" y="7323"/>
                  </a:cubicBezTo>
                  <a:lnTo>
                    <a:pt x="893" y="7323"/>
                  </a:lnTo>
                  <a:lnTo>
                    <a:pt x="893" y="548"/>
                  </a:lnTo>
                  <a:cubicBezTo>
                    <a:pt x="893" y="453"/>
                    <a:pt x="988" y="358"/>
                    <a:pt x="1084" y="358"/>
                  </a:cubicBezTo>
                  <a:close/>
                  <a:moveTo>
                    <a:pt x="1096" y="1"/>
                  </a:moveTo>
                  <a:cubicBezTo>
                    <a:pt x="798" y="1"/>
                    <a:pt x="560" y="239"/>
                    <a:pt x="560" y="536"/>
                  </a:cubicBezTo>
                  <a:lnTo>
                    <a:pt x="560" y="7311"/>
                  </a:lnTo>
                  <a:lnTo>
                    <a:pt x="357" y="7311"/>
                  </a:lnTo>
                  <a:cubicBezTo>
                    <a:pt x="167" y="7311"/>
                    <a:pt x="0" y="7478"/>
                    <a:pt x="0" y="7668"/>
                  </a:cubicBezTo>
                  <a:lnTo>
                    <a:pt x="0" y="8037"/>
                  </a:lnTo>
                  <a:cubicBezTo>
                    <a:pt x="0" y="8335"/>
                    <a:pt x="238" y="8573"/>
                    <a:pt x="536" y="8573"/>
                  </a:cubicBezTo>
                  <a:lnTo>
                    <a:pt x="11133" y="8573"/>
                  </a:lnTo>
                  <a:cubicBezTo>
                    <a:pt x="11430" y="8573"/>
                    <a:pt x="11668" y="8335"/>
                    <a:pt x="11668" y="8037"/>
                  </a:cubicBezTo>
                  <a:lnTo>
                    <a:pt x="11668" y="7668"/>
                  </a:lnTo>
                  <a:cubicBezTo>
                    <a:pt x="11668" y="7478"/>
                    <a:pt x="11525" y="7311"/>
                    <a:pt x="11335" y="7311"/>
                  </a:cubicBezTo>
                  <a:lnTo>
                    <a:pt x="11133" y="7311"/>
                  </a:lnTo>
                  <a:lnTo>
                    <a:pt x="11133" y="536"/>
                  </a:lnTo>
                  <a:cubicBezTo>
                    <a:pt x="11133" y="239"/>
                    <a:pt x="10894" y="1"/>
                    <a:pt x="105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grpSp>
    </p:spTree>
    <p:extLst>
      <p:ext uri="{BB962C8B-B14F-4D97-AF65-F5344CB8AC3E}">
        <p14:creationId xmlns:p14="http://schemas.microsoft.com/office/powerpoint/2010/main" val="352881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8527956" y="586015"/>
            <a:ext cx="1871817" cy="2151514"/>
          </a:xfrm>
          <a:custGeom>
            <a:avLst/>
            <a:gdLst>
              <a:gd name="connsiteX0" fmla="*/ 0 w 2000311"/>
              <a:gd name="connsiteY0" fmla="*/ 870135 h 1740270"/>
              <a:gd name="connsiteX1" fmla="*/ 435068 w 2000311"/>
              <a:gd name="connsiteY1" fmla="*/ 0 h 1740270"/>
              <a:gd name="connsiteX2" fmla="*/ 1565244 w 2000311"/>
              <a:gd name="connsiteY2" fmla="*/ 0 h 1740270"/>
              <a:gd name="connsiteX3" fmla="*/ 2000311 w 2000311"/>
              <a:gd name="connsiteY3" fmla="*/ 870135 h 1740270"/>
              <a:gd name="connsiteX4" fmla="*/ 1565244 w 2000311"/>
              <a:gd name="connsiteY4" fmla="*/ 1740270 h 1740270"/>
              <a:gd name="connsiteX5" fmla="*/ 435068 w 2000311"/>
              <a:gd name="connsiteY5" fmla="*/ 1740270 h 1740270"/>
              <a:gd name="connsiteX6" fmla="*/ 0 w 2000311"/>
              <a:gd name="connsiteY6" fmla="*/ 870135 h 174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311" h="1740270">
                <a:moveTo>
                  <a:pt x="1000155" y="0"/>
                </a:moveTo>
                <a:lnTo>
                  <a:pt x="2000310" y="378509"/>
                </a:lnTo>
                <a:lnTo>
                  <a:pt x="2000310" y="1361762"/>
                </a:lnTo>
                <a:lnTo>
                  <a:pt x="1000156" y="1740270"/>
                </a:lnTo>
                <a:lnTo>
                  <a:pt x="1" y="1361762"/>
                </a:lnTo>
                <a:lnTo>
                  <a:pt x="1" y="378509"/>
                </a:lnTo>
                <a:lnTo>
                  <a:pt x="1000155" y="0"/>
                </a:lnTo>
                <a:close/>
              </a:path>
            </a:pathLst>
          </a:custGeom>
          <a:solidFill>
            <a:schemeClr val="tx2">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89302" tIns="429826" rIns="389303" bIns="429825" numCol="1" spcCol="1270" anchor="ctr" anchorCtr="0">
            <a:noAutofit/>
          </a:bodyPr>
          <a:lstStyle/>
          <a:p>
            <a:pPr lvl="0" algn="ctr" defTabSz="1377950">
              <a:lnSpc>
                <a:spcPct val="90000"/>
              </a:lnSpc>
              <a:spcBef>
                <a:spcPct val="0"/>
              </a:spcBef>
              <a:spcAft>
                <a:spcPct val="35000"/>
              </a:spcAft>
            </a:pPr>
            <a:endParaRPr lang="en-US" sz="2400" kern="1200" dirty="0"/>
          </a:p>
        </p:txBody>
      </p:sp>
      <p:sp>
        <p:nvSpPr>
          <p:cNvPr id="12" name="Freeform 11"/>
          <p:cNvSpPr/>
          <p:nvPr/>
        </p:nvSpPr>
        <p:spPr>
          <a:xfrm>
            <a:off x="6529754" y="534861"/>
            <a:ext cx="1916321" cy="2202668"/>
          </a:xfrm>
          <a:custGeom>
            <a:avLst/>
            <a:gdLst>
              <a:gd name="connsiteX0" fmla="*/ 0 w 2000311"/>
              <a:gd name="connsiteY0" fmla="*/ 870135 h 1740270"/>
              <a:gd name="connsiteX1" fmla="*/ 435068 w 2000311"/>
              <a:gd name="connsiteY1" fmla="*/ 0 h 1740270"/>
              <a:gd name="connsiteX2" fmla="*/ 1565244 w 2000311"/>
              <a:gd name="connsiteY2" fmla="*/ 0 h 1740270"/>
              <a:gd name="connsiteX3" fmla="*/ 2000311 w 2000311"/>
              <a:gd name="connsiteY3" fmla="*/ 870135 h 1740270"/>
              <a:gd name="connsiteX4" fmla="*/ 1565244 w 2000311"/>
              <a:gd name="connsiteY4" fmla="*/ 1740270 h 1740270"/>
              <a:gd name="connsiteX5" fmla="*/ 435068 w 2000311"/>
              <a:gd name="connsiteY5" fmla="*/ 1740270 h 1740270"/>
              <a:gd name="connsiteX6" fmla="*/ 0 w 2000311"/>
              <a:gd name="connsiteY6" fmla="*/ 870135 h 174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311" h="1740270">
                <a:moveTo>
                  <a:pt x="1000155" y="0"/>
                </a:moveTo>
                <a:lnTo>
                  <a:pt x="2000310" y="378509"/>
                </a:lnTo>
                <a:lnTo>
                  <a:pt x="2000310" y="1361762"/>
                </a:lnTo>
                <a:lnTo>
                  <a:pt x="1000156" y="1740270"/>
                </a:lnTo>
                <a:lnTo>
                  <a:pt x="1" y="1361762"/>
                </a:lnTo>
                <a:lnTo>
                  <a:pt x="1" y="378509"/>
                </a:lnTo>
                <a:lnTo>
                  <a:pt x="1000155" y="0"/>
                </a:lnTo>
                <a:close/>
              </a:path>
            </a:pathLst>
          </a:custGeom>
          <a:solidFill>
            <a:schemeClr val="tx2">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71192" tIns="311716" rIns="271193" bIns="311715" numCol="1" spcCol="1270" anchor="ctr" anchorCtr="0">
            <a:noAutofit/>
          </a:bodyPr>
          <a:lstStyle/>
          <a:p>
            <a:pPr lvl="0" algn="ctr" defTabSz="1600200">
              <a:lnSpc>
                <a:spcPct val="90000"/>
              </a:lnSpc>
              <a:spcBef>
                <a:spcPct val="0"/>
              </a:spcBef>
              <a:spcAft>
                <a:spcPct val="35000"/>
              </a:spcAft>
            </a:pPr>
            <a:r>
              <a:rPr lang="en-US" sz="3600" kern="1200" dirty="0" smtClean="0"/>
              <a:t>DISC</a:t>
            </a:r>
            <a:endParaRPr lang="en-US" sz="3600" kern="1200" dirty="0"/>
          </a:p>
        </p:txBody>
      </p:sp>
      <p:sp>
        <p:nvSpPr>
          <p:cNvPr id="13" name="Freeform 12"/>
          <p:cNvSpPr/>
          <p:nvPr/>
        </p:nvSpPr>
        <p:spPr>
          <a:xfrm>
            <a:off x="7517451" y="2333903"/>
            <a:ext cx="1857540" cy="2135104"/>
          </a:xfrm>
          <a:custGeom>
            <a:avLst/>
            <a:gdLst>
              <a:gd name="connsiteX0" fmla="*/ 0 w 2000311"/>
              <a:gd name="connsiteY0" fmla="*/ 870135 h 1740270"/>
              <a:gd name="connsiteX1" fmla="*/ 435068 w 2000311"/>
              <a:gd name="connsiteY1" fmla="*/ 0 h 1740270"/>
              <a:gd name="connsiteX2" fmla="*/ 1565244 w 2000311"/>
              <a:gd name="connsiteY2" fmla="*/ 0 h 1740270"/>
              <a:gd name="connsiteX3" fmla="*/ 2000311 w 2000311"/>
              <a:gd name="connsiteY3" fmla="*/ 870135 h 1740270"/>
              <a:gd name="connsiteX4" fmla="*/ 1565244 w 2000311"/>
              <a:gd name="connsiteY4" fmla="*/ 1740270 h 1740270"/>
              <a:gd name="connsiteX5" fmla="*/ 435068 w 2000311"/>
              <a:gd name="connsiteY5" fmla="*/ 1740270 h 1740270"/>
              <a:gd name="connsiteX6" fmla="*/ 0 w 2000311"/>
              <a:gd name="connsiteY6" fmla="*/ 870135 h 174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311" h="1740270">
                <a:moveTo>
                  <a:pt x="1000155" y="0"/>
                </a:moveTo>
                <a:lnTo>
                  <a:pt x="2000310" y="378509"/>
                </a:lnTo>
                <a:lnTo>
                  <a:pt x="2000310" y="1361762"/>
                </a:lnTo>
                <a:lnTo>
                  <a:pt x="1000156" y="1740270"/>
                </a:lnTo>
                <a:lnTo>
                  <a:pt x="1" y="1361762"/>
                </a:lnTo>
                <a:lnTo>
                  <a:pt x="1" y="378509"/>
                </a:lnTo>
                <a:lnTo>
                  <a:pt x="1000155" y="0"/>
                </a:lnTo>
                <a:close/>
              </a:path>
            </a:pathLst>
          </a:custGeom>
          <a:solidFill>
            <a:schemeClr val="tx2">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89302" tIns="429826" rIns="389303" bIns="429825" numCol="1" spcCol="1270" anchor="ctr" anchorCtr="0">
            <a:noAutofit/>
          </a:bodyPr>
          <a:lstStyle/>
          <a:p>
            <a:pPr lvl="0" algn="ctr" defTabSz="1377950">
              <a:lnSpc>
                <a:spcPct val="90000"/>
              </a:lnSpc>
              <a:spcBef>
                <a:spcPct val="0"/>
              </a:spcBef>
              <a:spcAft>
                <a:spcPct val="35000"/>
              </a:spcAft>
            </a:pPr>
            <a:endParaRPr lang="en-US" sz="2800" kern="1200" dirty="0"/>
          </a:p>
        </p:txBody>
      </p:sp>
      <p:sp>
        <p:nvSpPr>
          <p:cNvPr id="14" name="Freeform 13"/>
          <p:cNvSpPr/>
          <p:nvPr/>
        </p:nvSpPr>
        <p:spPr>
          <a:xfrm>
            <a:off x="4551039" y="2697387"/>
            <a:ext cx="2863261" cy="1298326"/>
          </a:xfrm>
          <a:custGeom>
            <a:avLst/>
            <a:gdLst>
              <a:gd name="connsiteX0" fmla="*/ 0 w 2941103"/>
              <a:gd name="connsiteY0" fmla="*/ 0 h 1298326"/>
              <a:gd name="connsiteX1" fmla="*/ 2941103 w 2941103"/>
              <a:gd name="connsiteY1" fmla="*/ 0 h 1298326"/>
              <a:gd name="connsiteX2" fmla="*/ 2941103 w 2941103"/>
              <a:gd name="connsiteY2" fmla="*/ 1298326 h 1298326"/>
              <a:gd name="connsiteX3" fmla="*/ 0 w 2941103"/>
              <a:gd name="connsiteY3" fmla="*/ 1298326 h 1298326"/>
              <a:gd name="connsiteX4" fmla="*/ 0 w 2941103"/>
              <a:gd name="connsiteY4" fmla="*/ 0 h 1298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103" h="1298326">
                <a:moveTo>
                  <a:pt x="0" y="0"/>
                </a:moveTo>
                <a:lnTo>
                  <a:pt x="2941103" y="0"/>
                </a:lnTo>
                <a:lnTo>
                  <a:pt x="2941103" y="1298326"/>
                </a:lnTo>
                <a:lnTo>
                  <a:pt x="0" y="1298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r>
              <a:rPr lang="en-US" sz="3600" b="1" kern="1200" dirty="0" smtClean="0">
                <a:solidFill>
                  <a:schemeClr val="accent2"/>
                </a:solidFill>
              </a:rPr>
              <a:t>Personality Profiles</a:t>
            </a:r>
            <a:endParaRPr lang="en-US" sz="3600" b="1" kern="1200" dirty="0">
              <a:solidFill>
                <a:schemeClr val="accent2"/>
              </a:solidFill>
            </a:endParaRPr>
          </a:p>
        </p:txBody>
      </p:sp>
      <p:sp>
        <p:nvSpPr>
          <p:cNvPr id="15" name="Freeform 14"/>
          <p:cNvSpPr/>
          <p:nvPr/>
        </p:nvSpPr>
        <p:spPr>
          <a:xfrm>
            <a:off x="9470857" y="2327110"/>
            <a:ext cx="1863450" cy="2141897"/>
          </a:xfrm>
          <a:custGeom>
            <a:avLst/>
            <a:gdLst>
              <a:gd name="connsiteX0" fmla="*/ 0 w 2000311"/>
              <a:gd name="connsiteY0" fmla="*/ 870135 h 1740270"/>
              <a:gd name="connsiteX1" fmla="*/ 435068 w 2000311"/>
              <a:gd name="connsiteY1" fmla="*/ 0 h 1740270"/>
              <a:gd name="connsiteX2" fmla="*/ 1565244 w 2000311"/>
              <a:gd name="connsiteY2" fmla="*/ 0 h 1740270"/>
              <a:gd name="connsiteX3" fmla="*/ 2000311 w 2000311"/>
              <a:gd name="connsiteY3" fmla="*/ 870135 h 1740270"/>
              <a:gd name="connsiteX4" fmla="*/ 1565244 w 2000311"/>
              <a:gd name="connsiteY4" fmla="*/ 1740270 h 1740270"/>
              <a:gd name="connsiteX5" fmla="*/ 435068 w 2000311"/>
              <a:gd name="connsiteY5" fmla="*/ 1740270 h 1740270"/>
              <a:gd name="connsiteX6" fmla="*/ 0 w 2000311"/>
              <a:gd name="connsiteY6" fmla="*/ 870135 h 174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311" h="1740270">
                <a:moveTo>
                  <a:pt x="1000155" y="0"/>
                </a:moveTo>
                <a:lnTo>
                  <a:pt x="2000310" y="378509"/>
                </a:lnTo>
                <a:lnTo>
                  <a:pt x="2000310" y="1361762"/>
                </a:lnTo>
                <a:lnTo>
                  <a:pt x="1000156" y="1740270"/>
                </a:lnTo>
                <a:lnTo>
                  <a:pt x="1" y="1361762"/>
                </a:lnTo>
                <a:lnTo>
                  <a:pt x="1" y="378509"/>
                </a:lnTo>
                <a:lnTo>
                  <a:pt x="1000155" y="0"/>
                </a:lnTo>
                <a:close/>
              </a:path>
            </a:pathLst>
          </a:custGeom>
          <a:solidFill>
            <a:schemeClr val="tx2">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71192" tIns="311716" rIns="271193" bIns="311715" numCol="1" spcCol="1270" anchor="ctr" anchorCtr="0">
            <a:noAutofit/>
          </a:bodyPr>
          <a:lstStyle/>
          <a:p>
            <a:pPr lvl="0" algn="ctr" defTabSz="1600200">
              <a:lnSpc>
                <a:spcPct val="90000"/>
              </a:lnSpc>
              <a:spcBef>
                <a:spcPct val="0"/>
              </a:spcBef>
              <a:spcAft>
                <a:spcPct val="35000"/>
              </a:spcAft>
            </a:pPr>
            <a:endParaRPr lang="en-US" sz="3600" kern="1200" dirty="0"/>
          </a:p>
        </p:txBody>
      </p:sp>
      <p:sp>
        <p:nvSpPr>
          <p:cNvPr id="16" name="Freeform 15"/>
          <p:cNvSpPr/>
          <p:nvPr/>
        </p:nvSpPr>
        <p:spPr>
          <a:xfrm>
            <a:off x="8470618" y="4124548"/>
            <a:ext cx="1854948" cy="2132125"/>
          </a:xfrm>
          <a:custGeom>
            <a:avLst/>
            <a:gdLst>
              <a:gd name="connsiteX0" fmla="*/ 0 w 2000311"/>
              <a:gd name="connsiteY0" fmla="*/ 870135 h 1740270"/>
              <a:gd name="connsiteX1" fmla="*/ 435068 w 2000311"/>
              <a:gd name="connsiteY1" fmla="*/ 0 h 1740270"/>
              <a:gd name="connsiteX2" fmla="*/ 1565244 w 2000311"/>
              <a:gd name="connsiteY2" fmla="*/ 0 h 1740270"/>
              <a:gd name="connsiteX3" fmla="*/ 2000311 w 2000311"/>
              <a:gd name="connsiteY3" fmla="*/ 870135 h 1740270"/>
              <a:gd name="connsiteX4" fmla="*/ 1565244 w 2000311"/>
              <a:gd name="connsiteY4" fmla="*/ 1740270 h 1740270"/>
              <a:gd name="connsiteX5" fmla="*/ 435068 w 2000311"/>
              <a:gd name="connsiteY5" fmla="*/ 1740270 h 1740270"/>
              <a:gd name="connsiteX6" fmla="*/ 0 w 2000311"/>
              <a:gd name="connsiteY6" fmla="*/ 870135 h 174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311" h="1740270">
                <a:moveTo>
                  <a:pt x="1000155" y="0"/>
                </a:moveTo>
                <a:lnTo>
                  <a:pt x="2000310" y="378509"/>
                </a:lnTo>
                <a:lnTo>
                  <a:pt x="2000310" y="1361762"/>
                </a:lnTo>
                <a:lnTo>
                  <a:pt x="1000156" y="1740270"/>
                </a:lnTo>
                <a:lnTo>
                  <a:pt x="1" y="1361762"/>
                </a:lnTo>
                <a:lnTo>
                  <a:pt x="1" y="378509"/>
                </a:lnTo>
                <a:lnTo>
                  <a:pt x="1000155" y="0"/>
                </a:lnTo>
                <a:close/>
              </a:path>
            </a:pathLst>
          </a:custGeom>
          <a:solidFill>
            <a:schemeClr val="tx2">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89302" tIns="429826" rIns="389303" bIns="429825" numCol="1" spcCol="1270" anchor="ctr" anchorCtr="0">
            <a:noAutofit/>
          </a:bodyPr>
          <a:lstStyle/>
          <a:p>
            <a:pPr lvl="0" algn="ctr" defTabSz="1377950">
              <a:lnSpc>
                <a:spcPct val="90000"/>
              </a:lnSpc>
              <a:spcBef>
                <a:spcPct val="0"/>
              </a:spcBef>
              <a:spcAft>
                <a:spcPct val="35000"/>
              </a:spcAft>
            </a:pPr>
            <a:endParaRPr lang="en-US" sz="3100" kern="1200"/>
          </a:p>
        </p:txBody>
      </p:sp>
      <p:sp>
        <p:nvSpPr>
          <p:cNvPr id="18" name="Freeform 17"/>
          <p:cNvSpPr/>
          <p:nvPr/>
        </p:nvSpPr>
        <p:spPr>
          <a:xfrm>
            <a:off x="6561884" y="4073961"/>
            <a:ext cx="1828295" cy="2101489"/>
          </a:xfrm>
          <a:custGeom>
            <a:avLst/>
            <a:gdLst>
              <a:gd name="connsiteX0" fmla="*/ 0 w 2000311"/>
              <a:gd name="connsiteY0" fmla="*/ 870135 h 1740270"/>
              <a:gd name="connsiteX1" fmla="*/ 435068 w 2000311"/>
              <a:gd name="connsiteY1" fmla="*/ 0 h 1740270"/>
              <a:gd name="connsiteX2" fmla="*/ 1565244 w 2000311"/>
              <a:gd name="connsiteY2" fmla="*/ 0 h 1740270"/>
              <a:gd name="connsiteX3" fmla="*/ 2000311 w 2000311"/>
              <a:gd name="connsiteY3" fmla="*/ 870135 h 1740270"/>
              <a:gd name="connsiteX4" fmla="*/ 1565244 w 2000311"/>
              <a:gd name="connsiteY4" fmla="*/ 1740270 h 1740270"/>
              <a:gd name="connsiteX5" fmla="*/ 435068 w 2000311"/>
              <a:gd name="connsiteY5" fmla="*/ 1740270 h 1740270"/>
              <a:gd name="connsiteX6" fmla="*/ 0 w 2000311"/>
              <a:gd name="connsiteY6" fmla="*/ 870135 h 174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311" h="1740270">
                <a:moveTo>
                  <a:pt x="1000155" y="0"/>
                </a:moveTo>
                <a:lnTo>
                  <a:pt x="2000310" y="378509"/>
                </a:lnTo>
                <a:lnTo>
                  <a:pt x="2000310" y="1361762"/>
                </a:lnTo>
                <a:lnTo>
                  <a:pt x="1000156" y="1740270"/>
                </a:lnTo>
                <a:lnTo>
                  <a:pt x="1" y="1361762"/>
                </a:lnTo>
                <a:lnTo>
                  <a:pt x="1" y="378509"/>
                </a:lnTo>
                <a:lnTo>
                  <a:pt x="1000155" y="0"/>
                </a:lnTo>
                <a:close/>
              </a:path>
            </a:pathLst>
          </a:custGeom>
          <a:solidFill>
            <a:schemeClr val="tx2">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71192" tIns="311716" rIns="271193" bIns="311715" numCol="1" spcCol="1270" anchor="ctr" anchorCtr="0">
            <a:noAutofit/>
          </a:bodyPr>
          <a:lstStyle/>
          <a:p>
            <a:pPr lvl="0" algn="ctr" defTabSz="1600200">
              <a:lnSpc>
                <a:spcPct val="90000"/>
              </a:lnSpc>
              <a:spcBef>
                <a:spcPct val="0"/>
              </a:spcBef>
              <a:spcAft>
                <a:spcPct val="35000"/>
              </a:spcAft>
            </a:pPr>
            <a:endParaRPr lang="en-US" sz="3600" kern="1200"/>
          </a:p>
        </p:txBody>
      </p:sp>
      <p:sp>
        <p:nvSpPr>
          <p:cNvPr id="19" name="TextBox 18"/>
          <p:cNvSpPr txBox="1"/>
          <p:nvPr/>
        </p:nvSpPr>
        <p:spPr>
          <a:xfrm>
            <a:off x="8534948" y="1218102"/>
            <a:ext cx="1871817" cy="830997"/>
          </a:xfrm>
          <a:prstGeom prst="rect">
            <a:avLst/>
          </a:prstGeom>
          <a:noFill/>
        </p:spPr>
        <p:txBody>
          <a:bodyPr wrap="square" rtlCol="0" anchor="ctr">
            <a:spAutoFit/>
          </a:bodyPr>
          <a:lstStyle/>
          <a:p>
            <a:pPr algn="ctr"/>
            <a:r>
              <a:rPr lang="en-US" sz="2400" dirty="0" smtClean="0">
                <a:solidFill>
                  <a:schemeClr val="bg1"/>
                </a:solidFill>
              </a:rPr>
              <a:t>Leadership Compass</a:t>
            </a:r>
            <a:endParaRPr lang="en-US" sz="2400" dirty="0">
              <a:solidFill>
                <a:schemeClr val="bg1"/>
              </a:solidFill>
            </a:endParaRPr>
          </a:p>
        </p:txBody>
      </p:sp>
      <p:sp>
        <p:nvSpPr>
          <p:cNvPr id="20" name="TextBox 19"/>
          <p:cNvSpPr txBox="1"/>
          <p:nvPr/>
        </p:nvSpPr>
        <p:spPr>
          <a:xfrm>
            <a:off x="7510166" y="2797893"/>
            <a:ext cx="1871817" cy="1200329"/>
          </a:xfrm>
          <a:prstGeom prst="rect">
            <a:avLst/>
          </a:prstGeom>
          <a:noFill/>
        </p:spPr>
        <p:txBody>
          <a:bodyPr wrap="square" rtlCol="0" anchor="ctr">
            <a:spAutoFit/>
          </a:bodyPr>
          <a:lstStyle/>
          <a:p>
            <a:pPr algn="ctr"/>
            <a:r>
              <a:rPr lang="en-US" sz="2400" dirty="0" smtClean="0">
                <a:solidFill>
                  <a:schemeClr val="bg1"/>
                </a:solidFill>
              </a:rPr>
              <a:t>What color is your parachute?</a:t>
            </a:r>
            <a:endParaRPr lang="en-US" sz="2400" dirty="0">
              <a:solidFill>
                <a:schemeClr val="bg1"/>
              </a:solidFill>
            </a:endParaRPr>
          </a:p>
        </p:txBody>
      </p:sp>
      <p:sp>
        <p:nvSpPr>
          <p:cNvPr id="22" name="TextBox 21"/>
          <p:cNvSpPr txBox="1"/>
          <p:nvPr/>
        </p:nvSpPr>
        <p:spPr>
          <a:xfrm>
            <a:off x="9470856" y="2982758"/>
            <a:ext cx="1871817" cy="830997"/>
          </a:xfrm>
          <a:prstGeom prst="rect">
            <a:avLst/>
          </a:prstGeom>
          <a:noFill/>
        </p:spPr>
        <p:txBody>
          <a:bodyPr wrap="square" rtlCol="0" anchor="ctr">
            <a:spAutoFit/>
          </a:bodyPr>
          <a:lstStyle/>
          <a:p>
            <a:pPr algn="ctr"/>
            <a:r>
              <a:rPr lang="en-US" sz="2400" dirty="0" smtClean="0">
                <a:solidFill>
                  <a:schemeClr val="bg1"/>
                </a:solidFill>
              </a:rPr>
              <a:t>Myers - Brigs</a:t>
            </a:r>
            <a:endParaRPr lang="en-US" sz="2400" dirty="0">
              <a:solidFill>
                <a:schemeClr val="bg1"/>
              </a:solidFill>
            </a:endParaRPr>
          </a:p>
        </p:txBody>
      </p:sp>
      <p:sp>
        <p:nvSpPr>
          <p:cNvPr id="23" name="TextBox 22"/>
          <p:cNvSpPr txBox="1"/>
          <p:nvPr/>
        </p:nvSpPr>
        <p:spPr>
          <a:xfrm>
            <a:off x="6552005" y="4670083"/>
            <a:ext cx="1871817" cy="830997"/>
          </a:xfrm>
          <a:prstGeom prst="rect">
            <a:avLst/>
          </a:prstGeom>
          <a:noFill/>
        </p:spPr>
        <p:txBody>
          <a:bodyPr wrap="square" rtlCol="0" anchor="ctr">
            <a:spAutoFit/>
          </a:bodyPr>
          <a:lstStyle/>
          <a:p>
            <a:pPr algn="ctr"/>
            <a:r>
              <a:rPr lang="en-US" sz="2400" dirty="0" smtClean="0">
                <a:solidFill>
                  <a:schemeClr val="bg1"/>
                </a:solidFill>
              </a:rPr>
              <a:t>Productivity Style</a:t>
            </a:r>
            <a:endParaRPr lang="en-US" sz="2400" dirty="0">
              <a:solidFill>
                <a:schemeClr val="bg1"/>
              </a:solidFill>
            </a:endParaRPr>
          </a:p>
        </p:txBody>
      </p:sp>
      <p:sp>
        <p:nvSpPr>
          <p:cNvPr id="24" name="TextBox 23"/>
          <p:cNvSpPr txBox="1"/>
          <p:nvPr/>
        </p:nvSpPr>
        <p:spPr>
          <a:xfrm>
            <a:off x="8462183" y="4747018"/>
            <a:ext cx="1871817" cy="830997"/>
          </a:xfrm>
          <a:prstGeom prst="rect">
            <a:avLst/>
          </a:prstGeom>
          <a:noFill/>
        </p:spPr>
        <p:txBody>
          <a:bodyPr wrap="square" rtlCol="0" anchor="ctr">
            <a:spAutoFit/>
          </a:bodyPr>
          <a:lstStyle/>
          <a:p>
            <a:pPr algn="ctr"/>
            <a:r>
              <a:rPr lang="en-US" sz="2400" dirty="0" smtClean="0">
                <a:solidFill>
                  <a:schemeClr val="bg1"/>
                </a:solidFill>
              </a:rPr>
              <a:t>Strengths-finder</a:t>
            </a:r>
            <a:endParaRPr lang="en-US" sz="2400" dirty="0">
              <a:solidFill>
                <a:schemeClr val="bg1"/>
              </a:solidFill>
            </a:endParaRPr>
          </a:p>
        </p:txBody>
      </p:sp>
    </p:spTree>
    <p:extLst>
      <p:ext uri="{BB962C8B-B14F-4D97-AF65-F5344CB8AC3E}">
        <p14:creationId xmlns:p14="http://schemas.microsoft.com/office/powerpoint/2010/main" val="1457743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998" y="210434"/>
            <a:ext cx="10272000" cy="763600"/>
          </a:xfrm>
        </p:spPr>
        <p:txBody>
          <a:bodyPr/>
          <a:lstStyle/>
          <a:p>
            <a:r>
              <a:rPr lang="en-US" sz="3600" b="1" dirty="0" smtClean="0"/>
              <a:t>Complete Work Style Inventory</a:t>
            </a:r>
            <a:endParaRPr lang="en-US" sz="3600" b="1" dirty="0"/>
          </a:p>
        </p:txBody>
      </p:sp>
      <p:pic>
        <p:nvPicPr>
          <p:cNvPr id="3" name="V5dHEXD-1lA"/>
          <p:cNvPicPr>
            <a:picLocks noRot="1" noChangeAspect="1"/>
          </p:cNvPicPr>
          <p:nvPr>
            <a:videoFile r:link="rId1"/>
          </p:nvPr>
        </p:nvPicPr>
        <p:blipFill>
          <a:blip r:embed="rId4"/>
          <a:stretch>
            <a:fillRect/>
          </a:stretch>
        </p:blipFill>
        <p:spPr>
          <a:xfrm>
            <a:off x="2231572" y="1508961"/>
            <a:ext cx="8066886" cy="4537623"/>
          </a:xfrm>
          <a:prstGeom prst="rect">
            <a:avLst/>
          </a:prstGeom>
        </p:spPr>
      </p:pic>
    </p:spTree>
    <p:extLst>
      <p:ext uri="{BB962C8B-B14F-4D97-AF65-F5344CB8AC3E}">
        <p14:creationId xmlns:p14="http://schemas.microsoft.com/office/powerpoint/2010/main" val="2194930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034932" y="1923393"/>
            <a:ext cx="7552019" cy="3226676"/>
          </a:xfrm>
        </p:spPr>
        <p:txBody>
          <a:bodyPr anchor="t"/>
          <a:lstStyle/>
          <a:p>
            <a:pPr indent="-457200" algn="l">
              <a:spcBef>
                <a:spcPts val="600"/>
              </a:spcBef>
              <a:spcAft>
                <a:spcPts val="600"/>
              </a:spcAft>
              <a:buSzPct val="100000"/>
              <a:buFont typeface="+mj-lt"/>
              <a:buAutoNum type="arabicPeriod"/>
            </a:pPr>
            <a:r>
              <a:rPr lang="en-US" sz="2400" dirty="0" smtClean="0"/>
              <a:t>Circle </a:t>
            </a:r>
            <a:r>
              <a:rPr lang="en-US" sz="2400" dirty="0"/>
              <a:t>the letter that responds to each question from your quiz. </a:t>
            </a:r>
            <a:endParaRPr lang="en-US" sz="2400" dirty="0" smtClean="0"/>
          </a:p>
          <a:p>
            <a:pPr indent="-457200" algn="l">
              <a:spcBef>
                <a:spcPts val="600"/>
              </a:spcBef>
              <a:spcAft>
                <a:spcPts val="600"/>
              </a:spcAft>
              <a:buSzPct val="100000"/>
              <a:buFont typeface="+mj-lt"/>
              <a:buAutoNum type="arabicPeriod"/>
            </a:pPr>
            <a:r>
              <a:rPr lang="en-US" sz="2400" dirty="0" smtClean="0"/>
              <a:t>Count </a:t>
            </a:r>
            <a:r>
              <a:rPr lang="en-US" sz="2400" dirty="0"/>
              <a:t>up the responses to the four specific working styles: driver, expressive, amiable, and analytical. </a:t>
            </a:r>
            <a:endParaRPr lang="en-US" sz="2400" dirty="0" smtClean="0"/>
          </a:p>
          <a:p>
            <a:pPr indent="-457200" algn="l">
              <a:spcBef>
                <a:spcPts val="600"/>
              </a:spcBef>
              <a:spcAft>
                <a:spcPts val="600"/>
              </a:spcAft>
              <a:buSzPct val="100000"/>
              <a:buFont typeface="+mj-lt"/>
              <a:buAutoNum type="arabicPeriod"/>
            </a:pPr>
            <a:r>
              <a:rPr lang="en-US" sz="2400" dirty="0" smtClean="0"/>
              <a:t>Record </a:t>
            </a:r>
            <a:r>
              <a:rPr lang="en-US" sz="2400" dirty="0"/>
              <a:t>at the bottom of this sheet</a:t>
            </a:r>
          </a:p>
        </p:txBody>
      </p:sp>
      <p:sp>
        <p:nvSpPr>
          <p:cNvPr id="4" name="Title 3"/>
          <p:cNvSpPr>
            <a:spLocks noGrp="1"/>
          </p:cNvSpPr>
          <p:nvPr>
            <p:ph type="title"/>
          </p:nvPr>
        </p:nvSpPr>
        <p:spPr>
          <a:xfrm>
            <a:off x="1034932" y="538895"/>
            <a:ext cx="6017536" cy="936000"/>
          </a:xfrm>
        </p:spPr>
        <p:txBody>
          <a:bodyPr/>
          <a:lstStyle/>
          <a:p>
            <a:pPr algn="l"/>
            <a:r>
              <a:rPr lang="en-US" sz="4400" b="1" dirty="0" smtClean="0">
                <a:solidFill>
                  <a:schemeClr val="bg1"/>
                </a:solidFill>
              </a:rPr>
              <a:t>Calculate Results</a:t>
            </a:r>
            <a:endParaRPr lang="en-US" sz="4400" b="1" dirty="0">
              <a:solidFill>
                <a:schemeClr val="bg1"/>
              </a:solidFill>
            </a:endParaRPr>
          </a:p>
        </p:txBody>
      </p:sp>
      <p:pic>
        <p:nvPicPr>
          <p:cNvPr id="5" name="6UKGHUvI0tc"/>
          <p:cNvPicPr>
            <a:picLocks noRot="1" noChangeAspect="1"/>
          </p:cNvPicPr>
          <p:nvPr>
            <a:videoFile r:link="rId1"/>
          </p:nvPr>
        </p:nvPicPr>
        <p:blipFill>
          <a:blip r:embed="rId3"/>
          <a:stretch>
            <a:fillRect/>
          </a:stretch>
        </p:blipFill>
        <p:spPr>
          <a:xfrm>
            <a:off x="8764648" y="396108"/>
            <a:ext cx="3048000" cy="1714500"/>
          </a:xfrm>
          <a:prstGeom prst="rect">
            <a:avLst/>
          </a:prstGeom>
        </p:spPr>
      </p:pic>
    </p:spTree>
    <p:extLst>
      <p:ext uri="{BB962C8B-B14F-4D97-AF65-F5344CB8AC3E}">
        <p14:creationId xmlns:p14="http://schemas.microsoft.com/office/powerpoint/2010/main" val="2747736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Quad Arrow 12"/>
          <p:cNvSpPr/>
          <p:nvPr/>
        </p:nvSpPr>
        <p:spPr>
          <a:xfrm>
            <a:off x="3867502" y="2253164"/>
            <a:ext cx="4478257" cy="3041484"/>
          </a:xfrm>
          <a:custGeom>
            <a:avLst/>
            <a:gdLst>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214147 h 4282932"/>
              <a:gd name="connsiteX5" fmla="*/ 2118050 w 4478257"/>
              <a:gd name="connsiteY5" fmla="*/ 214147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214147 h 4282932"/>
              <a:gd name="connsiteX5" fmla="*/ 2118050 w 4478257"/>
              <a:gd name="connsiteY5" fmla="*/ 214147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214147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9637 w 4478257"/>
              <a:gd name="connsiteY4" fmla="*/ 688034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81958 w 4478257"/>
              <a:gd name="connsiteY8" fmla="*/ 214147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9637 w 4478257"/>
              <a:gd name="connsiteY4" fmla="*/ 688034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91371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91371 h 4282932"/>
              <a:gd name="connsiteX5" fmla="*/ 2074666 w 4478257"/>
              <a:gd name="connsiteY5" fmla="*/ 688033 h 4282932"/>
              <a:gd name="connsiteX6" fmla="*/ 2239129 w 4478257"/>
              <a:gd name="connsiteY6" fmla="*/ 0 h 4282932"/>
              <a:gd name="connsiteX7" fmla="*/ 2360207 w 4478257"/>
              <a:gd name="connsiteY7" fmla="*/ 214147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91371 h 4282932"/>
              <a:gd name="connsiteX5" fmla="*/ 2074666 w 4478257"/>
              <a:gd name="connsiteY5" fmla="*/ 688033 h 4282932"/>
              <a:gd name="connsiteX6" fmla="*/ 2239129 w 4478257"/>
              <a:gd name="connsiteY6" fmla="*/ 0 h 4282932"/>
              <a:gd name="connsiteX7" fmla="*/ 2406928 w 4478257"/>
              <a:gd name="connsiteY7" fmla="*/ 688033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74685 h 4282932"/>
              <a:gd name="connsiteX5" fmla="*/ 2074666 w 4478257"/>
              <a:gd name="connsiteY5" fmla="*/ 688033 h 4282932"/>
              <a:gd name="connsiteX6" fmla="*/ 2239129 w 4478257"/>
              <a:gd name="connsiteY6" fmla="*/ 0 h 4282932"/>
              <a:gd name="connsiteX7" fmla="*/ 2406928 w 4478257"/>
              <a:gd name="connsiteY7" fmla="*/ 688033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2141466 h 4282932"/>
              <a:gd name="connsiteX1" fmla="*/ 214147 w 4478257"/>
              <a:gd name="connsiteY1" fmla="*/ 2020388 h 4282932"/>
              <a:gd name="connsiteX2" fmla="*/ 214147 w 4478257"/>
              <a:gd name="connsiteY2" fmla="*/ 2098637 h 4282932"/>
              <a:gd name="connsiteX3" fmla="*/ 2196299 w 4478257"/>
              <a:gd name="connsiteY3" fmla="*/ 2098637 h 4282932"/>
              <a:gd name="connsiteX4" fmla="*/ 2196299 w 4478257"/>
              <a:gd name="connsiteY4" fmla="*/ 674685 h 4282932"/>
              <a:gd name="connsiteX5" fmla="*/ 2074666 w 4478257"/>
              <a:gd name="connsiteY5" fmla="*/ 688033 h 4282932"/>
              <a:gd name="connsiteX6" fmla="*/ 2239129 w 4478257"/>
              <a:gd name="connsiteY6" fmla="*/ 0 h 4282932"/>
              <a:gd name="connsiteX7" fmla="*/ 2406928 w 4478257"/>
              <a:gd name="connsiteY7" fmla="*/ 688033 h 4282932"/>
              <a:gd name="connsiteX8" fmla="*/ 2278621 w 4478257"/>
              <a:gd name="connsiteY8" fmla="*/ 681359 h 4282932"/>
              <a:gd name="connsiteX9" fmla="*/ 2281958 w 4478257"/>
              <a:gd name="connsiteY9" fmla="*/ 2098637 h 4282932"/>
              <a:gd name="connsiteX10" fmla="*/ 4264110 w 4478257"/>
              <a:gd name="connsiteY10" fmla="*/ 2098637 h 4282932"/>
              <a:gd name="connsiteX11" fmla="*/ 4264110 w 4478257"/>
              <a:gd name="connsiteY11" fmla="*/ 2020388 h 4282932"/>
              <a:gd name="connsiteX12" fmla="*/ 4478257 w 4478257"/>
              <a:gd name="connsiteY12" fmla="*/ 2141466 h 4282932"/>
              <a:gd name="connsiteX13" fmla="*/ 4264110 w 4478257"/>
              <a:gd name="connsiteY13" fmla="*/ 2262544 h 4282932"/>
              <a:gd name="connsiteX14" fmla="*/ 4264110 w 4478257"/>
              <a:gd name="connsiteY14" fmla="*/ 2184295 h 4282932"/>
              <a:gd name="connsiteX15" fmla="*/ 2281958 w 4478257"/>
              <a:gd name="connsiteY15" fmla="*/ 2184295 h 4282932"/>
              <a:gd name="connsiteX16" fmla="*/ 2281958 w 4478257"/>
              <a:gd name="connsiteY16" fmla="*/ 4068785 h 4282932"/>
              <a:gd name="connsiteX17" fmla="*/ 2360207 w 4478257"/>
              <a:gd name="connsiteY17" fmla="*/ 4068785 h 4282932"/>
              <a:gd name="connsiteX18" fmla="*/ 2239129 w 4478257"/>
              <a:gd name="connsiteY18" fmla="*/ 4282932 h 4282932"/>
              <a:gd name="connsiteX19" fmla="*/ 2118050 w 4478257"/>
              <a:gd name="connsiteY19" fmla="*/ 4068785 h 4282932"/>
              <a:gd name="connsiteX20" fmla="*/ 2196299 w 4478257"/>
              <a:gd name="connsiteY20" fmla="*/ 4068785 h 4282932"/>
              <a:gd name="connsiteX21" fmla="*/ 2196299 w 4478257"/>
              <a:gd name="connsiteY21" fmla="*/ 2184295 h 4282932"/>
              <a:gd name="connsiteX22" fmla="*/ 214147 w 4478257"/>
              <a:gd name="connsiteY22" fmla="*/ 2184295 h 4282932"/>
              <a:gd name="connsiteX23" fmla="*/ 214147 w 4478257"/>
              <a:gd name="connsiteY23" fmla="*/ 2262544 h 4282932"/>
              <a:gd name="connsiteX24" fmla="*/ 0 w 4478257"/>
              <a:gd name="connsiteY24" fmla="*/ 2141466 h 4282932"/>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197462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04136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204137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04136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204137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6299 w 4478257"/>
              <a:gd name="connsiteY4" fmla="*/ 214148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6299 w 4478257"/>
              <a:gd name="connsiteY20" fmla="*/ 3591562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3591562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2997536 h 3805709"/>
              <a:gd name="connsiteX17" fmla="*/ 2360207 w 4478257"/>
              <a:gd name="connsiteY17" fmla="*/ 3591562 h 3805709"/>
              <a:gd name="connsiteX18" fmla="*/ 2239129 w 4478257"/>
              <a:gd name="connsiteY18" fmla="*/ 3805709 h 3805709"/>
              <a:gd name="connsiteX19" fmla="*/ 2118050 w 4478257"/>
              <a:gd name="connsiteY19" fmla="*/ 3591562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2997536 h 3805709"/>
              <a:gd name="connsiteX17" fmla="*/ 2360207 w 4478257"/>
              <a:gd name="connsiteY17" fmla="*/ 3000873 h 3805709"/>
              <a:gd name="connsiteX18" fmla="*/ 2239129 w 4478257"/>
              <a:gd name="connsiteY18" fmla="*/ 3805709 h 3805709"/>
              <a:gd name="connsiteX19" fmla="*/ 2118050 w 4478257"/>
              <a:gd name="connsiteY19" fmla="*/ 3591562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805709"/>
              <a:gd name="connsiteX1" fmla="*/ 214147 w 4478257"/>
              <a:gd name="connsiteY1" fmla="*/ 1543165 h 3805709"/>
              <a:gd name="connsiteX2" fmla="*/ 214147 w 4478257"/>
              <a:gd name="connsiteY2" fmla="*/ 1621414 h 3805709"/>
              <a:gd name="connsiteX3" fmla="*/ 2196299 w 4478257"/>
              <a:gd name="connsiteY3" fmla="*/ 1621414 h 3805709"/>
              <a:gd name="connsiteX4" fmla="*/ 2199636 w 4478257"/>
              <a:gd name="connsiteY4" fmla="*/ 204136 h 3805709"/>
              <a:gd name="connsiteX5" fmla="*/ 2074666 w 4478257"/>
              <a:gd name="connsiteY5" fmla="*/ 210810 h 3805709"/>
              <a:gd name="connsiteX6" fmla="*/ 2245803 w 4478257"/>
              <a:gd name="connsiteY6" fmla="*/ 0 h 3805709"/>
              <a:gd name="connsiteX7" fmla="*/ 2406928 w 4478257"/>
              <a:gd name="connsiteY7" fmla="*/ 210810 h 3805709"/>
              <a:gd name="connsiteX8" fmla="*/ 2278621 w 4478257"/>
              <a:gd name="connsiteY8" fmla="*/ 210811 h 3805709"/>
              <a:gd name="connsiteX9" fmla="*/ 2281958 w 4478257"/>
              <a:gd name="connsiteY9" fmla="*/ 1621414 h 3805709"/>
              <a:gd name="connsiteX10" fmla="*/ 4264110 w 4478257"/>
              <a:gd name="connsiteY10" fmla="*/ 1621414 h 3805709"/>
              <a:gd name="connsiteX11" fmla="*/ 4264110 w 4478257"/>
              <a:gd name="connsiteY11" fmla="*/ 1543165 h 3805709"/>
              <a:gd name="connsiteX12" fmla="*/ 4478257 w 4478257"/>
              <a:gd name="connsiteY12" fmla="*/ 1664243 h 3805709"/>
              <a:gd name="connsiteX13" fmla="*/ 4264110 w 4478257"/>
              <a:gd name="connsiteY13" fmla="*/ 1785321 h 3805709"/>
              <a:gd name="connsiteX14" fmla="*/ 4264110 w 4478257"/>
              <a:gd name="connsiteY14" fmla="*/ 1707072 h 3805709"/>
              <a:gd name="connsiteX15" fmla="*/ 2281958 w 4478257"/>
              <a:gd name="connsiteY15" fmla="*/ 1707072 h 3805709"/>
              <a:gd name="connsiteX16" fmla="*/ 2281958 w 4478257"/>
              <a:gd name="connsiteY16" fmla="*/ 2997536 h 3805709"/>
              <a:gd name="connsiteX17" fmla="*/ 2360207 w 4478257"/>
              <a:gd name="connsiteY17" fmla="*/ 3000873 h 3805709"/>
              <a:gd name="connsiteX18" fmla="*/ 2239129 w 4478257"/>
              <a:gd name="connsiteY18" fmla="*/ 3805709 h 3805709"/>
              <a:gd name="connsiteX19" fmla="*/ 2118050 w 4478257"/>
              <a:gd name="connsiteY19" fmla="*/ 3000873 h 3805709"/>
              <a:gd name="connsiteX20" fmla="*/ 2199636 w 4478257"/>
              <a:gd name="connsiteY20" fmla="*/ 2997536 h 3805709"/>
              <a:gd name="connsiteX21" fmla="*/ 2196299 w 4478257"/>
              <a:gd name="connsiteY21" fmla="*/ 1707072 h 3805709"/>
              <a:gd name="connsiteX22" fmla="*/ 214147 w 4478257"/>
              <a:gd name="connsiteY22" fmla="*/ 1707072 h 3805709"/>
              <a:gd name="connsiteX23" fmla="*/ 214147 w 4478257"/>
              <a:gd name="connsiteY23" fmla="*/ 1785321 h 3805709"/>
              <a:gd name="connsiteX24" fmla="*/ 0 w 4478257"/>
              <a:gd name="connsiteY24" fmla="*/ 1664243 h 3805709"/>
              <a:gd name="connsiteX0" fmla="*/ 0 w 4478257"/>
              <a:gd name="connsiteY0" fmla="*/ 1664243 h 3211683"/>
              <a:gd name="connsiteX1" fmla="*/ 214147 w 4478257"/>
              <a:gd name="connsiteY1" fmla="*/ 1543165 h 3211683"/>
              <a:gd name="connsiteX2" fmla="*/ 214147 w 4478257"/>
              <a:gd name="connsiteY2" fmla="*/ 1621414 h 3211683"/>
              <a:gd name="connsiteX3" fmla="*/ 2196299 w 4478257"/>
              <a:gd name="connsiteY3" fmla="*/ 1621414 h 3211683"/>
              <a:gd name="connsiteX4" fmla="*/ 2199636 w 4478257"/>
              <a:gd name="connsiteY4" fmla="*/ 204136 h 3211683"/>
              <a:gd name="connsiteX5" fmla="*/ 2074666 w 4478257"/>
              <a:gd name="connsiteY5" fmla="*/ 210810 h 3211683"/>
              <a:gd name="connsiteX6" fmla="*/ 2245803 w 4478257"/>
              <a:gd name="connsiteY6" fmla="*/ 0 h 3211683"/>
              <a:gd name="connsiteX7" fmla="*/ 2406928 w 4478257"/>
              <a:gd name="connsiteY7" fmla="*/ 210810 h 3211683"/>
              <a:gd name="connsiteX8" fmla="*/ 2278621 w 4478257"/>
              <a:gd name="connsiteY8" fmla="*/ 210811 h 3211683"/>
              <a:gd name="connsiteX9" fmla="*/ 2281958 w 4478257"/>
              <a:gd name="connsiteY9" fmla="*/ 1621414 h 3211683"/>
              <a:gd name="connsiteX10" fmla="*/ 4264110 w 4478257"/>
              <a:gd name="connsiteY10" fmla="*/ 1621414 h 3211683"/>
              <a:gd name="connsiteX11" fmla="*/ 4264110 w 4478257"/>
              <a:gd name="connsiteY11" fmla="*/ 1543165 h 3211683"/>
              <a:gd name="connsiteX12" fmla="*/ 4478257 w 4478257"/>
              <a:gd name="connsiteY12" fmla="*/ 1664243 h 3211683"/>
              <a:gd name="connsiteX13" fmla="*/ 4264110 w 4478257"/>
              <a:gd name="connsiteY13" fmla="*/ 1785321 h 3211683"/>
              <a:gd name="connsiteX14" fmla="*/ 4264110 w 4478257"/>
              <a:gd name="connsiteY14" fmla="*/ 1707072 h 3211683"/>
              <a:gd name="connsiteX15" fmla="*/ 2281958 w 4478257"/>
              <a:gd name="connsiteY15" fmla="*/ 1707072 h 3211683"/>
              <a:gd name="connsiteX16" fmla="*/ 2281958 w 4478257"/>
              <a:gd name="connsiteY16" fmla="*/ 2997536 h 3211683"/>
              <a:gd name="connsiteX17" fmla="*/ 2360207 w 4478257"/>
              <a:gd name="connsiteY17" fmla="*/ 3000873 h 3211683"/>
              <a:gd name="connsiteX18" fmla="*/ 2249141 w 4478257"/>
              <a:gd name="connsiteY18" fmla="*/ 3211683 h 3211683"/>
              <a:gd name="connsiteX19" fmla="*/ 2118050 w 4478257"/>
              <a:gd name="connsiteY19" fmla="*/ 3000873 h 3211683"/>
              <a:gd name="connsiteX20" fmla="*/ 2199636 w 4478257"/>
              <a:gd name="connsiteY20" fmla="*/ 2997536 h 3211683"/>
              <a:gd name="connsiteX21" fmla="*/ 2196299 w 4478257"/>
              <a:gd name="connsiteY21" fmla="*/ 1707072 h 3211683"/>
              <a:gd name="connsiteX22" fmla="*/ 214147 w 4478257"/>
              <a:gd name="connsiteY22" fmla="*/ 1707072 h 3211683"/>
              <a:gd name="connsiteX23" fmla="*/ 214147 w 4478257"/>
              <a:gd name="connsiteY23" fmla="*/ 1785321 h 3211683"/>
              <a:gd name="connsiteX24" fmla="*/ 0 w 4478257"/>
              <a:gd name="connsiteY24" fmla="*/ 1664243 h 3211683"/>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9636 w 4478257"/>
              <a:gd name="connsiteY4" fmla="*/ 204136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210811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210811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357649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406928 w 4478257"/>
              <a:gd name="connsiteY7" fmla="*/ 210810 h 3188322"/>
              <a:gd name="connsiteX8" fmla="*/ 2278621 w 4478257"/>
              <a:gd name="connsiteY8" fmla="*/ 350975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74666 w 4478257"/>
              <a:gd name="connsiteY5" fmla="*/ 210810 h 3188322"/>
              <a:gd name="connsiteX6" fmla="*/ 2245803 w 4478257"/>
              <a:gd name="connsiteY6" fmla="*/ 0 h 3188322"/>
              <a:gd name="connsiteX7" fmla="*/ 2376893 w 4478257"/>
              <a:gd name="connsiteY7" fmla="*/ 354311 h 3188322"/>
              <a:gd name="connsiteX8" fmla="*/ 2278621 w 4478257"/>
              <a:gd name="connsiteY8" fmla="*/ 350975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664243 h 3188322"/>
              <a:gd name="connsiteX1" fmla="*/ 214147 w 4478257"/>
              <a:gd name="connsiteY1" fmla="*/ 1543165 h 3188322"/>
              <a:gd name="connsiteX2" fmla="*/ 214147 w 4478257"/>
              <a:gd name="connsiteY2" fmla="*/ 1621414 h 3188322"/>
              <a:gd name="connsiteX3" fmla="*/ 2196299 w 4478257"/>
              <a:gd name="connsiteY3" fmla="*/ 1621414 h 3188322"/>
              <a:gd name="connsiteX4" fmla="*/ 2196298 w 4478257"/>
              <a:gd name="connsiteY4" fmla="*/ 354312 h 3188322"/>
              <a:gd name="connsiteX5" fmla="*/ 2081341 w 4478257"/>
              <a:gd name="connsiteY5" fmla="*/ 350974 h 3188322"/>
              <a:gd name="connsiteX6" fmla="*/ 2245803 w 4478257"/>
              <a:gd name="connsiteY6" fmla="*/ 0 h 3188322"/>
              <a:gd name="connsiteX7" fmla="*/ 2376893 w 4478257"/>
              <a:gd name="connsiteY7" fmla="*/ 354311 h 3188322"/>
              <a:gd name="connsiteX8" fmla="*/ 2278621 w 4478257"/>
              <a:gd name="connsiteY8" fmla="*/ 350975 h 3188322"/>
              <a:gd name="connsiteX9" fmla="*/ 2281958 w 4478257"/>
              <a:gd name="connsiteY9" fmla="*/ 1621414 h 3188322"/>
              <a:gd name="connsiteX10" fmla="*/ 4264110 w 4478257"/>
              <a:gd name="connsiteY10" fmla="*/ 1621414 h 3188322"/>
              <a:gd name="connsiteX11" fmla="*/ 4264110 w 4478257"/>
              <a:gd name="connsiteY11" fmla="*/ 1543165 h 3188322"/>
              <a:gd name="connsiteX12" fmla="*/ 4478257 w 4478257"/>
              <a:gd name="connsiteY12" fmla="*/ 1664243 h 3188322"/>
              <a:gd name="connsiteX13" fmla="*/ 4264110 w 4478257"/>
              <a:gd name="connsiteY13" fmla="*/ 1785321 h 3188322"/>
              <a:gd name="connsiteX14" fmla="*/ 4264110 w 4478257"/>
              <a:gd name="connsiteY14" fmla="*/ 1707072 h 3188322"/>
              <a:gd name="connsiteX15" fmla="*/ 2281958 w 4478257"/>
              <a:gd name="connsiteY15" fmla="*/ 1707072 h 3188322"/>
              <a:gd name="connsiteX16" fmla="*/ 2281958 w 4478257"/>
              <a:gd name="connsiteY16" fmla="*/ 2997536 h 3188322"/>
              <a:gd name="connsiteX17" fmla="*/ 2360207 w 4478257"/>
              <a:gd name="connsiteY17" fmla="*/ 3000873 h 3188322"/>
              <a:gd name="connsiteX18" fmla="*/ 2245804 w 4478257"/>
              <a:gd name="connsiteY18" fmla="*/ 3188322 h 3188322"/>
              <a:gd name="connsiteX19" fmla="*/ 2118050 w 4478257"/>
              <a:gd name="connsiteY19" fmla="*/ 3000873 h 3188322"/>
              <a:gd name="connsiteX20" fmla="*/ 2199636 w 4478257"/>
              <a:gd name="connsiteY20" fmla="*/ 2997536 h 3188322"/>
              <a:gd name="connsiteX21" fmla="*/ 2196299 w 4478257"/>
              <a:gd name="connsiteY21" fmla="*/ 1707072 h 3188322"/>
              <a:gd name="connsiteX22" fmla="*/ 214147 w 4478257"/>
              <a:gd name="connsiteY22" fmla="*/ 1707072 h 3188322"/>
              <a:gd name="connsiteX23" fmla="*/ 214147 w 4478257"/>
              <a:gd name="connsiteY23" fmla="*/ 1785321 h 3188322"/>
              <a:gd name="connsiteX24" fmla="*/ 0 w 4478257"/>
              <a:gd name="connsiteY24" fmla="*/ 1664243 h 3188322"/>
              <a:gd name="connsiteX0" fmla="*/ 0 w 4478257"/>
              <a:gd name="connsiteY0" fmla="*/ 1517405 h 3041484"/>
              <a:gd name="connsiteX1" fmla="*/ 214147 w 4478257"/>
              <a:gd name="connsiteY1" fmla="*/ 1396327 h 3041484"/>
              <a:gd name="connsiteX2" fmla="*/ 214147 w 4478257"/>
              <a:gd name="connsiteY2" fmla="*/ 1474576 h 3041484"/>
              <a:gd name="connsiteX3" fmla="*/ 2196299 w 4478257"/>
              <a:gd name="connsiteY3" fmla="*/ 1474576 h 3041484"/>
              <a:gd name="connsiteX4" fmla="*/ 2196298 w 4478257"/>
              <a:gd name="connsiteY4" fmla="*/ 207474 h 3041484"/>
              <a:gd name="connsiteX5" fmla="*/ 2081341 w 4478257"/>
              <a:gd name="connsiteY5" fmla="*/ 204136 h 3041484"/>
              <a:gd name="connsiteX6" fmla="*/ 2235791 w 4478257"/>
              <a:gd name="connsiteY6" fmla="*/ 0 h 3041484"/>
              <a:gd name="connsiteX7" fmla="*/ 2376893 w 4478257"/>
              <a:gd name="connsiteY7" fmla="*/ 207473 h 3041484"/>
              <a:gd name="connsiteX8" fmla="*/ 2278621 w 4478257"/>
              <a:gd name="connsiteY8" fmla="*/ 204137 h 3041484"/>
              <a:gd name="connsiteX9" fmla="*/ 2281958 w 4478257"/>
              <a:gd name="connsiteY9" fmla="*/ 1474576 h 3041484"/>
              <a:gd name="connsiteX10" fmla="*/ 4264110 w 4478257"/>
              <a:gd name="connsiteY10" fmla="*/ 1474576 h 3041484"/>
              <a:gd name="connsiteX11" fmla="*/ 4264110 w 4478257"/>
              <a:gd name="connsiteY11" fmla="*/ 1396327 h 3041484"/>
              <a:gd name="connsiteX12" fmla="*/ 4478257 w 4478257"/>
              <a:gd name="connsiteY12" fmla="*/ 1517405 h 3041484"/>
              <a:gd name="connsiteX13" fmla="*/ 4264110 w 4478257"/>
              <a:gd name="connsiteY13" fmla="*/ 1638483 h 3041484"/>
              <a:gd name="connsiteX14" fmla="*/ 4264110 w 4478257"/>
              <a:gd name="connsiteY14" fmla="*/ 1560234 h 3041484"/>
              <a:gd name="connsiteX15" fmla="*/ 2281958 w 4478257"/>
              <a:gd name="connsiteY15" fmla="*/ 1560234 h 3041484"/>
              <a:gd name="connsiteX16" fmla="*/ 2281958 w 4478257"/>
              <a:gd name="connsiteY16" fmla="*/ 2850698 h 3041484"/>
              <a:gd name="connsiteX17" fmla="*/ 2360207 w 4478257"/>
              <a:gd name="connsiteY17" fmla="*/ 2854035 h 3041484"/>
              <a:gd name="connsiteX18" fmla="*/ 2245804 w 4478257"/>
              <a:gd name="connsiteY18" fmla="*/ 3041484 h 3041484"/>
              <a:gd name="connsiteX19" fmla="*/ 2118050 w 4478257"/>
              <a:gd name="connsiteY19" fmla="*/ 2854035 h 3041484"/>
              <a:gd name="connsiteX20" fmla="*/ 2199636 w 4478257"/>
              <a:gd name="connsiteY20" fmla="*/ 2850698 h 3041484"/>
              <a:gd name="connsiteX21" fmla="*/ 2196299 w 4478257"/>
              <a:gd name="connsiteY21" fmla="*/ 1560234 h 3041484"/>
              <a:gd name="connsiteX22" fmla="*/ 214147 w 4478257"/>
              <a:gd name="connsiteY22" fmla="*/ 1560234 h 3041484"/>
              <a:gd name="connsiteX23" fmla="*/ 214147 w 4478257"/>
              <a:gd name="connsiteY23" fmla="*/ 1638483 h 3041484"/>
              <a:gd name="connsiteX24" fmla="*/ 0 w 4478257"/>
              <a:gd name="connsiteY24" fmla="*/ 1517405 h 304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8257" h="3041484">
                <a:moveTo>
                  <a:pt x="0" y="1517405"/>
                </a:moveTo>
                <a:lnTo>
                  <a:pt x="214147" y="1396327"/>
                </a:lnTo>
                <a:lnTo>
                  <a:pt x="214147" y="1474576"/>
                </a:lnTo>
                <a:lnTo>
                  <a:pt x="2196299" y="1474576"/>
                </a:lnTo>
                <a:cubicBezTo>
                  <a:pt x="2197412" y="1004375"/>
                  <a:pt x="2195185" y="677675"/>
                  <a:pt x="2196298" y="207474"/>
                </a:cubicBezTo>
                <a:lnTo>
                  <a:pt x="2081341" y="204136"/>
                </a:lnTo>
                <a:lnTo>
                  <a:pt x="2235791" y="0"/>
                </a:lnTo>
                <a:lnTo>
                  <a:pt x="2376893" y="207473"/>
                </a:lnTo>
                <a:lnTo>
                  <a:pt x="2278621" y="204137"/>
                </a:lnTo>
                <a:cubicBezTo>
                  <a:pt x="2279733" y="676563"/>
                  <a:pt x="2280846" y="1002150"/>
                  <a:pt x="2281958" y="1474576"/>
                </a:cubicBezTo>
                <a:lnTo>
                  <a:pt x="4264110" y="1474576"/>
                </a:lnTo>
                <a:lnTo>
                  <a:pt x="4264110" y="1396327"/>
                </a:lnTo>
                <a:lnTo>
                  <a:pt x="4478257" y="1517405"/>
                </a:lnTo>
                <a:lnTo>
                  <a:pt x="4264110" y="1638483"/>
                </a:lnTo>
                <a:lnTo>
                  <a:pt x="4264110" y="1560234"/>
                </a:lnTo>
                <a:lnTo>
                  <a:pt x="2281958" y="1560234"/>
                </a:lnTo>
                <a:lnTo>
                  <a:pt x="2281958" y="2850698"/>
                </a:lnTo>
                <a:lnTo>
                  <a:pt x="2360207" y="2854035"/>
                </a:lnTo>
                <a:lnTo>
                  <a:pt x="2245804" y="3041484"/>
                </a:lnTo>
                <a:lnTo>
                  <a:pt x="2118050" y="2854035"/>
                </a:lnTo>
                <a:lnTo>
                  <a:pt x="2199636" y="2850698"/>
                </a:lnTo>
                <a:cubicBezTo>
                  <a:pt x="2198524" y="2420543"/>
                  <a:pt x="2197411" y="1990389"/>
                  <a:pt x="2196299" y="1560234"/>
                </a:cubicBezTo>
                <a:lnTo>
                  <a:pt x="214147" y="1560234"/>
                </a:lnTo>
                <a:lnTo>
                  <a:pt x="214147" y="1638483"/>
                </a:lnTo>
                <a:lnTo>
                  <a:pt x="0" y="1517405"/>
                </a:lnTo>
                <a:close/>
              </a:path>
            </a:pathLst>
          </a:custGeom>
          <a:solidFill>
            <a:schemeClr val="accent1">
              <a:lumMod val="50000"/>
            </a:schemeClr>
          </a:solidFill>
          <a:ln>
            <a:solidFill>
              <a:schemeClr val="bg1">
                <a:lumMod val="10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4" name="Freeform 13"/>
          <p:cNvSpPr/>
          <p:nvPr/>
        </p:nvSpPr>
        <p:spPr>
          <a:xfrm>
            <a:off x="3867497" y="2466989"/>
            <a:ext cx="2057402" cy="1142991"/>
          </a:xfrm>
          <a:custGeom>
            <a:avLst/>
            <a:gdLst>
              <a:gd name="connsiteX0" fmla="*/ 0 w 2057402"/>
              <a:gd name="connsiteY0" fmla="*/ 0 h 1142991"/>
              <a:gd name="connsiteX1" fmla="*/ 2057402 w 2057402"/>
              <a:gd name="connsiteY1" fmla="*/ 0 h 1142991"/>
              <a:gd name="connsiteX2" fmla="*/ 2057402 w 2057402"/>
              <a:gd name="connsiteY2" fmla="*/ 1142991 h 1142991"/>
              <a:gd name="connsiteX3" fmla="*/ 0 w 2057402"/>
              <a:gd name="connsiteY3" fmla="*/ 1142991 h 1142991"/>
              <a:gd name="connsiteX4" fmla="*/ 0 w 2057402"/>
              <a:gd name="connsiteY4" fmla="*/ 0 h 1142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2" h="1142991">
                <a:moveTo>
                  <a:pt x="0" y="0"/>
                </a:moveTo>
                <a:lnTo>
                  <a:pt x="2057402" y="0"/>
                </a:lnTo>
                <a:lnTo>
                  <a:pt x="2057402" y="1142991"/>
                </a:lnTo>
                <a:lnTo>
                  <a:pt x="0" y="1142991"/>
                </a:lnTo>
                <a:lnTo>
                  <a:pt x="0" y="0"/>
                </a:lnTo>
                <a:close/>
              </a:path>
            </a:pathLst>
          </a:custGeom>
          <a:solidFill>
            <a:schemeClr val="accent1">
              <a:lumMod val="20000"/>
              <a:lumOff val="8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2">
                    <a:lumMod val="50000"/>
                  </a:schemeClr>
                </a:solidFill>
              </a:rPr>
              <a:t>Analytical</a:t>
            </a:r>
            <a:endParaRPr lang="en-US" sz="2900" kern="1200" dirty="0">
              <a:solidFill>
                <a:schemeClr val="tx2">
                  <a:lumMod val="50000"/>
                </a:schemeClr>
              </a:solidFill>
            </a:endParaRPr>
          </a:p>
        </p:txBody>
      </p:sp>
      <p:sp>
        <p:nvSpPr>
          <p:cNvPr id="15" name="Freeform 14"/>
          <p:cNvSpPr/>
          <p:nvPr/>
        </p:nvSpPr>
        <p:spPr>
          <a:xfrm>
            <a:off x="6268910" y="2466989"/>
            <a:ext cx="2057402" cy="1142991"/>
          </a:xfrm>
          <a:custGeom>
            <a:avLst/>
            <a:gdLst>
              <a:gd name="connsiteX0" fmla="*/ 0 w 2057402"/>
              <a:gd name="connsiteY0" fmla="*/ 0 h 1142991"/>
              <a:gd name="connsiteX1" fmla="*/ 2057402 w 2057402"/>
              <a:gd name="connsiteY1" fmla="*/ 0 h 1142991"/>
              <a:gd name="connsiteX2" fmla="*/ 2057402 w 2057402"/>
              <a:gd name="connsiteY2" fmla="*/ 1142991 h 1142991"/>
              <a:gd name="connsiteX3" fmla="*/ 0 w 2057402"/>
              <a:gd name="connsiteY3" fmla="*/ 1142991 h 1142991"/>
              <a:gd name="connsiteX4" fmla="*/ 0 w 2057402"/>
              <a:gd name="connsiteY4" fmla="*/ 0 h 1142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2" h="1142991">
                <a:moveTo>
                  <a:pt x="0" y="0"/>
                </a:moveTo>
                <a:lnTo>
                  <a:pt x="2057402" y="0"/>
                </a:lnTo>
                <a:lnTo>
                  <a:pt x="2057402" y="1142991"/>
                </a:lnTo>
                <a:lnTo>
                  <a:pt x="0" y="1142991"/>
                </a:lnTo>
                <a:lnTo>
                  <a:pt x="0" y="0"/>
                </a:lnTo>
                <a:close/>
              </a:path>
            </a:pathLst>
          </a:custGeom>
          <a:solidFill>
            <a:schemeClr val="accent1">
              <a:lumMod val="20000"/>
              <a:lumOff val="8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2">
                    <a:lumMod val="50000"/>
                  </a:schemeClr>
                </a:solidFill>
              </a:rPr>
              <a:t>Driver</a:t>
            </a:r>
            <a:endParaRPr lang="en-US" sz="2900" kern="1200" dirty="0">
              <a:solidFill>
                <a:schemeClr val="tx2">
                  <a:lumMod val="50000"/>
                </a:schemeClr>
              </a:solidFill>
            </a:endParaRPr>
          </a:p>
        </p:txBody>
      </p:sp>
      <p:sp>
        <p:nvSpPr>
          <p:cNvPr id="16" name="Freeform 15"/>
          <p:cNvSpPr/>
          <p:nvPr/>
        </p:nvSpPr>
        <p:spPr>
          <a:xfrm>
            <a:off x="3867497" y="3979134"/>
            <a:ext cx="2057402" cy="1142991"/>
          </a:xfrm>
          <a:custGeom>
            <a:avLst/>
            <a:gdLst>
              <a:gd name="connsiteX0" fmla="*/ 0 w 2057402"/>
              <a:gd name="connsiteY0" fmla="*/ 0 h 1142991"/>
              <a:gd name="connsiteX1" fmla="*/ 2057402 w 2057402"/>
              <a:gd name="connsiteY1" fmla="*/ 0 h 1142991"/>
              <a:gd name="connsiteX2" fmla="*/ 2057402 w 2057402"/>
              <a:gd name="connsiteY2" fmla="*/ 1142991 h 1142991"/>
              <a:gd name="connsiteX3" fmla="*/ 0 w 2057402"/>
              <a:gd name="connsiteY3" fmla="*/ 1142991 h 1142991"/>
              <a:gd name="connsiteX4" fmla="*/ 0 w 2057402"/>
              <a:gd name="connsiteY4" fmla="*/ 0 h 1142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2" h="1142991">
                <a:moveTo>
                  <a:pt x="0" y="0"/>
                </a:moveTo>
                <a:lnTo>
                  <a:pt x="2057402" y="0"/>
                </a:lnTo>
                <a:lnTo>
                  <a:pt x="2057402" y="1142991"/>
                </a:lnTo>
                <a:lnTo>
                  <a:pt x="0" y="1142991"/>
                </a:lnTo>
                <a:lnTo>
                  <a:pt x="0" y="0"/>
                </a:lnTo>
                <a:close/>
              </a:path>
            </a:pathLst>
          </a:custGeom>
          <a:solidFill>
            <a:schemeClr val="accent1">
              <a:lumMod val="20000"/>
              <a:lumOff val="8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2">
                    <a:lumMod val="50000"/>
                  </a:schemeClr>
                </a:solidFill>
              </a:rPr>
              <a:t>Amiable</a:t>
            </a:r>
            <a:endParaRPr lang="en-US" sz="2900" kern="1200" dirty="0">
              <a:solidFill>
                <a:schemeClr val="tx2">
                  <a:lumMod val="50000"/>
                </a:schemeClr>
              </a:solidFill>
            </a:endParaRPr>
          </a:p>
        </p:txBody>
      </p:sp>
      <p:sp>
        <p:nvSpPr>
          <p:cNvPr id="17" name="Freeform 16"/>
          <p:cNvSpPr/>
          <p:nvPr/>
        </p:nvSpPr>
        <p:spPr>
          <a:xfrm>
            <a:off x="6268910" y="3961700"/>
            <a:ext cx="2057402" cy="1142991"/>
          </a:xfrm>
          <a:custGeom>
            <a:avLst/>
            <a:gdLst>
              <a:gd name="connsiteX0" fmla="*/ 0 w 2057402"/>
              <a:gd name="connsiteY0" fmla="*/ 0 h 1142991"/>
              <a:gd name="connsiteX1" fmla="*/ 2057402 w 2057402"/>
              <a:gd name="connsiteY1" fmla="*/ 0 h 1142991"/>
              <a:gd name="connsiteX2" fmla="*/ 2057402 w 2057402"/>
              <a:gd name="connsiteY2" fmla="*/ 1142991 h 1142991"/>
              <a:gd name="connsiteX3" fmla="*/ 0 w 2057402"/>
              <a:gd name="connsiteY3" fmla="*/ 1142991 h 1142991"/>
              <a:gd name="connsiteX4" fmla="*/ 0 w 2057402"/>
              <a:gd name="connsiteY4" fmla="*/ 0 h 1142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2" h="1142991">
                <a:moveTo>
                  <a:pt x="0" y="0"/>
                </a:moveTo>
                <a:lnTo>
                  <a:pt x="2057402" y="0"/>
                </a:lnTo>
                <a:lnTo>
                  <a:pt x="2057402" y="1142991"/>
                </a:lnTo>
                <a:lnTo>
                  <a:pt x="0" y="1142991"/>
                </a:lnTo>
                <a:lnTo>
                  <a:pt x="0" y="0"/>
                </a:lnTo>
                <a:close/>
              </a:path>
            </a:pathLst>
          </a:custGeom>
          <a:solidFill>
            <a:schemeClr val="accent1">
              <a:lumMod val="20000"/>
              <a:lumOff val="8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2">
                    <a:lumMod val="50000"/>
                  </a:schemeClr>
                </a:solidFill>
              </a:rPr>
              <a:t>Expressive</a:t>
            </a:r>
            <a:endParaRPr lang="en-US" sz="2900" kern="1200" dirty="0">
              <a:solidFill>
                <a:schemeClr val="tx2">
                  <a:lumMod val="50000"/>
                </a:schemeClr>
              </a:solidFill>
            </a:endParaRPr>
          </a:p>
        </p:txBody>
      </p:sp>
      <p:sp>
        <p:nvSpPr>
          <p:cNvPr id="18" name="Title 17"/>
          <p:cNvSpPr>
            <a:spLocks noGrp="1"/>
          </p:cNvSpPr>
          <p:nvPr>
            <p:ph type="title"/>
          </p:nvPr>
        </p:nvSpPr>
        <p:spPr>
          <a:xfrm>
            <a:off x="1066800" y="148152"/>
            <a:ext cx="10071099" cy="763600"/>
          </a:xfrm>
        </p:spPr>
        <p:txBody>
          <a:bodyPr/>
          <a:lstStyle/>
          <a:p>
            <a:pPr algn="ctr"/>
            <a:r>
              <a:rPr lang="en-US" sz="5500" b="1" dirty="0" smtClean="0">
                <a:solidFill>
                  <a:schemeClr val="tx2">
                    <a:lumMod val="40000"/>
                    <a:lumOff val="60000"/>
                  </a:schemeClr>
                </a:solidFill>
              </a:rPr>
              <a:t>Results Meaning</a:t>
            </a:r>
            <a:endParaRPr lang="en-US" sz="5500" b="1" dirty="0">
              <a:solidFill>
                <a:schemeClr val="tx2">
                  <a:lumMod val="40000"/>
                  <a:lumOff val="60000"/>
                </a:schemeClr>
              </a:solidFill>
            </a:endParaRPr>
          </a:p>
        </p:txBody>
      </p:sp>
      <p:sp>
        <p:nvSpPr>
          <p:cNvPr id="19" name="Subtitle 18"/>
          <p:cNvSpPr>
            <a:spLocks noGrp="1"/>
          </p:cNvSpPr>
          <p:nvPr>
            <p:ph type="subTitle" idx="4294967295"/>
          </p:nvPr>
        </p:nvSpPr>
        <p:spPr>
          <a:xfrm>
            <a:off x="3357874" y="1209294"/>
            <a:ext cx="5497512" cy="692150"/>
          </a:xfrm>
        </p:spPr>
        <p:txBody>
          <a:bodyPr/>
          <a:lstStyle/>
          <a:p>
            <a:pPr marL="139700" indent="0" algn="ctr">
              <a:buNone/>
            </a:pPr>
            <a:r>
              <a:rPr lang="en-US" sz="2400" dirty="0" smtClean="0">
                <a:solidFill>
                  <a:schemeClr val="tx2">
                    <a:lumMod val="40000"/>
                    <a:lumOff val="60000"/>
                  </a:schemeClr>
                </a:solidFill>
              </a:rPr>
              <a:t>Facts and Results; </a:t>
            </a:r>
          </a:p>
          <a:p>
            <a:pPr marL="139700" indent="0" algn="ctr">
              <a:buNone/>
            </a:pPr>
            <a:r>
              <a:rPr lang="en-US" sz="2400" dirty="0" smtClean="0">
                <a:solidFill>
                  <a:schemeClr val="tx2">
                    <a:lumMod val="40000"/>
                    <a:lumOff val="60000"/>
                  </a:schemeClr>
                </a:solidFill>
              </a:rPr>
              <a:t>Thinking and Task Oriented</a:t>
            </a:r>
            <a:endParaRPr lang="en-US" sz="2400" dirty="0">
              <a:solidFill>
                <a:schemeClr val="tx2">
                  <a:lumMod val="40000"/>
                  <a:lumOff val="60000"/>
                </a:schemeClr>
              </a:solidFill>
            </a:endParaRPr>
          </a:p>
        </p:txBody>
      </p:sp>
      <p:sp>
        <p:nvSpPr>
          <p:cNvPr id="20" name="Subtitle 18"/>
          <p:cNvSpPr txBox="1">
            <a:spLocks/>
          </p:cNvSpPr>
          <p:nvPr/>
        </p:nvSpPr>
        <p:spPr>
          <a:xfrm>
            <a:off x="3347545" y="5473846"/>
            <a:ext cx="5496909" cy="6919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9pPr>
          </a:lstStyle>
          <a:p>
            <a:pPr algn="ctr"/>
            <a:r>
              <a:rPr lang="en-US" sz="2400" kern="0" dirty="0" smtClean="0">
                <a:solidFill>
                  <a:schemeClr val="tx2">
                    <a:lumMod val="40000"/>
                    <a:lumOff val="60000"/>
                  </a:schemeClr>
                </a:solidFill>
              </a:rPr>
              <a:t>People and Emotions; </a:t>
            </a:r>
          </a:p>
          <a:p>
            <a:pPr algn="ctr"/>
            <a:r>
              <a:rPr lang="en-US" sz="2400" kern="0" dirty="0" smtClean="0">
                <a:solidFill>
                  <a:schemeClr val="tx2">
                    <a:lumMod val="40000"/>
                    <a:lumOff val="60000"/>
                  </a:schemeClr>
                </a:solidFill>
              </a:rPr>
              <a:t>Feelings and Relationships</a:t>
            </a:r>
            <a:endParaRPr lang="en-US" sz="2400" kern="0" dirty="0">
              <a:solidFill>
                <a:schemeClr val="tx2">
                  <a:lumMod val="40000"/>
                  <a:lumOff val="60000"/>
                </a:schemeClr>
              </a:solidFill>
            </a:endParaRPr>
          </a:p>
        </p:txBody>
      </p:sp>
      <p:sp>
        <p:nvSpPr>
          <p:cNvPr id="21" name="Subtitle 18"/>
          <p:cNvSpPr txBox="1">
            <a:spLocks/>
          </p:cNvSpPr>
          <p:nvPr/>
        </p:nvSpPr>
        <p:spPr>
          <a:xfrm rot="5400000">
            <a:off x="6273318" y="3454156"/>
            <a:ext cx="5496909" cy="8026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9pPr>
          </a:lstStyle>
          <a:p>
            <a:pPr algn="ctr"/>
            <a:r>
              <a:rPr lang="en-US" sz="2400" kern="0" dirty="0" smtClean="0">
                <a:solidFill>
                  <a:schemeClr val="tx2">
                    <a:lumMod val="40000"/>
                    <a:lumOff val="60000"/>
                  </a:schemeClr>
                </a:solidFill>
              </a:rPr>
              <a:t>Fast/ Impatient</a:t>
            </a:r>
          </a:p>
          <a:p>
            <a:pPr algn="ctr"/>
            <a:r>
              <a:rPr lang="en-US" sz="2400" kern="0" dirty="0" smtClean="0">
                <a:solidFill>
                  <a:schemeClr val="tx2">
                    <a:lumMod val="40000"/>
                    <a:lumOff val="60000"/>
                  </a:schemeClr>
                </a:solidFill>
              </a:rPr>
              <a:t>Extroverted</a:t>
            </a:r>
            <a:endParaRPr lang="en-US" sz="2400" kern="0" dirty="0">
              <a:solidFill>
                <a:schemeClr val="tx2">
                  <a:lumMod val="40000"/>
                  <a:lumOff val="60000"/>
                </a:schemeClr>
              </a:solidFill>
            </a:endParaRPr>
          </a:p>
        </p:txBody>
      </p:sp>
      <p:sp>
        <p:nvSpPr>
          <p:cNvPr id="22" name="Subtitle 18"/>
          <p:cNvSpPr txBox="1">
            <a:spLocks/>
          </p:cNvSpPr>
          <p:nvPr/>
        </p:nvSpPr>
        <p:spPr>
          <a:xfrm rot="16200000">
            <a:off x="421772" y="3489037"/>
            <a:ext cx="5496909" cy="8026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accent2"/>
              </a:buClr>
              <a:buSzPts val="1400"/>
              <a:buFont typeface="Open Sans"/>
              <a:buNone/>
              <a:defRPr sz="1867" b="0" i="0" u="none" strike="noStrike" cap="none">
                <a:solidFill>
                  <a:schemeClr val="accent2"/>
                </a:solidFill>
                <a:latin typeface="Open Sans"/>
                <a:ea typeface="Open Sans"/>
                <a:cs typeface="Open Sans"/>
                <a:sym typeface="Open Sans"/>
              </a:defRPr>
            </a:lvl9pPr>
          </a:lstStyle>
          <a:p>
            <a:pPr algn="ctr"/>
            <a:r>
              <a:rPr lang="en-US" sz="2400" kern="0" dirty="0" smtClean="0">
                <a:solidFill>
                  <a:schemeClr val="tx2">
                    <a:lumMod val="40000"/>
                    <a:lumOff val="60000"/>
                  </a:schemeClr>
                </a:solidFill>
              </a:rPr>
              <a:t>Slow/Patient</a:t>
            </a:r>
          </a:p>
          <a:p>
            <a:pPr algn="ctr"/>
            <a:r>
              <a:rPr lang="en-US" sz="2400" kern="0" dirty="0" smtClean="0">
                <a:solidFill>
                  <a:schemeClr val="tx2">
                    <a:lumMod val="40000"/>
                    <a:lumOff val="60000"/>
                  </a:schemeClr>
                </a:solidFill>
              </a:rPr>
              <a:t>Introverted</a:t>
            </a:r>
            <a:endParaRPr lang="en-US" sz="2400" kern="0" dirty="0">
              <a:solidFill>
                <a:schemeClr val="tx2">
                  <a:lumMod val="40000"/>
                  <a:lumOff val="60000"/>
                </a:schemeClr>
              </a:solidFill>
            </a:endParaRPr>
          </a:p>
        </p:txBody>
      </p:sp>
    </p:spTree>
    <p:extLst>
      <p:ext uri="{BB962C8B-B14F-4D97-AF65-F5344CB8AC3E}">
        <p14:creationId xmlns:p14="http://schemas.microsoft.com/office/powerpoint/2010/main" val="125721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childTnLst>
                                </p:cTn>
                              </p:par>
                              <p:par>
                                <p:cTn id="25" presetID="26" presetClass="emph" presetSubtype="0" fill="hold" grpId="1" nodeType="withEffect">
                                  <p:stCondLst>
                                    <p:cond delay="0"/>
                                  </p:stCondLst>
                                  <p:childTnLst>
                                    <p:animEffect transition="out" filter="fade">
                                      <p:cBhvr>
                                        <p:cTn id="26" dur="500" tmFilter="0, 0; .2, .5; .8, .5; 1, 0"/>
                                        <p:tgtEl>
                                          <p:spTgt spid="14"/>
                                        </p:tgtEl>
                                      </p:cBhvr>
                                    </p:animEffect>
                                    <p:animScale>
                                      <p:cBhvr>
                                        <p:cTn id="27" dur="250" autoRev="1" fill="hold"/>
                                        <p:tgtEl>
                                          <p:spTgt spid="14"/>
                                        </p:tgtEl>
                                      </p:cBhvr>
                                      <p:by x="105000" y="105000"/>
                                    </p:animScale>
                                  </p:childTnLst>
                                </p:cTn>
                              </p:par>
                              <p:par>
                                <p:cTn id="28" presetID="26" presetClass="emph" presetSubtype="0" fill="hold" grpId="1" nodeType="withEffect">
                                  <p:stCondLst>
                                    <p:cond delay="0"/>
                                  </p:stCondLst>
                                  <p:childTnLst>
                                    <p:animEffect transition="out" filter="fade">
                                      <p:cBhvr>
                                        <p:cTn id="29" dur="500" tmFilter="0, 0; .2, .5; .8, .5; 1, 0"/>
                                        <p:tgtEl>
                                          <p:spTgt spid="15"/>
                                        </p:tgtEl>
                                      </p:cBhvr>
                                    </p:animEffect>
                                    <p:animScale>
                                      <p:cBhvr>
                                        <p:cTn id="30" dur="250" autoRev="1" fill="hold"/>
                                        <p:tgtEl>
                                          <p:spTgt spid="15"/>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26" presetClass="emph" presetSubtype="0" fill="hold" grpId="1" nodeType="withEffect">
                                  <p:stCondLst>
                                    <p:cond delay="0"/>
                                  </p:stCondLst>
                                  <p:childTnLst>
                                    <p:animEffect transition="out" filter="fade">
                                      <p:cBhvr>
                                        <p:cTn id="36" dur="500" tmFilter="0, 0; .2, .5; .8, .5; 1, 0"/>
                                        <p:tgtEl>
                                          <p:spTgt spid="16"/>
                                        </p:tgtEl>
                                      </p:cBhvr>
                                    </p:animEffect>
                                    <p:animScale>
                                      <p:cBhvr>
                                        <p:cTn id="37" dur="250" autoRev="1" fill="hold"/>
                                        <p:tgtEl>
                                          <p:spTgt spid="16"/>
                                        </p:tgtEl>
                                      </p:cBhvr>
                                      <p:by x="105000" y="105000"/>
                                    </p:animScale>
                                  </p:childTnLst>
                                </p:cTn>
                              </p:par>
                              <p:par>
                                <p:cTn id="38" presetID="26" presetClass="emph" presetSubtype="0" fill="hold" grpId="1" nodeType="withEffect">
                                  <p:stCondLst>
                                    <p:cond delay="0"/>
                                  </p:stCondLst>
                                  <p:childTnLst>
                                    <p:animEffect transition="out" filter="fade">
                                      <p:cBhvr>
                                        <p:cTn id="39" dur="500" tmFilter="0, 0; .2, .5; .8, .5; 1, 0"/>
                                        <p:tgtEl>
                                          <p:spTgt spid="17"/>
                                        </p:tgtEl>
                                      </p:cBhvr>
                                    </p:animEffect>
                                    <p:animScale>
                                      <p:cBhvr>
                                        <p:cTn id="40"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9" grpId="0" uiExpand="1" build="p"/>
      <p:bldP spid="20" grpId="0"/>
      <p:bldP spid="21" grpId="0"/>
      <p:bldP spid="22" grpId="0"/>
    </p:bldLst>
  </p:timing>
</p:sld>
</file>

<file path=ppt/theme/theme1.xml><?xml version="1.0" encoding="utf-8"?>
<a:theme xmlns:a="http://schemas.openxmlformats.org/drawingml/2006/main" name="Tech Business Conference by Slidesgo">
  <a:themeElements>
    <a:clrScheme name="Simple Light">
      <a:dk1>
        <a:srgbClr val="2E2E2E"/>
      </a:dk1>
      <a:lt1>
        <a:srgbClr val="F59AFF"/>
      </a:lt1>
      <a:dk2>
        <a:srgbClr val="BA67EF"/>
      </a:dk2>
      <a:lt2>
        <a:srgbClr val="386DFD"/>
      </a:lt2>
      <a:accent1>
        <a:srgbClr val="02F6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2355</TotalTime>
  <Words>2296</Words>
  <Application>Microsoft Office PowerPoint</Application>
  <PresentationFormat>Widescreen</PresentationFormat>
  <Paragraphs>332</Paragraphs>
  <Slides>26</Slides>
  <Notes>23</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Bebas Neue</vt:lpstr>
      <vt:lpstr>Calibri</vt:lpstr>
      <vt:lpstr>Castoro</vt:lpstr>
      <vt:lpstr>Courier New</vt:lpstr>
      <vt:lpstr>DM Serif Display</vt:lpstr>
      <vt:lpstr>Open Sans</vt:lpstr>
      <vt:lpstr>Wingdings</vt:lpstr>
      <vt:lpstr>Tech Business Conference by Slidesgo</vt:lpstr>
      <vt:lpstr>Managing Difficult Personalities</vt:lpstr>
      <vt:lpstr>-Maya Angelou</vt:lpstr>
      <vt:lpstr>Work Styles and Communication</vt:lpstr>
      <vt:lpstr>Objective</vt:lpstr>
      <vt:lpstr>Benefits of knowing and using work styles</vt:lpstr>
      <vt:lpstr>PowerPoint Presentation</vt:lpstr>
      <vt:lpstr>Complete Work Style Inventory</vt:lpstr>
      <vt:lpstr>Calculate Results</vt:lpstr>
      <vt:lpstr>Results Meaning</vt:lpstr>
      <vt:lpstr>Analytical</vt:lpstr>
      <vt:lpstr>Amiable</vt:lpstr>
      <vt:lpstr>Driver</vt:lpstr>
      <vt:lpstr>Expressive</vt:lpstr>
      <vt:lpstr>Reflect and Discuss</vt:lpstr>
      <vt:lpstr>Leading Your Team</vt:lpstr>
      <vt:lpstr>Brain Structure</vt:lpstr>
      <vt:lpstr>How does this translate to work styles?</vt:lpstr>
      <vt:lpstr>Start Implementation </vt:lpstr>
      <vt:lpstr>Style Flex</vt:lpstr>
      <vt:lpstr>How to style flex</vt:lpstr>
      <vt:lpstr>PowerPoint Presentation</vt:lpstr>
      <vt:lpstr>When to Style Flex</vt:lpstr>
      <vt:lpstr>Providing Feedback</vt:lpstr>
      <vt:lpstr>Atul Gawande, Director of USAID Global Health, Surgeon, and Author of Better: A Surgeon’s Notes on Performance</vt:lpstr>
      <vt:lpstr>Thanks</vt:lpstr>
      <vt:lpstr>Sources</vt:lpstr>
    </vt:vector>
  </TitlesOfParts>
  <Company>Texas State Auditor's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Catie Kriplean</dc:creator>
  <cp:lastModifiedBy>Catie Kriplean</cp:lastModifiedBy>
  <cp:revision>82</cp:revision>
  <dcterms:created xsi:type="dcterms:W3CDTF">2022-07-06T13:10:42Z</dcterms:created>
  <dcterms:modified xsi:type="dcterms:W3CDTF">2022-07-12T13:50:47Z</dcterms:modified>
</cp:coreProperties>
</file>