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76" r:id="rId4"/>
  </p:sldMasterIdLst>
  <p:notesMasterIdLst>
    <p:notesMasterId r:id="rId30"/>
  </p:notesMasterIdLst>
  <p:sldIdLst>
    <p:sldId id="256" r:id="rId5"/>
    <p:sldId id="281" r:id="rId6"/>
    <p:sldId id="324" r:id="rId7"/>
    <p:sldId id="282" r:id="rId8"/>
    <p:sldId id="323" r:id="rId9"/>
    <p:sldId id="310" r:id="rId10"/>
    <p:sldId id="311" r:id="rId11"/>
    <p:sldId id="312" r:id="rId12"/>
    <p:sldId id="313" r:id="rId13"/>
    <p:sldId id="314" r:id="rId14"/>
    <p:sldId id="315" r:id="rId15"/>
    <p:sldId id="316" r:id="rId16"/>
    <p:sldId id="322" r:id="rId17"/>
    <p:sldId id="295" r:id="rId18"/>
    <p:sldId id="272" r:id="rId19"/>
    <p:sldId id="296" r:id="rId20"/>
    <p:sldId id="297" r:id="rId21"/>
    <p:sldId id="298" r:id="rId22"/>
    <p:sldId id="299" r:id="rId23"/>
    <p:sldId id="300" r:id="rId24"/>
    <p:sldId id="301" r:id="rId25"/>
    <p:sldId id="302" r:id="rId26"/>
    <p:sldId id="309" r:id="rId27"/>
    <p:sldId id="304"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in, Catherine" initials="MC" lastIdx="2" clrIdx="0">
    <p:extLst>
      <p:ext uri="{19B8F6BF-5375-455C-9EA6-DF929625EA0E}">
        <p15:presenceInfo xmlns:p15="http://schemas.microsoft.com/office/powerpoint/2012/main" userId="S::Catherine.Melvin@dps.texas.gov::b2556c3d-61b3-4d3a-80f7-1ba6c327a4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D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38A1A-C4A6-407F-8C08-38B771E6AD36}" v="1" dt="2022-07-18T20:56:15.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829" autoAdjust="0"/>
  </p:normalViewPr>
  <p:slideViewPr>
    <p:cSldViewPr snapToGrid="0">
      <p:cViewPr varScale="1">
        <p:scale>
          <a:sx n="48" d="100"/>
          <a:sy n="48" d="100"/>
        </p:scale>
        <p:origin x="13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vin, Catherine" userId="b2556c3d-61b3-4d3a-80f7-1ba6c327a496" providerId="ADAL" clId="{67F38A1A-C4A6-407F-8C08-38B771E6AD36}"/>
    <pc:docChg chg="custSel modSld">
      <pc:chgData name="Melvin, Catherine" userId="b2556c3d-61b3-4d3a-80f7-1ba6c327a496" providerId="ADAL" clId="{67F38A1A-C4A6-407F-8C08-38B771E6AD36}" dt="2022-07-18T21:02:06.713" v="57" actId="20577"/>
      <pc:docMkLst>
        <pc:docMk/>
      </pc:docMkLst>
      <pc:sldChg chg="modNotesTx">
        <pc:chgData name="Melvin, Catherine" userId="b2556c3d-61b3-4d3a-80f7-1ba6c327a496" providerId="ADAL" clId="{67F38A1A-C4A6-407F-8C08-38B771E6AD36}" dt="2022-07-18T21:00:33.355" v="22" actId="20577"/>
        <pc:sldMkLst>
          <pc:docMk/>
          <pc:sldMk cId="1019680151" sldId="272"/>
        </pc:sldMkLst>
      </pc:sldChg>
      <pc:sldChg chg="addSp delSp modSp mod">
        <pc:chgData name="Melvin, Catherine" userId="b2556c3d-61b3-4d3a-80f7-1ba6c327a496" providerId="ADAL" clId="{67F38A1A-C4A6-407F-8C08-38B771E6AD36}" dt="2022-07-18T20:56:29.062" v="3" actId="1076"/>
        <pc:sldMkLst>
          <pc:docMk/>
          <pc:sldMk cId="704773522" sldId="280"/>
        </pc:sldMkLst>
        <pc:spChg chg="del">
          <ac:chgData name="Melvin, Catherine" userId="b2556c3d-61b3-4d3a-80f7-1ba6c327a496" providerId="ADAL" clId="{67F38A1A-C4A6-407F-8C08-38B771E6AD36}" dt="2022-07-18T20:56:18.201" v="1" actId="478"/>
          <ac:spMkLst>
            <pc:docMk/>
            <pc:sldMk cId="704773522" sldId="280"/>
            <ac:spMk id="3" creationId="{00000000-0000-0000-0000-000000000000}"/>
          </ac:spMkLst>
        </pc:spChg>
        <pc:spChg chg="add mod">
          <ac:chgData name="Melvin, Catherine" userId="b2556c3d-61b3-4d3a-80f7-1ba6c327a496" providerId="ADAL" clId="{67F38A1A-C4A6-407F-8C08-38B771E6AD36}" dt="2022-07-18T20:56:29.062" v="3" actId="1076"/>
          <ac:spMkLst>
            <pc:docMk/>
            <pc:sldMk cId="704773522" sldId="280"/>
            <ac:spMk id="9" creationId="{A7819EDA-88F2-48C6-9EBA-74F0DC78DE2F}"/>
          </ac:spMkLst>
        </pc:spChg>
        <pc:spChg chg="add del mod">
          <ac:chgData name="Melvin, Catherine" userId="b2556c3d-61b3-4d3a-80f7-1ba6c327a496" providerId="ADAL" clId="{67F38A1A-C4A6-407F-8C08-38B771E6AD36}" dt="2022-07-18T20:56:21.013" v="2" actId="478"/>
          <ac:spMkLst>
            <pc:docMk/>
            <pc:sldMk cId="704773522" sldId="280"/>
            <ac:spMk id="11" creationId="{F634BC35-1C62-4B75-816B-69159B56E152}"/>
          </ac:spMkLst>
        </pc:spChg>
      </pc:sldChg>
      <pc:sldChg chg="modNotesTx">
        <pc:chgData name="Melvin, Catherine" userId="b2556c3d-61b3-4d3a-80f7-1ba6c327a496" providerId="ADAL" clId="{67F38A1A-C4A6-407F-8C08-38B771E6AD36}" dt="2022-07-18T21:00:29.522" v="16" actId="20577"/>
        <pc:sldMkLst>
          <pc:docMk/>
          <pc:sldMk cId="876462758" sldId="295"/>
        </pc:sldMkLst>
      </pc:sldChg>
      <pc:sldChg chg="modNotesTx">
        <pc:chgData name="Melvin, Catherine" userId="b2556c3d-61b3-4d3a-80f7-1ba6c327a496" providerId="ADAL" clId="{67F38A1A-C4A6-407F-8C08-38B771E6AD36}" dt="2022-07-18T21:00:36.866" v="27" actId="20577"/>
        <pc:sldMkLst>
          <pc:docMk/>
          <pc:sldMk cId="2993144631" sldId="296"/>
        </pc:sldMkLst>
      </pc:sldChg>
      <pc:sldChg chg="modNotesTx">
        <pc:chgData name="Melvin, Catherine" userId="b2556c3d-61b3-4d3a-80f7-1ba6c327a496" providerId="ADAL" clId="{67F38A1A-C4A6-407F-8C08-38B771E6AD36}" dt="2022-07-18T21:00:40.098" v="32" actId="20577"/>
        <pc:sldMkLst>
          <pc:docMk/>
          <pc:sldMk cId="2236147140" sldId="297"/>
        </pc:sldMkLst>
      </pc:sldChg>
      <pc:sldChg chg="modNotesTx">
        <pc:chgData name="Melvin, Catherine" userId="b2556c3d-61b3-4d3a-80f7-1ba6c327a496" providerId="ADAL" clId="{67F38A1A-C4A6-407F-8C08-38B771E6AD36}" dt="2022-07-18T21:00:44.163" v="37" actId="20577"/>
        <pc:sldMkLst>
          <pc:docMk/>
          <pc:sldMk cId="3963772694" sldId="298"/>
        </pc:sldMkLst>
      </pc:sldChg>
      <pc:sldChg chg="modNotesTx">
        <pc:chgData name="Melvin, Catherine" userId="b2556c3d-61b3-4d3a-80f7-1ba6c327a496" providerId="ADAL" clId="{67F38A1A-C4A6-407F-8C08-38B771E6AD36}" dt="2022-07-18T21:01:56.665" v="42" actId="20577"/>
        <pc:sldMkLst>
          <pc:docMk/>
          <pc:sldMk cId="1717880945" sldId="299"/>
        </pc:sldMkLst>
      </pc:sldChg>
      <pc:sldChg chg="modNotesTx">
        <pc:chgData name="Melvin, Catherine" userId="b2556c3d-61b3-4d3a-80f7-1ba6c327a496" providerId="ADAL" clId="{67F38A1A-C4A6-407F-8C08-38B771E6AD36}" dt="2022-07-18T21:02:00.081" v="47" actId="20577"/>
        <pc:sldMkLst>
          <pc:docMk/>
          <pc:sldMk cId="2839206615" sldId="300"/>
        </pc:sldMkLst>
      </pc:sldChg>
      <pc:sldChg chg="modNotesTx">
        <pc:chgData name="Melvin, Catherine" userId="b2556c3d-61b3-4d3a-80f7-1ba6c327a496" providerId="ADAL" clId="{67F38A1A-C4A6-407F-8C08-38B771E6AD36}" dt="2022-07-18T21:02:03.370" v="52" actId="20577"/>
        <pc:sldMkLst>
          <pc:docMk/>
          <pc:sldMk cId="4137933149" sldId="301"/>
        </pc:sldMkLst>
      </pc:sldChg>
      <pc:sldChg chg="modNotesTx">
        <pc:chgData name="Melvin, Catherine" userId="b2556c3d-61b3-4d3a-80f7-1ba6c327a496" providerId="ADAL" clId="{67F38A1A-C4A6-407F-8C08-38B771E6AD36}" dt="2022-07-18T21:02:06.713" v="57" actId="20577"/>
        <pc:sldMkLst>
          <pc:docMk/>
          <pc:sldMk cId="1465883800" sldId="302"/>
        </pc:sldMkLst>
      </pc:sldChg>
      <pc:sldChg chg="modNotesTx">
        <pc:chgData name="Melvin, Catherine" userId="b2556c3d-61b3-4d3a-80f7-1ba6c327a496" providerId="ADAL" clId="{67F38A1A-C4A6-407F-8C08-38B771E6AD36}" dt="2022-07-18T20:58:03.909" v="7" actId="20577"/>
        <pc:sldMkLst>
          <pc:docMk/>
          <pc:sldMk cId="776724563" sldId="316"/>
        </pc:sldMkLst>
      </pc:sldChg>
      <pc:sldChg chg="modNotesTx">
        <pc:chgData name="Melvin, Catherine" userId="b2556c3d-61b3-4d3a-80f7-1ba6c327a496" providerId="ADAL" clId="{67F38A1A-C4A6-407F-8C08-38B771E6AD36}" dt="2022-07-18T20:58:21.628" v="8"/>
        <pc:sldMkLst>
          <pc:docMk/>
          <pc:sldMk cId="1493444492" sldId="322"/>
        </pc:sldMkLst>
      </pc:sldChg>
      <pc:sldChg chg="modNotesTx">
        <pc:chgData name="Melvin, Catherine" userId="b2556c3d-61b3-4d3a-80f7-1ba6c327a496" providerId="ADAL" clId="{67F38A1A-C4A6-407F-8C08-38B771E6AD36}" dt="2022-07-18T20:57:17.863" v="4"/>
        <pc:sldMkLst>
          <pc:docMk/>
          <pc:sldMk cId="779840473" sldId="323"/>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2A7EA-0A5D-433C-B394-B1668A85E1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E3007EA-00BD-4EB5-86DA-BDDEE78789F1}">
      <dgm:prSet/>
      <dgm:spPr/>
      <dgm:t>
        <a:bodyPr/>
        <a:lstStyle/>
        <a:p>
          <a:r>
            <a:rPr lang="en-US" dirty="0"/>
            <a:t>Setting the Stage</a:t>
          </a:r>
        </a:p>
      </dgm:t>
    </dgm:pt>
    <dgm:pt modelId="{91B2A627-EB7D-4471-A355-B60391A04B7D}" type="parTrans" cxnId="{5EB9E19E-9F95-469D-9BFD-C1651DB78055}">
      <dgm:prSet/>
      <dgm:spPr/>
      <dgm:t>
        <a:bodyPr/>
        <a:lstStyle/>
        <a:p>
          <a:endParaRPr lang="en-US"/>
        </a:p>
      </dgm:t>
    </dgm:pt>
    <dgm:pt modelId="{D32EE104-7113-4256-B758-7FC2309ABFB3}" type="sibTrans" cxnId="{5EB9E19E-9F95-469D-9BFD-C1651DB78055}">
      <dgm:prSet/>
      <dgm:spPr/>
      <dgm:t>
        <a:bodyPr/>
        <a:lstStyle/>
        <a:p>
          <a:endParaRPr lang="en-US"/>
        </a:p>
      </dgm:t>
    </dgm:pt>
    <dgm:pt modelId="{BC6D7807-B09F-4E8A-B5E2-16FDD9AED6FC}">
      <dgm:prSet/>
      <dgm:spPr/>
      <dgm:t>
        <a:bodyPr/>
        <a:lstStyle/>
        <a:p>
          <a:r>
            <a:rPr lang="en-US"/>
            <a:t>Our Story</a:t>
          </a:r>
        </a:p>
      </dgm:t>
    </dgm:pt>
    <dgm:pt modelId="{43A7FCB3-D848-4A62-8574-D0C1FE3402BE}" type="parTrans" cxnId="{9A5A68CD-1E8B-4F40-A583-073D43AC245C}">
      <dgm:prSet/>
      <dgm:spPr/>
      <dgm:t>
        <a:bodyPr/>
        <a:lstStyle/>
        <a:p>
          <a:endParaRPr lang="en-US"/>
        </a:p>
      </dgm:t>
    </dgm:pt>
    <dgm:pt modelId="{90DC3028-7FBB-4FE7-B6F2-1ADF37CC665E}" type="sibTrans" cxnId="{9A5A68CD-1E8B-4F40-A583-073D43AC245C}">
      <dgm:prSet/>
      <dgm:spPr/>
      <dgm:t>
        <a:bodyPr/>
        <a:lstStyle/>
        <a:p>
          <a:endParaRPr lang="en-US"/>
        </a:p>
      </dgm:t>
    </dgm:pt>
    <dgm:pt modelId="{739FDD9C-113F-4197-9E12-215A137D81B1}">
      <dgm:prSet/>
      <dgm:spPr/>
      <dgm:t>
        <a:bodyPr/>
        <a:lstStyle/>
        <a:p>
          <a:r>
            <a:rPr lang="en-US"/>
            <a:t>How to Work with Internal Auditors</a:t>
          </a:r>
        </a:p>
      </dgm:t>
    </dgm:pt>
    <dgm:pt modelId="{0ED57D34-A668-4894-A984-C791AB060F9A}" type="parTrans" cxnId="{FB653786-3B6D-4B29-9D2B-7B5D20203303}">
      <dgm:prSet/>
      <dgm:spPr/>
      <dgm:t>
        <a:bodyPr/>
        <a:lstStyle/>
        <a:p>
          <a:endParaRPr lang="en-US"/>
        </a:p>
      </dgm:t>
    </dgm:pt>
    <dgm:pt modelId="{E9A0487A-6A00-4C31-870B-67CA64CF9FDD}" type="sibTrans" cxnId="{FB653786-3B6D-4B29-9D2B-7B5D20203303}">
      <dgm:prSet/>
      <dgm:spPr/>
      <dgm:t>
        <a:bodyPr/>
        <a:lstStyle/>
        <a:p>
          <a:endParaRPr lang="en-US"/>
        </a:p>
      </dgm:t>
    </dgm:pt>
    <dgm:pt modelId="{3BE0ECB9-A59F-41F1-A5EC-9A57642F1F8E}">
      <dgm:prSet/>
      <dgm:spPr/>
      <dgm:t>
        <a:bodyPr/>
        <a:lstStyle/>
        <a:p>
          <a:r>
            <a:rPr lang="en-US" dirty="0"/>
            <a:t>How to Work with External Auditors</a:t>
          </a:r>
        </a:p>
      </dgm:t>
    </dgm:pt>
    <dgm:pt modelId="{92F5521D-4D96-468C-9300-3132E5CA3018}" type="parTrans" cxnId="{9702E5D0-298F-4B9E-A6DA-76E0440A41F4}">
      <dgm:prSet/>
      <dgm:spPr/>
      <dgm:t>
        <a:bodyPr/>
        <a:lstStyle/>
        <a:p>
          <a:endParaRPr lang="en-US"/>
        </a:p>
      </dgm:t>
    </dgm:pt>
    <dgm:pt modelId="{3745FEF3-C56F-4D08-927E-EAF520A67659}" type="sibTrans" cxnId="{9702E5D0-298F-4B9E-A6DA-76E0440A41F4}">
      <dgm:prSet/>
      <dgm:spPr/>
      <dgm:t>
        <a:bodyPr/>
        <a:lstStyle/>
        <a:p>
          <a:endParaRPr lang="en-US"/>
        </a:p>
      </dgm:t>
    </dgm:pt>
    <dgm:pt modelId="{F27144F1-C357-4344-9BD9-55017B54F8D8}" type="pres">
      <dgm:prSet presAssocID="{2072A7EA-0A5D-433C-B394-B1668A85E12D}" presName="root" presStyleCnt="0">
        <dgm:presLayoutVars>
          <dgm:dir/>
          <dgm:resizeHandles val="exact"/>
        </dgm:presLayoutVars>
      </dgm:prSet>
      <dgm:spPr/>
    </dgm:pt>
    <dgm:pt modelId="{C386B2D9-2E69-4AC3-A0A6-173882006C80}" type="pres">
      <dgm:prSet presAssocID="{5E3007EA-00BD-4EB5-86DA-BDDEE78789F1}" presName="compNode" presStyleCnt="0"/>
      <dgm:spPr/>
    </dgm:pt>
    <dgm:pt modelId="{5AC8A0EB-0154-4F9B-A6A8-1D5301738C8A}" type="pres">
      <dgm:prSet presAssocID="{5E3007EA-00BD-4EB5-86DA-BDDEE78789F1}" presName="bgRect" presStyleLbl="bgShp" presStyleIdx="0" presStyleCnt="4"/>
      <dgm:spPr/>
    </dgm:pt>
    <dgm:pt modelId="{ED26A7CB-CD7E-470D-AE1E-0002E91B84CE}" type="pres">
      <dgm:prSet presAssocID="{5E3007EA-00BD-4EB5-86DA-BDDEE78789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rector's Chair with solid fill"/>
        </a:ext>
      </dgm:extLst>
    </dgm:pt>
    <dgm:pt modelId="{23BC6A17-A7A0-47B2-B9CF-F6AF4573AE50}" type="pres">
      <dgm:prSet presAssocID="{5E3007EA-00BD-4EB5-86DA-BDDEE78789F1}" presName="spaceRect" presStyleCnt="0"/>
      <dgm:spPr/>
    </dgm:pt>
    <dgm:pt modelId="{02207906-0306-4402-B24E-25CCD49C3C85}" type="pres">
      <dgm:prSet presAssocID="{5E3007EA-00BD-4EB5-86DA-BDDEE78789F1}" presName="parTx" presStyleLbl="revTx" presStyleIdx="0" presStyleCnt="4">
        <dgm:presLayoutVars>
          <dgm:chMax val="0"/>
          <dgm:chPref val="0"/>
        </dgm:presLayoutVars>
      </dgm:prSet>
      <dgm:spPr/>
    </dgm:pt>
    <dgm:pt modelId="{C1DB180F-68AC-479A-B3CD-EF478E124B6C}" type="pres">
      <dgm:prSet presAssocID="{D32EE104-7113-4256-B758-7FC2309ABFB3}" presName="sibTrans" presStyleCnt="0"/>
      <dgm:spPr/>
    </dgm:pt>
    <dgm:pt modelId="{18AB6017-EDC5-4E75-8861-5F494016952E}" type="pres">
      <dgm:prSet presAssocID="{BC6D7807-B09F-4E8A-B5E2-16FDD9AED6FC}" presName="compNode" presStyleCnt="0"/>
      <dgm:spPr/>
    </dgm:pt>
    <dgm:pt modelId="{FF3AABB3-B784-4976-AE1A-06712364835F}" type="pres">
      <dgm:prSet presAssocID="{BC6D7807-B09F-4E8A-B5E2-16FDD9AED6FC}" presName="bgRect" presStyleLbl="bgShp" presStyleIdx="1" presStyleCnt="4"/>
      <dgm:spPr/>
    </dgm:pt>
    <dgm:pt modelId="{2BFE8828-5B58-40AC-96B8-F804A4B2D7B2}" type="pres">
      <dgm:prSet presAssocID="{BC6D7807-B09F-4E8A-B5E2-16FDD9AED6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rytelling with solid fill"/>
        </a:ext>
      </dgm:extLst>
    </dgm:pt>
    <dgm:pt modelId="{29A02DD6-7440-4207-9A93-E1399CAA5893}" type="pres">
      <dgm:prSet presAssocID="{BC6D7807-B09F-4E8A-B5E2-16FDD9AED6FC}" presName="spaceRect" presStyleCnt="0"/>
      <dgm:spPr/>
    </dgm:pt>
    <dgm:pt modelId="{79582FCF-376D-4995-A237-80E961CD1835}" type="pres">
      <dgm:prSet presAssocID="{BC6D7807-B09F-4E8A-B5E2-16FDD9AED6FC}" presName="parTx" presStyleLbl="revTx" presStyleIdx="1" presStyleCnt="4">
        <dgm:presLayoutVars>
          <dgm:chMax val="0"/>
          <dgm:chPref val="0"/>
        </dgm:presLayoutVars>
      </dgm:prSet>
      <dgm:spPr/>
    </dgm:pt>
    <dgm:pt modelId="{AD80A702-7A2B-4C64-B45C-E703930391C4}" type="pres">
      <dgm:prSet presAssocID="{90DC3028-7FBB-4FE7-B6F2-1ADF37CC665E}" presName="sibTrans" presStyleCnt="0"/>
      <dgm:spPr/>
    </dgm:pt>
    <dgm:pt modelId="{A6FFB374-166B-452C-8BAB-16891C703B4C}" type="pres">
      <dgm:prSet presAssocID="{739FDD9C-113F-4197-9E12-215A137D81B1}" presName="compNode" presStyleCnt="0"/>
      <dgm:spPr/>
    </dgm:pt>
    <dgm:pt modelId="{A2B6B7C0-BA42-4236-AC84-BC9A35686E4E}" type="pres">
      <dgm:prSet presAssocID="{739FDD9C-113F-4197-9E12-215A137D81B1}" presName="bgRect" presStyleLbl="bgShp" presStyleIdx="2" presStyleCnt="4"/>
      <dgm:spPr/>
    </dgm:pt>
    <dgm:pt modelId="{488E37F4-27CB-4DD1-A8B5-F36BF4FC4483}" type="pres">
      <dgm:prSet presAssocID="{739FDD9C-113F-4197-9E12-215A137D81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ghtbulb and gear outline"/>
        </a:ext>
      </dgm:extLst>
    </dgm:pt>
    <dgm:pt modelId="{D186E413-BCD5-4F74-BBE7-C18CC085B5E8}" type="pres">
      <dgm:prSet presAssocID="{739FDD9C-113F-4197-9E12-215A137D81B1}" presName="spaceRect" presStyleCnt="0"/>
      <dgm:spPr/>
    </dgm:pt>
    <dgm:pt modelId="{C4853A8D-4194-4EB2-A001-878BDE714578}" type="pres">
      <dgm:prSet presAssocID="{739FDD9C-113F-4197-9E12-215A137D81B1}" presName="parTx" presStyleLbl="revTx" presStyleIdx="2" presStyleCnt="4">
        <dgm:presLayoutVars>
          <dgm:chMax val="0"/>
          <dgm:chPref val="0"/>
        </dgm:presLayoutVars>
      </dgm:prSet>
      <dgm:spPr/>
    </dgm:pt>
    <dgm:pt modelId="{CF298BDE-B8B7-4C47-9EA9-0F85490C6AAF}" type="pres">
      <dgm:prSet presAssocID="{E9A0487A-6A00-4C31-870B-67CA64CF9FDD}" presName="sibTrans" presStyleCnt="0"/>
      <dgm:spPr/>
    </dgm:pt>
    <dgm:pt modelId="{D2EB32DD-1BBF-4D17-9E69-585AFF0A26D5}" type="pres">
      <dgm:prSet presAssocID="{3BE0ECB9-A59F-41F1-A5EC-9A57642F1F8E}" presName="compNode" presStyleCnt="0"/>
      <dgm:spPr/>
    </dgm:pt>
    <dgm:pt modelId="{BAA4A9D9-6198-4953-9AF4-B708410B52DE}" type="pres">
      <dgm:prSet presAssocID="{3BE0ECB9-A59F-41F1-A5EC-9A57642F1F8E}" presName="bgRect" presStyleLbl="bgShp" presStyleIdx="3" presStyleCnt="4"/>
      <dgm:spPr/>
    </dgm:pt>
    <dgm:pt modelId="{9E3B7E3B-B64C-4C5C-84D1-1E8B8BDC104B}" type="pres">
      <dgm:prSet presAssocID="{3BE0ECB9-A59F-41F1-A5EC-9A57642F1F8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05507C10-B420-4EA2-AB1D-887BD333B4EF}" type="pres">
      <dgm:prSet presAssocID="{3BE0ECB9-A59F-41F1-A5EC-9A57642F1F8E}" presName="spaceRect" presStyleCnt="0"/>
      <dgm:spPr/>
    </dgm:pt>
    <dgm:pt modelId="{A8877E52-C914-4151-B9D9-AE3E665031D5}" type="pres">
      <dgm:prSet presAssocID="{3BE0ECB9-A59F-41F1-A5EC-9A57642F1F8E}" presName="parTx" presStyleLbl="revTx" presStyleIdx="3" presStyleCnt="4">
        <dgm:presLayoutVars>
          <dgm:chMax val="0"/>
          <dgm:chPref val="0"/>
        </dgm:presLayoutVars>
      </dgm:prSet>
      <dgm:spPr/>
    </dgm:pt>
  </dgm:ptLst>
  <dgm:cxnLst>
    <dgm:cxn modelId="{5A8F7D18-7777-4359-B7B3-B71393391BCA}" type="presOf" srcId="{3BE0ECB9-A59F-41F1-A5EC-9A57642F1F8E}" destId="{A8877E52-C914-4151-B9D9-AE3E665031D5}" srcOrd="0" destOrd="0" presId="urn:microsoft.com/office/officeart/2018/2/layout/IconVerticalSolidList"/>
    <dgm:cxn modelId="{F9A5A33D-6AFD-49E3-A7EF-0C03BFB4DF90}" type="presOf" srcId="{5E3007EA-00BD-4EB5-86DA-BDDEE78789F1}" destId="{02207906-0306-4402-B24E-25CCD49C3C85}" srcOrd="0" destOrd="0" presId="urn:microsoft.com/office/officeart/2018/2/layout/IconVerticalSolidList"/>
    <dgm:cxn modelId="{35A84C42-A4C4-4746-8836-48BC1F7DA720}" type="presOf" srcId="{BC6D7807-B09F-4E8A-B5E2-16FDD9AED6FC}" destId="{79582FCF-376D-4995-A237-80E961CD1835}" srcOrd="0" destOrd="0" presId="urn:microsoft.com/office/officeart/2018/2/layout/IconVerticalSolidList"/>
    <dgm:cxn modelId="{1ADDC56E-F841-462A-8182-DCE0B08727AD}" type="presOf" srcId="{2072A7EA-0A5D-433C-B394-B1668A85E12D}" destId="{F27144F1-C357-4344-9BD9-55017B54F8D8}" srcOrd="0" destOrd="0" presId="urn:microsoft.com/office/officeart/2018/2/layout/IconVerticalSolidList"/>
    <dgm:cxn modelId="{FB653786-3B6D-4B29-9D2B-7B5D20203303}" srcId="{2072A7EA-0A5D-433C-B394-B1668A85E12D}" destId="{739FDD9C-113F-4197-9E12-215A137D81B1}" srcOrd="2" destOrd="0" parTransId="{0ED57D34-A668-4894-A984-C791AB060F9A}" sibTransId="{E9A0487A-6A00-4C31-870B-67CA64CF9FDD}"/>
    <dgm:cxn modelId="{8994F18A-8279-4985-BAD4-4D13E74A6F1C}" type="presOf" srcId="{739FDD9C-113F-4197-9E12-215A137D81B1}" destId="{C4853A8D-4194-4EB2-A001-878BDE714578}" srcOrd="0" destOrd="0" presId="urn:microsoft.com/office/officeart/2018/2/layout/IconVerticalSolidList"/>
    <dgm:cxn modelId="{5EB9E19E-9F95-469D-9BFD-C1651DB78055}" srcId="{2072A7EA-0A5D-433C-B394-B1668A85E12D}" destId="{5E3007EA-00BD-4EB5-86DA-BDDEE78789F1}" srcOrd="0" destOrd="0" parTransId="{91B2A627-EB7D-4471-A355-B60391A04B7D}" sibTransId="{D32EE104-7113-4256-B758-7FC2309ABFB3}"/>
    <dgm:cxn modelId="{9A5A68CD-1E8B-4F40-A583-073D43AC245C}" srcId="{2072A7EA-0A5D-433C-B394-B1668A85E12D}" destId="{BC6D7807-B09F-4E8A-B5E2-16FDD9AED6FC}" srcOrd="1" destOrd="0" parTransId="{43A7FCB3-D848-4A62-8574-D0C1FE3402BE}" sibTransId="{90DC3028-7FBB-4FE7-B6F2-1ADF37CC665E}"/>
    <dgm:cxn modelId="{9702E5D0-298F-4B9E-A6DA-76E0440A41F4}" srcId="{2072A7EA-0A5D-433C-B394-B1668A85E12D}" destId="{3BE0ECB9-A59F-41F1-A5EC-9A57642F1F8E}" srcOrd="3" destOrd="0" parTransId="{92F5521D-4D96-468C-9300-3132E5CA3018}" sibTransId="{3745FEF3-C56F-4D08-927E-EAF520A67659}"/>
    <dgm:cxn modelId="{478CE462-9261-4AFD-A6D0-F39BBDCB8943}" type="presParOf" srcId="{F27144F1-C357-4344-9BD9-55017B54F8D8}" destId="{C386B2D9-2E69-4AC3-A0A6-173882006C80}" srcOrd="0" destOrd="0" presId="urn:microsoft.com/office/officeart/2018/2/layout/IconVerticalSolidList"/>
    <dgm:cxn modelId="{E6E8A5BF-B8DE-402C-AB1B-C01519899E80}" type="presParOf" srcId="{C386B2D9-2E69-4AC3-A0A6-173882006C80}" destId="{5AC8A0EB-0154-4F9B-A6A8-1D5301738C8A}" srcOrd="0" destOrd="0" presId="urn:microsoft.com/office/officeart/2018/2/layout/IconVerticalSolidList"/>
    <dgm:cxn modelId="{69DFE58F-8195-4057-9304-19DCE93F741A}" type="presParOf" srcId="{C386B2D9-2E69-4AC3-A0A6-173882006C80}" destId="{ED26A7CB-CD7E-470D-AE1E-0002E91B84CE}" srcOrd="1" destOrd="0" presId="urn:microsoft.com/office/officeart/2018/2/layout/IconVerticalSolidList"/>
    <dgm:cxn modelId="{6AA5892E-6124-4557-803D-16CFD4A99FEE}" type="presParOf" srcId="{C386B2D9-2E69-4AC3-A0A6-173882006C80}" destId="{23BC6A17-A7A0-47B2-B9CF-F6AF4573AE50}" srcOrd="2" destOrd="0" presId="urn:microsoft.com/office/officeart/2018/2/layout/IconVerticalSolidList"/>
    <dgm:cxn modelId="{2FA86143-894E-4D26-A967-ACE50D0D331A}" type="presParOf" srcId="{C386B2D9-2E69-4AC3-A0A6-173882006C80}" destId="{02207906-0306-4402-B24E-25CCD49C3C85}" srcOrd="3" destOrd="0" presId="urn:microsoft.com/office/officeart/2018/2/layout/IconVerticalSolidList"/>
    <dgm:cxn modelId="{D0BB3AFC-88CC-493B-8E50-83B21DF03446}" type="presParOf" srcId="{F27144F1-C357-4344-9BD9-55017B54F8D8}" destId="{C1DB180F-68AC-479A-B3CD-EF478E124B6C}" srcOrd="1" destOrd="0" presId="urn:microsoft.com/office/officeart/2018/2/layout/IconVerticalSolidList"/>
    <dgm:cxn modelId="{128E274C-82FB-4D02-8C29-67E5EDA66797}" type="presParOf" srcId="{F27144F1-C357-4344-9BD9-55017B54F8D8}" destId="{18AB6017-EDC5-4E75-8861-5F494016952E}" srcOrd="2" destOrd="0" presId="urn:microsoft.com/office/officeart/2018/2/layout/IconVerticalSolidList"/>
    <dgm:cxn modelId="{1E6DF8E7-3759-435E-B1D3-6A974CE87DDF}" type="presParOf" srcId="{18AB6017-EDC5-4E75-8861-5F494016952E}" destId="{FF3AABB3-B784-4976-AE1A-06712364835F}" srcOrd="0" destOrd="0" presId="urn:microsoft.com/office/officeart/2018/2/layout/IconVerticalSolidList"/>
    <dgm:cxn modelId="{0151A5A5-F19C-41DB-B89D-994D9C176795}" type="presParOf" srcId="{18AB6017-EDC5-4E75-8861-5F494016952E}" destId="{2BFE8828-5B58-40AC-96B8-F804A4B2D7B2}" srcOrd="1" destOrd="0" presId="urn:microsoft.com/office/officeart/2018/2/layout/IconVerticalSolidList"/>
    <dgm:cxn modelId="{A1A3400B-BB3C-4900-9004-329E9A9A1BA0}" type="presParOf" srcId="{18AB6017-EDC5-4E75-8861-5F494016952E}" destId="{29A02DD6-7440-4207-9A93-E1399CAA5893}" srcOrd="2" destOrd="0" presId="urn:microsoft.com/office/officeart/2018/2/layout/IconVerticalSolidList"/>
    <dgm:cxn modelId="{D508C20D-6423-4DB8-828F-85F401E74D1D}" type="presParOf" srcId="{18AB6017-EDC5-4E75-8861-5F494016952E}" destId="{79582FCF-376D-4995-A237-80E961CD1835}" srcOrd="3" destOrd="0" presId="urn:microsoft.com/office/officeart/2018/2/layout/IconVerticalSolidList"/>
    <dgm:cxn modelId="{7F7011BE-E7B8-4956-B733-82C20B25F965}" type="presParOf" srcId="{F27144F1-C357-4344-9BD9-55017B54F8D8}" destId="{AD80A702-7A2B-4C64-B45C-E703930391C4}" srcOrd="3" destOrd="0" presId="urn:microsoft.com/office/officeart/2018/2/layout/IconVerticalSolidList"/>
    <dgm:cxn modelId="{B0A4A2D7-8B1C-429B-AF4B-E3369DF91BDE}" type="presParOf" srcId="{F27144F1-C357-4344-9BD9-55017B54F8D8}" destId="{A6FFB374-166B-452C-8BAB-16891C703B4C}" srcOrd="4" destOrd="0" presId="urn:microsoft.com/office/officeart/2018/2/layout/IconVerticalSolidList"/>
    <dgm:cxn modelId="{EA434608-8083-4BD8-AD24-5B1B0F2A2050}" type="presParOf" srcId="{A6FFB374-166B-452C-8BAB-16891C703B4C}" destId="{A2B6B7C0-BA42-4236-AC84-BC9A35686E4E}" srcOrd="0" destOrd="0" presId="urn:microsoft.com/office/officeart/2018/2/layout/IconVerticalSolidList"/>
    <dgm:cxn modelId="{4BCF8DC3-5239-45E3-950B-49627372943A}" type="presParOf" srcId="{A6FFB374-166B-452C-8BAB-16891C703B4C}" destId="{488E37F4-27CB-4DD1-A8B5-F36BF4FC4483}" srcOrd="1" destOrd="0" presId="urn:microsoft.com/office/officeart/2018/2/layout/IconVerticalSolidList"/>
    <dgm:cxn modelId="{B76AC477-89DB-44E7-8A66-AB1CDE244656}" type="presParOf" srcId="{A6FFB374-166B-452C-8BAB-16891C703B4C}" destId="{D186E413-BCD5-4F74-BBE7-C18CC085B5E8}" srcOrd="2" destOrd="0" presId="urn:microsoft.com/office/officeart/2018/2/layout/IconVerticalSolidList"/>
    <dgm:cxn modelId="{C7999F0B-BD12-4AC8-8181-97E30B0464B9}" type="presParOf" srcId="{A6FFB374-166B-452C-8BAB-16891C703B4C}" destId="{C4853A8D-4194-4EB2-A001-878BDE714578}" srcOrd="3" destOrd="0" presId="urn:microsoft.com/office/officeart/2018/2/layout/IconVerticalSolidList"/>
    <dgm:cxn modelId="{52FE1542-3362-4CC6-97C1-4A673F833855}" type="presParOf" srcId="{F27144F1-C357-4344-9BD9-55017B54F8D8}" destId="{CF298BDE-B8B7-4C47-9EA9-0F85490C6AAF}" srcOrd="5" destOrd="0" presId="urn:microsoft.com/office/officeart/2018/2/layout/IconVerticalSolidList"/>
    <dgm:cxn modelId="{F28FE835-53F8-4AFA-87C1-70D5421A7A59}" type="presParOf" srcId="{F27144F1-C357-4344-9BD9-55017B54F8D8}" destId="{D2EB32DD-1BBF-4D17-9E69-585AFF0A26D5}" srcOrd="6" destOrd="0" presId="urn:microsoft.com/office/officeart/2018/2/layout/IconVerticalSolidList"/>
    <dgm:cxn modelId="{98FEBCF7-2F5D-414F-BBD9-1F3424468324}" type="presParOf" srcId="{D2EB32DD-1BBF-4D17-9E69-585AFF0A26D5}" destId="{BAA4A9D9-6198-4953-9AF4-B708410B52DE}" srcOrd="0" destOrd="0" presId="urn:microsoft.com/office/officeart/2018/2/layout/IconVerticalSolidList"/>
    <dgm:cxn modelId="{0D0605B7-62CD-4258-9B09-3D78645C3F9B}" type="presParOf" srcId="{D2EB32DD-1BBF-4D17-9E69-585AFF0A26D5}" destId="{9E3B7E3B-B64C-4C5C-84D1-1E8B8BDC104B}" srcOrd="1" destOrd="0" presId="urn:microsoft.com/office/officeart/2018/2/layout/IconVerticalSolidList"/>
    <dgm:cxn modelId="{673DADB8-1B24-491F-9299-3B3814923929}" type="presParOf" srcId="{D2EB32DD-1BBF-4D17-9E69-585AFF0A26D5}" destId="{05507C10-B420-4EA2-AB1D-887BD333B4EF}" srcOrd="2" destOrd="0" presId="urn:microsoft.com/office/officeart/2018/2/layout/IconVerticalSolidList"/>
    <dgm:cxn modelId="{57346A3E-5C1F-4A9F-A05B-9E73F1B75FCF}" type="presParOf" srcId="{D2EB32DD-1BBF-4D17-9E69-585AFF0A26D5}" destId="{A8877E52-C914-4151-B9D9-AE3E665031D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F0C7FC-2C30-43F7-B13D-D35887DB9B38}"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3AAF1EB2-B68C-487D-B032-BA29A39DBC00}">
      <dgm:prSet/>
      <dgm:spPr/>
      <dgm:t>
        <a:bodyPr/>
        <a:lstStyle/>
        <a:p>
          <a:r>
            <a:rPr lang="en-US"/>
            <a:t>Audit *More*</a:t>
          </a:r>
        </a:p>
      </dgm:t>
    </dgm:pt>
    <dgm:pt modelId="{EC6FEEE3-AD18-4560-AE05-79DDE230078D}" type="parTrans" cxnId="{6C41C135-5448-4B75-96F8-811FD9AD8B0A}">
      <dgm:prSet/>
      <dgm:spPr/>
      <dgm:t>
        <a:bodyPr/>
        <a:lstStyle/>
        <a:p>
          <a:endParaRPr lang="en-US"/>
        </a:p>
      </dgm:t>
    </dgm:pt>
    <dgm:pt modelId="{1E3E5670-0A47-4B20-9F72-D4BA704D5496}" type="sibTrans" cxnId="{6C41C135-5448-4B75-96F8-811FD9AD8B0A}">
      <dgm:prSet/>
      <dgm:spPr/>
      <dgm:t>
        <a:bodyPr/>
        <a:lstStyle/>
        <a:p>
          <a:endParaRPr lang="en-US"/>
        </a:p>
      </dgm:t>
    </dgm:pt>
    <dgm:pt modelId="{3DD0AD28-4F66-4F26-8C34-6DCCAB71D73B}">
      <dgm:prSet/>
      <dgm:spPr/>
      <dgm:t>
        <a:bodyPr/>
        <a:lstStyle/>
        <a:p>
          <a:r>
            <a:rPr lang="en-US"/>
            <a:t>Audit *Better*</a:t>
          </a:r>
        </a:p>
      </dgm:t>
    </dgm:pt>
    <dgm:pt modelId="{AFCCAE5C-AE21-45D6-9BAB-5A2E831AD1B6}" type="parTrans" cxnId="{3BBBC1B6-F747-42CC-8EDF-B72D887259E8}">
      <dgm:prSet/>
      <dgm:spPr/>
      <dgm:t>
        <a:bodyPr/>
        <a:lstStyle/>
        <a:p>
          <a:endParaRPr lang="en-US"/>
        </a:p>
      </dgm:t>
    </dgm:pt>
    <dgm:pt modelId="{E23A7BED-7845-4E62-870E-43EF81069E95}" type="sibTrans" cxnId="{3BBBC1B6-F747-42CC-8EDF-B72D887259E8}">
      <dgm:prSet/>
      <dgm:spPr/>
      <dgm:t>
        <a:bodyPr/>
        <a:lstStyle/>
        <a:p>
          <a:endParaRPr lang="en-US"/>
        </a:p>
      </dgm:t>
    </dgm:pt>
    <dgm:pt modelId="{8922C635-6066-4A9D-B9A7-86270B207DFD}">
      <dgm:prSet/>
      <dgm:spPr/>
      <dgm:t>
        <a:bodyPr/>
        <a:lstStyle/>
        <a:p>
          <a:r>
            <a:rPr lang="en-US"/>
            <a:t>Audit *Less*</a:t>
          </a:r>
        </a:p>
      </dgm:t>
    </dgm:pt>
    <dgm:pt modelId="{31900C2E-64D2-4462-838E-334BE508F307}" type="parTrans" cxnId="{7A6D7F7B-188C-4EC4-9CAD-615D4B42BDDD}">
      <dgm:prSet/>
      <dgm:spPr/>
      <dgm:t>
        <a:bodyPr/>
        <a:lstStyle/>
        <a:p>
          <a:endParaRPr lang="en-US"/>
        </a:p>
      </dgm:t>
    </dgm:pt>
    <dgm:pt modelId="{611AEAC6-DEFA-4FD8-80AD-17B848941316}" type="sibTrans" cxnId="{7A6D7F7B-188C-4EC4-9CAD-615D4B42BDDD}">
      <dgm:prSet/>
      <dgm:spPr/>
      <dgm:t>
        <a:bodyPr/>
        <a:lstStyle/>
        <a:p>
          <a:endParaRPr lang="en-US"/>
        </a:p>
      </dgm:t>
    </dgm:pt>
    <dgm:pt modelId="{207AFBE5-6F84-4427-83C6-7530E4958FDF}">
      <dgm:prSet/>
      <dgm:spPr/>
      <dgm:t>
        <a:bodyPr/>
        <a:lstStyle/>
        <a:p>
          <a:r>
            <a:rPr lang="en-US"/>
            <a:t>Advise</a:t>
          </a:r>
        </a:p>
      </dgm:t>
    </dgm:pt>
    <dgm:pt modelId="{D4B31909-9CD2-43DD-B91C-74063125EEDA}" type="parTrans" cxnId="{FE03AFBF-7252-421B-BDD2-6808A2C80001}">
      <dgm:prSet/>
      <dgm:spPr/>
      <dgm:t>
        <a:bodyPr/>
        <a:lstStyle/>
        <a:p>
          <a:endParaRPr lang="en-US"/>
        </a:p>
      </dgm:t>
    </dgm:pt>
    <dgm:pt modelId="{3832EEAF-3C61-40A3-90A9-945C4E9ABBDA}" type="sibTrans" cxnId="{FE03AFBF-7252-421B-BDD2-6808A2C80001}">
      <dgm:prSet/>
      <dgm:spPr/>
      <dgm:t>
        <a:bodyPr/>
        <a:lstStyle/>
        <a:p>
          <a:endParaRPr lang="en-US"/>
        </a:p>
      </dgm:t>
    </dgm:pt>
    <dgm:pt modelId="{ED556B17-3769-4CDD-B87C-ED1928F1E9DF}" type="pres">
      <dgm:prSet presAssocID="{09F0C7FC-2C30-43F7-B13D-D35887DB9B38}" presName="matrix" presStyleCnt="0">
        <dgm:presLayoutVars>
          <dgm:chMax val="1"/>
          <dgm:dir/>
          <dgm:resizeHandles val="exact"/>
        </dgm:presLayoutVars>
      </dgm:prSet>
      <dgm:spPr/>
    </dgm:pt>
    <dgm:pt modelId="{AAF35E0D-EDC9-44CA-896A-12A75BDF5476}" type="pres">
      <dgm:prSet presAssocID="{09F0C7FC-2C30-43F7-B13D-D35887DB9B38}" presName="diamond" presStyleLbl="bgShp" presStyleIdx="0" presStyleCnt="1"/>
      <dgm:spPr/>
    </dgm:pt>
    <dgm:pt modelId="{8384ECD6-C25E-4B21-9A72-5EDA74A757EE}" type="pres">
      <dgm:prSet presAssocID="{09F0C7FC-2C30-43F7-B13D-D35887DB9B38}" presName="quad1" presStyleLbl="node1" presStyleIdx="0" presStyleCnt="4">
        <dgm:presLayoutVars>
          <dgm:chMax val="0"/>
          <dgm:chPref val="0"/>
          <dgm:bulletEnabled val="1"/>
        </dgm:presLayoutVars>
      </dgm:prSet>
      <dgm:spPr/>
    </dgm:pt>
    <dgm:pt modelId="{AB24F652-7C91-4DD1-96BB-23554ACB35EB}" type="pres">
      <dgm:prSet presAssocID="{09F0C7FC-2C30-43F7-B13D-D35887DB9B38}" presName="quad2" presStyleLbl="node1" presStyleIdx="1" presStyleCnt="4">
        <dgm:presLayoutVars>
          <dgm:chMax val="0"/>
          <dgm:chPref val="0"/>
          <dgm:bulletEnabled val="1"/>
        </dgm:presLayoutVars>
      </dgm:prSet>
      <dgm:spPr/>
    </dgm:pt>
    <dgm:pt modelId="{6AD47854-761C-4725-AD01-64EAD592BBC7}" type="pres">
      <dgm:prSet presAssocID="{09F0C7FC-2C30-43F7-B13D-D35887DB9B38}" presName="quad3" presStyleLbl="node1" presStyleIdx="2" presStyleCnt="4">
        <dgm:presLayoutVars>
          <dgm:chMax val="0"/>
          <dgm:chPref val="0"/>
          <dgm:bulletEnabled val="1"/>
        </dgm:presLayoutVars>
      </dgm:prSet>
      <dgm:spPr/>
    </dgm:pt>
    <dgm:pt modelId="{A4F95312-E518-42E9-BFC1-C81A42ABB3B7}" type="pres">
      <dgm:prSet presAssocID="{09F0C7FC-2C30-43F7-B13D-D35887DB9B38}" presName="quad4" presStyleLbl="node1" presStyleIdx="3" presStyleCnt="4">
        <dgm:presLayoutVars>
          <dgm:chMax val="0"/>
          <dgm:chPref val="0"/>
          <dgm:bulletEnabled val="1"/>
        </dgm:presLayoutVars>
      </dgm:prSet>
      <dgm:spPr/>
    </dgm:pt>
  </dgm:ptLst>
  <dgm:cxnLst>
    <dgm:cxn modelId="{DDB9CB1D-70F0-4A93-B2CF-531A361A9C5A}" type="presOf" srcId="{8922C635-6066-4A9D-B9A7-86270B207DFD}" destId="{6AD47854-761C-4725-AD01-64EAD592BBC7}" srcOrd="0" destOrd="0" presId="urn:microsoft.com/office/officeart/2005/8/layout/matrix3"/>
    <dgm:cxn modelId="{6C41C135-5448-4B75-96F8-811FD9AD8B0A}" srcId="{09F0C7FC-2C30-43F7-B13D-D35887DB9B38}" destId="{3AAF1EB2-B68C-487D-B032-BA29A39DBC00}" srcOrd="0" destOrd="0" parTransId="{EC6FEEE3-AD18-4560-AE05-79DDE230078D}" sibTransId="{1E3E5670-0A47-4B20-9F72-D4BA704D5496}"/>
    <dgm:cxn modelId="{7A6D7F7B-188C-4EC4-9CAD-615D4B42BDDD}" srcId="{09F0C7FC-2C30-43F7-B13D-D35887DB9B38}" destId="{8922C635-6066-4A9D-B9A7-86270B207DFD}" srcOrd="2" destOrd="0" parTransId="{31900C2E-64D2-4462-838E-334BE508F307}" sibTransId="{611AEAC6-DEFA-4FD8-80AD-17B848941316}"/>
    <dgm:cxn modelId="{DDCE098C-3335-4B3A-A015-1BC505737EE3}" type="presOf" srcId="{207AFBE5-6F84-4427-83C6-7530E4958FDF}" destId="{A4F95312-E518-42E9-BFC1-C81A42ABB3B7}" srcOrd="0" destOrd="0" presId="urn:microsoft.com/office/officeart/2005/8/layout/matrix3"/>
    <dgm:cxn modelId="{68310193-FF85-40C2-93F1-E8E01552C0E5}" type="presOf" srcId="{09F0C7FC-2C30-43F7-B13D-D35887DB9B38}" destId="{ED556B17-3769-4CDD-B87C-ED1928F1E9DF}" srcOrd="0" destOrd="0" presId="urn:microsoft.com/office/officeart/2005/8/layout/matrix3"/>
    <dgm:cxn modelId="{C1EE3D99-1D9D-4361-BD9E-7763C5AE8BA7}" type="presOf" srcId="{3DD0AD28-4F66-4F26-8C34-6DCCAB71D73B}" destId="{AB24F652-7C91-4DD1-96BB-23554ACB35EB}" srcOrd="0" destOrd="0" presId="urn:microsoft.com/office/officeart/2005/8/layout/matrix3"/>
    <dgm:cxn modelId="{3BBBC1B6-F747-42CC-8EDF-B72D887259E8}" srcId="{09F0C7FC-2C30-43F7-B13D-D35887DB9B38}" destId="{3DD0AD28-4F66-4F26-8C34-6DCCAB71D73B}" srcOrd="1" destOrd="0" parTransId="{AFCCAE5C-AE21-45D6-9BAB-5A2E831AD1B6}" sibTransId="{E23A7BED-7845-4E62-870E-43EF81069E95}"/>
    <dgm:cxn modelId="{D34412B7-9D5F-4D40-8B18-3D33D036DBC1}" type="presOf" srcId="{3AAF1EB2-B68C-487D-B032-BA29A39DBC00}" destId="{8384ECD6-C25E-4B21-9A72-5EDA74A757EE}" srcOrd="0" destOrd="0" presId="urn:microsoft.com/office/officeart/2005/8/layout/matrix3"/>
    <dgm:cxn modelId="{FE03AFBF-7252-421B-BDD2-6808A2C80001}" srcId="{09F0C7FC-2C30-43F7-B13D-D35887DB9B38}" destId="{207AFBE5-6F84-4427-83C6-7530E4958FDF}" srcOrd="3" destOrd="0" parTransId="{D4B31909-9CD2-43DD-B91C-74063125EEDA}" sibTransId="{3832EEAF-3C61-40A3-90A9-945C4E9ABBDA}"/>
    <dgm:cxn modelId="{AB0291D5-D6A3-4025-84C4-F7222744B576}" type="presParOf" srcId="{ED556B17-3769-4CDD-B87C-ED1928F1E9DF}" destId="{AAF35E0D-EDC9-44CA-896A-12A75BDF5476}" srcOrd="0" destOrd="0" presId="urn:microsoft.com/office/officeart/2005/8/layout/matrix3"/>
    <dgm:cxn modelId="{D68D3E6F-2B81-48EE-8854-BDDD3E9BC4DF}" type="presParOf" srcId="{ED556B17-3769-4CDD-B87C-ED1928F1E9DF}" destId="{8384ECD6-C25E-4B21-9A72-5EDA74A757EE}" srcOrd="1" destOrd="0" presId="urn:microsoft.com/office/officeart/2005/8/layout/matrix3"/>
    <dgm:cxn modelId="{FE20D759-94E7-4BE1-97B1-E05E40EB803A}" type="presParOf" srcId="{ED556B17-3769-4CDD-B87C-ED1928F1E9DF}" destId="{AB24F652-7C91-4DD1-96BB-23554ACB35EB}" srcOrd="2" destOrd="0" presId="urn:microsoft.com/office/officeart/2005/8/layout/matrix3"/>
    <dgm:cxn modelId="{842F3392-DAF6-43C7-BFDC-EF39622860E0}" type="presParOf" srcId="{ED556B17-3769-4CDD-B87C-ED1928F1E9DF}" destId="{6AD47854-761C-4725-AD01-64EAD592BBC7}" srcOrd="3" destOrd="0" presId="urn:microsoft.com/office/officeart/2005/8/layout/matrix3"/>
    <dgm:cxn modelId="{C91E3F15-5E2D-4407-859C-F08354B2E7B1}" type="presParOf" srcId="{ED556B17-3769-4CDD-B87C-ED1928F1E9DF}" destId="{A4F95312-E518-42E9-BFC1-C81A42ABB3B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DC41DD-0ACB-40FF-9157-DDE6BB5ECAB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94964A-3B44-4A30-AA6F-8E4BEA9FA82C}">
      <dgm:prSet/>
      <dgm:spPr/>
      <dgm:t>
        <a:bodyPr/>
        <a:lstStyle/>
        <a:p>
          <a:r>
            <a:rPr lang="en-US"/>
            <a:t>Internal Audit as “Partner”</a:t>
          </a:r>
        </a:p>
      </dgm:t>
    </dgm:pt>
    <dgm:pt modelId="{A7E4C354-98C8-4501-A9F9-126171B79768}" type="parTrans" cxnId="{D19D33D1-5CF9-4EED-8DC9-06E492C876DF}">
      <dgm:prSet/>
      <dgm:spPr/>
      <dgm:t>
        <a:bodyPr/>
        <a:lstStyle/>
        <a:p>
          <a:endParaRPr lang="en-US"/>
        </a:p>
      </dgm:t>
    </dgm:pt>
    <dgm:pt modelId="{55F38521-7080-46D0-A7CD-2CF279F61F43}" type="sibTrans" cxnId="{D19D33D1-5CF9-4EED-8DC9-06E492C876DF}">
      <dgm:prSet/>
      <dgm:spPr/>
      <dgm:t>
        <a:bodyPr/>
        <a:lstStyle/>
        <a:p>
          <a:endParaRPr lang="en-US"/>
        </a:p>
      </dgm:t>
    </dgm:pt>
    <dgm:pt modelId="{76EF6296-5B06-4D55-8C87-F77B862103BE}">
      <dgm:prSet/>
      <dgm:spPr/>
      <dgm:t>
        <a:bodyPr/>
        <a:lstStyle/>
        <a:p>
          <a:r>
            <a:rPr lang="en-US"/>
            <a:t>Internal Audit as “Trusted Advisor”</a:t>
          </a:r>
        </a:p>
      </dgm:t>
    </dgm:pt>
    <dgm:pt modelId="{ACA75841-BF76-4721-ABAF-027594751651}" type="parTrans" cxnId="{D2B30FA1-7E50-4373-B066-0BAB4EB23F24}">
      <dgm:prSet/>
      <dgm:spPr/>
      <dgm:t>
        <a:bodyPr/>
        <a:lstStyle/>
        <a:p>
          <a:endParaRPr lang="en-US"/>
        </a:p>
      </dgm:t>
    </dgm:pt>
    <dgm:pt modelId="{9DD6FD8A-0884-49A1-BB61-858E5FAA9AB7}" type="sibTrans" cxnId="{D2B30FA1-7E50-4373-B066-0BAB4EB23F24}">
      <dgm:prSet/>
      <dgm:spPr/>
      <dgm:t>
        <a:bodyPr/>
        <a:lstStyle/>
        <a:p>
          <a:endParaRPr lang="en-US"/>
        </a:p>
      </dgm:t>
    </dgm:pt>
    <dgm:pt modelId="{DAD6AA2F-54CF-42BD-8340-775F6CADC1D2}">
      <dgm:prSet/>
      <dgm:spPr/>
      <dgm:t>
        <a:bodyPr/>
        <a:lstStyle/>
        <a:p>
          <a:r>
            <a:rPr lang="en-US"/>
            <a:t>Internal Audit on </a:t>
          </a:r>
          <a:r>
            <a:rPr lang="en-US" u="sng"/>
            <a:t>your</a:t>
          </a:r>
          <a:r>
            <a:rPr lang="en-US"/>
            <a:t> side</a:t>
          </a:r>
        </a:p>
      </dgm:t>
    </dgm:pt>
    <dgm:pt modelId="{8E11FCF9-76F4-4223-A316-4DCF2D32B735}" type="parTrans" cxnId="{FEA4C679-43D2-4E1B-B2F2-8E9A2AFED797}">
      <dgm:prSet/>
      <dgm:spPr/>
      <dgm:t>
        <a:bodyPr/>
        <a:lstStyle/>
        <a:p>
          <a:endParaRPr lang="en-US"/>
        </a:p>
      </dgm:t>
    </dgm:pt>
    <dgm:pt modelId="{51BEC26B-90BE-4CF2-9E83-1782C9ED6BD3}" type="sibTrans" cxnId="{FEA4C679-43D2-4E1B-B2F2-8E9A2AFED797}">
      <dgm:prSet/>
      <dgm:spPr/>
      <dgm:t>
        <a:bodyPr/>
        <a:lstStyle/>
        <a:p>
          <a:endParaRPr lang="en-US"/>
        </a:p>
      </dgm:t>
    </dgm:pt>
    <dgm:pt modelId="{143539C5-DD1F-4767-BB86-EF7626A803B7}" type="pres">
      <dgm:prSet presAssocID="{75DC41DD-0ACB-40FF-9157-DDE6BB5ECABA}" presName="root" presStyleCnt="0">
        <dgm:presLayoutVars>
          <dgm:dir/>
          <dgm:resizeHandles val="exact"/>
        </dgm:presLayoutVars>
      </dgm:prSet>
      <dgm:spPr/>
    </dgm:pt>
    <dgm:pt modelId="{FC091909-1257-43DD-BD42-218DCF289AE1}" type="pres">
      <dgm:prSet presAssocID="{E794964A-3B44-4A30-AA6F-8E4BEA9FA82C}" presName="compNode" presStyleCnt="0"/>
      <dgm:spPr/>
    </dgm:pt>
    <dgm:pt modelId="{F15E5DA9-DBE6-4E14-92AD-190BC5758A62}" type="pres">
      <dgm:prSet presAssocID="{E794964A-3B44-4A30-AA6F-8E4BEA9FA82C}" presName="bgRect" presStyleLbl="bgShp" presStyleIdx="0" presStyleCnt="3"/>
      <dgm:spPr/>
    </dgm:pt>
    <dgm:pt modelId="{7EA91C25-2700-488B-B006-A7FF2972EF78}" type="pres">
      <dgm:prSet presAssocID="{E794964A-3B44-4A30-AA6F-8E4BEA9FA8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9047996A-F37F-484A-9AA3-31BA1D28BFD9}" type="pres">
      <dgm:prSet presAssocID="{E794964A-3B44-4A30-AA6F-8E4BEA9FA82C}" presName="spaceRect" presStyleCnt="0"/>
      <dgm:spPr/>
    </dgm:pt>
    <dgm:pt modelId="{37265F7B-11A2-44E0-A945-794D4C14A7CD}" type="pres">
      <dgm:prSet presAssocID="{E794964A-3B44-4A30-AA6F-8E4BEA9FA82C}" presName="parTx" presStyleLbl="revTx" presStyleIdx="0" presStyleCnt="3">
        <dgm:presLayoutVars>
          <dgm:chMax val="0"/>
          <dgm:chPref val="0"/>
        </dgm:presLayoutVars>
      </dgm:prSet>
      <dgm:spPr/>
    </dgm:pt>
    <dgm:pt modelId="{908B2C91-8127-4DBD-9B0C-8BD760F7B219}" type="pres">
      <dgm:prSet presAssocID="{55F38521-7080-46D0-A7CD-2CF279F61F43}" presName="sibTrans" presStyleCnt="0"/>
      <dgm:spPr/>
    </dgm:pt>
    <dgm:pt modelId="{661E72E2-61C8-415F-A0BE-2177836FD1E3}" type="pres">
      <dgm:prSet presAssocID="{76EF6296-5B06-4D55-8C87-F77B862103BE}" presName="compNode" presStyleCnt="0"/>
      <dgm:spPr/>
    </dgm:pt>
    <dgm:pt modelId="{8C05E971-0D64-4D46-B05F-926642AB02F6}" type="pres">
      <dgm:prSet presAssocID="{76EF6296-5B06-4D55-8C87-F77B862103BE}" presName="bgRect" presStyleLbl="bgShp" presStyleIdx="1" presStyleCnt="3"/>
      <dgm:spPr/>
    </dgm:pt>
    <dgm:pt modelId="{BAB45C13-8326-47A2-8CB1-E270C362F192}" type="pres">
      <dgm:prSet presAssocID="{76EF6296-5B06-4D55-8C87-F77B862103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BFC82E8D-3452-4935-9DFE-2ABD5634D726}" type="pres">
      <dgm:prSet presAssocID="{76EF6296-5B06-4D55-8C87-F77B862103BE}" presName="spaceRect" presStyleCnt="0"/>
      <dgm:spPr/>
    </dgm:pt>
    <dgm:pt modelId="{047EAAA9-F15A-44F7-AB51-37974FC9F684}" type="pres">
      <dgm:prSet presAssocID="{76EF6296-5B06-4D55-8C87-F77B862103BE}" presName="parTx" presStyleLbl="revTx" presStyleIdx="1" presStyleCnt="3">
        <dgm:presLayoutVars>
          <dgm:chMax val="0"/>
          <dgm:chPref val="0"/>
        </dgm:presLayoutVars>
      </dgm:prSet>
      <dgm:spPr/>
    </dgm:pt>
    <dgm:pt modelId="{1ECF310F-0390-4256-994A-786F9BABAFC9}" type="pres">
      <dgm:prSet presAssocID="{9DD6FD8A-0884-49A1-BB61-858E5FAA9AB7}" presName="sibTrans" presStyleCnt="0"/>
      <dgm:spPr/>
    </dgm:pt>
    <dgm:pt modelId="{9208940A-FDE1-4E67-BEB9-48465CA4C25C}" type="pres">
      <dgm:prSet presAssocID="{DAD6AA2F-54CF-42BD-8340-775F6CADC1D2}" presName="compNode" presStyleCnt="0"/>
      <dgm:spPr/>
    </dgm:pt>
    <dgm:pt modelId="{3F4701B2-F25E-4E80-B6E2-50ECC937761C}" type="pres">
      <dgm:prSet presAssocID="{DAD6AA2F-54CF-42BD-8340-775F6CADC1D2}" presName="bgRect" presStyleLbl="bgShp" presStyleIdx="2" presStyleCnt="3"/>
      <dgm:spPr/>
    </dgm:pt>
    <dgm:pt modelId="{5F393652-2947-465D-B974-923AE9D5FF9A}" type="pres">
      <dgm:prSet presAssocID="{DAD6AA2F-54CF-42BD-8340-775F6CADC1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A7F6EB3A-76D3-4AE0-9318-344C702E5395}" type="pres">
      <dgm:prSet presAssocID="{DAD6AA2F-54CF-42BD-8340-775F6CADC1D2}" presName="spaceRect" presStyleCnt="0"/>
      <dgm:spPr/>
    </dgm:pt>
    <dgm:pt modelId="{DB87A601-4F72-4595-9FCE-92FDE5E9D28D}" type="pres">
      <dgm:prSet presAssocID="{DAD6AA2F-54CF-42BD-8340-775F6CADC1D2}" presName="parTx" presStyleLbl="revTx" presStyleIdx="2" presStyleCnt="3">
        <dgm:presLayoutVars>
          <dgm:chMax val="0"/>
          <dgm:chPref val="0"/>
        </dgm:presLayoutVars>
      </dgm:prSet>
      <dgm:spPr/>
    </dgm:pt>
  </dgm:ptLst>
  <dgm:cxnLst>
    <dgm:cxn modelId="{314CA930-A4AC-4E0F-927E-CA734E564279}" type="presOf" srcId="{DAD6AA2F-54CF-42BD-8340-775F6CADC1D2}" destId="{DB87A601-4F72-4595-9FCE-92FDE5E9D28D}" srcOrd="0" destOrd="0" presId="urn:microsoft.com/office/officeart/2018/2/layout/IconVerticalSolidList"/>
    <dgm:cxn modelId="{FEA4C679-43D2-4E1B-B2F2-8E9A2AFED797}" srcId="{75DC41DD-0ACB-40FF-9157-DDE6BB5ECABA}" destId="{DAD6AA2F-54CF-42BD-8340-775F6CADC1D2}" srcOrd="2" destOrd="0" parTransId="{8E11FCF9-76F4-4223-A316-4DCF2D32B735}" sibTransId="{51BEC26B-90BE-4CF2-9E83-1782C9ED6BD3}"/>
    <dgm:cxn modelId="{AE408F85-04D3-4A2B-834F-793EB46DD834}" type="presOf" srcId="{76EF6296-5B06-4D55-8C87-F77B862103BE}" destId="{047EAAA9-F15A-44F7-AB51-37974FC9F684}" srcOrd="0" destOrd="0" presId="urn:microsoft.com/office/officeart/2018/2/layout/IconVerticalSolidList"/>
    <dgm:cxn modelId="{5F2CA289-56B3-49EF-88A1-89F599E4F667}" type="presOf" srcId="{E794964A-3B44-4A30-AA6F-8E4BEA9FA82C}" destId="{37265F7B-11A2-44E0-A945-794D4C14A7CD}" srcOrd="0" destOrd="0" presId="urn:microsoft.com/office/officeart/2018/2/layout/IconVerticalSolidList"/>
    <dgm:cxn modelId="{D2B30FA1-7E50-4373-B066-0BAB4EB23F24}" srcId="{75DC41DD-0ACB-40FF-9157-DDE6BB5ECABA}" destId="{76EF6296-5B06-4D55-8C87-F77B862103BE}" srcOrd="1" destOrd="0" parTransId="{ACA75841-BF76-4721-ABAF-027594751651}" sibTransId="{9DD6FD8A-0884-49A1-BB61-858E5FAA9AB7}"/>
    <dgm:cxn modelId="{D19D33D1-5CF9-4EED-8DC9-06E492C876DF}" srcId="{75DC41DD-0ACB-40FF-9157-DDE6BB5ECABA}" destId="{E794964A-3B44-4A30-AA6F-8E4BEA9FA82C}" srcOrd="0" destOrd="0" parTransId="{A7E4C354-98C8-4501-A9F9-126171B79768}" sibTransId="{55F38521-7080-46D0-A7CD-2CF279F61F43}"/>
    <dgm:cxn modelId="{80257FF7-4F10-482F-A120-EF777E2BAFF1}" type="presOf" srcId="{75DC41DD-0ACB-40FF-9157-DDE6BB5ECABA}" destId="{143539C5-DD1F-4767-BB86-EF7626A803B7}" srcOrd="0" destOrd="0" presId="urn:microsoft.com/office/officeart/2018/2/layout/IconVerticalSolidList"/>
    <dgm:cxn modelId="{1F85F0C6-222F-48F0-8E8F-73B4DAD8AD1B}" type="presParOf" srcId="{143539C5-DD1F-4767-BB86-EF7626A803B7}" destId="{FC091909-1257-43DD-BD42-218DCF289AE1}" srcOrd="0" destOrd="0" presId="urn:microsoft.com/office/officeart/2018/2/layout/IconVerticalSolidList"/>
    <dgm:cxn modelId="{D941E117-A91B-4B07-A106-509F1CAF7FA8}" type="presParOf" srcId="{FC091909-1257-43DD-BD42-218DCF289AE1}" destId="{F15E5DA9-DBE6-4E14-92AD-190BC5758A62}" srcOrd="0" destOrd="0" presId="urn:microsoft.com/office/officeart/2018/2/layout/IconVerticalSolidList"/>
    <dgm:cxn modelId="{FA2FA26C-0DEC-42E8-ABD4-0DCF1AD8C40D}" type="presParOf" srcId="{FC091909-1257-43DD-BD42-218DCF289AE1}" destId="{7EA91C25-2700-488B-B006-A7FF2972EF78}" srcOrd="1" destOrd="0" presId="urn:microsoft.com/office/officeart/2018/2/layout/IconVerticalSolidList"/>
    <dgm:cxn modelId="{9CDDE8AD-0EE4-4F43-A59F-75670E2DB2A1}" type="presParOf" srcId="{FC091909-1257-43DD-BD42-218DCF289AE1}" destId="{9047996A-F37F-484A-9AA3-31BA1D28BFD9}" srcOrd="2" destOrd="0" presId="urn:microsoft.com/office/officeart/2018/2/layout/IconVerticalSolidList"/>
    <dgm:cxn modelId="{53903BE9-043C-478A-8FC9-931882FF6DF7}" type="presParOf" srcId="{FC091909-1257-43DD-BD42-218DCF289AE1}" destId="{37265F7B-11A2-44E0-A945-794D4C14A7CD}" srcOrd="3" destOrd="0" presId="urn:microsoft.com/office/officeart/2018/2/layout/IconVerticalSolidList"/>
    <dgm:cxn modelId="{A885E32A-81C7-4F57-A13E-3E1EC3A306B3}" type="presParOf" srcId="{143539C5-DD1F-4767-BB86-EF7626A803B7}" destId="{908B2C91-8127-4DBD-9B0C-8BD760F7B219}" srcOrd="1" destOrd="0" presId="urn:microsoft.com/office/officeart/2018/2/layout/IconVerticalSolidList"/>
    <dgm:cxn modelId="{CAB5E9CF-AA10-43E7-85E3-F34E7BDA4555}" type="presParOf" srcId="{143539C5-DD1F-4767-BB86-EF7626A803B7}" destId="{661E72E2-61C8-415F-A0BE-2177836FD1E3}" srcOrd="2" destOrd="0" presId="urn:microsoft.com/office/officeart/2018/2/layout/IconVerticalSolidList"/>
    <dgm:cxn modelId="{E11699B8-0978-4480-8845-80CFB9DF6859}" type="presParOf" srcId="{661E72E2-61C8-415F-A0BE-2177836FD1E3}" destId="{8C05E971-0D64-4D46-B05F-926642AB02F6}" srcOrd="0" destOrd="0" presId="urn:microsoft.com/office/officeart/2018/2/layout/IconVerticalSolidList"/>
    <dgm:cxn modelId="{B59F691E-2DB5-449F-B8DE-E7DC131DD13F}" type="presParOf" srcId="{661E72E2-61C8-415F-A0BE-2177836FD1E3}" destId="{BAB45C13-8326-47A2-8CB1-E270C362F192}" srcOrd="1" destOrd="0" presId="urn:microsoft.com/office/officeart/2018/2/layout/IconVerticalSolidList"/>
    <dgm:cxn modelId="{28C34BDB-4D9B-4CF1-AFA3-13D5411F50B5}" type="presParOf" srcId="{661E72E2-61C8-415F-A0BE-2177836FD1E3}" destId="{BFC82E8D-3452-4935-9DFE-2ABD5634D726}" srcOrd="2" destOrd="0" presId="urn:microsoft.com/office/officeart/2018/2/layout/IconVerticalSolidList"/>
    <dgm:cxn modelId="{060EE3B8-019C-4885-BDC0-0AF527BD385E}" type="presParOf" srcId="{661E72E2-61C8-415F-A0BE-2177836FD1E3}" destId="{047EAAA9-F15A-44F7-AB51-37974FC9F684}" srcOrd="3" destOrd="0" presId="urn:microsoft.com/office/officeart/2018/2/layout/IconVerticalSolidList"/>
    <dgm:cxn modelId="{4BA351E9-4713-4E29-B035-E409A7FB46CC}" type="presParOf" srcId="{143539C5-DD1F-4767-BB86-EF7626A803B7}" destId="{1ECF310F-0390-4256-994A-786F9BABAFC9}" srcOrd="3" destOrd="0" presId="urn:microsoft.com/office/officeart/2018/2/layout/IconVerticalSolidList"/>
    <dgm:cxn modelId="{B5273964-F8E6-4F8F-941A-E362A5B2B858}" type="presParOf" srcId="{143539C5-DD1F-4767-BB86-EF7626A803B7}" destId="{9208940A-FDE1-4E67-BEB9-48465CA4C25C}" srcOrd="4" destOrd="0" presId="urn:microsoft.com/office/officeart/2018/2/layout/IconVerticalSolidList"/>
    <dgm:cxn modelId="{893CEF57-B219-4F5E-97C3-25FDD4B6E5E0}" type="presParOf" srcId="{9208940A-FDE1-4E67-BEB9-48465CA4C25C}" destId="{3F4701B2-F25E-4E80-B6E2-50ECC937761C}" srcOrd="0" destOrd="0" presId="urn:microsoft.com/office/officeart/2018/2/layout/IconVerticalSolidList"/>
    <dgm:cxn modelId="{7ACDFE49-0DFC-490F-BE22-9FCDA3FE61F7}" type="presParOf" srcId="{9208940A-FDE1-4E67-BEB9-48465CA4C25C}" destId="{5F393652-2947-465D-B974-923AE9D5FF9A}" srcOrd="1" destOrd="0" presId="urn:microsoft.com/office/officeart/2018/2/layout/IconVerticalSolidList"/>
    <dgm:cxn modelId="{102FC846-7545-41D4-A0E8-58A83831B460}" type="presParOf" srcId="{9208940A-FDE1-4E67-BEB9-48465CA4C25C}" destId="{A7F6EB3A-76D3-4AE0-9318-344C702E5395}" srcOrd="2" destOrd="0" presId="urn:microsoft.com/office/officeart/2018/2/layout/IconVerticalSolidList"/>
    <dgm:cxn modelId="{F554ED5B-9AF8-437E-BCB1-7E1102E8D0FD}" type="presParOf" srcId="{9208940A-FDE1-4E67-BEB9-48465CA4C25C}" destId="{DB87A601-4F72-4595-9FCE-92FDE5E9D28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8EC5F-D5E8-499A-9AA9-192DE71C609F}"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90D5FDD5-801C-4191-BDB8-0F5CF990FF08}">
      <dgm:prSet/>
      <dgm:spPr/>
      <dgm:t>
        <a:bodyPr/>
        <a:lstStyle/>
        <a:p>
          <a:pPr>
            <a:lnSpc>
              <a:spcPct val="100000"/>
            </a:lnSpc>
          </a:pPr>
          <a:r>
            <a:rPr lang="en-US"/>
            <a:t>Most value in providing services on the front end</a:t>
          </a:r>
        </a:p>
      </dgm:t>
    </dgm:pt>
    <dgm:pt modelId="{E83244C5-A974-441E-8CFA-51BCBE342723}" type="parTrans" cxnId="{B0F111FD-18FA-41AC-9A6B-ACF60693283F}">
      <dgm:prSet/>
      <dgm:spPr/>
      <dgm:t>
        <a:bodyPr/>
        <a:lstStyle/>
        <a:p>
          <a:endParaRPr lang="en-US"/>
        </a:p>
      </dgm:t>
    </dgm:pt>
    <dgm:pt modelId="{C82C3965-87D0-4C18-A125-8A3CA81082D4}" type="sibTrans" cxnId="{B0F111FD-18FA-41AC-9A6B-ACF60693283F}">
      <dgm:prSet/>
      <dgm:spPr/>
      <dgm:t>
        <a:bodyPr/>
        <a:lstStyle/>
        <a:p>
          <a:endParaRPr lang="en-US"/>
        </a:p>
      </dgm:t>
    </dgm:pt>
    <dgm:pt modelId="{CC2928F7-5B79-4A0E-8F83-DA109EC91004}">
      <dgm:prSet/>
      <dgm:spPr/>
      <dgm:t>
        <a:bodyPr/>
        <a:lstStyle/>
        <a:p>
          <a:pPr>
            <a:lnSpc>
              <a:spcPct val="100000"/>
            </a:lnSpc>
          </a:pPr>
          <a:r>
            <a:rPr lang="en-US"/>
            <a:t>Preventive vs. Detective</a:t>
          </a:r>
        </a:p>
      </dgm:t>
    </dgm:pt>
    <dgm:pt modelId="{89DFF1EC-F84D-4227-B191-F6AB40AA7C8B}" type="parTrans" cxnId="{9078FE4B-4326-434C-9D23-31B56E542DC5}">
      <dgm:prSet/>
      <dgm:spPr/>
      <dgm:t>
        <a:bodyPr/>
        <a:lstStyle/>
        <a:p>
          <a:endParaRPr lang="en-US"/>
        </a:p>
      </dgm:t>
    </dgm:pt>
    <dgm:pt modelId="{CF6DDE64-FBA8-4EC0-9028-B53F153FD2ED}" type="sibTrans" cxnId="{9078FE4B-4326-434C-9D23-31B56E542DC5}">
      <dgm:prSet/>
      <dgm:spPr/>
      <dgm:t>
        <a:bodyPr/>
        <a:lstStyle/>
        <a:p>
          <a:endParaRPr lang="en-US"/>
        </a:p>
      </dgm:t>
    </dgm:pt>
    <dgm:pt modelId="{A8C5B7B7-5784-4388-80DA-B0411CBE6666}">
      <dgm:prSet/>
      <dgm:spPr/>
      <dgm:t>
        <a:bodyPr/>
        <a:lstStyle/>
        <a:p>
          <a:pPr>
            <a:lnSpc>
              <a:spcPct val="100000"/>
            </a:lnSpc>
          </a:pPr>
          <a:r>
            <a:rPr lang="en-US"/>
            <a:t>Advantage of Advisory Services (vs. Assurance Services)</a:t>
          </a:r>
        </a:p>
      </dgm:t>
    </dgm:pt>
    <dgm:pt modelId="{675EAA16-2E8F-4712-B103-566F134FB626}" type="parTrans" cxnId="{85781A43-EF55-4A09-B5CF-0B2B938AB8FA}">
      <dgm:prSet/>
      <dgm:spPr/>
      <dgm:t>
        <a:bodyPr/>
        <a:lstStyle/>
        <a:p>
          <a:endParaRPr lang="en-US"/>
        </a:p>
      </dgm:t>
    </dgm:pt>
    <dgm:pt modelId="{61532465-9B69-4E21-8497-CF73547C0E68}" type="sibTrans" cxnId="{85781A43-EF55-4A09-B5CF-0B2B938AB8FA}">
      <dgm:prSet/>
      <dgm:spPr/>
      <dgm:t>
        <a:bodyPr/>
        <a:lstStyle/>
        <a:p>
          <a:endParaRPr lang="en-US"/>
        </a:p>
      </dgm:t>
    </dgm:pt>
    <dgm:pt modelId="{D0382984-D2F0-435B-A2DF-EF3926507304}" type="pres">
      <dgm:prSet presAssocID="{BDE8EC5F-D5E8-499A-9AA9-192DE71C609F}" presName="root" presStyleCnt="0">
        <dgm:presLayoutVars>
          <dgm:dir/>
          <dgm:resizeHandles val="exact"/>
        </dgm:presLayoutVars>
      </dgm:prSet>
      <dgm:spPr/>
    </dgm:pt>
    <dgm:pt modelId="{4698684D-E8F2-4F70-9C28-2C7E488AB08C}" type="pres">
      <dgm:prSet presAssocID="{90D5FDD5-801C-4191-BDB8-0F5CF990FF08}" presName="compNode" presStyleCnt="0"/>
      <dgm:spPr/>
    </dgm:pt>
    <dgm:pt modelId="{10E33D2C-ABCD-4CDC-B77A-EC4554998953}" type="pres">
      <dgm:prSet presAssocID="{90D5FDD5-801C-4191-BDB8-0F5CF990FF08}" presName="bgRect" presStyleLbl="bgShp" presStyleIdx="0" presStyleCnt="3"/>
      <dgm:spPr/>
    </dgm:pt>
    <dgm:pt modelId="{CAD15E85-47A6-4876-9DA0-F8185C80EEB2}" type="pres">
      <dgm:prSet presAssocID="{90D5FDD5-801C-4191-BDB8-0F5CF990FF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90285C9-2A64-4161-BF57-0924C319123C}" type="pres">
      <dgm:prSet presAssocID="{90D5FDD5-801C-4191-BDB8-0F5CF990FF08}" presName="spaceRect" presStyleCnt="0"/>
      <dgm:spPr/>
    </dgm:pt>
    <dgm:pt modelId="{433B05CF-EF4B-4F21-BBF3-08985C1803A9}" type="pres">
      <dgm:prSet presAssocID="{90D5FDD5-801C-4191-BDB8-0F5CF990FF08}" presName="parTx" presStyleLbl="revTx" presStyleIdx="0" presStyleCnt="3">
        <dgm:presLayoutVars>
          <dgm:chMax val="0"/>
          <dgm:chPref val="0"/>
        </dgm:presLayoutVars>
      </dgm:prSet>
      <dgm:spPr/>
    </dgm:pt>
    <dgm:pt modelId="{911C69AC-6BAC-4172-AE53-CFF48CBA1824}" type="pres">
      <dgm:prSet presAssocID="{C82C3965-87D0-4C18-A125-8A3CA81082D4}" presName="sibTrans" presStyleCnt="0"/>
      <dgm:spPr/>
    </dgm:pt>
    <dgm:pt modelId="{5A5015C9-D3F4-45DE-9D04-111C12659E85}" type="pres">
      <dgm:prSet presAssocID="{CC2928F7-5B79-4A0E-8F83-DA109EC91004}" presName="compNode" presStyleCnt="0"/>
      <dgm:spPr/>
    </dgm:pt>
    <dgm:pt modelId="{356D38C3-827C-49AA-9A1C-3F2D6C245827}" type="pres">
      <dgm:prSet presAssocID="{CC2928F7-5B79-4A0E-8F83-DA109EC91004}" presName="bgRect" presStyleLbl="bgShp" presStyleIdx="1" presStyleCnt="3"/>
      <dgm:spPr/>
    </dgm:pt>
    <dgm:pt modelId="{1736BF22-C2DB-4B2E-B96A-543D6E93788B}" type="pres">
      <dgm:prSet presAssocID="{CC2928F7-5B79-4A0E-8F83-DA109EC910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D9F27254-2CD9-4F69-BDD6-3EE2C44B36F0}" type="pres">
      <dgm:prSet presAssocID="{CC2928F7-5B79-4A0E-8F83-DA109EC91004}" presName="spaceRect" presStyleCnt="0"/>
      <dgm:spPr/>
    </dgm:pt>
    <dgm:pt modelId="{E5964F01-C544-47E4-975F-A347082395CA}" type="pres">
      <dgm:prSet presAssocID="{CC2928F7-5B79-4A0E-8F83-DA109EC91004}" presName="parTx" presStyleLbl="revTx" presStyleIdx="1" presStyleCnt="3">
        <dgm:presLayoutVars>
          <dgm:chMax val="0"/>
          <dgm:chPref val="0"/>
        </dgm:presLayoutVars>
      </dgm:prSet>
      <dgm:spPr/>
    </dgm:pt>
    <dgm:pt modelId="{D20FDF40-6E6D-4D41-82B4-AA79FB3A06A5}" type="pres">
      <dgm:prSet presAssocID="{CF6DDE64-FBA8-4EC0-9028-B53F153FD2ED}" presName="sibTrans" presStyleCnt="0"/>
      <dgm:spPr/>
    </dgm:pt>
    <dgm:pt modelId="{8C512CD4-ECFD-4A75-9935-99FC63DB69A4}" type="pres">
      <dgm:prSet presAssocID="{A8C5B7B7-5784-4388-80DA-B0411CBE6666}" presName="compNode" presStyleCnt="0"/>
      <dgm:spPr/>
    </dgm:pt>
    <dgm:pt modelId="{EBE6CF56-13E0-470E-892F-50307114F882}" type="pres">
      <dgm:prSet presAssocID="{A8C5B7B7-5784-4388-80DA-B0411CBE6666}" presName="bgRect" presStyleLbl="bgShp" presStyleIdx="2" presStyleCnt="3"/>
      <dgm:spPr/>
    </dgm:pt>
    <dgm:pt modelId="{CAA00D34-7F2A-45A5-9F7F-2CA5AE7CE752}" type="pres">
      <dgm:prSet presAssocID="{A8C5B7B7-5784-4388-80DA-B0411CBE66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A0E2402-2FC2-41F7-B58E-AB5E2853AF95}" type="pres">
      <dgm:prSet presAssocID="{A8C5B7B7-5784-4388-80DA-B0411CBE6666}" presName="spaceRect" presStyleCnt="0"/>
      <dgm:spPr/>
    </dgm:pt>
    <dgm:pt modelId="{BBAA7BED-B5D5-4CAE-85A1-19EE8894C7D0}" type="pres">
      <dgm:prSet presAssocID="{A8C5B7B7-5784-4388-80DA-B0411CBE6666}" presName="parTx" presStyleLbl="revTx" presStyleIdx="2" presStyleCnt="3">
        <dgm:presLayoutVars>
          <dgm:chMax val="0"/>
          <dgm:chPref val="0"/>
        </dgm:presLayoutVars>
      </dgm:prSet>
      <dgm:spPr/>
    </dgm:pt>
  </dgm:ptLst>
  <dgm:cxnLst>
    <dgm:cxn modelId="{2FF58003-813F-4511-AF7A-820E389F24F9}" type="presOf" srcId="{90D5FDD5-801C-4191-BDB8-0F5CF990FF08}" destId="{433B05CF-EF4B-4F21-BBF3-08985C1803A9}" srcOrd="0" destOrd="0" presId="urn:microsoft.com/office/officeart/2018/2/layout/IconVerticalSolidList"/>
    <dgm:cxn modelId="{85781A43-EF55-4A09-B5CF-0B2B938AB8FA}" srcId="{BDE8EC5F-D5E8-499A-9AA9-192DE71C609F}" destId="{A8C5B7B7-5784-4388-80DA-B0411CBE6666}" srcOrd="2" destOrd="0" parTransId="{675EAA16-2E8F-4712-B103-566F134FB626}" sibTransId="{61532465-9B69-4E21-8497-CF73547C0E68}"/>
    <dgm:cxn modelId="{9078FE4B-4326-434C-9D23-31B56E542DC5}" srcId="{BDE8EC5F-D5E8-499A-9AA9-192DE71C609F}" destId="{CC2928F7-5B79-4A0E-8F83-DA109EC91004}" srcOrd="1" destOrd="0" parTransId="{89DFF1EC-F84D-4227-B191-F6AB40AA7C8B}" sibTransId="{CF6DDE64-FBA8-4EC0-9028-B53F153FD2ED}"/>
    <dgm:cxn modelId="{3863924C-0827-4A92-9A50-48CA4EF2026D}" type="presOf" srcId="{A8C5B7B7-5784-4388-80DA-B0411CBE6666}" destId="{BBAA7BED-B5D5-4CAE-85A1-19EE8894C7D0}" srcOrd="0" destOrd="0" presId="urn:microsoft.com/office/officeart/2018/2/layout/IconVerticalSolidList"/>
    <dgm:cxn modelId="{53C3CF5A-453E-4984-B973-9F6E2769C3CD}" type="presOf" srcId="{BDE8EC5F-D5E8-499A-9AA9-192DE71C609F}" destId="{D0382984-D2F0-435B-A2DF-EF3926507304}" srcOrd="0" destOrd="0" presId="urn:microsoft.com/office/officeart/2018/2/layout/IconVerticalSolidList"/>
    <dgm:cxn modelId="{C2683ECD-BB8A-4EED-98D7-62C318F35623}" type="presOf" srcId="{CC2928F7-5B79-4A0E-8F83-DA109EC91004}" destId="{E5964F01-C544-47E4-975F-A347082395CA}" srcOrd="0" destOrd="0" presId="urn:microsoft.com/office/officeart/2018/2/layout/IconVerticalSolidList"/>
    <dgm:cxn modelId="{B0F111FD-18FA-41AC-9A6B-ACF60693283F}" srcId="{BDE8EC5F-D5E8-499A-9AA9-192DE71C609F}" destId="{90D5FDD5-801C-4191-BDB8-0F5CF990FF08}" srcOrd="0" destOrd="0" parTransId="{E83244C5-A974-441E-8CFA-51BCBE342723}" sibTransId="{C82C3965-87D0-4C18-A125-8A3CA81082D4}"/>
    <dgm:cxn modelId="{F71F1FDA-B841-4904-86C2-BBFA7EA4A3BE}" type="presParOf" srcId="{D0382984-D2F0-435B-A2DF-EF3926507304}" destId="{4698684D-E8F2-4F70-9C28-2C7E488AB08C}" srcOrd="0" destOrd="0" presId="urn:microsoft.com/office/officeart/2018/2/layout/IconVerticalSolidList"/>
    <dgm:cxn modelId="{423819FD-6D93-42B3-B581-113B82E6DA4D}" type="presParOf" srcId="{4698684D-E8F2-4F70-9C28-2C7E488AB08C}" destId="{10E33D2C-ABCD-4CDC-B77A-EC4554998953}" srcOrd="0" destOrd="0" presId="urn:microsoft.com/office/officeart/2018/2/layout/IconVerticalSolidList"/>
    <dgm:cxn modelId="{D67B40C7-5738-4E04-BF81-7951F0F71A8A}" type="presParOf" srcId="{4698684D-E8F2-4F70-9C28-2C7E488AB08C}" destId="{CAD15E85-47A6-4876-9DA0-F8185C80EEB2}" srcOrd="1" destOrd="0" presId="urn:microsoft.com/office/officeart/2018/2/layout/IconVerticalSolidList"/>
    <dgm:cxn modelId="{A6EA8B5D-FA53-40E8-B455-F6CBCB794ED1}" type="presParOf" srcId="{4698684D-E8F2-4F70-9C28-2C7E488AB08C}" destId="{090285C9-2A64-4161-BF57-0924C319123C}" srcOrd="2" destOrd="0" presId="urn:microsoft.com/office/officeart/2018/2/layout/IconVerticalSolidList"/>
    <dgm:cxn modelId="{5D592629-662C-4B3C-B5A6-27CE4C325977}" type="presParOf" srcId="{4698684D-E8F2-4F70-9C28-2C7E488AB08C}" destId="{433B05CF-EF4B-4F21-BBF3-08985C1803A9}" srcOrd="3" destOrd="0" presId="urn:microsoft.com/office/officeart/2018/2/layout/IconVerticalSolidList"/>
    <dgm:cxn modelId="{42388FED-5CEC-41AC-AB60-467742BADA9B}" type="presParOf" srcId="{D0382984-D2F0-435B-A2DF-EF3926507304}" destId="{911C69AC-6BAC-4172-AE53-CFF48CBA1824}" srcOrd="1" destOrd="0" presId="urn:microsoft.com/office/officeart/2018/2/layout/IconVerticalSolidList"/>
    <dgm:cxn modelId="{C5A116AC-E376-407A-BD42-6EA34AAA7CEB}" type="presParOf" srcId="{D0382984-D2F0-435B-A2DF-EF3926507304}" destId="{5A5015C9-D3F4-45DE-9D04-111C12659E85}" srcOrd="2" destOrd="0" presId="urn:microsoft.com/office/officeart/2018/2/layout/IconVerticalSolidList"/>
    <dgm:cxn modelId="{B59185A5-9522-4270-9850-65B7D996305A}" type="presParOf" srcId="{5A5015C9-D3F4-45DE-9D04-111C12659E85}" destId="{356D38C3-827C-49AA-9A1C-3F2D6C245827}" srcOrd="0" destOrd="0" presId="urn:microsoft.com/office/officeart/2018/2/layout/IconVerticalSolidList"/>
    <dgm:cxn modelId="{25B79D06-1F36-4E55-A8FC-9522609EE8CE}" type="presParOf" srcId="{5A5015C9-D3F4-45DE-9D04-111C12659E85}" destId="{1736BF22-C2DB-4B2E-B96A-543D6E93788B}" srcOrd="1" destOrd="0" presId="urn:microsoft.com/office/officeart/2018/2/layout/IconVerticalSolidList"/>
    <dgm:cxn modelId="{E0F628A8-EA2E-4161-A08B-13B24E644707}" type="presParOf" srcId="{5A5015C9-D3F4-45DE-9D04-111C12659E85}" destId="{D9F27254-2CD9-4F69-BDD6-3EE2C44B36F0}" srcOrd="2" destOrd="0" presId="urn:microsoft.com/office/officeart/2018/2/layout/IconVerticalSolidList"/>
    <dgm:cxn modelId="{17D02EC1-16AD-41E4-BFF6-260A7FA3ECFB}" type="presParOf" srcId="{5A5015C9-D3F4-45DE-9D04-111C12659E85}" destId="{E5964F01-C544-47E4-975F-A347082395CA}" srcOrd="3" destOrd="0" presId="urn:microsoft.com/office/officeart/2018/2/layout/IconVerticalSolidList"/>
    <dgm:cxn modelId="{6E6E220D-0C91-49F9-8D7F-9650BC7A8513}" type="presParOf" srcId="{D0382984-D2F0-435B-A2DF-EF3926507304}" destId="{D20FDF40-6E6D-4D41-82B4-AA79FB3A06A5}" srcOrd="3" destOrd="0" presId="urn:microsoft.com/office/officeart/2018/2/layout/IconVerticalSolidList"/>
    <dgm:cxn modelId="{9A257FD0-61F7-4FFC-A231-2544DBE22388}" type="presParOf" srcId="{D0382984-D2F0-435B-A2DF-EF3926507304}" destId="{8C512CD4-ECFD-4A75-9935-99FC63DB69A4}" srcOrd="4" destOrd="0" presId="urn:microsoft.com/office/officeart/2018/2/layout/IconVerticalSolidList"/>
    <dgm:cxn modelId="{890B0C9B-2DDC-4DDA-BB6C-F9E417A11BE4}" type="presParOf" srcId="{8C512CD4-ECFD-4A75-9935-99FC63DB69A4}" destId="{EBE6CF56-13E0-470E-892F-50307114F882}" srcOrd="0" destOrd="0" presId="urn:microsoft.com/office/officeart/2018/2/layout/IconVerticalSolidList"/>
    <dgm:cxn modelId="{FE7DADBD-BB8E-4337-B866-35FEAC79112F}" type="presParOf" srcId="{8C512CD4-ECFD-4A75-9935-99FC63DB69A4}" destId="{CAA00D34-7F2A-45A5-9F7F-2CA5AE7CE752}" srcOrd="1" destOrd="0" presId="urn:microsoft.com/office/officeart/2018/2/layout/IconVerticalSolidList"/>
    <dgm:cxn modelId="{90BB8903-F539-4336-B10E-F41F2C54C30A}" type="presParOf" srcId="{8C512CD4-ECFD-4A75-9935-99FC63DB69A4}" destId="{6A0E2402-2FC2-41F7-B58E-AB5E2853AF95}" srcOrd="2" destOrd="0" presId="urn:microsoft.com/office/officeart/2018/2/layout/IconVerticalSolidList"/>
    <dgm:cxn modelId="{F582EA23-2FED-4F17-952C-3D29D46D9F5E}" type="presParOf" srcId="{8C512CD4-ECFD-4A75-9935-99FC63DB69A4}" destId="{BBAA7BED-B5D5-4CAE-85A1-19EE8894C7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69905C-56DE-42B2-AA7C-65DE9743E9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6CE699-2F73-4E4C-851F-8C2D189BA313}">
      <dgm:prSet/>
      <dgm:spPr/>
      <dgm:t>
        <a:bodyPr/>
        <a:lstStyle/>
        <a:p>
          <a:r>
            <a:rPr lang="en-US"/>
            <a:t>Internal Audit is on your team – be straight, don’t hide anything</a:t>
          </a:r>
        </a:p>
      </dgm:t>
    </dgm:pt>
    <dgm:pt modelId="{FA138289-891C-442C-9D96-AA2823E06E2E}" type="parTrans" cxnId="{71A7A896-6FBD-451A-ACC5-37585F2AC48A}">
      <dgm:prSet/>
      <dgm:spPr/>
      <dgm:t>
        <a:bodyPr/>
        <a:lstStyle/>
        <a:p>
          <a:endParaRPr lang="en-US"/>
        </a:p>
      </dgm:t>
    </dgm:pt>
    <dgm:pt modelId="{A6C0239C-61EE-4F02-AD41-4D1773B28273}" type="sibTrans" cxnId="{71A7A896-6FBD-451A-ACC5-37585F2AC48A}">
      <dgm:prSet/>
      <dgm:spPr/>
      <dgm:t>
        <a:bodyPr/>
        <a:lstStyle/>
        <a:p>
          <a:endParaRPr lang="en-US"/>
        </a:p>
      </dgm:t>
    </dgm:pt>
    <dgm:pt modelId="{2EE539BD-F4FF-4FD9-8F27-28B71758DF61}">
      <dgm:prSet/>
      <dgm:spPr/>
      <dgm:t>
        <a:bodyPr/>
        <a:lstStyle/>
        <a:p>
          <a:r>
            <a:rPr lang="en-US"/>
            <a:t>Auditors will likely find anyway</a:t>
          </a:r>
        </a:p>
      </dgm:t>
    </dgm:pt>
    <dgm:pt modelId="{F0FD8D3F-FCB4-4C4A-8442-3F7456B6C87F}" type="parTrans" cxnId="{706FC86E-2B13-4E28-AFE8-13FC8E20AC37}">
      <dgm:prSet/>
      <dgm:spPr/>
      <dgm:t>
        <a:bodyPr/>
        <a:lstStyle/>
        <a:p>
          <a:endParaRPr lang="en-US"/>
        </a:p>
      </dgm:t>
    </dgm:pt>
    <dgm:pt modelId="{33E55AAA-0A4A-41ED-BD6D-94BFCD670D72}" type="sibTrans" cxnId="{706FC86E-2B13-4E28-AFE8-13FC8E20AC37}">
      <dgm:prSet/>
      <dgm:spPr/>
      <dgm:t>
        <a:bodyPr/>
        <a:lstStyle/>
        <a:p>
          <a:endParaRPr lang="en-US"/>
        </a:p>
      </dgm:t>
    </dgm:pt>
    <dgm:pt modelId="{7736C276-E8FE-4470-935C-AAF74465B4D3}">
      <dgm:prSet/>
      <dgm:spPr/>
      <dgm:t>
        <a:bodyPr/>
        <a:lstStyle/>
        <a:p>
          <a:r>
            <a:rPr lang="en-US"/>
            <a:t>Allows auditor to </a:t>
          </a:r>
          <a:r>
            <a:rPr lang="en-US" i="1"/>
            <a:t>spend more time on developing the recommendation</a:t>
          </a:r>
          <a:r>
            <a:rPr lang="en-US"/>
            <a:t> – i.e., solution-oriented.</a:t>
          </a:r>
        </a:p>
      </dgm:t>
    </dgm:pt>
    <dgm:pt modelId="{608050D2-3E65-4929-AA19-18E5BE45D765}" type="parTrans" cxnId="{ED548CCB-3CF4-434F-A926-4359A918F1F3}">
      <dgm:prSet/>
      <dgm:spPr/>
      <dgm:t>
        <a:bodyPr/>
        <a:lstStyle/>
        <a:p>
          <a:endParaRPr lang="en-US"/>
        </a:p>
      </dgm:t>
    </dgm:pt>
    <dgm:pt modelId="{2F4CE6C4-8CFD-4B6D-9623-815C65471FC3}" type="sibTrans" cxnId="{ED548CCB-3CF4-434F-A926-4359A918F1F3}">
      <dgm:prSet/>
      <dgm:spPr/>
      <dgm:t>
        <a:bodyPr/>
        <a:lstStyle/>
        <a:p>
          <a:endParaRPr lang="en-US"/>
        </a:p>
      </dgm:t>
    </dgm:pt>
    <dgm:pt modelId="{B2F8026A-277B-4D61-905A-ADA686F14884}" type="pres">
      <dgm:prSet presAssocID="{D469905C-56DE-42B2-AA7C-65DE9743E9E9}" presName="root" presStyleCnt="0">
        <dgm:presLayoutVars>
          <dgm:dir/>
          <dgm:resizeHandles val="exact"/>
        </dgm:presLayoutVars>
      </dgm:prSet>
      <dgm:spPr/>
    </dgm:pt>
    <dgm:pt modelId="{53D73613-ECCB-4AA3-B305-A15405691A37}" type="pres">
      <dgm:prSet presAssocID="{4B6CE699-2F73-4E4C-851F-8C2D189BA313}" presName="compNode" presStyleCnt="0"/>
      <dgm:spPr/>
    </dgm:pt>
    <dgm:pt modelId="{97924FD6-D164-442E-9887-0BC2F9D4CC83}" type="pres">
      <dgm:prSet presAssocID="{4B6CE699-2F73-4E4C-851F-8C2D189BA313}" presName="bgRect" presStyleLbl="bgShp" presStyleIdx="0" presStyleCnt="3"/>
      <dgm:spPr/>
    </dgm:pt>
    <dgm:pt modelId="{5350F1FB-B399-434A-B357-94E95B51685A}" type="pres">
      <dgm:prSet presAssocID="{4B6CE699-2F73-4E4C-851F-8C2D189BA3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ck"/>
        </a:ext>
      </dgm:extLst>
    </dgm:pt>
    <dgm:pt modelId="{9A02BC98-4D0E-482D-B0FF-7FB5ABA9A39E}" type="pres">
      <dgm:prSet presAssocID="{4B6CE699-2F73-4E4C-851F-8C2D189BA313}" presName="spaceRect" presStyleCnt="0"/>
      <dgm:spPr/>
    </dgm:pt>
    <dgm:pt modelId="{DA556B58-E54D-44D1-B7CD-3501ACE8D2F4}" type="pres">
      <dgm:prSet presAssocID="{4B6CE699-2F73-4E4C-851F-8C2D189BA313}" presName="parTx" presStyleLbl="revTx" presStyleIdx="0" presStyleCnt="3">
        <dgm:presLayoutVars>
          <dgm:chMax val="0"/>
          <dgm:chPref val="0"/>
        </dgm:presLayoutVars>
      </dgm:prSet>
      <dgm:spPr/>
    </dgm:pt>
    <dgm:pt modelId="{57600FE9-B2FC-4294-8BD0-CFD2D6209F43}" type="pres">
      <dgm:prSet presAssocID="{A6C0239C-61EE-4F02-AD41-4D1773B28273}" presName="sibTrans" presStyleCnt="0"/>
      <dgm:spPr/>
    </dgm:pt>
    <dgm:pt modelId="{484F0AA2-D3ED-4F4E-AA60-F52DD9B7F6C8}" type="pres">
      <dgm:prSet presAssocID="{2EE539BD-F4FF-4FD9-8F27-28B71758DF61}" presName="compNode" presStyleCnt="0"/>
      <dgm:spPr/>
    </dgm:pt>
    <dgm:pt modelId="{B4A45F7D-3E0A-4F63-83C0-05E0C7E4700C}" type="pres">
      <dgm:prSet presAssocID="{2EE539BD-F4FF-4FD9-8F27-28B71758DF61}" presName="bgRect" presStyleLbl="bgShp" presStyleIdx="1" presStyleCnt="3"/>
      <dgm:spPr/>
    </dgm:pt>
    <dgm:pt modelId="{53028939-51E7-4F90-A2BA-2F75FBED3FD4}" type="pres">
      <dgm:prSet presAssocID="{2EE539BD-F4FF-4FD9-8F27-28B71758DF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2B66236A-9215-4929-9C2A-3B84F32FF0FD}" type="pres">
      <dgm:prSet presAssocID="{2EE539BD-F4FF-4FD9-8F27-28B71758DF61}" presName="spaceRect" presStyleCnt="0"/>
      <dgm:spPr/>
    </dgm:pt>
    <dgm:pt modelId="{6E1A3E4B-BCD3-40D0-A302-47CA9017EB10}" type="pres">
      <dgm:prSet presAssocID="{2EE539BD-F4FF-4FD9-8F27-28B71758DF61}" presName="parTx" presStyleLbl="revTx" presStyleIdx="1" presStyleCnt="3">
        <dgm:presLayoutVars>
          <dgm:chMax val="0"/>
          <dgm:chPref val="0"/>
        </dgm:presLayoutVars>
      </dgm:prSet>
      <dgm:spPr/>
    </dgm:pt>
    <dgm:pt modelId="{6B1FAC25-2EBF-4E63-9318-CB1D9F07CCA3}" type="pres">
      <dgm:prSet presAssocID="{33E55AAA-0A4A-41ED-BD6D-94BFCD670D72}" presName="sibTrans" presStyleCnt="0"/>
      <dgm:spPr/>
    </dgm:pt>
    <dgm:pt modelId="{DAF036F4-06F8-4FA3-86D6-C35FFAADBF39}" type="pres">
      <dgm:prSet presAssocID="{7736C276-E8FE-4470-935C-AAF74465B4D3}" presName="compNode" presStyleCnt="0"/>
      <dgm:spPr/>
    </dgm:pt>
    <dgm:pt modelId="{0AF9CD1D-129A-4CC0-9276-009B982C93AA}" type="pres">
      <dgm:prSet presAssocID="{7736C276-E8FE-4470-935C-AAF74465B4D3}" presName="bgRect" presStyleLbl="bgShp" presStyleIdx="2" presStyleCnt="3"/>
      <dgm:spPr/>
    </dgm:pt>
    <dgm:pt modelId="{DA9979D6-34D2-4336-B09B-44434FD0CB53}" type="pres">
      <dgm:prSet presAssocID="{7736C276-E8FE-4470-935C-AAF74465B4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grammer"/>
        </a:ext>
      </dgm:extLst>
    </dgm:pt>
    <dgm:pt modelId="{6D3C0F09-FC6F-46F2-A679-C71A86BF92CE}" type="pres">
      <dgm:prSet presAssocID="{7736C276-E8FE-4470-935C-AAF74465B4D3}" presName="spaceRect" presStyleCnt="0"/>
      <dgm:spPr/>
    </dgm:pt>
    <dgm:pt modelId="{6A4A8DC7-7B20-427D-A1AD-1077BDF5FEAE}" type="pres">
      <dgm:prSet presAssocID="{7736C276-E8FE-4470-935C-AAF74465B4D3}" presName="parTx" presStyleLbl="revTx" presStyleIdx="2" presStyleCnt="3">
        <dgm:presLayoutVars>
          <dgm:chMax val="0"/>
          <dgm:chPref val="0"/>
        </dgm:presLayoutVars>
      </dgm:prSet>
      <dgm:spPr/>
    </dgm:pt>
  </dgm:ptLst>
  <dgm:cxnLst>
    <dgm:cxn modelId="{E2F1E40A-1A38-41DD-BD0F-379D4C16131F}" type="presOf" srcId="{2EE539BD-F4FF-4FD9-8F27-28B71758DF61}" destId="{6E1A3E4B-BCD3-40D0-A302-47CA9017EB10}" srcOrd="0" destOrd="0" presId="urn:microsoft.com/office/officeart/2018/2/layout/IconVerticalSolidList"/>
    <dgm:cxn modelId="{244D9E3B-205E-46E0-9F4C-111AE6512F58}" type="presOf" srcId="{4B6CE699-2F73-4E4C-851F-8C2D189BA313}" destId="{DA556B58-E54D-44D1-B7CD-3501ACE8D2F4}" srcOrd="0" destOrd="0" presId="urn:microsoft.com/office/officeart/2018/2/layout/IconVerticalSolidList"/>
    <dgm:cxn modelId="{1D03EE66-3D81-4209-BE5F-EF351B75C1BC}" type="presOf" srcId="{D469905C-56DE-42B2-AA7C-65DE9743E9E9}" destId="{B2F8026A-277B-4D61-905A-ADA686F14884}" srcOrd="0" destOrd="0" presId="urn:microsoft.com/office/officeart/2018/2/layout/IconVerticalSolidList"/>
    <dgm:cxn modelId="{F7E72648-FF1F-4699-A5E4-73F5657D28F3}" type="presOf" srcId="{7736C276-E8FE-4470-935C-AAF74465B4D3}" destId="{6A4A8DC7-7B20-427D-A1AD-1077BDF5FEAE}" srcOrd="0" destOrd="0" presId="urn:microsoft.com/office/officeart/2018/2/layout/IconVerticalSolidList"/>
    <dgm:cxn modelId="{706FC86E-2B13-4E28-AFE8-13FC8E20AC37}" srcId="{D469905C-56DE-42B2-AA7C-65DE9743E9E9}" destId="{2EE539BD-F4FF-4FD9-8F27-28B71758DF61}" srcOrd="1" destOrd="0" parTransId="{F0FD8D3F-FCB4-4C4A-8442-3F7456B6C87F}" sibTransId="{33E55AAA-0A4A-41ED-BD6D-94BFCD670D72}"/>
    <dgm:cxn modelId="{71A7A896-6FBD-451A-ACC5-37585F2AC48A}" srcId="{D469905C-56DE-42B2-AA7C-65DE9743E9E9}" destId="{4B6CE699-2F73-4E4C-851F-8C2D189BA313}" srcOrd="0" destOrd="0" parTransId="{FA138289-891C-442C-9D96-AA2823E06E2E}" sibTransId="{A6C0239C-61EE-4F02-AD41-4D1773B28273}"/>
    <dgm:cxn modelId="{ED548CCB-3CF4-434F-A926-4359A918F1F3}" srcId="{D469905C-56DE-42B2-AA7C-65DE9743E9E9}" destId="{7736C276-E8FE-4470-935C-AAF74465B4D3}" srcOrd="2" destOrd="0" parTransId="{608050D2-3E65-4929-AA19-18E5BE45D765}" sibTransId="{2F4CE6C4-8CFD-4B6D-9623-815C65471FC3}"/>
    <dgm:cxn modelId="{17FE1C96-AAD5-424D-B389-8D79DFA7C9CD}" type="presParOf" srcId="{B2F8026A-277B-4D61-905A-ADA686F14884}" destId="{53D73613-ECCB-4AA3-B305-A15405691A37}" srcOrd="0" destOrd="0" presId="urn:microsoft.com/office/officeart/2018/2/layout/IconVerticalSolidList"/>
    <dgm:cxn modelId="{842C0E31-F71A-41B8-90B4-5B8536953FB8}" type="presParOf" srcId="{53D73613-ECCB-4AA3-B305-A15405691A37}" destId="{97924FD6-D164-442E-9887-0BC2F9D4CC83}" srcOrd="0" destOrd="0" presId="urn:microsoft.com/office/officeart/2018/2/layout/IconVerticalSolidList"/>
    <dgm:cxn modelId="{463484BA-8248-48AD-AF25-5719E2AA163E}" type="presParOf" srcId="{53D73613-ECCB-4AA3-B305-A15405691A37}" destId="{5350F1FB-B399-434A-B357-94E95B51685A}" srcOrd="1" destOrd="0" presId="urn:microsoft.com/office/officeart/2018/2/layout/IconVerticalSolidList"/>
    <dgm:cxn modelId="{F9C094C8-96DE-41AF-A1F3-8F3FB7CA5988}" type="presParOf" srcId="{53D73613-ECCB-4AA3-B305-A15405691A37}" destId="{9A02BC98-4D0E-482D-B0FF-7FB5ABA9A39E}" srcOrd="2" destOrd="0" presId="urn:microsoft.com/office/officeart/2018/2/layout/IconVerticalSolidList"/>
    <dgm:cxn modelId="{6C7A16B8-D3B0-402C-90BC-8EBB6EE1D02D}" type="presParOf" srcId="{53D73613-ECCB-4AA3-B305-A15405691A37}" destId="{DA556B58-E54D-44D1-B7CD-3501ACE8D2F4}" srcOrd="3" destOrd="0" presId="urn:microsoft.com/office/officeart/2018/2/layout/IconVerticalSolidList"/>
    <dgm:cxn modelId="{34E12941-EBF6-4CFE-BF80-DFB89D721BFF}" type="presParOf" srcId="{B2F8026A-277B-4D61-905A-ADA686F14884}" destId="{57600FE9-B2FC-4294-8BD0-CFD2D6209F43}" srcOrd="1" destOrd="0" presId="urn:microsoft.com/office/officeart/2018/2/layout/IconVerticalSolidList"/>
    <dgm:cxn modelId="{9B3B8AFD-E20C-4ED8-85EC-FBD6563E89A2}" type="presParOf" srcId="{B2F8026A-277B-4D61-905A-ADA686F14884}" destId="{484F0AA2-D3ED-4F4E-AA60-F52DD9B7F6C8}" srcOrd="2" destOrd="0" presId="urn:microsoft.com/office/officeart/2018/2/layout/IconVerticalSolidList"/>
    <dgm:cxn modelId="{1AFCE955-C523-4E5E-82CC-9D96EA207C97}" type="presParOf" srcId="{484F0AA2-D3ED-4F4E-AA60-F52DD9B7F6C8}" destId="{B4A45F7D-3E0A-4F63-83C0-05E0C7E4700C}" srcOrd="0" destOrd="0" presId="urn:microsoft.com/office/officeart/2018/2/layout/IconVerticalSolidList"/>
    <dgm:cxn modelId="{6C4BE358-73F6-446F-91ED-DCC459425500}" type="presParOf" srcId="{484F0AA2-D3ED-4F4E-AA60-F52DD9B7F6C8}" destId="{53028939-51E7-4F90-A2BA-2F75FBED3FD4}" srcOrd="1" destOrd="0" presId="urn:microsoft.com/office/officeart/2018/2/layout/IconVerticalSolidList"/>
    <dgm:cxn modelId="{BF2563FF-25E4-4DAC-8A87-4028DF1A5306}" type="presParOf" srcId="{484F0AA2-D3ED-4F4E-AA60-F52DD9B7F6C8}" destId="{2B66236A-9215-4929-9C2A-3B84F32FF0FD}" srcOrd="2" destOrd="0" presId="urn:microsoft.com/office/officeart/2018/2/layout/IconVerticalSolidList"/>
    <dgm:cxn modelId="{577E8C96-37DD-4656-A3DF-B5A7A3459A88}" type="presParOf" srcId="{484F0AA2-D3ED-4F4E-AA60-F52DD9B7F6C8}" destId="{6E1A3E4B-BCD3-40D0-A302-47CA9017EB10}" srcOrd="3" destOrd="0" presId="urn:microsoft.com/office/officeart/2018/2/layout/IconVerticalSolidList"/>
    <dgm:cxn modelId="{DE52A75F-7A48-4261-B711-0D11E5759FB0}" type="presParOf" srcId="{B2F8026A-277B-4D61-905A-ADA686F14884}" destId="{6B1FAC25-2EBF-4E63-9318-CB1D9F07CCA3}" srcOrd="3" destOrd="0" presId="urn:microsoft.com/office/officeart/2018/2/layout/IconVerticalSolidList"/>
    <dgm:cxn modelId="{03CD81F3-0F1B-43DE-B59E-16CFA5E2691E}" type="presParOf" srcId="{B2F8026A-277B-4D61-905A-ADA686F14884}" destId="{DAF036F4-06F8-4FA3-86D6-C35FFAADBF39}" srcOrd="4" destOrd="0" presId="urn:microsoft.com/office/officeart/2018/2/layout/IconVerticalSolidList"/>
    <dgm:cxn modelId="{DAD86749-CD8B-40DC-874E-2BAED8C116DE}" type="presParOf" srcId="{DAF036F4-06F8-4FA3-86D6-C35FFAADBF39}" destId="{0AF9CD1D-129A-4CC0-9276-009B982C93AA}" srcOrd="0" destOrd="0" presId="urn:microsoft.com/office/officeart/2018/2/layout/IconVerticalSolidList"/>
    <dgm:cxn modelId="{0874CBF2-25B4-4899-95B7-86674894082A}" type="presParOf" srcId="{DAF036F4-06F8-4FA3-86D6-C35FFAADBF39}" destId="{DA9979D6-34D2-4336-B09B-44434FD0CB53}" srcOrd="1" destOrd="0" presId="urn:microsoft.com/office/officeart/2018/2/layout/IconVerticalSolidList"/>
    <dgm:cxn modelId="{CBF1BD05-442A-481E-83CE-0C77F053CFB6}" type="presParOf" srcId="{DAF036F4-06F8-4FA3-86D6-C35FFAADBF39}" destId="{6D3C0F09-FC6F-46F2-A679-C71A86BF92CE}" srcOrd="2" destOrd="0" presId="urn:microsoft.com/office/officeart/2018/2/layout/IconVerticalSolidList"/>
    <dgm:cxn modelId="{7945F61A-D2E3-442B-A50D-DD64D848F45C}" type="presParOf" srcId="{DAF036F4-06F8-4FA3-86D6-C35FFAADBF39}" destId="{6A4A8DC7-7B20-427D-A1AD-1077BDF5FE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AEE660-F4CB-41D6-BCBA-7F9E9F93850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8BF16B-C2D9-424F-8042-A6599A585B25}">
      <dgm:prSet/>
      <dgm:spPr/>
      <dgm:t>
        <a:bodyPr/>
        <a:lstStyle/>
        <a:p>
          <a:pPr>
            <a:lnSpc>
              <a:spcPct val="100000"/>
            </a:lnSpc>
          </a:pPr>
          <a:r>
            <a:rPr lang="en-US"/>
            <a:t>ACCURACY</a:t>
          </a:r>
        </a:p>
      </dgm:t>
    </dgm:pt>
    <dgm:pt modelId="{92C467AF-3620-47E4-B761-12BDC218ADCD}" type="parTrans" cxnId="{009ED6C5-ABE2-4AE1-BCA2-0A0A181867BC}">
      <dgm:prSet/>
      <dgm:spPr/>
      <dgm:t>
        <a:bodyPr/>
        <a:lstStyle/>
        <a:p>
          <a:endParaRPr lang="en-US"/>
        </a:p>
      </dgm:t>
    </dgm:pt>
    <dgm:pt modelId="{2B7BC0A7-CBA7-473C-A2CC-B05D867A4688}" type="sibTrans" cxnId="{009ED6C5-ABE2-4AE1-BCA2-0A0A181867BC}">
      <dgm:prSet/>
      <dgm:spPr/>
      <dgm:t>
        <a:bodyPr/>
        <a:lstStyle/>
        <a:p>
          <a:endParaRPr lang="en-US"/>
        </a:p>
      </dgm:t>
    </dgm:pt>
    <dgm:pt modelId="{525374E5-7B88-4995-BB57-1BE2F1AE2896}">
      <dgm:prSet/>
      <dgm:spPr/>
      <dgm:t>
        <a:bodyPr/>
        <a:lstStyle/>
        <a:p>
          <a:pPr>
            <a:lnSpc>
              <a:spcPct val="100000"/>
            </a:lnSpc>
          </a:pPr>
          <a:r>
            <a:rPr lang="en-US"/>
            <a:t>FAIRNESS</a:t>
          </a:r>
        </a:p>
      </dgm:t>
    </dgm:pt>
    <dgm:pt modelId="{BC6F4AE5-EB3E-4CB5-A7EE-9CEA6992BE21}" type="parTrans" cxnId="{EB168727-6207-4502-B42D-5844109D9D59}">
      <dgm:prSet/>
      <dgm:spPr/>
      <dgm:t>
        <a:bodyPr/>
        <a:lstStyle/>
        <a:p>
          <a:endParaRPr lang="en-US"/>
        </a:p>
      </dgm:t>
    </dgm:pt>
    <dgm:pt modelId="{E1396995-231A-4180-809B-1EFD717FB2AA}" type="sibTrans" cxnId="{EB168727-6207-4502-B42D-5844109D9D59}">
      <dgm:prSet/>
      <dgm:spPr/>
      <dgm:t>
        <a:bodyPr/>
        <a:lstStyle/>
        <a:p>
          <a:endParaRPr lang="en-US"/>
        </a:p>
      </dgm:t>
    </dgm:pt>
    <dgm:pt modelId="{1A3470E1-2BBE-44D3-BF22-C581116DF873}" type="pres">
      <dgm:prSet presAssocID="{31AEE660-F4CB-41D6-BCBA-7F9E9F938502}" presName="root" presStyleCnt="0">
        <dgm:presLayoutVars>
          <dgm:dir/>
          <dgm:resizeHandles val="exact"/>
        </dgm:presLayoutVars>
      </dgm:prSet>
      <dgm:spPr/>
    </dgm:pt>
    <dgm:pt modelId="{541973D3-19E7-42F5-94F6-D1F086FF2CC6}" type="pres">
      <dgm:prSet presAssocID="{7E8BF16B-C2D9-424F-8042-A6599A585B25}" presName="compNode" presStyleCnt="0"/>
      <dgm:spPr/>
    </dgm:pt>
    <dgm:pt modelId="{721295D8-8CC3-4056-9DCF-5076250ECD91}" type="pres">
      <dgm:prSet presAssocID="{7E8BF16B-C2D9-424F-8042-A6599A585B2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223FC251-2BA5-4AD0-BBC7-43B2F3C57CFE}" type="pres">
      <dgm:prSet presAssocID="{7E8BF16B-C2D9-424F-8042-A6599A585B25}" presName="spaceRect" presStyleCnt="0"/>
      <dgm:spPr/>
    </dgm:pt>
    <dgm:pt modelId="{5C4D3F81-0645-4611-948E-C76FD91A8F16}" type="pres">
      <dgm:prSet presAssocID="{7E8BF16B-C2D9-424F-8042-A6599A585B25}" presName="textRect" presStyleLbl="revTx" presStyleIdx="0" presStyleCnt="2">
        <dgm:presLayoutVars>
          <dgm:chMax val="1"/>
          <dgm:chPref val="1"/>
        </dgm:presLayoutVars>
      </dgm:prSet>
      <dgm:spPr/>
    </dgm:pt>
    <dgm:pt modelId="{B026A1C4-52ED-4CC1-A8B1-F7E0A32755DD}" type="pres">
      <dgm:prSet presAssocID="{2B7BC0A7-CBA7-473C-A2CC-B05D867A4688}" presName="sibTrans" presStyleCnt="0"/>
      <dgm:spPr/>
    </dgm:pt>
    <dgm:pt modelId="{DEC9DC49-E5C2-4E9D-BDBF-E30E8AE341F2}" type="pres">
      <dgm:prSet presAssocID="{525374E5-7B88-4995-BB57-1BE2F1AE2896}" presName="compNode" presStyleCnt="0"/>
      <dgm:spPr/>
    </dgm:pt>
    <dgm:pt modelId="{238B26FF-16CD-4642-B2F4-D2E09A82FDEC}" type="pres">
      <dgm:prSet presAssocID="{525374E5-7B88-4995-BB57-1BE2F1AE28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67C9C5F1-A9EF-4A24-AC55-CAAAE435D38E}" type="pres">
      <dgm:prSet presAssocID="{525374E5-7B88-4995-BB57-1BE2F1AE2896}" presName="spaceRect" presStyleCnt="0"/>
      <dgm:spPr/>
    </dgm:pt>
    <dgm:pt modelId="{59EB8F8A-9110-4979-A1EB-EB6FC74A7B39}" type="pres">
      <dgm:prSet presAssocID="{525374E5-7B88-4995-BB57-1BE2F1AE2896}" presName="textRect" presStyleLbl="revTx" presStyleIdx="1" presStyleCnt="2">
        <dgm:presLayoutVars>
          <dgm:chMax val="1"/>
          <dgm:chPref val="1"/>
        </dgm:presLayoutVars>
      </dgm:prSet>
      <dgm:spPr/>
    </dgm:pt>
  </dgm:ptLst>
  <dgm:cxnLst>
    <dgm:cxn modelId="{86C81601-76BD-4635-A163-9E9A185D801E}" type="presOf" srcId="{7E8BF16B-C2D9-424F-8042-A6599A585B25}" destId="{5C4D3F81-0645-4611-948E-C76FD91A8F16}" srcOrd="0" destOrd="0" presId="urn:microsoft.com/office/officeart/2018/2/layout/IconLabelList"/>
    <dgm:cxn modelId="{EB168727-6207-4502-B42D-5844109D9D59}" srcId="{31AEE660-F4CB-41D6-BCBA-7F9E9F938502}" destId="{525374E5-7B88-4995-BB57-1BE2F1AE2896}" srcOrd="1" destOrd="0" parTransId="{BC6F4AE5-EB3E-4CB5-A7EE-9CEA6992BE21}" sibTransId="{E1396995-231A-4180-809B-1EFD717FB2AA}"/>
    <dgm:cxn modelId="{3AE6C776-CEF9-4586-A747-DD01450696FF}" type="presOf" srcId="{525374E5-7B88-4995-BB57-1BE2F1AE2896}" destId="{59EB8F8A-9110-4979-A1EB-EB6FC74A7B39}" srcOrd="0" destOrd="0" presId="urn:microsoft.com/office/officeart/2018/2/layout/IconLabelList"/>
    <dgm:cxn modelId="{009ED6C5-ABE2-4AE1-BCA2-0A0A181867BC}" srcId="{31AEE660-F4CB-41D6-BCBA-7F9E9F938502}" destId="{7E8BF16B-C2D9-424F-8042-A6599A585B25}" srcOrd="0" destOrd="0" parTransId="{92C467AF-3620-47E4-B761-12BDC218ADCD}" sibTransId="{2B7BC0A7-CBA7-473C-A2CC-B05D867A4688}"/>
    <dgm:cxn modelId="{A73275ED-EF1C-4C54-9B54-1387FBB525F7}" type="presOf" srcId="{31AEE660-F4CB-41D6-BCBA-7F9E9F938502}" destId="{1A3470E1-2BBE-44D3-BF22-C581116DF873}" srcOrd="0" destOrd="0" presId="urn:microsoft.com/office/officeart/2018/2/layout/IconLabelList"/>
    <dgm:cxn modelId="{86C039D5-54CF-4960-BA19-3C41ACB26127}" type="presParOf" srcId="{1A3470E1-2BBE-44D3-BF22-C581116DF873}" destId="{541973D3-19E7-42F5-94F6-D1F086FF2CC6}" srcOrd="0" destOrd="0" presId="urn:microsoft.com/office/officeart/2018/2/layout/IconLabelList"/>
    <dgm:cxn modelId="{1F51399D-43D6-4CFF-ABDE-79D82B46A989}" type="presParOf" srcId="{541973D3-19E7-42F5-94F6-D1F086FF2CC6}" destId="{721295D8-8CC3-4056-9DCF-5076250ECD91}" srcOrd="0" destOrd="0" presId="urn:microsoft.com/office/officeart/2018/2/layout/IconLabelList"/>
    <dgm:cxn modelId="{F9AD73A7-7D9C-4B9F-89A7-A0D7A4E2A45B}" type="presParOf" srcId="{541973D3-19E7-42F5-94F6-D1F086FF2CC6}" destId="{223FC251-2BA5-4AD0-BBC7-43B2F3C57CFE}" srcOrd="1" destOrd="0" presId="urn:microsoft.com/office/officeart/2018/2/layout/IconLabelList"/>
    <dgm:cxn modelId="{A7E9233E-E5F0-4771-97A5-5411B5D00DE5}" type="presParOf" srcId="{541973D3-19E7-42F5-94F6-D1F086FF2CC6}" destId="{5C4D3F81-0645-4611-948E-C76FD91A8F16}" srcOrd="2" destOrd="0" presId="urn:microsoft.com/office/officeart/2018/2/layout/IconLabelList"/>
    <dgm:cxn modelId="{9ABE9E7C-74FA-411A-A3B6-FD4C37ADB61A}" type="presParOf" srcId="{1A3470E1-2BBE-44D3-BF22-C581116DF873}" destId="{B026A1C4-52ED-4CC1-A8B1-F7E0A32755DD}" srcOrd="1" destOrd="0" presId="urn:microsoft.com/office/officeart/2018/2/layout/IconLabelList"/>
    <dgm:cxn modelId="{205B4973-CFB7-4B12-B5B8-B719E1CF656C}" type="presParOf" srcId="{1A3470E1-2BBE-44D3-BF22-C581116DF873}" destId="{DEC9DC49-E5C2-4E9D-BDBF-E30E8AE341F2}" srcOrd="2" destOrd="0" presId="urn:microsoft.com/office/officeart/2018/2/layout/IconLabelList"/>
    <dgm:cxn modelId="{C5BADEE1-17E3-4EA9-B23D-49E8F65ADD8A}" type="presParOf" srcId="{DEC9DC49-E5C2-4E9D-BDBF-E30E8AE341F2}" destId="{238B26FF-16CD-4642-B2F4-D2E09A82FDEC}" srcOrd="0" destOrd="0" presId="urn:microsoft.com/office/officeart/2018/2/layout/IconLabelList"/>
    <dgm:cxn modelId="{EEA31A8F-D03B-4179-A010-037FEAE69A1B}" type="presParOf" srcId="{DEC9DC49-E5C2-4E9D-BDBF-E30E8AE341F2}" destId="{67C9C5F1-A9EF-4A24-AC55-CAAAE435D38E}" srcOrd="1" destOrd="0" presId="urn:microsoft.com/office/officeart/2018/2/layout/IconLabelList"/>
    <dgm:cxn modelId="{CB8E7B4E-08E2-41B5-AD5F-261E004D1548}" type="presParOf" srcId="{DEC9DC49-E5C2-4E9D-BDBF-E30E8AE341F2}" destId="{59EB8F8A-9110-4979-A1EB-EB6FC74A7B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8A0EB-0154-4F9B-A6A8-1D5301738C8A}">
      <dsp:nvSpPr>
        <dsp:cNvPr id="0" name=""/>
        <dsp:cNvSpPr/>
      </dsp:nvSpPr>
      <dsp:spPr>
        <a:xfrm>
          <a:off x="0" y="1854"/>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6A7CB-CD7E-470D-AE1E-0002E91B84CE}">
      <dsp:nvSpPr>
        <dsp:cNvPr id="0" name=""/>
        <dsp:cNvSpPr/>
      </dsp:nvSpPr>
      <dsp:spPr>
        <a:xfrm>
          <a:off x="284297" y="213315"/>
          <a:ext cx="516904" cy="516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207906-0306-4402-B24E-25CCD49C3C85}">
      <dsp:nvSpPr>
        <dsp:cNvPr id="0" name=""/>
        <dsp:cNvSpPr/>
      </dsp:nvSpPr>
      <dsp:spPr>
        <a:xfrm>
          <a:off x="1085500" y="1854"/>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90000"/>
            </a:lnSpc>
            <a:spcBef>
              <a:spcPct val="0"/>
            </a:spcBef>
            <a:spcAft>
              <a:spcPct val="35000"/>
            </a:spcAft>
            <a:buNone/>
          </a:pPr>
          <a:r>
            <a:rPr lang="en-US" sz="2200" kern="1200" dirty="0"/>
            <a:t>Setting the Stage</a:t>
          </a:r>
        </a:p>
      </dsp:txBody>
      <dsp:txXfrm>
        <a:off x="1085500" y="1854"/>
        <a:ext cx="5366442" cy="939827"/>
      </dsp:txXfrm>
    </dsp:sp>
    <dsp:sp modelId="{FF3AABB3-B784-4976-AE1A-06712364835F}">
      <dsp:nvSpPr>
        <dsp:cNvPr id="0" name=""/>
        <dsp:cNvSpPr/>
      </dsp:nvSpPr>
      <dsp:spPr>
        <a:xfrm>
          <a:off x="0" y="1176638"/>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E8828-5B58-40AC-96B8-F804A4B2D7B2}">
      <dsp:nvSpPr>
        <dsp:cNvPr id="0" name=""/>
        <dsp:cNvSpPr/>
      </dsp:nvSpPr>
      <dsp:spPr>
        <a:xfrm>
          <a:off x="284297" y="1388099"/>
          <a:ext cx="516904" cy="516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582FCF-376D-4995-A237-80E961CD1835}">
      <dsp:nvSpPr>
        <dsp:cNvPr id="0" name=""/>
        <dsp:cNvSpPr/>
      </dsp:nvSpPr>
      <dsp:spPr>
        <a:xfrm>
          <a:off x="1085500" y="1176638"/>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90000"/>
            </a:lnSpc>
            <a:spcBef>
              <a:spcPct val="0"/>
            </a:spcBef>
            <a:spcAft>
              <a:spcPct val="35000"/>
            </a:spcAft>
            <a:buNone/>
          </a:pPr>
          <a:r>
            <a:rPr lang="en-US" sz="2200" kern="1200"/>
            <a:t>Our Story</a:t>
          </a:r>
        </a:p>
      </dsp:txBody>
      <dsp:txXfrm>
        <a:off x="1085500" y="1176638"/>
        <a:ext cx="5366442" cy="939827"/>
      </dsp:txXfrm>
    </dsp:sp>
    <dsp:sp modelId="{A2B6B7C0-BA42-4236-AC84-BC9A35686E4E}">
      <dsp:nvSpPr>
        <dsp:cNvPr id="0" name=""/>
        <dsp:cNvSpPr/>
      </dsp:nvSpPr>
      <dsp:spPr>
        <a:xfrm>
          <a:off x="0" y="2351421"/>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E37F4-27CB-4DD1-A8B5-F36BF4FC4483}">
      <dsp:nvSpPr>
        <dsp:cNvPr id="0" name=""/>
        <dsp:cNvSpPr/>
      </dsp:nvSpPr>
      <dsp:spPr>
        <a:xfrm>
          <a:off x="284297" y="2562882"/>
          <a:ext cx="516904" cy="516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853A8D-4194-4EB2-A001-878BDE714578}">
      <dsp:nvSpPr>
        <dsp:cNvPr id="0" name=""/>
        <dsp:cNvSpPr/>
      </dsp:nvSpPr>
      <dsp:spPr>
        <a:xfrm>
          <a:off x="1085500" y="2351421"/>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90000"/>
            </a:lnSpc>
            <a:spcBef>
              <a:spcPct val="0"/>
            </a:spcBef>
            <a:spcAft>
              <a:spcPct val="35000"/>
            </a:spcAft>
            <a:buNone/>
          </a:pPr>
          <a:r>
            <a:rPr lang="en-US" sz="2200" kern="1200"/>
            <a:t>How to Work with Internal Auditors</a:t>
          </a:r>
        </a:p>
      </dsp:txBody>
      <dsp:txXfrm>
        <a:off x="1085500" y="2351421"/>
        <a:ext cx="5366442" cy="939827"/>
      </dsp:txXfrm>
    </dsp:sp>
    <dsp:sp modelId="{BAA4A9D9-6198-4953-9AF4-B708410B52DE}">
      <dsp:nvSpPr>
        <dsp:cNvPr id="0" name=""/>
        <dsp:cNvSpPr/>
      </dsp:nvSpPr>
      <dsp:spPr>
        <a:xfrm>
          <a:off x="0" y="3526205"/>
          <a:ext cx="6451943" cy="9398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B7E3B-B64C-4C5C-84D1-1E8B8BDC104B}">
      <dsp:nvSpPr>
        <dsp:cNvPr id="0" name=""/>
        <dsp:cNvSpPr/>
      </dsp:nvSpPr>
      <dsp:spPr>
        <a:xfrm>
          <a:off x="284297" y="3737666"/>
          <a:ext cx="516904" cy="516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877E52-C914-4151-B9D9-AE3E665031D5}">
      <dsp:nvSpPr>
        <dsp:cNvPr id="0" name=""/>
        <dsp:cNvSpPr/>
      </dsp:nvSpPr>
      <dsp:spPr>
        <a:xfrm>
          <a:off x="1085500" y="3526205"/>
          <a:ext cx="5366442" cy="93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65" tIns="99465" rIns="99465" bIns="99465" numCol="1" spcCol="1270" anchor="ctr" anchorCtr="0">
          <a:noAutofit/>
        </a:bodyPr>
        <a:lstStyle/>
        <a:p>
          <a:pPr marL="0" lvl="0" indent="0" algn="l" defTabSz="977900">
            <a:lnSpc>
              <a:spcPct val="90000"/>
            </a:lnSpc>
            <a:spcBef>
              <a:spcPct val="0"/>
            </a:spcBef>
            <a:spcAft>
              <a:spcPct val="35000"/>
            </a:spcAft>
            <a:buNone/>
          </a:pPr>
          <a:r>
            <a:rPr lang="en-US" sz="2200" kern="1200" dirty="0"/>
            <a:t>How to Work with External Auditors</a:t>
          </a:r>
        </a:p>
      </dsp:txBody>
      <dsp:txXfrm>
        <a:off x="1085500" y="3526205"/>
        <a:ext cx="5366442" cy="939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35E0D-EDC9-44CA-896A-12A75BDF5476}">
      <dsp:nvSpPr>
        <dsp:cNvPr id="0" name=""/>
        <dsp:cNvSpPr/>
      </dsp:nvSpPr>
      <dsp:spPr>
        <a:xfrm>
          <a:off x="461169" y="0"/>
          <a:ext cx="5132386" cy="513238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84ECD6-C25E-4B21-9A72-5EDA74A757EE}">
      <dsp:nvSpPr>
        <dsp:cNvPr id="0" name=""/>
        <dsp:cNvSpPr/>
      </dsp:nvSpPr>
      <dsp:spPr>
        <a:xfrm>
          <a:off x="948745" y="487576"/>
          <a:ext cx="2001630" cy="20016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Audit *More*</a:t>
          </a:r>
        </a:p>
      </dsp:txBody>
      <dsp:txXfrm>
        <a:off x="1046457" y="585288"/>
        <a:ext cx="1806206" cy="1806206"/>
      </dsp:txXfrm>
    </dsp:sp>
    <dsp:sp modelId="{AB24F652-7C91-4DD1-96BB-23554ACB35EB}">
      <dsp:nvSpPr>
        <dsp:cNvPr id="0" name=""/>
        <dsp:cNvSpPr/>
      </dsp:nvSpPr>
      <dsp:spPr>
        <a:xfrm>
          <a:off x="3104348" y="487576"/>
          <a:ext cx="2001630" cy="20016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Audit *Better*</a:t>
          </a:r>
        </a:p>
      </dsp:txBody>
      <dsp:txXfrm>
        <a:off x="3202060" y="585288"/>
        <a:ext cx="1806206" cy="1806206"/>
      </dsp:txXfrm>
    </dsp:sp>
    <dsp:sp modelId="{6AD47854-761C-4725-AD01-64EAD592BBC7}">
      <dsp:nvSpPr>
        <dsp:cNvPr id="0" name=""/>
        <dsp:cNvSpPr/>
      </dsp:nvSpPr>
      <dsp:spPr>
        <a:xfrm>
          <a:off x="948745" y="2643179"/>
          <a:ext cx="2001630" cy="20016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Audit *Less*</a:t>
          </a:r>
        </a:p>
      </dsp:txBody>
      <dsp:txXfrm>
        <a:off x="1046457" y="2740891"/>
        <a:ext cx="1806206" cy="1806206"/>
      </dsp:txXfrm>
    </dsp:sp>
    <dsp:sp modelId="{A4F95312-E518-42E9-BFC1-C81A42ABB3B7}">
      <dsp:nvSpPr>
        <dsp:cNvPr id="0" name=""/>
        <dsp:cNvSpPr/>
      </dsp:nvSpPr>
      <dsp:spPr>
        <a:xfrm>
          <a:off x="3104348" y="2643179"/>
          <a:ext cx="2001630" cy="20016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Advise</a:t>
          </a:r>
        </a:p>
      </dsp:txBody>
      <dsp:txXfrm>
        <a:off x="3202060" y="2740891"/>
        <a:ext cx="1806206" cy="180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E5DA9-DBE6-4E14-92AD-190BC5758A62}">
      <dsp:nvSpPr>
        <dsp:cNvPr id="0" name=""/>
        <dsp:cNvSpPr/>
      </dsp:nvSpPr>
      <dsp:spPr>
        <a:xfrm>
          <a:off x="0" y="545"/>
          <a:ext cx="6451943" cy="12762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91C25-2700-488B-B006-A7FF2972EF78}">
      <dsp:nvSpPr>
        <dsp:cNvPr id="0" name=""/>
        <dsp:cNvSpPr/>
      </dsp:nvSpPr>
      <dsp:spPr>
        <a:xfrm>
          <a:off x="386058" y="287696"/>
          <a:ext cx="701925" cy="701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265F7B-11A2-44E0-A945-794D4C14A7CD}">
      <dsp:nvSpPr>
        <dsp:cNvPr id="0" name=""/>
        <dsp:cNvSpPr/>
      </dsp:nvSpPr>
      <dsp:spPr>
        <a:xfrm>
          <a:off x="1474042" y="545"/>
          <a:ext cx="4977900"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1111250">
            <a:lnSpc>
              <a:spcPct val="90000"/>
            </a:lnSpc>
            <a:spcBef>
              <a:spcPct val="0"/>
            </a:spcBef>
            <a:spcAft>
              <a:spcPct val="35000"/>
            </a:spcAft>
            <a:buNone/>
          </a:pPr>
          <a:r>
            <a:rPr lang="en-US" sz="2500" kern="1200"/>
            <a:t>Internal Audit as “Partner”</a:t>
          </a:r>
        </a:p>
      </dsp:txBody>
      <dsp:txXfrm>
        <a:off x="1474042" y="545"/>
        <a:ext cx="4977900" cy="1276227"/>
      </dsp:txXfrm>
    </dsp:sp>
    <dsp:sp modelId="{8C05E971-0D64-4D46-B05F-926642AB02F6}">
      <dsp:nvSpPr>
        <dsp:cNvPr id="0" name=""/>
        <dsp:cNvSpPr/>
      </dsp:nvSpPr>
      <dsp:spPr>
        <a:xfrm>
          <a:off x="0" y="1595829"/>
          <a:ext cx="6451943" cy="12762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45C13-8326-47A2-8CB1-E270C362F192}">
      <dsp:nvSpPr>
        <dsp:cNvPr id="0" name=""/>
        <dsp:cNvSpPr/>
      </dsp:nvSpPr>
      <dsp:spPr>
        <a:xfrm>
          <a:off x="386058" y="1882980"/>
          <a:ext cx="701925" cy="701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7EAAA9-F15A-44F7-AB51-37974FC9F684}">
      <dsp:nvSpPr>
        <dsp:cNvPr id="0" name=""/>
        <dsp:cNvSpPr/>
      </dsp:nvSpPr>
      <dsp:spPr>
        <a:xfrm>
          <a:off x="1474042" y="1595829"/>
          <a:ext cx="4977900"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1111250">
            <a:lnSpc>
              <a:spcPct val="90000"/>
            </a:lnSpc>
            <a:spcBef>
              <a:spcPct val="0"/>
            </a:spcBef>
            <a:spcAft>
              <a:spcPct val="35000"/>
            </a:spcAft>
            <a:buNone/>
          </a:pPr>
          <a:r>
            <a:rPr lang="en-US" sz="2500" kern="1200"/>
            <a:t>Internal Audit as “Trusted Advisor”</a:t>
          </a:r>
        </a:p>
      </dsp:txBody>
      <dsp:txXfrm>
        <a:off x="1474042" y="1595829"/>
        <a:ext cx="4977900" cy="1276227"/>
      </dsp:txXfrm>
    </dsp:sp>
    <dsp:sp modelId="{3F4701B2-F25E-4E80-B6E2-50ECC937761C}">
      <dsp:nvSpPr>
        <dsp:cNvPr id="0" name=""/>
        <dsp:cNvSpPr/>
      </dsp:nvSpPr>
      <dsp:spPr>
        <a:xfrm>
          <a:off x="0" y="3191114"/>
          <a:ext cx="6451943" cy="12762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93652-2947-465D-B974-923AE9D5FF9A}">
      <dsp:nvSpPr>
        <dsp:cNvPr id="0" name=""/>
        <dsp:cNvSpPr/>
      </dsp:nvSpPr>
      <dsp:spPr>
        <a:xfrm>
          <a:off x="386058" y="3478265"/>
          <a:ext cx="701925" cy="7019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87A601-4F72-4595-9FCE-92FDE5E9D28D}">
      <dsp:nvSpPr>
        <dsp:cNvPr id="0" name=""/>
        <dsp:cNvSpPr/>
      </dsp:nvSpPr>
      <dsp:spPr>
        <a:xfrm>
          <a:off x="1474042" y="3191114"/>
          <a:ext cx="4977900" cy="127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67" tIns="135067" rIns="135067" bIns="135067" numCol="1" spcCol="1270" anchor="ctr" anchorCtr="0">
          <a:noAutofit/>
        </a:bodyPr>
        <a:lstStyle/>
        <a:p>
          <a:pPr marL="0" lvl="0" indent="0" algn="l" defTabSz="1111250">
            <a:lnSpc>
              <a:spcPct val="90000"/>
            </a:lnSpc>
            <a:spcBef>
              <a:spcPct val="0"/>
            </a:spcBef>
            <a:spcAft>
              <a:spcPct val="35000"/>
            </a:spcAft>
            <a:buNone/>
          </a:pPr>
          <a:r>
            <a:rPr lang="en-US" sz="2500" kern="1200"/>
            <a:t>Internal Audit on </a:t>
          </a:r>
          <a:r>
            <a:rPr lang="en-US" sz="2500" u="sng" kern="1200"/>
            <a:t>your</a:t>
          </a:r>
          <a:r>
            <a:rPr lang="en-US" sz="2500" kern="1200"/>
            <a:t> side</a:t>
          </a:r>
        </a:p>
      </dsp:txBody>
      <dsp:txXfrm>
        <a:off x="1474042" y="3191114"/>
        <a:ext cx="4977900" cy="12762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33D2C-ABCD-4CDC-B77A-EC4554998953}">
      <dsp:nvSpPr>
        <dsp:cNvPr id="0" name=""/>
        <dsp:cNvSpPr/>
      </dsp:nvSpPr>
      <dsp:spPr>
        <a:xfrm>
          <a:off x="0" y="463"/>
          <a:ext cx="9872663" cy="108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15E85-47A6-4876-9DA0-F8185C80EEB2}">
      <dsp:nvSpPr>
        <dsp:cNvPr id="0" name=""/>
        <dsp:cNvSpPr/>
      </dsp:nvSpPr>
      <dsp:spPr>
        <a:xfrm>
          <a:off x="328129" y="244526"/>
          <a:ext cx="596599" cy="596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3B05CF-EF4B-4F21-BBF3-08985C1803A9}">
      <dsp:nvSpPr>
        <dsp:cNvPr id="0" name=""/>
        <dsp:cNvSpPr/>
      </dsp:nvSpPr>
      <dsp:spPr>
        <a:xfrm>
          <a:off x="1252858" y="463"/>
          <a:ext cx="8619804"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100000"/>
            </a:lnSpc>
            <a:spcBef>
              <a:spcPct val="0"/>
            </a:spcBef>
            <a:spcAft>
              <a:spcPct val="35000"/>
            </a:spcAft>
            <a:buNone/>
          </a:pPr>
          <a:r>
            <a:rPr lang="en-US" sz="2500" kern="1200"/>
            <a:t>Most value in providing services on the front end</a:t>
          </a:r>
        </a:p>
      </dsp:txBody>
      <dsp:txXfrm>
        <a:off x="1252858" y="463"/>
        <a:ext cx="8619804" cy="1084726"/>
      </dsp:txXfrm>
    </dsp:sp>
    <dsp:sp modelId="{356D38C3-827C-49AA-9A1C-3F2D6C245827}">
      <dsp:nvSpPr>
        <dsp:cNvPr id="0" name=""/>
        <dsp:cNvSpPr/>
      </dsp:nvSpPr>
      <dsp:spPr>
        <a:xfrm>
          <a:off x="0" y="1356371"/>
          <a:ext cx="9872663" cy="108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6BF22-C2DB-4B2E-B96A-543D6E93788B}">
      <dsp:nvSpPr>
        <dsp:cNvPr id="0" name=""/>
        <dsp:cNvSpPr/>
      </dsp:nvSpPr>
      <dsp:spPr>
        <a:xfrm>
          <a:off x="328129" y="1600434"/>
          <a:ext cx="596599" cy="596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964F01-C544-47E4-975F-A347082395CA}">
      <dsp:nvSpPr>
        <dsp:cNvPr id="0" name=""/>
        <dsp:cNvSpPr/>
      </dsp:nvSpPr>
      <dsp:spPr>
        <a:xfrm>
          <a:off x="1252858" y="1356371"/>
          <a:ext cx="8619804"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100000"/>
            </a:lnSpc>
            <a:spcBef>
              <a:spcPct val="0"/>
            </a:spcBef>
            <a:spcAft>
              <a:spcPct val="35000"/>
            </a:spcAft>
            <a:buNone/>
          </a:pPr>
          <a:r>
            <a:rPr lang="en-US" sz="2500" kern="1200"/>
            <a:t>Preventive vs. Detective</a:t>
          </a:r>
        </a:p>
      </dsp:txBody>
      <dsp:txXfrm>
        <a:off x="1252858" y="1356371"/>
        <a:ext cx="8619804" cy="1084726"/>
      </dsp:txXfrm>
    </dsp:sp>
    <dsp:sp modelId="{EBE6CF56-13E0-470E-892F-50307114F882}">
      <dsp:nvSpPr>
        <dsp:cNvPr id="0" name=""/>
        <dsp:cNvSpPr/>
      </dsp:nvSpPr>
      <dsp:spPr>
        <a:xfrm>
          <a:off x="0" y="2712279"/>
          <a:ext cx="9872663" cy="108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00D34-7F2A-45A5-9F7F-2CA5AE7CE752}">
      <dsp:nvSpPr>
        <dsp:cNvPr id="0" name=""/>
        <dsp:cNvSpPr/>
      </dsp:nvSpPr>
      <dsp:spPr>
        <a:xfrm>
          <a:off x="328129" y="2956342"/>
          <a:ext cx="596599" cy="596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AA7BED-B5D5-4CAE-85A1-19EE8894C7D0}">
      <dsp:nvSpPr>
        <dsp:cNvPr id="0" name=""/>
        <dsp:cNvSpPr/>
      </dsp:nvSpPr>
      <dsp:spPr>
        <a:xfrm>
          <a:off x="1252858" y="2712279"/>
          <a:ext cx="8619804"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100000"/>
            </a:lnSpc>
            <a:spcBef>
              <a:spcPct val="0"/>
            </a:spcBef>
            <a:spcAft>
              <a:spcPct val="35000"/>
            </a:spcAft>
            <a:buNone/>
          </a:pPr>
          <a:r>
            <a:rPr lang="en-US" sz="2500" kern="1200"/>
            <a:t>Advantage of Advisory Services (vs. Assurance Services)</a:t>
          </a:r>
        </a:p>
      </dsp:txBody>
      <dsp:txXfrm>
        <a:off x="1252858" y="2712279"/>
        <a:ext cx="8619804" cy="1084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24FD6-D164-442E-9887-0BC2F9D4CC83}">
      <dsp:nvSpPr>
        <dsp:cNvPr id="0" name=""/>
        <dsp:cNvSpPr/>
      </dsp:nvSpPr>
      <dsp:spPr>
        <a:xfrm>
          <a:off x="0" y="463"/>
          <a:ext cx="9872663" cy="108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0F1FB-B399-434A-B357-94E95B51685A}">
      <dsp:nvSpPr>
        <dsp:cNvPr id="0" name=""/>
        <dsp:cNvSpPr/>
      </dsp:nvSpPr>
      <dsp:spPr>
        <a:xfrm>
          <a:off x="328129" y="244527"/>
          <a:ext cx="596599" cy="596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556B58-E54D-44D1-B7CD-3501ACE8D2F4}">
      <dsp:nvSpPr>
        <dsp:cNvPr id="0" name=""/>
        <dsp:cNvSpPr/>
      </dsp:nvSpPr>
      <dsp:spPr>
        <a:xfrm>
          <a:off x="1252859" y="463"/>
          <a:ext cx="8619803"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US" sz="2500" kern="1200"/>
            <a:t>Internal Audit is on your team – be straight, don’t hide anything</a:t>
          </a:r>
        </a:p>
      </dsp:txBody>
      <dsp:txXfrm>
        <a:off x="1252859" y="463"/>
        <a:ext cx="8619803" cy="1084726"/>
      </dsp:txXfrm>
    </dsp:sp>
    <dsp:sp modelId="{B4A45F7D-3E0A-4F63-83C0-05E0C7E4700C}">
      <dsp:nvSpPr>
        <dsp:cNvPr id="0" name=""/>
        <dsp:cNvSpPr/>
      </dsp:nvSpPr>
      <dsp:spPr>
        <a:xfrm>
          <a:off x="0" y="1356371"/>
          <a:ext cx="9872663" cy="108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28939-51E7-4F90-A2BA-2F75FBED3FD4}">
      <dsp:nvSpPr>
        <dsp:cNvPr id="0" name=""/>
        <dsp:cNvSpPr/>
      </dsp:nvSpPr>
      <dsp:spPr>
        <a:xfrm>
          <a:off x="328129" y="1600435"/>
          <a:ext cx="596599" cy="596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1A3E4B-BCD3-40D0-A302-47CA9017EB10}">
      <dsp:nvSpPr>
        <dsp:cNvPr id="0" name=""/>
        <dsp:cNvSpPr/>
      </dsp:nvSpPr>
      <dsp:spPr>
        <a:xfrm>
          <a:off x="1252859" y="1356371"/>
          <a:ext cx="8619803"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US" sz="2500" kern="1200"/>
            <a:t>Auditors will likely find anyway</a:t>
          </a:r>
        </a:p>
      </dsp:txBody>
      <dsp:txXfrm>
        <a:off x="1252859" y="1356371"/>
        <a:ext cx="8619803" cy="1084726"/>
      </dsp:txXfrm>
    </dsp:sp>
    <dsp:sp modelId="{0AF9CD1D-129A-4CC0-9276-009B982C93AA}">
      <dsp:nvSpPr>
        <dsp:cNvPr id="0" name=""/>
        <dsp:cNvSpPr/>
      </dsp:nvSpPr>
      <dsp:spPr>
        <a:xfrm>
          <a:off x="0" y="2712279"/>
          <a:ext cx="9872663" cy="10847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979D6-34D2-4336-B09B-44434FD0CB53}">
      <dsp:nvSpPr>
        <dsp:cNvPr id="0" name=""/>
        <dsp:cNvSpPr/>
      </dsp:nvSpPr>
      <dsp:spPr>
        <a:xfrm>
          <a:off x="328129" y="2956343"/>
          <a:ext cx="596599" cy="596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4A8DC7-7B20-427D-A1AD-1077BDF5FEAE}">
      <dsp:nvSpPr>
        <dsp:cNvPr id="0" name=""/>
        <dsp:cNvSpPr/>
      </dsp:nvSpPr>
      <dsp:spPr>
        <a:xfrm>
          <a:off x="1252859" y="2712279"/>
          <a:ext cx="8619803"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US" sz="2500" kern="1200"/>
            <a:t>Allows auditor to </a:t>
          </a:r>
          <a:r>
            <a:rPr lang="en-US" sz="2500" i="1" kern="1200"/>
            <a:t>spend more time on developing the recommendation</a:t>
          </a:r>
          <a:r>
            <a:rPr lang="en-US" sz="2500" kern="1200"/>
            <a:t> – i.e., solution-oriented.</a:t>
          </a:r>
        </a:p>
      </dsp:txBody>
      <dsp:txXfrm>
        <a:off x="1252859" y="2712279"/>
        <a:ext cx="8619803" cy="1084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295D8-8CC3-4056-9DCF-5076250ECD91}">
      <dsp:nvSpPr>
        <dsp:cNvPr id="0" name=""/>
        <dsp:cNvSpPr/>
      </dsp:nvSpPr>
      <dsp:spPr>
        <a:xfrm>
          <a:off x="1426331" y="33154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4D3F81-0645-4611-948E-C76FD91A8F16}">
      <dsp:nvSpPr>
        <dsp:cNvPr id="0" name=""/>
        <dsp:cNvSpPr/>
      </dsp:nvSpPr>
      <dsp:spPr>
        <a:xfrm>
          <a:off x="238331" y="274592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ACCURACY</a:t>
          </a:r>
        </a:p>
      </dsp:txBody>
      <dsp:txXfrm>
        <a:off x="238331" y="2745925"/>
        <a:ext cx="4320000" cy="720000"/>
      </dsp:txXfrm>
    </dsp:sp>
    <dsp:sp modelId="{238B26FF-16CD-4642-B2F4-D2E09A82FDEC}">
      <dsp:nvSpPr>
        <dsp:cNvPr id="0" name=""/>
        <dsp:cNvSpPr/>
      </dsp:nvSpPr>
      <dsp:spPr>
        <a:xfrm>
          <a:off x="6502331" y="33154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EB8F8A-9110-4979-A1EB-EB6FC74A7B39}">
      <dsp:nvSpPr>
        <dsp:cNvPr id="0" name=""/>
        <dsp:cNvSpPr/>
      </dsp:nvSpPr>
      <dsp:spPr>
        <a:xfrm>
          <a:off x="5314331" y="274592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FAIRNESS</a:t>
          </a:r>
        </a:p>
      </dsp:txBody>
      <dsp:txXfrm>
        <a:off x="5314331" y="2745925"/>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44959-8C45-4484-B8EE-986341644B04}"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E0785-A34E-4958-8235-8794EB49BCDA}" type="slidenum">
              <a:rPr lang="en-US" smtClean="0"/>
              <a:t>‹#›</a:t>
            </a:fld>
            <a:endParaRPr lang="en-US"/>
          </a:p>
        </p:txBody>
      </p:sp>
    </p:spTree>
    <p:extLst>
      <p:ext uri="{BB962C8B-B14F-4D97-AF65-F5344CB8AC3E}">
        <p14:creationId xmlns:p14="http://schemas.microsoft.com/office/powerpoint/2010/main" val="128742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E0785-A34E-4958-8235-8794EB49BCDA}" type="slidenum">
              <a:rPr lang="en-US" smtClean="0"/>
              <a:t>1</a:t>
            </a:fld>
            <a:endParaRPr lang="en-US"/>
          </a:p>
        </p:txBody>
      </p:sp>
    </p:spTree>
    <p:extLst>
      <p:ext uri="{BB962C8B-B14F-4D97-AF65-F5344CB8AC3E}">
        <p14:creationId xmlns:p14="http://schemas.microsoft.com/office/powerpoint/2010/main" val="250114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E0785-A34E-4958-8235-8794EB49BCDA}" type="slidenum">
              <a:rPr lang="en-US" smtClean="0"/>
              <a:t>11</a:t>
            </a:fld>
            <a:endParaRPr lang="en-US"/>
          </a:p>
        </p:txBody>
      </p:sp>
    </p:spTree>
    <p:extLst>
      <p:ext uri="{BB962C8B-B14F-4D97-AF65-F5344CB8AC3E}">
        <p14:creationId xmlns:p14="http://schemas.microsoft.com/office/powerpoint/2010/main" val="317224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especially the audits of Fiscal years 2017 and 2018.</a:t>
            </a:r>
          </a:p>
          <a:p>
            <a:r>
              <a:rPr lang="en-US" dirty="0"/>
              <a:t>Who remembers a major event requiring significant federal funds that occurred August/September 2017?</a:t>
            </a:r>
          </a:p>
          <a:p>
            <a:endParaRPr lang="en-US" dirty="0"/>
          </a:p>
          <a:p>
            <a:r>
              <a:rPr lang="en-US" b="1" i="0" dirty="0">
                <a:solidFill>
                  <a:srgbClr val="5F6368"/>
                </a:solidFill>
                <a:effectLst/>
                <a:latin typeface="Roboto" panose="02000000000000000000" pitchFamily="2" charset="0"/>
              </a:rPr>
              <a:t>Hurricane Harvey</a:t>
            </a:r>
            <a:r>
              <a:rPr lang="en-US" b="0" i="0" dirty="0">
                <a:solidFill>
                  <a:srgbClr val="4D5156"/>
                </a:solidFill>
                <a:effectLst/>
                <a:latin typeface="Roboto" panose="02000000000000000000" pitchFamily="2" charset="0"/>
              </a:rPr>
              <a:t> made landfall along the Texas coast near Port Aransas around 10:00 p.m. on August 25th as a cat 4 hurricane.</a:t>
            </a:r>
          </a:p>
          <a:p>
            <a:endParaRPr lang="en-US" b="0" i="0" dirty="0">
              <a:solidFill>
                <a:srgbClr val="4D5156"/>
              </a:solidFill>
              <a:effectLst/>
              <a:latin typeface="Roboto" panose="02000000000000000000" pitchFamily="2" charset="0"/>
            </a:endParaRPr>
          </a:p>
          <a:p>
            <a:r>
              <a:rPr lang="en-US" b="0" i="0" dirty="0">
                <a:solidFill>
                  <a:srgbClr val="4D5156"/>
                </a:solidFill>
                <a:effectLst/>
                <a:latin typeface="Roboto" panose="02000000000000000000" pitchFamily="2" charset="0"/>
              </a:rPr>
              <a:t>However, because the rule of two years @ “low risk”, Hurricane Harvey federal disaster dollars were actually not audited at DPS in FY2018.</a:t>
            </a:r>
            <a:endParaRPr lang="en-US" dirty="0"/>
          </a:p>
          <a:p>
            <a:endParaRPr lang="en-US" dirty="0"/>
          </a:p>
        </p:txBody>
      </p:sp>
      <p:sp>
        <p:nvSpPr>
          <p:cNvPr id="4" name="Slide Number Placeholder 3"/>
          <p:cNvSpPr>
            <a:spLocks noGrp="1"/>
          </p:cNvSpPr>
          <p:nvPr>
            <p:ph type="sldNum" sz="quarter" idx="10"/>
          </p:nvPr>
        </p:nvSpPr>
        <p:spPr/>
        <p:txBody>
          <a:bodyPr/>
          <a:lstStyle/>
          <a:p>
            <a:fld id="{C2CE0785-A34E-4958-8235-8794EB49BCDA}" type="slidenum">
              <a:rPr lang="en-US" smtClean="0"/>
              <a:t>12</a:t>
            </a:fld>
            <a:endParaRPr lang="en-US"/>
          </a:p>
        </p:txBody>
      </p:sp>
    </p:spTree>
    <p:extLst>
      <p:ext uri="{BB962C8B-B14F-4D97-AF65-F5344CB8AC3E}">
        <p14:creationId xmlns:p14="http://schemas.microsoft.com/office/powerpoint/2010/main" val="2384198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From the official “Mission of Internal Auditing” as promulgated by our professional standards board….</a:t>
            </a:r>
          </a:p>
          <a:p>
            <a:endParaRPr lang="en-US" dirty="0"/>
          </a:p>
          <a:p>
            <a:r>
              <a:rPr lang="en-US" dirty="0"/>
              <a:t>To close the story – we saw our role in helping our agency through this challenge, by not just auditing them, but by providing </a:t>
            </a:r>
            <a:r>
              <a:rPr lang="en-US" b="1" dirty="0"/>
              <a:t>insight</a:t>
            </a:r>
            <a:r>
              <a:rPr lang="en-US" dirty="0"/>
              <a:t> on how to be better prepared for audits…..</a:t>
            </a:r>
          </a:p>
          <a:p>
            <a:endParaRPr lang="en-US" dirty="0"/>
          </a:p>
        </p:txBody>
      </p:sp>
      <p:sp>
        <p:nvSpPr>
          <p:cNvPr id="4" name="Slide Number Placeholder 3"/>
          <p:cNvSpPr>
            <a:spLocks noGrp="1"/>
          </p:cNvSpPr>
          <p:nvPr>
            <p:ph type="sldNum" sz="quarter" idx="10"/>
          </p:nvPr>
        </p:nvSpPr>
        <p:spPr/>
        <p:txBody>
          <a:bodyPr/>
          <a:lstStyle/>
          <a:p>
            <a:fld id="{1D21CB40-7FC1-4B81-A7A8-ED532F858514}" type="slidenum">
              <a:rPr lang="en-US" smtClean="0"/>
              <a:t>13</a:t>
            </a:fld>
            <a:endParaRPr lang="en-US"/>
          </a:p>
        </p:txBody>
      </p:sp>
    </p:spTree>
    <p:extLst>
      <p:ext uri="{BB962C8B-B14F-4D97-AF65-F5344CB8AC3E}">
        <p14:creationId xmlns:p14="http://schemas.microsoft.com/office/powerpoint/2010/main" val="366324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fld id="{1D21CB40-7FC1-4B81-A7A8-ED532F858514}" type="slidenum">
              <a:rPr lang="en-US" smtClean="0"/>
              <a:t>14</a:t>
            </a:fld>
            <a:endParaRPr lang="en-US"/>
          </a:p>
        </p:txBody>
      </p:sp>
    </p:spTree>
    <p:extLst>
      <p:ext uri="{BB962C8B-B14F-4D97-AF65-F5344CB8AC3E}">
        <p14:creationId xmlns:p14="http://schemas.microsoft.com/office/powerpoint/2010/main" val="328905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 let’s distinguish internal from external auditors.  Maybe you think </a:t>
            </a:r>
            <a:r>
              <a:rPr lang="en-US" b="1" i="1" dirty="0"/>
              <a:t>an auditor is an auditor is an auditor….  </a:t>
            </a:r>
            <a:r>
              <a:rPr lang="en-US" dirty="0"/>
              <a:t>Not so.</a:t>
            </a:r>
          </a:p>
          <a:p>
            <a:endParaRPr lang="en-US" dirty="0"/>
          </a:p>
        </p:txBody>
      </p:sp>
      <p:sp>
        <p:nvSpPr>
          <p:cNvPr id="4" name="Slide Number Placeholder 3"/>
          <p:cNvSpPr>
            <a:spLocks noGrp="1"/>
          </p:cNvSpPr>
          <p:nvPr>
            <p:ph type="sldNum" sz="quarter" idx="5"/>
          </p:nvPr>
        </p:nvSpPr>
        <p:spPr/>
        <p:txBody>
          <a:bodyPr/>
          <a:lstStyle/>
          <a:p>
            <a:fld id="{C2CE0785-A34E-4958-8235-8794EB49BCDA}" type="slidenum">
              <a:rPr lang="en-US" smtClean="0"/>
              <a:t>15</a:t>
            </a:fld>
            <a:endParaRPr lang="en-US"/>
          </a:p>
        </p:txBody>
      </p:sp>
    </p:spTree>
    <p:extLst>
      <p:ext uri="{BB962C8B-B14F-4D97-AF65-F5344CB8AC3E}">
        <p14:creationId xmlns:p14="http://schemas.microsoft.com/office/powerpoint/2010/main" val="42091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fld id="{1D21CB40-7FC1-4B81-A7A8-ED532F858514}" type="slidenum">
              <a:rPr lang="en-US" smtClean="0"/>
              <a:t>16</a:t>
            </a:fld>
            <a:endParaRPr lang="en-US"/>
          </a:p>
        </p:txBody>
      </p:sp>
    </p:spTree>
    <p:extLst>
      <p:ext uri="{BB962C8B-B14F-4D97-AF65-F5344CB8AC3E}">
        <p14:creationId xmlns:p14="http://schemas.microsoft.com/office/powerpoint/2010/main" val="1610803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fld id="{1D21CB40-7FC1-4B81-A7A8-ED532F858514}" type="slidenum">
              <a:rPr lang="en-US" smtClean="0"/>
              <a:t>17</a:t>
            </a:fld>
            <a:endParaRPr lang="en-US"/>
          </a:p>
        </p:txBody>
      </p:sp>
    </p:spTree>
    <p:extLst>
      <p:ext uri="{BB962C8B-B14F-4D97-AF65-F5344CB8AC3E}">
        <p14:creationId xmlns:p14="http://schemas.microsoft.com/office/powerpoint/2010/main" val="34835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16280" y="4415790"/>
            <a:ext cx="5608320" cy="4183380"/>
          </a:xfrm>
        </p:spPr>
        <p:txBody>
          <a:bodyPr/>
          <a:lstStyle/>
          <a:p>
            <a:r>
              <a:rPr lang="en-US" dirty="0"/>
              <a:t>SUSAN</a:t>
            </a:r>
          </a:p>
        </p:txBody>
      </p:sp>
      <p:sp>
        <p:nvSpPr>
          <p:cNvPr id="4" name="Slide Number Placeholder 3"/>
          <p:cNvSpPr>
            <a:spLocks noGrp="1"/>
          </p:cNvSpPr>
          <p:nvPr>
            <p:ph type="sldNum" sz="quarter" idx="10"/>
          </p:nvPr>
        </p:nvSpPr>
        <p:spPr/>
        <p:txBody>
          <a:bodyPr/>
          <a:lstStyle/>
          <a:p>
            <a:fld id="{1D21CB40-7FC1-4B81-A7A8-ED532F858514}" type="slidenum">
              <a:rPr lang="en-US" smtClean="0"/>
              <a:t>18</a:t>
            </a:fld>
            <a:endParaRPr lang="en-US"/>
          </a:p>
        </p:txBody>
      </p:sp>
    </p:spTree>
    <p:extLst>
      <p:ext uri="{BB962C8B-B14F-4D97-AF65-F5344CB8AC3E}">
        <p14:creationId xmlns:p14="http://schemas.microsoft.com/office/powerpoint/2010/main" val="388044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fld id="{1D21CB40-7FC1-4B81-A7A8-ED532F858514}" type="slidenum">
              <a:rPr lang="en-US" smtClean="0"/>
              <a:t>19</a:t>
            </a:fld>
            <a:endParaRPr lang="en-US"/>
          </a:p>
        </p:txBody>
      </p:sp>
    </p:spTree>
    <p:extLst>
      <p:ext uri="{BB962C8B-B14F-4D97-AF65-F5344CB8AC3E}">
        <p14:creationId xmlns:p14="http://schemas.microsoft.com/office/powerpoint/2010/main" val="315930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fld id="{1D21CB40-7FC1-4B81-A7A8-ED532F858514}" type="slidenum">
              <a:rPr lang="en-US" smtClean="0"/>
              <a:t>20</a:t>
            </a:fld>
            <a:endParaRPr lang="en-US"/>
          </a:p>
        </p:txBody>
      </p:sp>
    </p:spTree>
    <p:extLst>
      <p:ext uri="{BB962C8B-B14F-4D97-AF65-F5344CB8AC3E}">
        <p14:creationId xmlns:p14="http://schemas.microsoft.com/office/powerpoint/2010/main" val="104277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E0785-A34E-4958-8235-8794EB49BCDA}" type="slidenum">
              <a:rPr lang="en-US" smtClean="0"/>
              <a:t>2</a:t>
            </a:fld>
            <a:endParaRPr lang="en-US"/>
          </a:p>
        </p:txBody>
      </p:sp>
    </p:spTree>
    <p:extLst>
      <p:ext uri="{BB962C8B-B14F-4D97-AF65-F5344CB8AC3E}">
        <p14:creationId xmlns:p14="http://schemas.microsoft.com/office/powerpoint/2010/main" val="3707058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fld id="{1D21CB40-7FC1-4B81-A7A8-ED532F858514}" type="slidenum">
              <a:rPr lang="en-US" smtClean="0"/>
              <a:t>21</a:t>
            </a:fld>
            <a:endParaRPr lang="en-US"/>
          </a:p>
        </p:txBody>
      </p:sp>
    </p:spTree>
    <p:extLst>
      <p:ext uri="{BB962C8B-B14F-4D97-AF65-F5344CB8AC3E}">
        <p14:creationId xmlns:p14="http://schemas.microsoft.com/office/powerpoint/2010/main" val="179248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10"/>
          </p:nvPr>
        </p:nvSpPr>
        <p:spPr/>
        <p:txBody>
          <a:bodyPr/>
          <a:lstStyle/>
          <a:p>
            <a:fld id="{1D21CB40-7FC1-4B81-A7A8-ED532F858514}" type="slidenum">
              <a:rPr lang="en-US" smtClean="0"/>
              <a:t>22</a:t>
            </a:fld>
            <a:endParaRPr lang="en-US"/>
          </a:p>
        </p:txBody>
      </p:sp>
    </p:spTree>
    <p:extLst>
      <p:ext uri="{BB962C8B-B14F-4D97-AF65-F5344CB8AC3E}">
        <p14:creationId xmlns:p14="http://schemas.microsoft.com/office/powerpoint/2010/main" val="1038289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1CB40-7FC1-4B81-A7A8-ED532F858514}" type="slidenum">
              <a:rPr lang="en-US" smtClean="0"/>
              <a:t>23</a:t>
            </a:fld>
            <a:endParaRPr lang="en-US"/>
          </a:p>
        </p:txBody>
      </p:sp>
    </p:spTree>
    <p:extLst>
      <p:ext uri="{BB962C8B-B14F-4D97-AF65-F5344CB8AC3E}">
        <p14:creationId xmlns:p14="http://schemas.microsoft.com/office/powerpoint/2010/main" val="2607472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1CB40-7FC1-4B81-A7A8-ED532F858514}" type="slidenum">
              <a:rPr lang="en-US" smtClean="0"/>
              <a:t>24</a:t>
            </a:fld>
            <a:endParaRPr lang="en-US"/>
          </a:p>
        </p:txBody>
      </p:sp>
    </p:spTree>
    <p:extLst>
      <p:ext uri="{BB962C8B-B14F-4D97-AF65-F5344CB8AC3E}">
        <p14:creationId xmlns:p14="http://schemas.microsoft.com/office/powerpoint/2010/main" val="2664308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E0785-A34E-4958-8235-8794EB49BCDA}" type="slidenum">
              <a:rPr lang="en-US" smtClean="0"/>
              <a:t>25</a:t>
            </a:fld>
            <a:endParaRPr lang="en-US"/>
          </a:p>
        </p:txBody>
      </p:sp>
    </p:spTree>
    <p:extLst>
      <p:ext uri="{BB962C8B-B14F-4D97-AF65-F5344CB8AC3E}">
        <p14:creationId xmlns:p14="http://schemas.microsoft.com/office/powerpoint/2010/main" val="8740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1CB40-7FC1-4B81-A7A8-ED532F858514}" type="slidenum">
              <a:rPr lang="en-US" smtClean="0"/>
              <a:t>3</a:t>
            </a:fld>
            <a:endParaRPr lang="en-US"/>
          </a:p>
        </p:txBody>
      </p:sp>
    </p:spTree>
    <p:extLst>
      <p:ext uri="{BB962C8B-B14F-4D97-AF65-F5344CB8AC3E}">
        <p14:creationId xmlns:p14="http://schemas.microsoft.com/office/powerpoint/2010/main" val="92344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 show of hands, how many of you have been audited or encountered an auditor in your work?  And by “audit” or “auditor”, I mean someone outside your section that has come to review your work, your team’s work, your agency’s work….  Maybe they didn’t call themselves an “auditor”.  Maybe it was termed a “review”.  Walks like, talks like, quacks like…..</a:t>
            </a:r>
          </a:p>
          <a:p>
            <a:endParaRPr lang="en-US" dirty="0"/>
          </a:p>
          <a:p>
            <a:r>
              <a:rPr lang="en-US" dirty="0"/>
              <a:t>Auditors/reviewers come from both the state level (name examples)</a:t>
            </a:r>
          </a:p>
          <a:p>
            <a:r>
              <a:rPr lang="en-US" dirty="0"/>
              <a:t>And from the federal level….. (name examples)</a:t>
            </a:r>
          </a:p>
          <a:p>
            <a:endParaRPr lang="en-US" dirty="0"/>
          </a:p>
        </p:txBody>
      </p:sp>
      <p:sp>
        <p:nvSpPr>
          <p:cNvPr id="4" name="Slide Number Placeholder 3"/>
          <p:cNvSpPr>
            <a:spLocks noGrp="1"/>
          </p:cNvSpPr>
          <p:nvPr>
            <p:ph type="sldNum" sz="quarter" idx="5"/>
          </p:nvPr>
        </p:nvSpPr>
        <p:spPr/>
        <p:txBody>
          <a:bodyPr/>
          <a:lstStyle/>
          <a:p>
            <a:fld id="{C2CE0785-A34E-4958-8235-8794EB49BCDA}" type="slidenum">
              <a:rPr lang="en-US" smtClean="0"/>
              <a:t>5</a:t>
            </a:fld>
            <a:endParaRPr lang="en-US"/>
          </a:p>
        </p:txBody>
      </p:sp>
    </p:spTree>
    <p:extLst>
      <p:ext uri="{BB962C8B-B14F-4D97-AF65-F5344CB8AC3E}">
        <p14:creationId xmlns:p14="http://schemas.microsoft.com/office/powerpoint/2010/main" val="264090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E0785-A34E-4958-8235-8794EB49BCDA}" type="slidenum">
              <a:rPr lang="en-US" smtClean="0"/>
              <a:t>6</a:t>
            </a:fld>
            <a:endParaRPr lang="en-US"/>
          </a:p>
        </p:txBody>
      </p:sp>
    </p:spTree>
    <p:extLst>
      <p:ext uri="{BB962C8B-B14F-4D97-AF65-F5344CB8AC3E}">
        <p14:creationId xmlns:p14="http://schemas.microsoft.com/office/powerpoint/2010/main" val="261655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E0785-A34E-4958-8235-8794EB49BCDA}" type="slidenum">
              <a:rPr lang="en-US" smtClean="0"/>
              <a:t>7</a:t>
            </a:fld>
            <a:endParaRPr lang="en-US"/>
          </a:p>
        </p:txBody>
      </p:sp>
    </p:spTree>
    <p:extLst>
      <p:ext uri="{BB962C8B-B14F-4D97-AF65-F5344CB8AC3E}">
        <p14:creationId xmlns:p14="http://schemas.microsoft.com/office/powerpoint/2010/main" val="237460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E0785-A34E-4958-8235-8794EB49BCDA}" type="slidenum">
              <a:rPr lang="en-US" smtClean="0"/>
              <a:t>8</a:t>
            </a:fld>
            <a:endParaRPr lang="en-US"/>
          </a:p>
        </p:txBody>
      </p:sp>
    </p:spTree>
    <p:extLst>
      <p:ext uri="{BB962C8B-B14F-4D97-AF65-F5344CB8AC3E}">
        <p14:creationId xmlns:p14="http://schemas.microsoft.com/office/powerpoint/2010/main" val="100357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E0785-A34E-4958-8235-8794EB49BCDA}" type="slidenum">
              <a:rPr lang="en-US" smtClean="0"/>
              <a:t>9</a:t>
            </a:fld>
            <a:endParaRPr lang="en-US"/>
          </a:p>
        </p:txBody>
      </p:sp>
    </p:spTree>
    <p:extLst>
      <p:ext uri="{BB962C8B-B14F-4D97-AF65-F5344CB8AC3E}">
        <p14:creationId xmlns:p14="http://schemas.microsoft.com/office/powerpoint/2010/main" val="326293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E0785-A34E-4958-8235-8794EB49BCDA}" type="slidenum">
              <a:rPr lang="en-US" smtClean="0"/>
              <a:t>10</a:t>
            </a:fld>
            <a:endParaRPr lang="en-US"/>
          </a:p>
        </p:txBody>
      </p:sp>
    </p:spTree>
    <p:extLst>
      <p:ext uri="{BB962C8B-B14F-4D97-AF65-F5344CB8AC3E}">
        <p14:creationId xmlns:p14="http://schemas.microsoft.com/office/powerpoint/2010/main" val="2462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399291F-11C5-4D3E-8003-03BB61E2A2C5}" type="datetime1">
              <a:rPr lang="en-US" smtClean="0"/>
              <a:t>7/18/2022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4C5C8BE-D8BD-4880-9280-6101DB64A78A}"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083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B6B21-17C4-4009-AA92-E277AC26C9A3}" type="datetime1">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5C8BE-D8BD-4880-9280-6101DB64A78A}" type="slidenum">
              <a:rPr lang="en-US" smtClean="0"/>
              <a:t>‹#›</a:t>
            </a:fld>
            <a:endParaRPr lang="en-US"/>
          </a:p>
        </p:txBody>
      </p:sp>
    </p:spTree>
    <p:extLst>
      <p:ext uri="{BB962C8B-B14F-4D97-AF65-F5344CB8AC3E}">
        <p14:creationId xmlns:p14="http://schemas.microsoft.com/office/powerpoint/2010/main" val="82912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A119F4-D2C2-41F9-A35D-0319F282218D}" type="datetime1">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5C8BE-D8BD-4880-9280-6101DB64A78A}" type="slidenum">
              <a:rPr lang="en-US" smtClean="0"/>
              <a:t>‹#›</a:t>
            </a:fld>
            <a:endParaRPr lang="en-US"/>
          </a:p>
        </p:txBody>
      </p:sp>
    </p:spTree>
    <p:extLst>
      <p:ext uri="{BB962C8B-B14F-4D97-AF65-F5344CB8AC3E}">
        <p14:creationId xmlns:p14="http://schemas.microsoft.com/office/powerpoint/2010/main" val="217567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E927B-06D0-4966-A708-834C9FA49D0F}" type="datetime1">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5C8BE-D8BD-4880-9280-6101DB64A78A}" type="slidenum">
              <a:rPr lang="en-US" smtClean="0"/>
              <a:t>‹#›</a:t>
            </a:fld>
            <a:endParaRPr lang="en-US"/>
          </a:p>
        </p:txBody>
      </p:sp>
    </p:spTree>
    <p:extLst>
      <p:ext uri="{BB962C8B-B14F-4D97-AF65-F5344CB8AC3E}">
        <p14:creationId xmlns:p14="http://schemas.microsoft.com/office/powerpoint/2010/main" val="68524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2E05FC-97CC-4D2D-BB76-8591778FAC40}" type="datetime1">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5C8BE-D8BD-4880-9280-6101DB64A78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25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216773-2C99-40F8-BB94-6D6BE66049F5}" type="datetime1">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5C8BE-D8BD-4880-9280-6101DB64A78A}" type="slidenum">
              <a:rPr lang="en-US" smtClean="0"/>
              <a:t>‹#›</a:t>
            </a:fld>
            <a:endParaRPr lang="en-US"/>
          </a:p>
        </p:txBody>
      </p:sp>
    </p:spTree>
    <p:extLst>
      <p:ext uri="{BB962C8B-B14F-4D97-AF65-F5344CB8AC3E}">
        <p14:creationId xmlns:p14="http://schemas.microsoft.com/office/powerpoint/2010/main" val="5652548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2CEEF6-C26D-40B8-9A09-2D45DC1A7328}" type="datetime1">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C5C8BE-D8BD-4880-9280-6101DB64A78A}" type="slidenum">
              <a:rPr lang="en-US" smtClean="0"/>
              <a:t>‹#›</a:t>
            </a:fld>
            <a:endParaRPr lang="en-US"/>
          </a:p>
        </p:txBody>
      </p:sp>
    </p:spTree>
    <p:extLst>
      <p:ext uri="{BB962C8B-B14F-4D97-AF65-F5344CB8AC3E}">
        <p14:creationId xmlns:p14="http://schemas.microsoft.com/office/powerpoint/2010/main" val="34799560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AF5AA1-12EC-4EFC-8F64-BFA5F36C0B2B}" type="datetime1">
              <a:rPr lang="en-US" smtClean="0"/>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C5C8BE-D8BD-4880-9280-6101DB64A78A}" type="slidenum">
              <a:rPr lang="en-US" smtClean="0"/>
              <a:t>‹#›</a:t>
            </a:fld>
            <a:endParaRPr lang="en-US"/>
          </a:p>
        </p:txBody>
      </p:sp>
    </p:spTree>
    <p:extLst>
      <p:ext uri="{BB962C8B-B14F-4D97-AF65-F5344CB8AC3E}">
        <p14:creationId xmlns:p14="http://schemas.microsoft.com/office/powerpoint/2010/main" val="214779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4DC3A-24E0-4497-B197-4164A30F5B80}" type="datetime1">
              <a:rPr lang="en-US" smtClean="0"/>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C5C8BE-D8BD-4880-9280-6101DB64A78A}" type="slidenum">
              <a:rPr lang="en-US" smtClean="0"/>
              <a:t>‹#›</a:t>
            </a:fld>
            <a:endParaRPr lang="en-US"/>
          </a:p>
        </p:txBody>
      </p:sp>
    </p:spTree>
    <p:extLst>
      <p:ext uri="{BB962C8B-B14F-4D97-AF65-F5344CB8AC3E}">
        <p14:creationId xmlns:p14="http://schemas.microsoft.com/office/powerpoint/2010/main" val="32182016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2AB125-2E11-4F77-AD3C-5211C0E87072}" type="datetime1">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5C8BE-D8BD-4880-9280-6101DB64A78A}" type="slidenum">
              <a:rPr lang="en-US" smtClean="0"/>
              <a:t>‹#›</a:t>
            </a:fld>
            <a:endParaRPr lang="en-US"/>
          </a:p>
        </p:txBody>
      </p:sp>
    </p:spTree>
    <p:extLst>
      <p:ext uri="{BB962C8B-B14F-4D97-AF65-F5344CB8AC3E}">
        <p14:creationId xmlns:p14="http://schemas.microsoft.com/office/powerpoint/2010/main" val="31396631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FB0EF3-F52C-4355-A417-D4E07FD48816}" type="datetime1">
              <a:rPr lang="en-US" smtClean="0"/>
              <a:t>7/18/2022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5C8BE-D8BD-4880-9280-6101DB64A78A}" type="slidenum">
              <a:rPr lang="en-US" smtClean="0"/>
              <a:t>‹#›</a:t>
            </a:fld>
            <a:endParaRPr lang="en-US"/>
          </a:p>
        </p:txBody>
      </p:sp>
    </p:spTree>
    <p:extLst>
      <p:ext uri="{BB962C8B-B14F-4D97-AF65-F5344CB8AC3E}">
        <p14:creationId xmlns:p14="http://schemas.microsoft.com/office/powerpoint/2010/main" val="223632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41A9F04F-3699-4046-9ED4-2D131BF06369}" type="datetime1">
              <a:rPr lang="en-US" smtClean="0"/>
              <a:t>7/18/2022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94C5C8BE-D8BD-4880-9280-6101DB64A78A}" type="slidenum">
              <a:rPr lang="en-US" smtClean="0"/>
              <a:t>‹#›</a:t>
            </a:fld>
            <a:endParaRPr lang="en-US"/>
          </a:p>
        </p:txBody>
      </p:sp>
    </p:spTree>
    <p:extLst>
      <p:ext uri="{BB962C8B-B14F-4D97-AF65-F5344CB8AC3E}">
        <p14:creationId xmlns:p14="http://schemas.microsoft.com/office/powerpoint/2010/main" val="2706503069"/>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5.sv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3.sv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about:blan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57.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Audit ready!</a:t>
            </a:r>
            <a:br>
              <a:rPr lang="en-US" dirty="0"/>
            </a:br>
            <a:r>
              <a:rPr lang="en-US" sz="4800" cap="small" dirty="0"/>
              <a:t>Strategies for Success</a:t>
            </a:r>
            <a:endParaRPr lang="en-US" cap="small" dirty="0"/>
          </a:p>
        </p:txBody>
      </p:sp>
      <p:sp>
        <p:nvSpPr>
          <p:cNvPr id="3" name="Subtitle 2"/>
          <p:cNvSpPr>
            <a:spLocks noGrp="1"/>
          </p:cNvSpPr>
          <p:nvPr>
            <p:ph type="subTitle" idx="1"/>
          </p:nvPr>
        </p:nvSpPr>
        <p:spPr/>
        <p:txBody>
          <a:bodyPr/>
          <a:lstStyle/>
          <a:p>
            <a:r>
              <a:rPr lang="en-US" dirty="0"/>
              <a:t>TSABAA Conference</a:t>
            </a:r>
          </a:p>
          <a:p>
            <a:r>
              <a:rPr lang="en-US" dirty="0"/>
              <a:t>July 20, 2022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80" y="5150031"/>
            <a:ext cx="1371600" cy="1371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390" y="5150031"/>
            <a:ext cx="1371600" cy="1371600"/>
          </a:xfrm>
          <a:prstGeom prst="rect">
            <a:avLst/>
          </a:prstGeom>
        </p:spPr>
      </p:pic>
    </p:spTree>
    <p:extLst>
      <p:ext uri="{BB962C8B-B14F-4D97-AF65-F5344CB8AC3E}">
        <p14:creationId xmlns:p14="http://schemas.microsoft.com/office/powerpoint/2010/main" val="327318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Finally Helped</a:t>
            </a:r>
          </a:p>
        </p:txBody>
      </p:sp>
      <p:sp>
        <p:nvSpPr>
          <p:cNvPr id="3" name="Content Placeholder 2"/>
          <p:cNvSpPr>
            <a:spLocks noGrp="1"/>
          </p:cNvSpPr>
          <p:nvPr>
            <p:ph idx="1"/>
          </p:nvPr>
        </p:nvSpPr>
        <p:spPr/>
        <p:txBody>
          <a:bodyPr>
            <a:normAutofit/>
          </a:bodyPr>
          <a:lstStyle/>
          <a:p>
            <a:pPr marL="0" indent="0" algn="ctr">
              <a:buNone/>
            </a:pPr>
            <a:r>
              <a:rPr lang="en-US" sz="6000" dirty="0"/>
              <a:t>Focusing on </a:t>
            </a:r>
          </a:p>
          <a:p>
            <a:pPr marL="0" indent="0" algn="ctr">
              <a:buNone/>
            </a:pPr>
            <a:r>
              <a:rPr lang="en-US" sz="6000" b="1" dirty="0"/>
              <a:t>AUDIT </a:t>
            </a:r>
          </a:p>
          <a:p>
            <a:pPr marL="0" indent="0" algn="ctr">
              <a:buNone/>
            </a:pPr>
            <a:r>
              <a:rPr lang="en-US" sz="6000" b="1" dirty="0"/>
              <a:t>READINESS</a:t>
            </a:r>
          </a:p>
        </p:txBody>
      </p:sp>
      <p:sp>
        <p:nvSpPr>
          <p:cNvPr id="4" name="Slide Number Placeholder 3"/>
          <p:cNvSpPr>
            <a:spLocks noGrp="1"/>
          </p:cNvSpPr>
          <p:nvPr>
            <p:ph type="sldNum" sz="quarter" idx="12"/>
          </p:nvPr>
        </p:nvSpPr>
        <p:spPr/>
        <p:txBody>
          <a:bodyPr/>
          <a:lstStyle/>
          <a:p>
            <a:fld id="{94C5C8BE-D8BD-4880-9280-6101DB64A78A}" type="slidenum">
              <a:rPr lang="en-US" smtClean="0"/>
              <a:t>10</a:t>
            </a:fld>
            <a:endParaRPr lang="en-US"/>
          </a:p>
        </p:txBody>
      </p:sp>
    </p:spTree>
    <p:extLst>
      <p:ext uri="{BB962C8B-B14F-4D97-AF65-F5344CB8AC3E}">
        <p14:creationId xmlns:p14="http://schemas.microsoft.com/office/powerpoint/2010/main" val="13818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34559" y="565573"/>
            <a:ext cx="9517801" cy="5734474"/>
          </a:xfrm>
          <a:prstGeom prst="rect">
            <a:avLst/>
          </a:prstGeom>
        </p:spPr>
      </p:pic>
      <p:sp>
        <p:nvSpPr>
          <p:cNvPr id="2" name="Slide Number Placeholder 1"/>
          <p:cNvSpPr>
            <a:spLocks noGrp="1"/>
          </p:cNvSpPr>
          <p:nvPr>
            <p:ph type="sldNum" sz="quarter" idx="12"/>
          </p:nvPr>
        </p:nvSpPr>
        <p:spPr>
          <a:xfrm>
            <a:off x="9329530" y="6280978"/>
            <a:ext cx="1706217" cy="365125"/>
          </a:xfrm>
        </p:spPr>
        <p:txBody>
          <a:bodyPr>
            <a:normAutofit/>
          </a:bodyPr>
          <a:lstStyle/>
          <a:p>
            <a:pPr>
              <a:spcAft>
                <a:spcPts val="600"/>
              </a:spcAft>
            </a:pPr>
            <a:fld id="{94C5C8BE-D8BD-4880-9280-6101DB64A78A}" type="slidenum">
              <a:rPr lang="en-US" smtClean="0"/>
              <a:pPr>
                <a:spcAft>
                  <a:spcPts val="600"/>
                </a:spcAft>
              </a:pPr>
              <a:t>11</a:t>
            </a:fld>
            <a:endParaRPr lang="en-US"/>
          </a:p>
        </p:txBody>
      </p:sp>
    </p:spTree>
    <p:extLst>
      <p:ext uri="{BB962C8B-B14F-4D97-AF65-F5344CB8AC3E}">
        <p14:creationId xmlns:p14="http://schemas.microsoft.com/office/powerpoint/2010/main" val="327631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54225" y="565573"/>
            <a:ext cx="9478468" cy="5734474"/>
          </a:xfrm>
          <a:prstGeom prst="rect">
            <a:avLst/>
          </a:prstGeom>
        </p:spPr>
      </p:pic>
      <p:sp>
        <p:nvSpPr>
          <p:cNvPr id="2" name="Slide Number Placeholder 1"/>
          <p:cNvSpPr>
            <a:spLocks noGrp="1"/>
          </p:cNvSpPr>
          <p:nvPr>
            <p:ph type="sldNum" sz="quarter" idx="12"/>
          </p:nvPr>
        </p:nvSpPr>
        <p:spPr>
          <a:xfrm>
            <a:off x="9329530" y="6280978"/>
            <a:ext cx="1706217" cy="365125"/>
          </a:xfrm>
        </p:spPr>
        <p:txBody>
          <a:bodyPr>
            <a:normAutofit/>
          </a:bodyPr>
          <a:lstStyle/>
          <a:p>
            <a:pPr>
              <a:spcAft>
                <a:spcPts val="600"/>
              </a:spcAft>
            </a:pPr>
            <a:fld id="{94C5C8BE-D8BD-4880-9280-6101DB64A78A}" type="slidenum">
              <a:rPr lang="en-US" smtClean="0"/>
              <a:pPr>
                <a:spcAft>
                  <a:spcPts val="600"/>
                </a:spcAft>
              </a:pPr>
              <a:t>12</a:t>
            </a:fld>
            <a:endParaRPr lang="en-US"/>
          </a:p>
        </p:txBody>
      </p:sp>
    </p:spTree>
    <p:extLst>
      <p:ext uri="{BB962C8B-B14F-4D97-AF65-F5344CB8AC3E}">
        <p14:creationId xmlns:p14="http://schemas.microsoft.com/office/powerpoint/2010/main" val="77672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a:solidFill>
                  <a:schemeClr val="accent4">
                    <a:lumMod val="75000"/>
                  </a:schemeClr>
                </a:solidFill>
              </a:rPr>
              <a:t>Mission of Internal Auditing</a:t>
            </a:r>
            <a:endParaRPr lang="en-US" dirty="0">
              <a:solidFill>
                <a:schemeClr val="accent4">
                  <a:lumMod val="75000"/>
                </a:schemeClr>
              </a:solidFill>
            </a:endParaRPr>
          </a:p>
        </p:txBody>
      </p:sp>
      <p:sp>
        <p:nvSpPr>
          <p:cNvPr id="3" name="Content Placeholder 2"/>
          <p:cNvSpPr>
            <a:spLocks noGrp="1"/>
          </p:cNvSpPr>
          <p:nvPr>
            <p:ph idx="1"/>
          </p:nvPr>
        </p:nvSpPr>
        <p:spPr>
          <a:solidFill>
            <a:schemeClr val="bg1"/>
          </a:solidFill>
        </p:spPr>
        <p:txBody>
          <a:bodyPr anchor="ctr">
            <a:normAutofit/>
          </a:bodyPr>
          <a:lstStyle/>
          <a:p>
            <a:pPr marL="109728" indent="0" algn="ctr">
              <a:lnSpc>
                <a:spcPct val="150000"/>
              </a:lnSpc>
              <a:buNone/>
            </a:pPr>
            <a:r>
              <a:rPr lang="en-US" sz="3200" i="1">
                <a:solidFill>
                  <a:schemeClr val="tx1"/>
                </a:solidFill>
                <a:latin typeface="Arial Narrow" panose="020B0606020202030204" pitchFamily="34" charset="0"/>
              </a:rPr>
              <a:t>“</a:t>
            </a:r>
            <a:r>
              <a:rPr lang="en-US" sz="3200" i="1"/>
              <a:t>To enhance and protect organizational value by providing risk-based and objective assurance, advice, and </a:t>
            </a:r>
            <a:r>
              <a:rPr lang="en-US" sz="3200" i="1">
                <a:latin typeface="Cooper Black" panose="0208090404030B020404" pitchFamily="18" charset="0"/>
              </a:rPr>
              <a:t>insight</a:t>
            </a:r>
            <a:r>
              <a:rPr lang="en-US" sz="3200" i="1">
                <a:solidFill>
                  <a:schemeClr val="tx1"/>
                </a:solidFill>
                <a:latin typeface="Arial Narrow" panose="020B0606020202030204" pitchFamily="34" charset="0"/>
              </a:rPr>
              <a:t>.”</a:t>
            </a:r>
          </a:p>
          <a:p>
            <a:pPr marL="109728" indent="0" algn="r">
              <a:lnSpc>
                <a:spcPct val="150000"/>
              </a:lnSpc>
              <a:buNone/>
            </a:pPr>
            <a:endParaRPr lang="en-US" sz="1100" i="1">
              <a:solidFill>
                <a:schemeClr val="tx1"/>
              </a:solidFill>
              <a:latin typeface="Arial Narrow" panose="020B0606020202030204" pitchFamily="34" charset="0"/>
            </a:endParaRPr>
          </a:p>
          <a:p>
            <a:pPr marL="109728" indent="0" algn="r">
              <a:lnSpc>
                <a:spcPct val="150000"/>
              </a:lnSpc>
              <a:buNone/>
            </a:pPr>
            <a:r>
              <a:rPr lang="en-US" sz="1100" i="1">
                <a:solidFill>
                  <a:schemeClr val="tx1"/>
                </a:solidFill>
                <a:latin typeface="Arial Narrow" panose="020B0606020202030204" pitchFamily="34" charset="0"/>
              </a:rPr>
              <a:t>The Institute of Internal Auditors</a:t>
            </a:r>
            <a:endParaRPr lang="en-US" sz="1100" i="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49344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5" name="Rectangle 10">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2">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14">
            <a:extLst>
              <a:ext uri="{FF2B5EF4-FFF2-40B4-BE49-F238E27FC236}">
                <a16:creationId xmlns:a16="http://schemas.microsoft.com/office/drawing/2014/main" id="{5E639389-5CE5-4E42-90F2-7285AB3AB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8" name="Rectangle 16">
            <a:extLst>
              <a:ext uri="{FF2B5EF4-FFF2-40B4-BE49-F238E27FC236}">
                <a16:creationId xmlns:a16="http://schemas.microsoft.com/office/drawing/2014/main" id="{00D8BB72-00A6-426D-9D3D-E424019F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solidFill>
            <a:schemeClr val="accent3"/>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18">
            <a:extLst>
              <a:ext uri="{FF2B5EF4-FFF2-40B4-BE49-F238E27FC236}">
                <a16:creationId xmlns:a16="http://schemas.microsoft.com/office/drawing/2014/main" id="{6690CD3C-3755-4F1C-9BDA-BF4A62A21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1" y="240030"/>
            <a:ext cx="7821038" cy="637794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42996" y="688255"/>
            <a:ext cx="6244018" cy="5217595"/>
          </a:xfrm>
          <a:noFill/>
          <a:ln w="12700" cmpd="sng">
            <a:noFill/>
          </a:ln>
        </p:spPr>
        <p:txBody>
          <a:bodyPr vert="horz" lIns="91440" tIns="45720" rIns="91440" bIns="45720" rtlCol="0" anchor="ctr">
            <a:normAutofit/>
          </a:bodyPr>
          <a:lstStyle/>
          <a:p>
            <a:pPr algn="r"/>
            <a:r>
              <a:rPr lang="en-US" sz="6600" b="1" kern="1200" cap="all" baseline="0">
                <a:solidFill>
                  <a:schemeClr val="tx2"/>
                </a:solidFill>
                <a:latin typeface="+mj-lt"/>
                <a:ea typeface="+mj-ea"/>
                <a:cs typeface="+mj-cs"/>
              </a:rPr>
              <a:t>How to Work With Internal Auditors</a:t>
            </a:r>
          </a:p>
        </p:txBody>
      </p:sp>
      <p:sp>
        <p:nvSpPr>
          <p:cNvPr id="3" name="Text Placeholder 2"/>
          <p:cNvSpPr>
            <a:spLocks noGrp="1"/>
          </p:cNvSpPr>
          <p:nvPr>
            <p:ph type="body" idx="1"/>
          </p:nvPr>
        </p:nvSpPr>
        <p:spPr>
          <a:xfrm>
            <a:off x="8369994" y="688255"/>
            <a:ext cx="3079883" cy="5217595"/>
          </a:xfrm>
        </p:spPr>
        <p:txBody>
          <a:bodyPr vert="horz" lIns="91440" tIns="45720" rIns="91440" bIns="45720" rtlCol="0" anchor="ctr">
            <a:normAutofit/>
          </a:bodyPr>
          <a:lstStyle/>
          <a:p>
            <a:pPr algn="l"/>
            <a:r>
              <a:rPr lang="en-US" sz="2400" b="1" dirty="0">
                <a:solidFill>
                  <a:srgbClr val="FFFFFF"/>
                </a:solidFill>
              </a:rPr>
              <a:t>Strategies for Success</a:t>
            </a:r>
          </a:p>
          <a:p>
            <a:pPr algn="l"/>
            <a:endParaRPr lang="en-US" sz="2400" b="1" dirty="0">
              <a:solidFill>
                <a:srgbClr val="FFFFFF"/>
              </a:solidFill>
            </a:endParaRPr>
          </a:p>
          <a:p>
            <a:r>
              <a:rPr lang="en-US" sz="2400" i="1" dirty="0">
                <a:solidFill>
                  <a:srgbClr val="FFFFFF"/>
                </a:solidFill>
              </a:rPr>
              <a:t>What Internal Auditors Wish Management Knew…..</a:t>
            </a:r>
          </a:p>
        </p:txBody>
      </p:sp>
      <p:sp>
        <p:nvSpPr>
          <p:cNvPr id="4" name="Slide Number Placeholder 3"/>
          <p:cNvSpPr>
            <a:spLocks noGrp="1"/>
          </p:cNvSpPr>
          <p:nvPr>
            <p:ph type="sldNum" sz="quarter" idx="12"/>
          </p:nvPr>
        </p:nvSpPr>
        <p:spPr>
          <a:xfrm>
            <a:off x="10972736" y="6223828"/>
            <a:ext cx="643416" cy="365125"/>
          </a:xfrm>
        </p:spPr>
        <p:txBody>
          <a:bodyPr vert="horz" lIns="91440" tIns="45720" rIns="91440" bIns="45720" rtlCol="0" anchor="ctr">
            <a:normAutofit/>
          </a:bodyPr>
          <a:lstStyle/>
          <a:p>
            <a:pPr>
              <a:spcAft>
                <a:spcPts val="600"/>
              </a:spcAft>
            </a:pPr>
            <a:fld id="{94C5C8BE-D8BD-4880-9280-6101DB64A78A}" type="slidenum">
              <a:rPr lang="en-US">
                <a:solidFill>
                  <a:srgbClr val="FFFFFF"/>
                </a:solidFill>
              </a:rPr>
              <a:pPr>
                <a:spcAft>
                  <a:spcPts val="600"/>
                </a:spcAft>
              </a:pPr>
              <a:t>14</a:t>
            </a:fld>
            <a:endParaRPr lang="en-US">
              <a:solidFill>
                <a:srgbClr val="FFFFFF"/>
              </a:solidFill>
            </a:endParaRPr>
          </a:p>
        </p:txBody>
      </p:sp>
      <p:cxnSp>
        <p:nvCxnSpPr>
          <p:cNvPr id="11" name="Straight Connector 10">
            <a:extLst>
              <a:ext uri="{FF2B5EF4-FFF2-40B4-BE49-F238E27FC236}">
                <a16:creationId xmlns:a16="http://schemas.microsoft.com/office/drawing/2014/main" id="{28675537-691F-40D0-A830-887D559C7980}"/>
              </a:ext>
            </a:extLst>
          </p:cNvPr>
          <p:cNvCxnSpPr/>
          <p:nvPr/>
        </p:nvCxnSpPr>
        <p:spPr>
          <a:xfrm>
            <a:off x="8905462" y="2994992"/>
            <a:ext cx="18950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46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There is a Difference….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0426185"/>
              </p:ext>
            </p:extLst>
          </p:nvPr>
        </p:nvGraphicFramePr>
        <p:xfrm>
          <a:off x="1145856" y="1717550"/>
          <a:ext cx="9872664" cy="4688840"/>
        </p:xfrm>
        <a:graphic>
          <a:graphicData uri="http://schemas.openxmlformats.org/drawingml/2006/table">
            <a:tbl>
              <a:tblPr firstRow="1" bandRow="1">
                <a:tableStyleId>{00A15C55-8517-42AA-B614-E9B94910E393}</a:tableStyleId>
              </a:tblPr>
              <a:tblGrid>
                <a:gridCol w="4936332">
                  <a:extLst>
                    <a:ext uri="{9D8B030D-6E8A-4147-A177-3AD203B41FA5}">
                      <a16:colId xmlns:a16="http://schemas.microsoft.com/office/drawing/2014/main" val="2002084583"/>
                    </a:ext>
                  </a:extLst>
                </a:gridCol>
                <a:gridCol w="4936332">
                  <a:extLst>
                    <a:ext uri="{9D8B030D-6E8A-4147-A177-3AD203B41FA5}">
                      <a16:colId xmlns:a16="http://schemas.microsoft.com/office/drawing/2014/main" val="4080453207"/>
                    </a:ext>
                  </a:extLst>
                </a:gridCol>
              </a:tblGrid>
              <a:tr h="370840">
                <a:tc>
                  <a:txBody>
                    <a:bodyPr/>
                    <a:lstStyle/>
                    <a:p>
                      <a:pPr algn="ctr"/>
                      <a:r>
                        <a:rPr lang="en-US"/>
                        <a:t>EXTERNAL </a:t>
                      </a:r>
                      <a:r>
                        <a:rPr lang="en-US" baseline="0"/>
                        <a:t> AUDIT</a:t>
                      </a:r>
                      <a:endParaRPr lang="en-US" dirty="0"/>
                    </a:p>
                  </a:txBody>
                  <a:tcPr/>
                </a:tc>
                <a:tc>
                  <a:txBody>
                    <a:bodyPr/>
                    <a:lstStyle/>
                    <a:p>
                      <a:pPr algn="ctr"/>
                      <a:r>
                        <a:rPr lang="en-US"/>
                        <a:t>INTERNAL</a:t>
                      </a:r>
                      <a:r>
                        <a:rPr lang="en-US" baseline="0"/>
                        <a:t>  AUDIT</a:t>
                      </a:r>
                      <a:endParaRPr lang="en-US" dirty="0"/>
                    </a:p>
                  </a:txBody>
                  <a:tcPr/>
                </a:tc>
                <a:extLst>
                  <a:ext uri="{0D108BD9-81ED-4DB2-BD59-A6C34878D82A}">
                    <a16:rowId xmlns:a16="http://schemas.microsoft.com/office/drawing/2014/main" val="2102896536"/>
                  </a:ext>
                </a:extLst>
              </a:tr>
              <a:tr h="370840">
                <a:tc>
                  <a:txBody>
                    <a:bodyPr/>
                    <a:lstStyle/>
                    <a:p>
                      <a:r>
                        <a:rPr lang="en-US"/>
                        <a:t>Focus</a:t>
                      </a:r>
                      <a:r>
                        <a:rPr lang="en-US" baseline="0"/>
                        <a:t> on Historical Events</a:t>
                      </a:r>
                      <a:endParaRPr lang="en-US" dirty="0"/>
                    </a:p>
                  </a:txBody>
                  <a:tcPr/>
                </a:tc>
                <a:tc>
                  <a:txBody>
                    <a:bodyPr/>
                    <a:lstStyle/>
                    <a:p>
                      <a:r>
                        <a:rPr lang="en-US"/>
                        <a:t>Focus on the Future</a:t>
                      </a:r>
                      <a:endParaRPr lang="en-US" dirty="0"/>
                    </a:p>
                  </a:txBody>
                  <a:tcPr/>
                </a:tc>
                <a:extLst>
                  <a:ext uri="{0D108BD9-81ED-4DB2-BD59-A6C34878D82A}">
                    <a16:rowId xmlns:a16="http://schemas.microsoft.com/office/drawing/2014/main" val="1443116530"/>
                  </a:ext>
                </a:extLst>
              </a:tr>
              <a:tr h="370840">
                <a:tc>
                  <a:txBody>
                    <a:bodyPr/>
                    <a:lstStyle/>
                    <a:p>
                      <a:r>
                        <a:rPr lang="en-US"/>
                        <a:t>Compliance</a:t>
                      </a:r>
                      <a:endParaRPr lang="en-US" dirty="0"/>
                    </a:p>
                  </a:txBody>
                  <a:tcPr/>
                </a:tc>
                <a:tc>
                  <a:txBody>
                    <a:bodyPr/>
                    <a:lstStyle/>
                    <a:p>
                      <a:r>
                        <a:rPr lang="en-US"/>
                        <a:t>Goals and Objectives of the Organization</a:t>
                      </a:r>
                      <a:endParaRPr lang="en-US" dirty="0"/>
                    </a:p>
                  </a:txBody>
                  <a:tcPr/>
                </a:tc>
                <a:extLst>
                  <a:ext uri="{0D108BD9-81ED-4DB2-BD59-A6C34878D82A}">
                    <a16:rowId xmlns:a16="http://schemas.microsoft.com/office/drawing/2014/main" val="2909815310"/>
                  </a:ext>
                </a:extLst>
              </a:tr>
              <a:tr h="370840">
                <a:tc>
                  <a:txBody>
                    <a:bodyPr/>
                    <a:lstStyle/>
                    <a:p>
                      <a:r>
                        <a:rPr lang="en-US"/>
                        <a:t>Typically,</a:t>
                      </a:r>
                      <a:r>
                        <a:rPr lang="en-US" baseline="0"/>
                        <a:t> Cannot Perform Consulting Services</a:t>
                      </a:r>
                      <a:endParaRPr lang="en-US" dirty="0"/>
                    </a:p>
                  </a:txBody>
                  <a:tcPr/>
                </a:tc>
                <a:tc>
                  <a:txBody>
                    <a:bodyPr/>
                    <a:lstStyle/>
                    <a:p>
                      <a:r>
                        <a:rPr lang="en-US"/>
                        <a:t>The Definition of Internal Auditing</a:t>
                      </a:r>
                      <a:r>
                        <a:rPr lang="en-US" baseline="0"/>
                        <a:t> – “</a:t>
                      </a:r>
                      <a:r>
                        <a:rPr lang="en-US" i="1" baseline="0"/>
                        <a:t>Assurance </a:t>
                      </a:r>
                      <a:r>
                        <a:rPr lang="en-US" i="1" u="sng" baseline="0"/>
                        <a:t>and</a:t>
                      </a:r>
                      <a:r>
                        <a:rPr lang="en-US" i="1" baseline="0"/>
                        <a:t> Consulting Activity”</a:t>
                      </a:r>
                      <a:endParaRPr lang="en-US" i="1" dirty="0"/>
                    </a:p>
                  </a:txBody>
                  <a:tcPr/>
                </a:tc>
                <a:extLst>
                  <a:ext uri="{0D108BD9-81ED-4DB2-BD59-A6C34878D82A}">
                    <a16:rowId xmlns:a16="http://schemas.microsoft.com/office/drawing/2014/main" val="2335098263"/>
                  </a:ext>
                </a:extLst>
              </a:tr>
              <a:tr h="370840">
                <a:tc>
                  <a:txBody>
                    <a:bodyPr/>
                    <a:lstStyle/>
                    <a:p>
                      <a:r>
                        <a:rPr lang="en-US"/>
                        <a:t>They Leave</a:t>
                      </a:r>
                      <a:endParaRPr lang="en-US" dirty="0"/>
                    </a:p>
                  </a:txBody>
                  <a:tcPr/>
                </a:tc>
                <a:tc>
                  <a:txBody>
                    <a:bodyPr/>
                    <a:lstStyle/>
                    <a:p>
                      <a:r>
                        <a:rPr lang="en-US"/>
                        <a:t>Ongoing Relationship</a:t>
                      </a:r>
                      <a:endParaRPr lang="en-US" dirty="0"/>
                    </a:p>
                  </a:txBody>
                  <a:tcPr/>
                </a:tc>
                <a:extLst>
                  <a:ext uri="{0D108BD9-81ED-4DB2-BD59-A6C34878D82A}">
                    <a16:rowId xmlns:a16="http://schemas.microsoft.com/office/drawing/2014/main" val="4220432172"/>
                  </a:ext>
                </a:extLst>
              </a:tr>
              <a:tr h="370840">
                <a:tc>
                  <a:txBody>
                    <a:bodyPr/>
                    <a:lstStyle/>
                    <a:p>
                      <a:r>
                        <a:rPr lang="en-US"/>
                        <a:t>Independent</a:t>
                      </a:r>
                      <a:r>
                        <a:rPr lang="en-US" baseline="0"/>
                        <a:t> of the Organization</a:t>
                      </a:r>
                      <a:endParaRPr lang="en-US" dirty="0"/>
                    </a:p>
                  </a:txBody>
                  <a:tcPr/>
                </a:tc>
                <a:tc>
                  <a:txBody>
                    <a:bodyPr/>
                    <a:lstStyle/>
                    <a:p>
                      <a:r>
                        <a:rPr lang="en-US"/>
                        <a:t>Independent</a:t>
                      </a:r>
                      <a:r>
                        <a:rPr lang="en-US" baseline="0"/>
                        <a:t> of Management, but NOT Independent of the Organization</a:t>
                      </a:r>
                      <a:endParaRPr lang="en-US" dirty="0"/>
                    </a:p>
                  </a:txBody>
                  <a:tcPr/>
                </a:tc>
                <a:extLst>
                  <a:ext uri="{0D108BD9-81ED-4DB2-BD59-A6C34878D82A}">
                    <a16:rowId xmlns:a16="http://schemas.microsoft.com/office/drawing/2014/main" val="270188062"/>
                  </a:ext>
                </a:extLst>
              </a:tr>
              <a:tr h="370840">
                <a:tc>
                  <a:txBody>
                    <a:bodyPr/>
                    <a:lstStyle/>
                    <a:p>
                      <a:r>
                        <a:rPr lang="en-US"/>
                        <a:t>Provide Assurance to Third</a:t>
                      </a:r>
                      <a:r>
                        <a:rPr lang="en-US" baseline="0"/>
                        <a:t> Parties</a:t>
                      </a:r>
                      <a:endParaRPr lang="en-US" dirty="0"/>
                    </a:p>
                  </a:txBody>
                  <a:tcPr/>
                </a:tc>
                <a:tc>
                  <a:txBody>
                    <a:bodyPr/>
                    <a:lstStyle/>
                    <a:p>
                      <a:r>
                        <a:rPr lang="en-US"/>
                        <a:t>Provide Assurance to the Board and to Senior Management</a:t>
                      </a:r>
                      <a:endParaRPr lang="en-US" dirty="0"/>
                    </a:p>
                  </a:txBody>
                  <a:tcPr/>
                </a:tc>
                <a:extLst>
                  <a:ext uri="{0D108BD9-81ED-4DB2-BD59-A6C34878D82A}">
                    <a16:rowId xmlns:a16="http://schemas.microsoft.com/office/drawing/2014/main" val="3344678181"/>
                  </a:ext>
                </a:extLst>
              </a:tr>
              <a:tr h="370840">
                <a:tc>
                  <a:txBody>
                    <a:bodyPr/>
                    <a:lstStyle/>
                    <a:p>
                      <a:r>
                        <a:rPr lang="en-US"/>
                        <a:t>Scope is Often Prescribed</a:t>
                      </a:r>
                      <a:endParaRPr lang="en-US" dirty="0"/>
                    </a:p>
                  </a:txBody>
                  <a:tcPr/>
                </a:tc>
                <a:tc>
                  <a:txBody>
                    <a:bodyPr/>
                    <a:lstStyle/>
                    <a:p>
                      <a:r>
                        <a:rPr lang="en-US"/>
                        <a:t>*Risk* Driven</a:t>
                      </a:r>
                      <a:endParaRPr lang="en-US" dirty="0"/>
                    </a:p>
                  </a:txBody>
                  <a:tcPr/>
                </a:tc>
                <a:extLst>
                  <a:ext uri="{0D108BD9-81ED-4DB2-BD59-A6C34878D82A}">
                    <a16:rowId xmlns:a16="http://schemas.microsoft.com/office/drawing/2014/main" val="732170670"/>
                  </a:ext>
                </a:extLst>
              </a:tr>
              <a:tr h="370840">
                <a:tc>
                  <a:txBody>
                    <a:bodyPr/>
                    <a:lstStyle/>
                    <a:p>
                      <a:r>
                        <a:rPr lang="en-US"/>
                        <a:t>Compliance Driven</a:t>
                      </a:r>
                      <a:endParaRPr lang="en-US" dirty="0"/>
                    </a:p>
                  </a:txBody>
                  <a:tcPr/>
                </a:tc>
                <a:tc>
                  <a:txBody>
                    <a:bodyPr/>
                    <a:lstStyle/>
                    <a:p>
                      <a:r>
                        <a:rPr lang="en-US"/>
                        <a:t>Process and Controls Driven</a:t>
                      </a:r>
                    </a:p>
                    <a:p>
                      <a:r>
                        <a:rPr lang="en-US"/>
                        <a:t>(Economy, Efficiency, Effectiveness, and Excellence)</a:t>
                      </a:r>
                      <a:endParaRPr lang="en-US" dirty="0"/>
                    </a:p>
                  </a:txBody>
                  <a:tcPr/>
                </a:tc>
                <a:extLst>
                  <a:ext uri="{0D108BD9-81ED-4DB2-BD59-A6C34878D82A}">
                    <a16:rowId xmlns:a16="http://schemas.microsoft.com/office/drawing/2014/main" val="168074767"/>
                  </a:ext>
                </a:extLst>
              </a:tr>
            </a:tbl>
          </a:graphicData>
        </a:graphic>
      </p:graphicFrame>
      <p:sp>
        <p:nvSpPr>
          <p:cNvPr id="3" name="Slide Number Placeholder 2"/>
          <p:cNvSpPr>
            <a:spLocks noGrp="1"/>
          </p:cNvSpPr>
          <p:nvPr>
            <p:ph type="sldNum" sz="quarter" idx="12"/>
          </p:nvPr>
        </p:nvSpPr>
        <p:spPr/>
        <p:txBody>
          <a:bodyPr/>
          <a:lstStyle/>
          <a:p>
            <a:fld id="{94C5C8BE-D8BD-4880-9280-6101DB64A78A}" type="slidenum">
              <a:rPr lang="en-US" smtClean="0"/>
              <a:t>15</a:t>
            </a:fld>
            <a:endParaRPr lang="en-US"/>
          </a:p>
        </p:txBody>
      </p:sp>
    </p:spTree>
    <p:extLst>
      <p:ext uri="{BB962C8B-B14F-4D97-AF65-F5344CB8AC3E}">
        <p14:creationId xmlns:p14="http://schemas.microsoft.com/office/powerpoint/2010/main" val="101968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53145" y="609599"/>
            <a:ext cx="3364378" cy="5606143"/>
          </a:xfrm>
        </p:spPr>
        <p:txBody>
          <a:bodyPr>
            <a:normAutofit/>
          </a:bodyPr>
          <a:lstStyle/>
          <a:p>
            <a:r>
              <a:rPr lang="en-US" sz="4800" dirty="0"/>
              <a:t>Develop Your Relationship</a:t>
            </a:r>
          </a:p>
        </p:txBody>
      </p:sp>
      <p:sp>
        <p:nvSpPr>
          <p:cNvPr id="4" name="Slide Number Placeholder 3"/>
          <p:cNvSpPr>
            <a:spLocks noGrp="1"/>
          </p:cNvSpPr>
          <p:nvPr>
            <p:ph type="sldNum" sz="quarter" idx="12"/>
          </p:nvPr>
        </p:nvSpPr>
        <p:spPr>
          <a:xfrm>
            <a:off x="9329530" y="6223828"/>
            <a:ext cx="1706217" cy="365125"/>
          </a:xfrm>
        </p:spPr>
        <p:txBody>
          <a:bodyPr>
            <a:normAutofit/>
          </a:bodyPr>
          <a:lstStyle/>
          <a:p>
            <a:pPr>
              <a:spcAft>
                <a:spcPts val="600"/>
              </a:spcAft>
            </a:pPr>
            <a:fld id="{94C5C8BE-D8BD-4880-9280-6101DB64A78A}" type="slidenum">
              <a:rPr lang="en-US" smtClean="0"/>
              <a:pPr>
                <a:spcAft>
                  <a:spcPts val="600"/>
                </a:spcAft>
              </a:pPr>
              <a:t>16</a:t>
            </a:fld>
            <a:endParaRPr lang="en-US"/>
          </a:p>
        </p:txBody>
      </p:sp>
      <p:graphicFrame>
        <p:nvGraphicFramePr>
          <p:cNvPr id="7" name="Content Placeholder 1">
            <a:extLst>
              <a:ext uri="{FF2B5EF4-FFF2-40B4-BE49-F238E27FC236}">
                <a16:creationId xmlns:a16="http://schemas.microsoft.com/office/drawing/2014/main" id="{F27CF522-45AC-897A-115E-910E9855157C}"/>
              </a:ext>
            </a:extLst>
          </p:cNvPr>
          <p:cNvGraphicFramePr>
            <a:graphicFrameLocks noGrp="1"/>
          </p:cNvGraphicFramePr>
          <p:nvPr>
            <p:ph idx="1"/>
            <p:extLst>
              <p:ext uri="{D42A27DB-BD31-4B8C-83A1-F6EECF244321}">
                <p14:modId xmlns:p14="http://schemas.microsoft.com/office/powerpoint/2010/main" val="1468513577"/>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adge 1 with solid fill">
            <a:extLst>
              <a:ext uri="{FF2B5EF4-FFF2-40B4-BE49-F238E27FC236}">
                <a16:creationId xmlns:a16="http://schemas.microsoft.com/office/drawing/2014/main" id="{8AFAC33B-3B5C-4F61-937D-43F68D43E2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3145" y="1194542"/>
            <a:ext cx="914400" cy="914400"/>
          </a:xfrm>
          <a:prstGeom prst="rect">
            <a:avLst/>
          </a:prstGeom>
        </p:spPr>
      </p:pic>
      <p:sp>
        <p:nvSpPr>
          <p:cNvPr id="6" name="TextBox 5">
            <a:extLst>
              <a:ext uri="{FF2B5EF4-FFF2-40B4-BE49-F238E27FC236}">
                <a16:creationId xmlns:a16="http://schemas.microsoft.com/office/drawing/2014/main" id="{80848AE5-49AB-4B5E-8F98-B80EC30552D4}"/>
              </a:ext>
            </a:extLst>
          </p:cNvPr>
          <p:cNvSpPr txBox="1"/>
          <p:nvPr/>
        </p:nvSpPr>
        <p:spPr>
          <a:xfrm>
            <a:off x="6255026" y="397565"/>
            <a:ext cx="5685183" cy="461665"/>
          </a:xfrm>
          <a:prstGeom prst="rect">
            <a:avLst/>
          </a:prstGeom>
          <a:noFill/>
        </p:spPr>
        <p:txBody>
          <a:bodyPr wrap="square" rtlCol="0">
            <a:spAutoFit/>
          </a:bodyPr>
          <a:lstStyle/>
          <a:p>
            <a:r>
              <a:rPr lang="en-US" sz="2400" b="1" dirty="0">
                <a:solidFill>
                  <a:schemeClr val="accent4">
                    <a:lumMod val="75000"/>
                  </a:schemeClr>
                </a:solidFill>
              </a:rPr>
              <a:t>Strategies for Success – Internal Audits</a:t>
            </a:r>
            <a:endParaRPr lang="en-US" sz="2400" b="1" dirty="0"/>
          </a:p>
        </p:txBody>
      </p:sp>
    </p:spTree>
    <p:extLst>
      <p:ext uri="{BB962C8B-B14F-4D97-AF65-F5344CB8AC3E}">
        <p14:creationId xmlns:p14="http://schemas.microsoft.com/office/powerpoint/2010/main" val="299314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8548" y="609600"/>
            <a:ext cx="9249972" cy="1356360"/>
          </a:xfrm>
        </p:spPr>
        <p:txBody>
          <a:bodyPr>
            <a:normAutofit/>
          </a:bodyPr>
          <a:lstStyle/>
          <a:p>
            <a:r>
              <a:rPr lang="en-US" dirty="0"/>
              <a:t>Bring Your Internal Auditor in Early</a:t>
            </a:r>
          </a:p>
        </p:txBody>
      </p:sp>
      <p:sp>
        <p:nvSpPr>
          <p:cNvPr id="4" name="Slide Number Placeholder 3"/>
          <p:cNvSpPr>
            <a:spLocks noGrp="1"/>
          </p:cNvSpPr>
          <p:nvPr>
            <p:ph type="sldNum" sz="quarter" idx="12"/>
          </p:nvPr>
        </p:nvSpPr>
        <p:spPr>
          <a:xfrm>
            <a:off x="9329530" y="6223828"/>
            <a:ext cx="1706217" cy="365125"/>
          </a:xfrm>
        </p:spPr>
        <p:txBody>
          <a:bodyPr>
            <a:normAutofit/>
          </a:bodyPr>
          <a:lstStyle/>
          <a:p>
            <a:pPr>
              <a:spcAft>
                <a:spcPts val="600"/>
              </a:spcAft>
            </a:pPr>
            <a:fld id="{94C5C8BE-D8BD-4880-9280-6101DB64A78A}" type="slidenum">
              <a:rPr lang="en-US" smtClean="0"/>
              <a:pPr>
                <a:spcAft>
                  <a:spcPts val="600"/>
                </a:spcAft>
              </a:pPr>
              <a:t>17</a:t>
            </a:fld>
            <a:endParaRPr lang="en-US"/>
          </a:p>
        </p:txBody>
      </p:sp>
      <p:graphicFrame>
        <p:nvGraphicFramePr>
          <p:cNvPr id="6" name="Content Placeholder 2">
            <a:extLst>
              <a:ext uri="{FF2B5EF4-FFF2-40B4-BE49-F238E27FC236}">
                <a16:creationId xmlns:a16="http://schemas.microsoft.com/office/drawing/2014/main" id="{59893AF5-A2EC-CA0E-1D4F-059A9DCB100C}"/>
              </a:ext>
            </a:extLst>
          </p:cNvPr>
          <p:cNvGraphicFramePr>
            <a:graphicFrameLocks noGrp="1"/>
          </p:cNvGraphicFramePr>
          <p:nvPr>
            <p:ph idx="1"/>
            <p:extLst>
              <p:ext uri="{D42A27DB-BD31-4B8C-83A1-F6EECF244321}">
                <p14:modId xmlns:p14="http://schemas.microsoft.com/office/powerpoint/2010/main" val="3820312935"/>
              </p:ext>
            </p:extLst>
          </p:nvPr>
        </p:nvGraphicFramePr>
        <p:xfrm>
          <a:off x="1143000" y="2298530"/>
          <a:ext cx="9872663" cy="379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Badge with solid fill">
            <a:extLst>
              <a:ext uri="{FF2B5EF4-FFF2-40B4-BE49-F238E27FC236}">
                <a16:creationId xmlns:a16="http://schemas.microsoft.com/office/drawing/2014/main" id="{74EE7BA8-CD49-4C8F-AF96-57B2D957D4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4148" y="830580"/>
            <a:ext cx="914400" cy="914400"/>
          </a:xfrm>
          <a:prstGeom prst="rect">
            <a:avLst/>
          </a:prstGeom>
        </p:spPr>
      </p:pic>
      <p:sp>
        <p:nvSpPr>
          <p:cNvPr id="8" name="TextBox 7">
            <a:extLst>
              <a:ext uri="{FF2B5EF4-FFF2-40B4-BE49-F238E27FC236}">
                <a16:creationId xmlns:a16="http://schemas.microsoft.com/office/drawing/2014/main" id="{D0592F5D-FFFC-4AD8-A4CC-595E3FDBCD25}"/>
              </a:ext>
            </a:extLst>
          </p:cNvPr>
          <p:cNvSpPr txBox="1"/>
          <p:nvPr/>
        </p:nvSpPr>
        <p:spPr>
          <a:xfrm>
            <a:off x="6255026" y="397565"/>
            <a:ext cx="5685183" cy="461665"/>
          </a:xfrm>
          <a:prstGeom prst="rect">
            <a:avLst/>
          </a:prstGeom>
          <a:noFill/>
        </p:spPr>
        <p:txBody>
          <a:bodyPr wrap="square" rtlCol="0">
            <a:spAutoFit/>
          </a:bodyPr>
          <a:lstStyle/>
          <a:p>
            <a:r>
              <a:rPr lang="en-US" sz="2400" b="1" dirty="0">
                <a:solidFill>
                  <a:schemeClr val="accent4">
                    <a:lumMod val="75000"/>
                  </a:schemeClr>
                </a:solidFill>
              </a:rPr>
              <a:t>Strategies for Success – Internal Audits</a:t>
            </a:r>
            <a:endParaRPr lang="en-US" sz="2400" b="1" dirty="0"/>
          </a:p>
        </p:txBody>
      </p:sp>
    </p:spTree>
    <p:extLst>
      <p:ext uri="{BB962C8B-B14F-4D97-AF65-F5344CB8AC3E}">
        <p14:creationId xmlns:p14="http://schemas.microsoft.com/office/powerpoint/2010/main" val="2236147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0446" y="609600"/>
            <a:ext cx="9218074" cy="1356360"/>
          </a:xfrm>
        </p:spPr>
        <p:txBody>
          <a:bodyPr>
            <a:normAutofit/>
          </a:bodyPr>
          <a:lstStyle/>
          <a:p>
            <a:r>
              <a:rPr lang="en-US" dirty="0"/>
              <a:t>Identify Issues Up Front</a:t>
            </a:r>
          </a:p>
        </p:txBody>
      </p:sp>
      <p:sp>
        <p:nvSpPr>
          <p:cNvPr id="4" name="Slide Number Placeholder 3"/>
          <p:cNvSpPr>
            <a:spLocks noGrp="1"/>
          </p:cNvSpPr>
          <p:nvPr>
            <p:ph type="sldNum" sz="quarter" idx="12"/>
          </p:nvPr>
        </p:nvSpPr>
        <p:spPr>
          <a:xfrm>
            <a:off x="9329530" y="6223828"/>
            <a:ext cx="1706217" cy="365125"/>
          </a:xfrm>
        </p:spPr>
        <p:txBody>
          <a:bodyPr>
            <a:normAutofit/>
          </a:bodyPr>
          <a:lstStyle/>
          <a:p>
            <a:pPr>
              <a:spcAft>
                <a:spcPts val="600"/>
              </a:spcAft>
            </a:pPr>
            <a:fld id="{94C5C8BE-D8BD-4880-9280-6101DB64A78A}" type="slidenum">
              <a:rPr lang="en-US" smtClean="0"/>
              <a:pPr>
                <a:spcAft>
                  <a:spcPts val="600"/>
                </a:spcAft>
              </a:pPr>
              <a:t>18</a:t>
            </a:fld>
            <a:endParaRPr lang="en-US"/>
          </a:p>
        </p:txBody>
      </p:sp>
      <p:graphicFrame>
        <p:nvGraphicFramePr>
          <p:cNvPr id="7" name="Content Placeholder 2">
            <a:extLst>
              <a:ext uri="{FF2B5EF4-FFF2-40B4-BE49-F238E27FC236}">
                <a16:creationId xmlns:a16="http://schemas.microsoft.com/office/drawing/2014/main" id="{D83DBFDF-6905-05BA-E178-C1015D76E51A}"/>
              </a:ext>
            </a:extLst>
          </p:cNvPr>
          <p:cNvGraphicFramePr>
            <a:graphicFrameLocks noGrp="1"/>
          </p:cNvGraphicFramePr>
          <p:nvPr>
            <p:ph idx="1"/>
            <p:extLst>
              <p:ext uri="{D42A27DB-BD31-4B8C-83A1-F6EECF244321}">
                <p14:modId xmlns:p14="http://schemas.microsoft.com/office/powerpoint/2010/main" val="866875338"/>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adge 3 with solid fill">
            <a:extLst>
              <a:ext uri="{FF2B5EF4-FFF2-40B4-BE49-F238E27FC236}">
                <a16:creationId xmlns:a16="http://schemas.microsoft.com/office/drawing/2014/main" id="{FBD48265-C557-425F-AF1C-D11CEFFDD9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6046" y="830580"/>
            <a:ext cx="914400" cy="914400"/>
          </a:xfrm>
          <a:prstGeom prst="rect">
            <a:avLst/>
          </a:prstGeom>
        </p:spPr>
      </p:pic>
      <p:sp>
        <p:nvSpPr>
          <p:cNvPr id="6" name="TextBox 5">
            <a:extLst>
              <a:ext uri="{FF2B5EF4-FFF2-40B4-BE49-F238E27FC236}">
                <a16:creationId xmlns:a16="http://schemas.microsoft.com/office/drawing/2014/main" id="{F841FF20-2344-4804-A0E7-86BC0D055479}"/>
              </a:ext>
            </a:extLst>
          </p:cNvPr>
          <p:cNvSpPr txBox="1"/>
          <p:nvPr/>
        </p:nvSpPr>
        <p:spPr>
          <a:xfrm>
            <a:off x="6255026" y="397565"/>
            <a:ext cx="5685183" cy="461665"/>
          </a:xfrm>
          <a:prstGeom prst="rect">
            <a:avLst/>
          </a:prstGeom>
          <a:noFill/>
        </p:spPr>
        <p:txBody>
          <a:bodyPr wrap="square" rtlCol="0">
            <a:spAutoFit/>
          </a:bodyPr>
          <a:lstStyle/>
          <a:p>
            <a:r>
              <a:rPr lang="en-US" sz="2400" b="1" dirty="0">
                <a:solidFill>
                  <a:schemeClr val="accent4">
                    <a:lumMod val="75000"/>
                  </a:schemeClr>
                </a:solidFill>
              </a:rPr>
              <a:t>Strategies for Success – Internal Audits</a:t>
            </a:r>
            <a:endParaRPr lang="en-US" sz="2400" b="1" dirty="0"/>
          </a:p>
        </p:txBody>
      </p:sp>
    </p:spTree>
    <p:extLst>
      <p:ext uri="{BB962C8B-B14F-4D97-AF65-F5344CB8AC3E}">
        <p14:creationId xmlns:p14="http://schemas.microsoft.com/office/powerpoint/2010/main" val="396377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12">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14">
            <a:extLst>
              <a:ext uri="{FF2B5EF4-FFF2-40B4-BE49-F238E27FC236}">
                <a16:creationId xmlns:a16="http://schemas.microsoft.com/office/drawing/2014/main" id="{5E639389-5CE5-4E42-90F2-7285AB3AB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6">
            <a:extLst>
              <a:ext uri="{FF2B5EF4-FFF2-40B4-BE49-F238E27FC236}">
                <a16:creationId xmlns:a16="http://schemas.microsoft.com/office/drawing/2014/main" id="{00D8BB72-00A6-426D-9D3D-E424019F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solidFill>
            <a:schemeClr val="accent3"/>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8">
            <a:extLst>
              <a:ext uri="{FF2B5EF4-FFF2-40B4-BE49-F238E27FC236}">
                <a16:creationId xmlns:a16="http://schemas.microsoft.com/office/drawing/2014/main" id="{6690CD3C-3755-4F1C-9BDA-BF4A62A21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1" y="240030"/>
            <a:ext cx="7821038" cy="637794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42996" y="688255"/>
            <a:ext cx="6244018" cy="5217595"/>
          </a:xfrm>
          <a:noFill/>
          <a:ln w="12700" cmpd="sng">
            <a:noFill/>
          </a:ln>
        </p:spPr>
        <p:txBody>
          <a:bodyPr vert="horz" lIns="91440" tIns="45720" rIns="91440" bIns="45720" rtlCol="0" anchor="ctr">
            <a:normAutofit/>
          </a:bodyPr>
          <a:lstStyle/>
          <a:p>
            <a:pPr algn="r"/>
            <a:r>
              <a:rPr lang="en-US" sz="6600" b="1" kern="1200" cap="all" baseline="0">
                <a:solidFill>
                  <a:schemeClr val="tx2"/>
                </a:solidFill>
                <a:latin typeface="+mj-lt"/>
                <a:ea typeface="+mj-ea"/>
                <a:cs typeface="+mj-cs"/>
              </a:rPr>
              <a:t>How to Work With External Auditors</a:t>
            </a:r>
          </a:p>
        </p:txBody>
      </p:sp>
      <p:sp>
        <p:nvSpPr>
          <p:cNvPr id="3" name="Text Placeholder 2"/>
          <p:cNvSpPr>
            <a:spLocks noGrp="1"/>
          </p:cNvSpPr>
          <p:nvPr>
            <p:ph type="body" idx="1"/>
          </p:nvPr>
        </p:nvSpPr>
        <p:spPr>
          <a:xfrm>
            <a:off x="8369994" y="688255"/>
            <a:ext cx="3079883" cy="5217595"/>
          </a:xfrm>
        </p:spPr>
        <p:txBody>
          <a:bodyPr vert="horz" lIns="91440" tIns="45720" rIns="91440" bIns="45720" rtlCol="0" anchor="ctr">
            <a:normAutofit/>
          </a:bodyPr>
          <a:lstStyle/>
          <a:p>
            <a:pPr algn="l"/>
            <a:r>
              <a:rPr lang="en-US" sz="2400" b="1" dirty="0">
                <a:solidFill>
                  <a:srgbClr val="FFFFFF"/>
                </a:solidFill>
              </a:rPr>
              <a:t>Strategies for Success</a:t>
            </a:r>
          </a:p>
          <a:p>
            <a:pPr algn="l"/>
            <a:endParaRPr lang="en-US" sz="2400" b="1" dirty="0">
              <a:solidFill>
                <a:srgbClr val="FFFFFF"/>
              </a:solidFill>
            </a:endParaRPr>
          </a:p>
          <a:p>
            <a:r>
              <a:rPr lang="en-US" sz="2400" i="1" dirty="0">
                <a:solidFill>
                  <a:srgbClr val="FFFFFF"/>
                </a:solidFill>
              </a:rPr>
              <a:t>Preparing for an Audit </a:t>
            </a:r>
          </a:p>
          <a:p>
            <a:r>
              <a:rPr lang="en-US" sz="2400" i="1" dirty="0">
                <a:solidFill>
                  <a:srgbClr val="FFFFFF"/>
                </a:solidFill>
              </a:rPr>
              <a:t>and</a:t>
            </a:r>
          </a:p>
          <a:p>
            <a:r>
              <a:rPr lang="en-US" sz="2400" i="1" dirty="0">
                <a:solidFill>
                  <a:srgbClr val="FFFFFF"/>
                </a:solidFill>
              </a:rPr>
              <a:t>During an Audit</a:t>
            </a:r>
          </a:p>
        </p:txBody>
      </p:sp>
      <p:sp>
        <p:nvSpPr>
          <p:cNvPr id="4" name="Slide Number Placeholder 3"/>
          <p:cNvSpPr>
            <a:spLocks noGrp="1"/>
          </p:cNvSpPr>
          <p:nvPr>
            <p:ph type="sldNum" sz="quarter" idx="12"/>
          </p:nvPr>
        </p:nvSpPr>
        <p:spPr>
          <a:xfrm>
            <a:off x="10972736" y="6223828"/>
            <a:ext cx="643416" cy="365125"/>
          </a:xfrm>
        </p:spPr>
        <p:txBody>
          <a:bodyPr vert="horz" lIns="91440" tIns="45720" rIns="91440" bIns="45720" rtlCol="0" anchor="ctr">
            <a:normAutofit/>
          </a:bodyPr>
          <a:lstStyle/>
          <a:p>
            <a:pPr>
              <a:spcAft>
                <a:spcPts val="600"/>
              </a:spcAft>
            </a:pPr>
            <a:fld id="{94C5C8BE-D8BD-4880-9280-6101DB64A78A}" type="slidenum">
              <a:rPr lang="en-US">
                <a:solidFill>
                  <a:srgbClr val="FFFFFF"/>
                </a:solidFill>
              </a:rPr>
              <a:pPr>
                <a:spcAft>
                  <a:spcPts val="600"/>
                </a:spcAft>
              </a:pPr>
              <a:t>19</a:t>
            </a:fld>
            <a:endParaRPr lang="en-US">
              <a:solidFill>
                <a:srgbClr val="FFFFFF"/>
              </a:solidFill>
            </a:endParaRPr>
          </a:p>
        </p:txBody>
      </p:sp>
      <p:cxnSp>
        <p:nvCxnSpPr>
          <p:cNvPr id="16" name="Straight Connector 15">
            <a:extLst>
              <a:ext uri="{FF2B5EF4-FFF2-40B4-BE49-F238E27FC236}">
                <a16:creationId xmlns:a16="http://schemas.microsoft.com/office/drawing/2014/main" id="{948288F2-2DAE-4799-A859-E6DE2644DEB1}"/>
              </a:ext>
            </a:extLst>
          </p:cNvPr>
          <p:cNvCxnSpPr/>
          <p:nvPr/>
        </p:nvCxnSpPr>
        <p:spPr>
          <a:xfrm>
            <a:off x="8931966" y="2756453"/>
            <a:ext cx="18950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88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145" y="609599"/>
            <a:ext cx="3364378" cy="5606143"/>
          </a:xfrm>
        </p:spPr>
        <p:txBody>
          <a:bodyPr>
            <a:normAutofit/>
          </a:bodyPr>
          <a:lstStyle/>
          <a:p>
            <a:r>
              <a:rPr lang="en-US" sz="4800" b="1"/>
              <a:t>Overview</a:t>
            </a:r>
            <a:endParaRPr lang="en-US" sz="4800" b="1" dirty="0"/>
          </a:p>
        </p:txBody>
      </p:sp>
      <p:sp>
        <p:nvSpPr>
          <p:cNvPr id="4" name="Slide Number Placeholder 3"/>
          <p:cNvSpPr>
            <a:spLocks noGrp="1"/>
          </p:cNvSpPr>
          <p:nvPr>
            <p:ph type="sldNum" sz="quarter" idx="12"/>
          </p:nvPr>
        </p:nvSpPr>
        <p:spPr>
          <a:xfrm>
            <a:off x="9329530" y="6223828"/>
            <a:ext cx="1706217" cy="365125"/>
          </a:xfrm>
        </p:spPr>
        <p:txBody>
          <a:bodyPr>
            <a:normAutofit/>
          </a:bodyPr>
          <a:lstStyle/>
          <a:p>
            <a:pPr>
              <a:spcAft>
                <a:spcPts val="600"/>
              </a:spcAft>
            </a:pPr>
            <a:fld id="{94C5C8BE-D8BD-4880-9280-6101DB64A78A}" type="slidenum">
              <a:rPr lang="en-US" smtClean="0"/>
              <a:pPr>
                <a:spcAft>
                  <a:spcPts val="600"/>
                </a:spcAft>
              </a:pPr>
              <a:t>2</a:t>
            </a:fld>
            <a:endParaRPr lang="en-US"/>
          </a:p>
        </p:txBody>
      </p:sp>
      <p:graphicFrame>
        <p:nvGraphicFramePr>
          <p:cNvPr id="20" name="Content Placeholder 2">
            <a:extLst>
              <a:ext uri="{FF2B5EF4-FFF2-40B4-BE49-F238E27FC236}">
                <a16:creationId xmlns:a16="http://schemas.microsoft.com/office/drawing/2014/main" id="{8311C461-F13A-EBAC-3B27-0BFDB1D079BB}"/>
              </a:ext>
            </a:extLst>
          </p:cNvPr>
          <p:cNvGraphicFramePr>
            <a:graphicFrameLocks noGrp="1"/>
          </p:cNvGraphicFramePr>
          <p:nvPr>
            <p:ph idx="1"/>
            <p:extLst>
              <p:ext uri="{D42A27DB-BD31-4B8C-83A1-F6EECF244321}">
                <p14:modId xmlns:p14="http://schemas.microsoft.com/office/powerpoint/2010/main" val="3233821268"/>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891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85776" y="609600"/>
            <a:ext cx="9632743" cy="1356360"/>
          </a:xfrm>
        </p:spPr>
        <p:txBody>
          <a:bodyPr/>
          <a:lstStyle/>
          <a:p>
            <a:r>
              <a:rPr lang="en-US" i="1" dirty="0"/>
              <a:t>Have a Strategy</a:t>
            </a:r>
          </a:p>
        </p:txBody>
      </p:sp>
      <p:sp>
        <p:nvSpPr>
          <p:cNvPr id="2" name="Content Placeholder 1"/>
          <p:cNvSpPr>
            <a:spLocks noGrp="1"/>
          </p:cNvSpPr>
          <p:nvPr>
            <p:ph idx="1"/>
          </p:nvPr>
        </p:nvSpPr>
        <p:spPr>
          <a:xfrm>
            <a:off x="677334" y="1752600"/>
            <a:ext cx="9152466" cy="4648200"/>
          </a:xfrm>
          <a:solidFill>
            <a:schemeClr val="bg1"/>
          </a:solidFill>
        </p:spPr>
        <p:txBody>
          <a:bodyPr>
            <a:normAutofit/>
          </a:bodyPr>
          <a:lstStyle/>
          <a:p>
            <a:pPr>
              <a:spcBef>
                <a:spcPts val="1800"/>
              </a:spcBef>
            </a:pPr>
            <a:r>
              <a:rPr lang="en-US" dirty="0"/>
              <a:t>Notify Internal Audit – let them act as your liaison</a:t>
            </a:r>
          </a:p>
          <a:p>
            <a:pPr>
              <a:spcBef>
                <a:spcPts val="1800"/>
              </a:spcBef>
            </a:pPr>
            <a:r>
              <a:rPr lang="en-US" dirty="0"/>
              <a:t>Hold Pre-Entrance and Pre-Exit Strategy Meetings with IA</a:t>
            </a:r>
          </a:p>
          <a:p>
            <a:pPr lvl="2">
              <a:spcBef>
                <a:spcPts val="1200"/>
              </a:spcBef>
            </a:pPr>
            <a:r>
              <a:rPr lang="en-US" sz="2000" dirty="0"/>
              <a:t>Identify/establish POCs for the audit</a:t>
            </a:r>
          </a:p>
          <a:p>
            <a:pPr lvl="2">
              <a:spcBef>
                <a:spcPts val="1200"/>
              </a:spcBef>
            </a:pPr>
            <a:r>
              <a:rPr lang="en-US" sz="2000" dirty="0"/>
              <a:t>When to escalate to IA</a:t>
            </a:r>
          </a:p>
          <a:p>
            <a:pPr lvl="2">
              <a:spcBef>
                <a:spcPts val="1200"/>
              </a:spcBef>
            </a:pPr>
            <a:r>
              <a:rPr lang="en-US" sz="2000" dirty="0"/>
              <a:t>Ensure story is transparent, accurate, and complete</a:t>
            </a:r>
          </a:p>
          <a:p>
            <a:pPr>
              <a:spcBef>
                <a:spcPts val="1800"/>
              </a:spcBef>
            </a:pPr>
            <a:r>
              <a:rPr lang="en-US" dirty="0"/>
              <a:t>Identify and Resolve Concerns/Issues </a:t>
            </a:r>
            <a:r>
              <a:rPr lang="en-US" u="sng" dirty="0"/>
              <a:t>Early</a:t>
            </a:r>
            <a:r>
              <a:rPr lang="en-US" dirty="0"/>
              <a:t> – Don’t Wait (no news is </a:t>
            </a:r>
            <a:r>
              <a:rPr lang="en-US" i="1" dirty="0"/>
              <a:t>not</a:t>
            </a:r>
            <a:r>
              <a:rPr lang="en-US" dirty="0"/>
              <a:t> good news)</a:t>
            </a:r>
          </a:p>
          <a:p>
            <a:pPr>
              <a:spcBef>
                <a:spcPts val="1800"/>
              </a:spcBef>
            </a:pPr>
            <a:r>
              <a:rPr lang="en-US" dirty="0"/>
              <a:t>Communicate Above and Below – keep your team informed and be sure to keep your chain of command informed.</a:t>
            </a:r>
          </a:p>
          <a:p>
            <a:pPr>
              <a:spcBef>
                <a:spcPts val="1800"/>
              </a:spcBef>
            </a:pPr>
            <a:r>
              <a:rPr lang="en-US" dirty="0"/>
              <a:t>Take Corrective Actions During the Audit (if possible)</a:t>
            </a:r>
          </a:p>
          <a:p>
            <a:pPr>
              <a:spcBef>
                <a:spcPts val="1800"/>
              </a:spcBef>
            </a:pPr>
            <a:endParaRPr lang="en-US" dirty="0"/>
          </a:p>
        </p:txBody>
      </p:sp>
      <p:sp>
        <p:nvSpPr>
          <p:cNvPr id="4" name="Slide Number Placeholder 3"/>
          <p:cNvSpPr>
            <a:spLocks noGrp="1"/>
          </p:cNvSpPr>
          <p:nvPr>
            <p:ph type="sldNum" sz="quarter" idx="12"/>
          </p:nvPr>
        </p:nvSpPr>
        <p:spPr/>
        <p:txBody>
          <a:bodyPr/>
          <a:lstStyle/>
          <a:p>
            <a:fld id="{94C5C8BE-D8BD-4880-9280-6101DB64A78A}" type="slidenum">
              <a:rPr lang="en-US" smtClean="0"/>
              <a:t>20</a:t>
            </a:fld>
            <a:endParaRPr lang="en-US"/>
          </a:p>
        </p:txBody>
      </p:sp>
      <p:sp>
        <p:nvSpPr>
          <p:cNvPr id="5" name="TextBox 4">
            <a:extLst>
              <a:ext uri="{FF2B5EF4-FFF2-40B4-BE49-F238E27FC236}">
                <a16:creationId xmlns:a16="http://schemas.microsoft.com/office/drawing/2014/main" id="{F7C8D5DA-8A42-4DBD-AE4A-DDD1C9E2065F}"/>
              </a:ext>
            </a:extLst>
          </p:cNvPr>
          <p:cNvSpPr txBox="1"/>
          <p:nvPr/>
        </p:nvSpPr>
        <p:spPr>
          <a:xfrm>
            <a:off x="6255026" y="397565"/>
            <a:ext cx="5685183" cy="461665"/>
          </a:xfrm>
          <a:prstGeom prst="rect">
            <a:avLst/>
          </a:prstGeom>
          <a:noFill/>
        </p:spPr>
        <p:txBody>
          <a:bodyPr wrap="square" rtlCol="0">
            <a:spAutoFit/>
          </a:bodyPr>
          <a:lstStyle/>
          <a:p>
            <a:r>
              <a:rPr lang="en-US" sz="2400" b="1" dirty="0">
                <a:solidFill>
                  <a:schemeClr val="accent4">
                    <a:lumMod val="75000"/>
                  </a:schemeClr>
                </a:solidFill>
              </a:rPr>
              <a:t>Strategies for Success – External Audits</a:t>
            </a:r>
            <a:endParaRPr lang="en-US" sz="2400" b="1" dirty="0"/>
          </a:p>
        </p:txBody>
      </p:sp>
      <p:pic>
        <p:nvPicPr>
          <p:cNvPr id="7" name="Graphic 6" descr="Badge 1 with solid fill">
            <a:extLst>
              <a:ext uri="{FF2B5EF4-FFF2-40B4-BE49-F238E27FC236}">
                <a16:creationId xmlns:a16="http://schemas.microsoft.com/office/drawing/2014/main" id="{84184F00-CA61-4BBF-A033-9C704271D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377" y="830580"/>
            <a:ext cx="914400" cy="914400"/>
          </a:xfrm>
          <a:prstGeom prst="rect">
            <a:avLst/>
          </a:prstGeom>
        </p:spPr>
      </p:pic>
    </p:spTree>
    <p:extLst>
      <p:ext uri="{BB962C8B-B14F-4D97-AF65-F5344CB8AC3E}">
        <p14:creationId xmlns:p14="http://schemas.microsoft.com/office/powerpoint/2010/main" val="2839206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96408" y="609600"/>
            <a:ext cx="9622111" cy="1356360"/>
          </a:xfrm>
        </p:spPr>
        <p:txBody>
          <a:bodyPr/>
          <a:lstStyle/>
          <a:p>
            <a:r>
              <a:rPr lang="en-US" i="1" dirty="0"/>
              <a:t>Housekeeping</a:t>
            </a:r>
          </a:p>
        </p:txBody>
      </p:sp>
      <p:sp>
        <p:nvSpPr>
          <p:cNvPr id="2" name="Content Placeholder 1"/>
          <p:cNvSpPr>
            <a:spLocks noGrp="1"/>
          </p:cNvSpPr>
          <p:nvPr>
            <p:ph idx="1"/>
          </p:nvPr>
        </p:nvSpPr>
        <p:spPr>
          <a:xfrm>
            <a:off x="677334" y="1752600"/>
            <a:ext cx="9152466" cy="4648200"/>
          </a:xfrm>
          <a:solidFill>
            <a:schemeClr val="bg1"/>
          </a:solidFill>
        </p:spPr>
        <p:txBody>
          <a:bodyPr>
            <a:normAutofit/>
          </a:bodyPr>
          <a:lstStyle/>
          <a:p>
            <a:pPr>
              <a:spcBef>
                <a:spcPts val="1800"/>
              </a:spcBef>
            </a:pPr>
            <a:r>
              <a:rPr lang="en-US" dirty="0"/>
              <a:t>PLAN FOR AUDITS</a:t>
            </a:r>
          </a:p>
          <a:p>
            <a:pPr>
              <a:spcBef>
                <a:spcPts val="1800"/>
              </a:spcBef>
            </a:pPr>
            <a:r>
              <a:rPr lang="en-US" dirty="0"/>
              <a:t>Ensure written policies/procedures up to date</a:t>
            </a:r>
          </a:p>
          <a:p>
            <a:pPr>
              <a:spcBef>
                <a:spcPts val="1800"/>
              </a:spcBef>
            </a:pPr>
            <a:r>
              <a:rPr lang="en-US" dirty="0"/>
              <a:t>Identify key requirements and restraints – statutes, rules, regulations, budget limitations</a:t>
            </a:r>
          </a:p>
          <a:p>
            <a:pPr>
              <a:spcBef>
                <a:spcPts val="1800"/>
              </a:spcBef>
            </a:pPr>
            <a:r>
              <a:rPr lang="en-US" dirty="0"/>
              <a:t>Self-audit prior to audit</a:t>
            </a:r>
          </a:p>
          <a:p>
            <a:pPr>
              <a:spcBef>
                <a:spcPts val="1800"/>
              </a:spcBef>
            </a:pPr>
            <a:r>
              <a:rPr lang="en-US" dirty="0"/>
              <a:t>Know where you stand on any prior audit findings</a:t>
            </a:r>
          </a:p>
          <a:p>
            <a:pPr>
              <a:spcBef>
                <a:spcPts val="1800"/>
              </a:spcBef>
            </a:pPr>
            <a:r>
              <a:rPr lang="en-US" dirty="0"/>
              <a:t>Identify known issues and planned corrective actions – better for you to have identified them, allows the auditor to focus more on the corrective actions</a:t>
            </a:r>
          </a:p>
          <a:p>
            <a:pPr>
              <a:spcBef>
                <a:spcPts val="1800"/>
              </a:spcBef>
            </a:pPr>
            <a:r>
              <a:rPr lang="en-US" dirty="0"/>
              <a:t>Be very organized – </a:t>
            </a:r>
            <a:r>
              <a:rPr lang="en-US" u="sng" dirty="0"/>
              <a:t>Present your best self</a:t>
            </a:r>
          </a:p>
          <a:p>
            <a:pPr>
              <a:spcBef>
                <a:spcPts val="1800"/>
              </a:spcBef>
            </a:pPr>
            <a:endParaRPr lang="en-US" dirty="0"/>
          </a:p>
        </p:txBody>
      </p:sp>
      <p:sp>
        <p:nvSpPr>
          <p:cNvPr id="4" name="Slide Number Placeholder 3"/>
          <p:cNvSpPr>
            <a:spLocks noGrp="1"/>
          </p:cNvSpPr>
          <p:nvPr>
            <p:ph type="sldNum" sz="quarter" idx="12"/>
          </p:nvPr>
        </p:nvSpPr>
        <p:spPr/>
        <p:txBody>
          <a:bodyPr/>
          <a:lstStyle/>
          <a:p>
            <a:fld id="{94C5C8BE-D8BD-4880-9280-6101DB64A78A}" type="slidenum">
              <a:rPr lang="en-US" smtClean="0"/>
              <a:t>21</a:t>
            </a:fld>
            <a:endParaRPr lang="en-US"/>
          </a:p>
        </p:txBody>
      </p:sp>
      <p:sp>
        <p:nvSpPr>
          <p:cNvPr id="5" name="TextBox 4">
            <a:extLst>
              <a:ext uri="{FF2B5EF4-FFF2-40B4-BE49-F238E27FC236}">
                <a16:creationId xmlns:a16="http://schemas.microsoft.com/office/drawing/2014/main" id="{FA0C8CAD-DD25-41CD-AFFF-525896883DC3}"/>
              </a:ext>
            </a:extLst>
          </p:cNvPr>
          <p:cNvSpPr txBox="1"/>
          <p:nvPr/>
        </p:nvSpPr>
        <p:spPr>
          <a:xfrm>
            <a:off x="6255026" y="397565"/>
            <a:ext cx="5738191" cy="477078"/>
          </a:xfrm>
          <a:prstGeom prst="rect">
            <a:avLst/>
          </a:prstGeom>
          <a:noFill/>
        </p:spPr>
        <p:txBody>
          <a:bodyPr wrap="square" rtlCol="0">
            <a:spAutoFit/>
          </a:bodyPr>
          <a:lstStyle/>
          <a:p>
            <a:r>
              <a:rPr lang="en-US" sz="2400" b="1" dirty="0">
                <a:solidFill>
                  <a:schemeClr val="accent4">
                    <a:lumMod val="75000"/>
                  </a:schemeClr>
                </a:solidFill>
              </a:rPr>
              <a:t>Strategies for Success – External Audits</a:t>
            </a:r>
            <a:endParaRPr lang="en-US" sz="2400" b="1" dirty="0"/>
          </a:p>
        </p:txBody>
      </p:sp>
      <p:pic>
        <p:nvPicPr>
          <p:cNvPr id="7" name="Graphic 6" descr="Badge with solid fill">
            <a:extLst>
              <a:ext uri="{FF2B5EF4-FFF2-40B4-BE49-F238E27FC236}">
                <a16:creationId xmlns:a16="http://schemas.microsoft.com/office/drawing/2014/main" id="{0B1D56C0-9486-45F4-8A90-CB7999468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009" y="769088"/>
            <a:ext cx="914400" cy="914400"/>
          </a:xfrm>
          <a:prstGeom prst="rect">
            <a:avLst/>
          </a:prstGeom>
        </p:spPr>
      </p:pic>
    </p:spTree>
    <p:extLst>
      <p:ext uri="{BB962C8B-B14F-4D97-AF65-F5344CB8AC3E}">
        <p14:creationId xmlns:p14="http://schemas.microsoft.com/office/powerpoint/2010/main" val="413793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53878" y="269047"/>
            <a:ext cx="9679881" cy="1356360"/>
          </a:xfrm>
        </p:spPr>
        <p:txBody>
          <a:bodyPr/>
          <a:lstStyle/>
          <a:p>
            <a:r>
              <a:rPr lang="en-US" i="1" dirty="0"/>
              <a:t>Communication</a:t>
            </a:r>
          </a:p>
        </p:txBody>
      </p:sp>
      <p:sp>
        <p:nvSpPr>
          <p:cNvPr id="2" name="Content Placeholder 1"/>
          <p:cNvSpPr>
            <a:spLocks noGrp="1"/>
          </p:cNvSpPr>
          <p:nvPr>
            <p:ph idx="1"/>
          </p:nvPr>
        </p:nvSpPr>
        <p:spPr>
          <a:xfrm>
            <a:off x="677334" y="1325217"/>
            <a:ext cx="9533466" cy="5256205"/>
          </a:xfrm>
          <a:solidFill>
            <a:schemeClr val="bg1"/>
          </a:solidFill>
        </p:spPr>
        <p:txBody>
          <a:bodyPr>
            <a:normAutofit fontScale="92500" lnSpcReduction="10000"/>
          </a:bodyPr>
          <a:lstStyle/>
          <a:p>
            <a:pPr>
              <a:spcBef>
                <a:spcPts val="1800"/>
              </a:spcBef>
            </a:pPr>
            <a:r>
              <a:rPr lang="en-US" dirty="0"/>
              <a:t>Discuss schedules and any upcoming events that might impact the audit</a:t>
            </a:r>
          </a:p>
          <a:p>
            <a:pPr>
              <a:spcBef>
                <a:spcPts val="1800"/>
              </a:spcBef>
            </a:pPr>
            <a:r>
              <a:rPr lang="en-US" dirty="0"/>
              <a:t>Seek to understand the auditor’s </a:t>
            </a:r>
            <a:r>
              <a:rPr lang="en-US" u="sng" dirty="0"/>
              <a:t>objectives</a:t>
            </a:r>
            <a:r>
              <a:rPr lang="en-US" dirty="0"/>
              <a:t>.  Rather than just answering the question asked or providing the document requested, seek to understand what the auditor is trying to determine.  This will help ensure:</a:t>
            </a:r>
          </a:p>
          <a:p>
            <a:pPr lvl="2">
              <a:spcBef>
                <a:spcPts val="600"/>
              </a:spcBef>
            </a:pPr>
            <a:r>
              <a:rPr lang="en-US" dirty="0"/>
              <a:t>Better understanding</a:t>
            </a:r>
          </a:p>
          <a:p>
            <a:pPr lvl="2">
              <a:spcBef>
                <a:spcPts val="0"/>
              </a:spcBef>
            </a:pPr>
            <a:r>
              <a:rPr lang="en-US" dirty="0"/>
              <a:t>Accuracy</a:t>
            </a:r>
          </a:p>
          <a:p>
            <a:pPr lvl="2">
              <a:spcBef>
                <a:spcPts val="0"/>
              </a:spcBef>
            </a:pPr>
            <a:r>
              <a:rPr lang="en-US" dirty="0"/>
              <a:t>Completeness</a:t>
            </a:r>
          </a:p>
          <a:p>
            <a:pPr>
              <a:spcBef>
                <a:spcPts val="1200"/>
              </a:spcBef>
            </a:pPr>
            <a:r>
              <a:rPr lang="en-US" dirty="0"/>
              <a:t>Request status meetings with the auditors periodically throughout the audit.</a:t>
            </a:r>
          </a:p>
          <a:p>
            <a:pPr lvl="2">
              <a:spcBef>
                <a:spcPts val="600"/>
              </a:spcBef>
            </a:pPr>
            <a:r>
              <a:rPr lang="en-US" dirty="0"/>
              <a:t>Identify and resolve differences with auditors early</a:t>
            </a:r>
          </a:p>
          <a:p>
            <a:pPr lvl="2">
              <a:spcBef>
                <a:spcPts val="600"/>
              </a:spcBef>
            </a:pPr>
            <a:r>
              <a:rPr lang="en-US" dirty="0"/>
              <a:t>Take corrective actions during the audit</a:t>
            </a:r>
          </a:p>
          <a:p>
            <a:pPr>
              <a:spcBef>
                <a:spcPts val="1800"/>
              </a:spcBef>
            </a:pPr>
            <a:r>
              <a:rPr lang="en-US" dirty="0"/>
              <a:t>Always be Pleasant, Courteous, Accommodating</a:t>
            </a:r>
          </a:p>
          <a:p>
            <a:pPr>
              <a:spcBef>
                <a:spcPts val="1800"/>
              </a:spcBef>
            </a:pPr>
            <a:r>
              <a:rPr lang="en-US" dirty="0"/>
              <a:t>Refrain from  arguing with the auditors (let IA or GC do this, if necessary)</a:t>
            </a:r>
          </a:p>
          <a:p>
            <a:pPr>
              <a:spcBef>
                <a:spcPts val="1200"/>
              </a:spcBef>
            </a:pPr>
            <a:r>
              <a:rPr lang="en-US" dirty="0"/>
              <a:t>Do not be afraid to suggest language. </a:t>
            </a:r>
          </a:p>
          <a:p>
            <a:pPr lvl="2">
              <a:spcBef>
                <a:spcPts val="600"/>
              </a:spcBef>
            </a:pPr>
            <a:r>
              <a:rPr lang="en-US" dirty="0"/>
              <a:t>After receiving draft report, 1) identify any inaccuracies, and 2) identify unnecessarily inflammatory or confusing language.  Remember, usually a short window to do this.</a:t>
            </a:r>
          </a:p>
        </p:txBody>
      </p:sp>
      <p:sp>
        <p:nvSpPr>
          <p:cNvPr id="4" name="Slide Number Placeholder 3"/>
          <p:cNvSpPr>
            <a:spLocks noGrp="1"/>
          </p:cNvSpPr>
          <p:nvPr>
            <p:ph type="sldNum" sz="quarter" idx="12"/>
          </p:nvPr>
        </p:nvSpPr>
        <p:spPr/>
        <p:txBody>
          <a:bodyPr/>
          <a:lstStyle/>
          <a:p>
            <a:fld id="{94C5C8BE-D8BD-4880-9280-6101DB64A78A}" type="slidenum">
              <a:rPr lang="en-US" smtClean="0"/>
              <a:t>22</a:t>
            </a:fld>
            <a:endParaRPr lang="en-US"/>
          </a:p>
        </p:txBody>
      </p:sp>
      <p:sp>
        <p:nvSpPr>
          <p:cNvPr id="5" name="TextBox 4">
            <a:extLst>
              <a:ext uri="{FF2B5EF4-FFF2-40B4-BE49-F238E27FC236}">
                <a16:creationId xmlns:a16="http://schemas.microsoft.com/office/drawing/2014/main" id="{E0D9E51A-06B9-4318-9893-C5B8B3589CB1}"/>
              </a:ext>
            </a:extLst>
          </p:cNvPr>
          <p:cNvSpPr txBox="1"/>
          <p:nvPr/>
        </p:nvSpPr>
        <p:spPr>
          <a:xfrm>
            <a:off x="6255026" y="397565"/>
            <a:ext cx="5685183" cy="461665"/>
          </a:xfrm>
          <a:prstGeom prst="rect">
            <a:avLst/>
          </a:prstGeom>
          <a:noFill/>
        </p:spPr>
        <p:txBody>
          <a:bodyPr wrap="square" rtlCol="0">
            <a:spAutoFit/>
          </a:bodyPr>
          <a:lstStyle/>
          <a:p>
            <a:r>
              <a:rPr lang="en-US" sz="2400" b="1" dirty="0">
                <a:solidFill>
                  <a:schemeClr val="accent4">
                    <a:lumMod val="75000"/>
                  </a:schemeClr>
                </a:solidFill>
              </a:rPr>
              <a:t>Strategies for Success – External Audits</a:t>
            </a:r>
            <a:endParaRPr lang="en-US" sz="2400" b="1" dirty="0"/>
          </a:p>
        </p:txBody>
      </p:sp>
      <p:pic>
        <p:nvPicPr>
          <p:cNvPr id="7" name="Graphic 6" descr="Badge 3 with solid fill">
            <a:extLst>
              <a:ext uri="{FF2B5EF4-FFF2-40B4-BE49-F238E27FC236}">
                <a16:creationId xmlns:a16="http://schemas.microsoft.com/office/drawing/2014/main" id="{2B59A58B-3C24-4C01-B126-87F449191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479" y="410817"/>
            <a:ext cx="914400" cy="914400"/>
          </a:xfrm>
          <a:prstGeom prst="rect">
            <a:avLst/>
          </a:prstGeom>
        </p:spPr>
      </p:pic>
    </p:spTree>
    <p:extLst>
      <p:ext uri="{BB962C8B-B14F-4D97-AF65-F5344CB8AC3E}">
        <p14:creationId xmlns:p14="http://schemas.microsoft.com/office/powerpoint/2010/main" val="146588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92340" y="268328"/>
            <a:ext cx="9875520" cy="1356360"/>
          </a:xfrm>
        </p:spPr>
        <p:txBody>
          <a:bodyPr>
            <a:normAutofit/>
          </a:bodyPr>
          <a:lstStyle/>
          <a:p>
            <a:r>
              <a:rPr lang="en-US" b="1" i="1" dirty="0">
                <a:solidFill>
                  <a:schemeClr val="accent4">
                    <a:lumMod val="75000"/>
                  </a:schemeClr>
                </a:solidFill>
              </a:rPr>
              <a:t>Example</a:t>
            </a:r>
            <a:r>
              <a:rPr lang="en-US" i="1" dirty="0">
                <a:solidFill>
                  <a:schemeClr val="accent4">
                    <a:lumMod val="75000"/>
                  </a:schemeClr>
                </a:solidFill>
              </a:rPr>
              <a:t>:</a:t>
            </a:r>
            <a:r>
              <a:rPr lang="en-US" dirty="0">
                <a:solidFill>
                  <a:schemeClr val="accent4">
                    <a:lumMod val="75000"/>
                  </a:schemeClr>
                </a:solidFill>
              </a:rPr>
              <a:t>  Communicating Management Actions Taken</a:t>
            </a:r>
            <a:endParaRPr lang="en-US" i="1" dirty="0"/>
          </a:p>
        </p:txBody>
      </p:sp>
      <p:sp>
        <p:nvSpPr>
          <p:cNvPr id="2" name="Content Placeholder 1"/>
          <p:cNvSpPr>
            <a:spLocks noGrp="1"/>
          </p:cNvSpPr>
          <p:nvPr>
            <p:ph idx="1"/>
          </p:nvPr>
        </p:nvSpPr>
        <p:spPr>
          <a:xfrm>
            <a:off x="1195390" y="1624688"/>
            <a:ext cx="10182215" cy="4828698"/>
          </a:xfrm>
          <a:solidFill>
            <a:schemeClr val="bg1"/>
          </a:solidFill>
        </p:spPr>
        <p:txBody>
          <a:bodyPr>
            <a:normAutofit/>
          </a:bodyPr>
          <a:lstStyle/>
          <a:p>
            <a:pPr>
              <a:spcBef>
                <a:spcPts val="1800"/>
              </a:spcBef>
            </a:pPr>
            <a:endParaRPr lang="en-US" sz="2400" dirty="0"/>
          </a:p>
          <a:p>
            <a:pPr marL="282575" indent="-282575">
              <a:lnSpc>
                <a:spcPct val="100000"/>
              </a:lnSpc>
              <a:spcBef>
                <a:spcPts val="2400"/>
              </a:spcBef>
              <a:buFont typeface="+mj-lt"/>
              <a:buAutoNum type="arabicPeriod"/>
            </a:pPr>
            <a:r>
              <a:rPr lang="en-US" i="1" dirty="0"/>
              <a:t>Added</a:t>
            </a:r>
            <a:r>
              <a:rPr lang="en-US" sz="2400" i="1" dirty="0"/>
              <a:t> 3 FTEs</a:t>
            </a:r>
          </a:p>
          <a:p>
            <a:pPr lvl="1" indent="-457200">
              <a:lnSpc>
                <a:spcPct val="100000"/>
              </a:lnSpc>
              <a:spcBef>
                <a:spcPts val="4200"/>
              </a:spcBef>
              <a:spcAft>
                <a:spcPts val="0"/>
              </a:spcAft>
              <a:buFont typeface="+mj-lt"/>
              <a:buAutoNum type="arabicPeriod" startAt="2"/>
            </a:pPr>
            <a:r>
              <a:rPr lang="en-US" sz="2200" i="1" dirty="0"/>
              <a:t>Updated Policy &amp; Procedures Manual</a:t>
            </a:r>
          </a:p>
          <a:p>
            <a:pPr marL="282575" lvl="1" indent="-282575">
              <a:lnSpc>
                <a:spcPct val="100000"/>
              </a:lnSpc>
              <a:spcBef>
                <a:spcPts val="7200"/>
              </a:spcBef>
              <a:spcAft>
                <a:spcPts val="0"/>
              </a:spcAft>
              <a:buFont typeface="+mj-lt"/>
              <a:buAutoNum type="arabicPeriod" startAt="2"/>
            </a:pPr>
            <a:r>
              <a:rPr lang="en-US" sz="2200" i="1" dirty="0"/>
              <a:t>Reorganized Functional Responsibilities</a:t>
            </a:r>
          </a:p>
        </p:txBody>
      </p:sp>
      <p:sp>
        <p:nvSpPr>
          <p:cNvPr id="4" name="Slide Number Placeholder 3"/>
          <p:cNvSpPr>
            <a:spLocks noGrp="1"/>
          </p:cNvSpPr>
          <p:nvPr>
            <p:ph type="sldNum" sz="quarter" idx="12"/>
          </p:nvPr>
        </p:nvSpPr>
        <p:spPr/>
        <p:txBody>
          <a:bodyPr/>
          <a:lstStyle/>
          <a:p>
            <a:fld id="{94C5C8BE-D8BD-4880-9280-6101DB64A78A}" type="slidenum">
              <a:rPr lang="en-US" smtClean="0"/>
              <a:t>23</a:t>
            </a:fld>
            <a:endParaRPr lang="en-US"/>
          </a:p>
        </p:txBody>
      </p:sp>
      <p:sp>
        <p:nvSpPr>
          <p:cNvPr id="7" name="TextBox 6"/>
          <p:cNvSpPr txBox="1"/>
          <p:nvPr/>
        </p:nvSpPr>
        <p:spPr>
          <a:xfrm>
            <a:off x="1666533" y="2257404"/>
            <a:ext cx="8992034" cy="837152"/>
          </a:xfrm>
          <a:prstGeom prst="rect">
            <a:avLst/>
          </a:prstGeom>
          <a:noFill/>
        </p:spPr>
        <p:txBody>
          <a:bodyPr wrap="square" rtlCol="0">
            <a:spAutoFit/>
          </a:bodyPr>
          <a:lstStyle/>
          <a:p>
            <a:pPr marL="117475" lvl="1">
              <a:lnSpc>
                <a:spcPct val="110000"/>
              </a:lnSpc>
              <a:spcBef>
                <a:spcPts val="1800"/>
              </a:spcBef>
            </a:pPr>
            <a:r>
              <a:rPr lang="en-US" sz="2200" i="1" dirty="0">
                <a:solidFill>
                  <a:schemeClr val="tx1">
                    <a:lumMod val="50000"/>
                    <a:lumOff val="50000"/>
                  </a:schemeClr>
                </a:solidFill>
              </a:rPr>
              <a:t>                        as dedicated resources to reduce existing backlog, resulting in a 29 day drop in travel payment processing time.</a:t>
            </a:r>
            <a:endParaRPr lang="en-US" sz="2200" dirty="0">
              <a:solidFill>
                <a:schemeClr val="tx1">
                  <a:lumMod val="50000"/>
                  <a:lumOff val="50000"/>
                </a:schemeClr>
              </a:solidFill>
            </a:endParaRPr>
          </a:p>
        </p:txBody>
      </p:sp>
      <p:sp>
        <p:nvSpPr>
          <p:cNvPr id="8" name="TextBox 7"/>
          <p:cNvSpPr txBox="1"/>
          <p:nvPr/>
        </p:nvSpPr>
        <p:spPr>
          <a:xfrm>
            <a:off x="1861387" y="3173274"/>
            <a:ext cx="9464039" cy="1107996"/>
          </a:xfrm>
          <a:prstGeom prst="rect">
            <a:avLst/>
          </a:prstGeom>
          <a:noFill/>
        </p:spPr>
        <p:txBody>
          <a:bodyPr wrap="square" rtlCol="0">
            <a:spAutoFit/>
          </a:bodyPr>
          <a:lstStyle/>
          <a:p>
            <a:pPr lvl="1">
              <a:spcBef>
                <a:spcPts val="1800"/>
              </a:spcBef>
            </a:pPr>
            <a:r>
              <a:rPr lang="en-US" sz="2200" i="1" dirty="0">
                <a:solidFill>
                  <a:schemeClr val="tx1">
                    <a:lumMod val="50000"/>
                    <a:lumOff val="50000"/>
                  </a:schemeClr>
                </a:solidFill>
              </a:rPr>
              <a:t>                                                                 to reflect new processes over approvals and authorizations for card transactions, ensuring greater understanding of and adherence to compliance requirements.</a:t>
            </a:r>
            <a:endParaRPr lang="en-US" sz="2200" dirty="0"/>
          </a:p>
        </p:txBody>
      </p:sp>
      <p:sp>
        <p:nvSpPr>
          <p:cNvPr id="9" name="TextBox 8"/>
          <p:cNvSpPr txBox="1"/>
          <p:nvPr/>
        </p:nvSpPr>
        <p:spPr>
          <a:xfrm>
            <a:off x="1861387" y="4384423"/>
            <a:ext cx="8951242" cy="1785104"/>
          </a:xfrm>
          <a:prstGeom prst="rect">
            <a:avLst/>
          </a:prstGeom>
          <a:noFill/>
        </p:spPr>
        <p:txBody>
          <a:bodyPr wrap="square" rtlCol="0">
            <a:spAutoFit/>
          </a:bodyPr>
          <a:lstStyle/>
          <a:p>
            <a:pPr lvl="1">
              <a:spcBef>
                <a:spcPts val="1800"/>
              </a:spcBef>
            </a:pPr>
            <a:r>
              <a:rPr lang="en-US" sz="2200" i="1" dirty="0">
                <a:solidFill>
                  <a:schemeClr val="tx1">
                    <a:lumMod val="50000"/>
                    <a:lumOff val="50000"/>
                  </a:schemeClr>
                </a:solidFill>
              </a:rPr>
              <a:t>                                                                     to achieve greater efficiencies and improved customer service through incorporating dedicated points of contact to deepen business acumen of Finance liaisons. Standing monthly meetings with dedicated Finance liaisons have resulted in early identification of potential issues.</a:t>
            </a:r>
          </a:p>
        </p:txBody>
      </p:sp>
      <p:pic>
        <p:nvPicPr>
          <p:cNvPr id="10" name="Picture 9"/>
          <p:cNvPicPr>
            <a:picLocks noChangeAspect="1"/>
          </p:cNvPicPr>
          <p:nvPr/>
        </p:nvPicPr>
        <p:blipFill rotWithShape="1">
          <a:blip r:embed="rId3"/>
          <a:srcRect l="-738" t="12223" r="738" b="22597"/>
          <a:stretch/>
        </p:blipFill>
        <p:spPr>
          <a:xfrm>
            <a:off x="7994974" y="268044"/>
            <a:ext cx="3958993" cy="2012761"/>
          </a:xfrm>
          <a:prstGeom prst="rect">
            <a:avLst/>
          </a:prstGeom>
        </p:spPr>
      </p:pic>
      <p:sp>
        <p:nvSpPr>
          <p:cNvPr id="6" name="TextBox 5"/>
          <p:cNvSpPr txBox="1"/>
          <p:nvPr/>
        </p:nvSpPr>
        <p:spPr>
          <a:xfrm>
            <a:off x="1554479" y="1715086"/>
            <a:ext cx="8342811" cy="400110"/>
          </a:xfrm>
          <a:prstGeom prst="rect">
            <a:avLst/>
          </a:prstGeom>
          <a:noFill/>
        </p:spPr>
        <p:txBody>
          <a:bodyPr wrap="square" rtlCol="0">
            <a:spAutoFit/>
          </a:bodyPr>
          <a:lstStyle/>
          <a:p>
            <a:r>
              <a:rPr lang="en-US" sz="2000" b="1" dirty="0">
                <a:solidFill>
                  <a:srgbClr val="0070C0"/>
                </a:solidFill>
              </a:rPr>
              <a:t>CONNECT THE DOTS – Tell the “for why?” and the “impact” if possible</a:t>
            </a:r>
          </a:p>
        </p:txBody>
      </p:sp>
    </p:spTree>
    <p:extLst>
      <p:ext uri="{BB962C8B-B14F-4D97-AF65-F5344CB8AC3E}">
        <p14:creationId xmlns:p14="http://schemas.microsoft.com/office/powerpoint/2010/main" val="4788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p:spPr>
        <p:txBody>
          <a:bodyPr>
            <a:normAutofit/>
          </a:bodyPr>
          <a:lstStyle/>
          <a:p>
            <a:pPr algn="ctr"/>
            <a:r>
              <a:rPr lang="en-US" b="1" dirty="0"/>
              <a:t>Shared Objectives</a:t>
            </a:r>
          </a:p>
        </p:txBody>
      </p:sp>
      <p:sp>
        <p:nvSpPr>
          <p:cNvPr id="4" name="Slide Number Placeholder 3"/>
          <p:cNvSpPr>
            <a:spLocks noGrp="1"/>
          </p:cNvSpPr>
          <p:nvPr>
            <p:ph type="sldNum" sz="quarter" idx="12"/>
          </p:nvPr>
        </p:nvSpPr>
        <p:spPr>
          <a:xfrm>
            <a:off x="9329530" y="6223828"/>
            <a:ext cx="1706217" cy="365125"/>
          </a:xfrm>
        </p:spPr>
        <p:txBody>
          <a:bodyPr>
            <a:normAutofit/>
          </a:bodyPr>
          <a:lstStyle/>
          <a:p>
            <a:pPr>
              <a:spcAft>
                <a:spcPts val="600"/>
              </a:spcAft>
            </a:pPr>
            <a:fld id="{94C5C8BE-D8BD-4880-9280-6101DB64A78A}"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B5F72FB2-69DA-2820-0FBA-7B8693C1A24F}"/>
              </a:ext>
            </a:extLst>
          </p:cNvPr>
          <p:cNvGraphicFramePr>
            <a:graphicFrameLocks noGrp="1"/>
          </p:cNvGraphicFramePr>
          <p:nvPr>
            <p:ph idx="1"/>
            <p:extLst>
              <p:ext uri="{D42A27DB-BD31-4B8C-83A1-F6EECF244321}">
                <p14:modId xmlns:p14="http://schemas.microsoft.com/office/powerpoint/2010/main" val="1116834767"/>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277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68" y="5217050"/>
            <a:ext cx="1371600" cy="1328742"/>
          </a:xfrm>
          <a:prstGeom prst="rect">
            <a:avLst/>
          </a:prstGeom>
        </p:spPr>
      </p:pic>
      <p:sp>
        <p:nvSpPr>
          <p:cNvPr id="2" name="Title 1"/>
          <p:cNvSpPr>
            <a:spLocks noGrp="1"/>
          </p:cNvSpPr>
          <p:nvPr>
            <p:ph type="title"/>
          </p:nvPr>
        </p:nvSpPr>
        <p:spPr>
          <a:xfrm>
            <a:off x="1143000" y="609600"/>
            <a:ext cx="5551311" cy="1356360"/>
          </a:xfrm>
        </p:spPr>
        <p:txBody>
          <a:bodyPr/>
          <a:lstStyle/>
          <a:p>
            <a:r>
              <a:rPr lang="en-US" b="1" dirty="0">
                <a:solidFill>
                  <a:schemeClr val="accent4">
                    <a:lumMod val="75000"/>
                  </a:schemeClr>
                </a:solidFill>
              </a:rPr>
              <a:t>Questions?</a:t>
            </a:r>
          </a:p>
        </p:txBody>
      </p:sp>
      <p:sp>
        <p:nvSpPr>
          <p:cNvPr id="6" name="Rectangle 5"/>
          <p:cNvSpPr/>
          <p:nvPr/>
        </p:nvSpPr>
        <p:spPr>
          <a:xfrm>
            <a:off x="2447415" y="5374166"/>
            <a:ext cx="7916821" cy="830997"/>
          </a:xfrm>
          <a:prstGeom prst="rect">
            <a:avLst/>
          </a:prstGeom>
        </p:spPr>
        <p:txBody>
          <a:bodyPr wrap="square">
            <a:spAutoFit/>
          </a:bodyPr>
          <a:lstStyle/>
          <a:p>
            <a:pPr algn="r"/>
            <a:r>
              <a:rPr lang="en-US" sz="1600" i="1" dirty="0">
                <a:solidFill>
                  <a:schemeClr val="tx2"/>
                </a:solidFill>
              </a:rPr>
              <a:t>We are a strategic partner within DPS that is committed to continuous improvement.  We are dedicated to building positive business relationships and strive to add value as our internal partners seek our assistance.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0" y="5150031"/>
            <a:ext cx="1371600" cy="1371600"/>
          </a:xfrm>
          <a:prstGeom prst="rect">
            <a:avLst/>
          </a:prstGeom>
        </p:spPr>
      </p:pic>
      <p:pic>
        <p:nvPicPr>
          <p:cNvPr id="8" name="Picture Placeholder 4"/>
          <p:cNvPicPr>
            <a:picLocks noChangeAspect="1"/>
          </p:cNvPicPr>
          <p:nvPr/>
        </p:nvPicPr>
        <p:blipFill>
          <a:blip r:embed="rId5">
            <a:extLst>
              <a:ext uri="{28A0092B-C50C-407E-A947-70E740481C1C}">
                <a14:useLocalDpi xmlns:a14="http://schemas.microsoft.com/office/drawing/2010/main" val="0"/>
              </a:ext>
            </a:extLst>
          </a:blip>
          <a:srcRect l="7800" r="7800"/>
          <a:stretch>
            <a:fillRect/>
          </a:stretch>
        </p:blipFill>
        <p:spPr>
          <a:xfrm>
            <a:off x="6953955" y="609600"/>
            <a:ext cx="4592207" cy="3614556"/>
          </a:xfrm>
          <a:prstGeom prst="rect">
            <a:avLst/>
          </a:prstGeom>
        </p:spPr>
      </p:pic>
      <p:sp>
        <p:nvSpPr>
          <p:cNvPr id="4" name="Slide Number Placeholder 3"/>
          <p:cNvSpPr>
            <a:spLocks noGrp="1"/>
          </p:cNvSpPr>
          <p:nvPr>
            <p:ph type="sldNum" sz="quarter" idx="12"/>
          </p:nvPr>
        </p:nvSpPr>
        <p:spPr>
          <a:xfrm>
            <a:off x="6838101" y="6205163"/>
            <a:ext cx="3402495" cy="297803"/>
          </a:xfrm>
        </p:spPr>
        <p:txBody>
          <a:bodyPr/>
          <a:lstStyle/>
          <a:p>
            <a:r>
              <a:rPr lang="en-US" dirty="0"/>
              <a:t>DPS Chief Auditor’s Office</a:t>
            </a:r>
          </a:p>
        </p:txBody>
      </p:sp>
      <p:sp>
        <p:nvSpPr>
          <p:cNvPr id="9" name="Content Placeholder 2">
            <a:extLst>
              <a:ext uri="{FF2B5EF4-FFF2-40B4-BE49-F238E27FC236}">
                <a16:creationId xmlns:a16="http://schemas.microsoft.com/office/drawing/2014/main" id="{A7819EDA-88F2-48C6-9EBA-74F0DC78DE2F}"/>
              </a:ext>
            </a:extLst>
          </p:cNvPr>
          <p:cNvSpPr>
            <a:spLocks noGrp="1"/>
          </p:cNvSpPr>
          <p:nvPr/>
        </p:nvSpPr>
        <p:spPr>
          <a:xfrm>
            <a:off x="1278732" y="1740384"/>
            <a:ext cx="5675223" cy="2834642"/>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lnSpc>
                <a:spcPct val="100000"/>
              </a:lnSpc>
              <a:spcBef>
                <a:spcPts val="0"/>
              </a:spcBef>
              <a:buNone/>
            </a:pPr>
            <a:r>
              <a:rPr lang="en-US" sz="2400" b="1" i="1" dirty="0"/>
              <a:t>Catherine A. Melvin, CPA, CIA, </a:t>
            </a:r>
            <a:r>
              <a:rPr lang="en-US" sz="2400" b="1" i="1" dirty="0" err="1"/>
              <a:t>CLEA</a:t>
            </a:r>
            <a:endParaRPr lang="en-US" sz="2400" b="1" dirty="0"/>
          </a:p>
          <a:p>
            <a:pPr marL="45720" indent="0">
              <a:lnSpc>
                <a:spcPct val="100000"/>
              </a:lnSpc>
              <a:spcBef>
                <a:spcPts val="0"/>
              </a:spcBef>
              <a:buNone/>
            </a:pPr>
            <a:r>
              <a:rPr lang="en-US" dirty="0"/>
              <a:t>Chief Auditor</a:t>
            </a:r>
          </a:p>
          <a:p>
            <a:pPr marL="45720" indent="0">
              <a:lnSpc>
                <a:spcPct val="100000"/>
              </a:lnSpc>
              <a:spcBef>
                <a:spcPts val="0"/>
              </a:spcBef>
              <a:buNone/>
            </a:pPr>
            <a:r>
              <a:rPr lang="en-US" dirty="0"/>
              <a:t>Texas Department of Public Safety</a:t>
            </a:r>
          </a:p>
          <a:p>
            <a:pPr marL="45720" indent="0">
              <a:lnSpc>
                <a:spcPct val="150000"/>
              </a:lnSpc>
              <a:spcBef>
                <a:spcPts val="0"/>
              </a:spcBef>
              <a:buNone/>
            </a:pPr>
            <a:r>
              <a:rPr lang="en-US" dirty="0"/>
              <a:t>Office:  512-424-7573</a:t>
            </a:r>
          </a:p>
          <a:p>
            <a:pPr marL="45720" indent="0">
              <a:lnSpc>
                <a:spcPct val="100000"/>
              </a:lnSpc>
              <a:spcBef>
                <a:spcPts val="0"/>
              </a:spcBef>
              <a:buNone/>
            </a:pPr>
            <a:r>
              <a:rPr lang="en-US" dirty="0">
                <a:sym typeface="Wingdings" panose="05000000000000000000" pitchFamily="2" charset="2"/>
              </a:rPr>
              <a:t>Email:  </a:t>
            </a:r>
            <a:r>
              <a:rPr lang="en-US" u="sng" dirty="0">
                <a:solidFill>
                  <a:schemeClr val="accent4">
                    <a:lumMod val="75000"/>
                  </a:schemeClr>
                </a:solidFill>
                <a:sym typeface="Wingdings" panose="05000000000000000000" pitchFamily="2" charset="2"/>
                <a:hlinkClick r:id="rId6"/>
              </a:rPr>
              <a:t>catherine.melvin@dps.texas.gov</a:t>
            </a:r>
            <a:endParaRPr lang="en-US" u="sng" dirty="0">
              <a:solidFill>
                <a:schemeClr val="accent4">
                  <a:lumMod val="75000"/>
                </a:schemeClr>
              </a:solidFill>
              <a:sym typeface="Wingdings" panose="05000000000000000000" pitchFamily="2" charset="2"/>
            </a:endParaRPr>
          </a:p>
          <a:p>
            <a:pPr marL="45720" indent="0">
              <a:lnSpc>
                <a:spcPct val="100000"/>
              </a:lnSpc>
              <a:spcBef>
                <a:spcPts val="0"/>
              </a:spcBef>
              <a:buNone/>
            </a:pPr>
            <a:endParaRPr lang="en-US" u="sng" dirty="0">
              <a:solidFill>
                <a:schemeClr val="accent4">
                  <a:lumMod val="75000"/>
                </a:schemeClr>
              </a:solidFill>
              <a:sym typeface="Wingdings" panose="05000000000000000000" pitchFamily="2" charset="2"/>
            </a:endParaRPr>
          </a:p>
          <a:p>
            <a:pPr marL="45720" indent="0">
              <a:lnSpc>
                <a:spcPct val="100000"/>
              </a:lnSpc>
              <a:spcBef>
                <a:spcPts val="0"/>
              </a:spcBef>
              <a:buNone/>
            </a:pPr>
            <a:r>
              <a:rPr lang="en-US" sz="2400" b="1" i="1" dirty="0">
                <a:sym typeface="Wingdings" panose="05000000000000000000" pitchFamily="2" charset="2"/>
              </a:rPr>
              <a:t>Susan Oballe, CIA, CGAP</a:t>
            </a:r>
          </a:p>
          <a:p>
            <a:pPr marL="45720" indent="0">
              <a:lnSpc>
                <a:spcPct val="100000"/>
              </a:lnSpc>
              <a:spcBef>
                <a:spcPts val="0"/>
              </a:spcBef>
              <a:buNone/>
            </a:pPr>
            <a:r>
              <a:rPr lang="en-US" dirty="0">
                <a:sym typeface="Wingdings" panose="05000000000000000000" pitchFamily="2" charset="2"/>
              </a:rPr>
              <a:t>Assistant Chief Auditor</a:t>
            </a:r>
          </a:p>
          <a:p>
            <a:pPr marL="45720" indent="0">
              <a:lnSpc>
                <a:spcPct val="100000"/>
              </a:lnSpc>
              <a:spcBef>
                <a:spcPts val="0"/>
              </a:spcBef>
              <a:buNone/>
            </a:pPr>
            <a:r>
              <a:rPr lang="en-US" dirty="0">
                <a:sym typeface="Wingdings" panose="05000000000000000000" pitchFamily="2" charset="2"/>
              </a:rPr>
              <a:t>Texas Department of Public Safety</a:t>
            </a:r>
          </a:p>
          <a:p>
            <a:pPr marL="45720" indent="0">
              <a:lnSpc>
                <a:spcPct val="100000"/>
              </a:lnSpc>
              <a:spcBef>
                <a:spcPts val="0"/>
              </a:spcBef>
              <a:buNone/>
            </a:pPr>
            <a:r>
              <a:rPr lang="en-US" dirty="0">
                <a:sym typeface="Wingdings" panose="05000000000000000000" pitchFamily="2" charset="2"/>
              </a:rPr>
              <a:t>Office:  512-424-2158</a:t>
            </a:r>
          </a:p>
          <a:p>
            <a:pPr marL="45720" indent="0">
              <a:lnSpc>
                <a:spcPct val="100000"/>
              </a:lnSpc>
              <a:spcBef>
                <a:spcPts val="0"/>
              </a:spcBef>
              <a:buNone/>
            </a:pPr>
            <a:r>
              <a:rPr lang="en-US" dirty="0">
                <a:sym typeface="Wingdings" panose="05000000000000000000" pitchFamily="2" charset="2"/>
              </a:rPr>
              <a:t>Email:  </a:t>
            </a:r>
            <a:r>
              <a:rPr lang="en-US" dirty="0">
                <a:sym typeface="Wingdings" panose="05000000000000000000" pitchFamily="2" charset="2"/>
                <a:hlinkClick r:id="rId7"/>
              </a:rPr>
              <a:t>susan.Oballe@dps.Texas.gov</a:t>
            </a:r>
            <a:endParaRPr lang="en-US" dirty="0">
              <a:sym typeface="Wingdings" panose="05000000000000000000" pitchFamily="2" charset="2"/>
            </a:endParaRPr>
          </a:p>
          <a:p>
            <a:pPr marL="45720" indent="0">
              <a:lnSpc>
                <a:spcPct val="100000"/>
              </a:lnSpc>
              <a:spcBef>
                <a:spcPts val="0"/>
              </a:spcBef>
              <a:buNone/>
            </a:pPr>
            <a:endParaRPr lang="en-US" dirty="0">
              <a:sym typeface="Wingdings" panose="05000000000000000000" pitchFamily="2" charset="2"/>
            </a:endParaRPr>
          </a:p>
          <a:p>
            <a:pPr marL="45720" indent="0">
              <a:lnSpc>
                <a:spcPct val="100000"/>
              </a:lnSpc>
              <a:spcBef>
                <a:spcPts val="0"/>
              </a:spcBef>
              <a:buNone/>
            </a:pPr>
            <a:endParaRPr lang="en-US" u="sng" dirty="0">
              <a:solidFill>
                <a:schemeClr val="accent4">
                  <a:lumMod val="75000"/>
                </a:schemeClr>
              </a:solidFill>
              <a:sym typeface="Wingdings" panose="05000000000000000000" pitchFamily="2" charset="2"/>
            </a:endParaRPr>
          </a:p>
          <a:p>
            <a:pPr marL="45720" indent="0">
              <a:lnSpc>
                <a:spcPct val="100000"/>
              </a:lnSpc>
              <a:spcBef>
                <a:spcPts val="0"/>
              </a:spcBef>
              <a:buNone/>
            </a:pPr>
            <a:endParaRPr lang="en-US" dirty="0">
              <a:sym typeface="Wingdings" panose="05000000000000000000" pitchFamily="2" charset="2"/>
            </a:endParaRPr>
          </a:p>
        </p:txBody>
      </p:sp>
    </p:spTree>
    <p:extLst>
      <p:ext uri="{BB962C8B-B14F-4D97-AF65-F5344CB8AC3E}">
        <p14:creationId xmlns:p14="http://schemas.microsoft.com/office/powerpoint/2010/main" val="70477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5" name="Rectangle 10">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2">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14">
            <a:extLst>
              <a:ext uri="{FF2B5EF4-FFF2-40B4-BE49-F238E27FC236}">
                <a16:creationId xmlns:a16="http://schemas.microsoft.com/office/drawing/2014/main" id="{5E639389-5CE5-4E42-90F2-7285AB3AB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8" name="Rectangle 16">
            <a:extLst>
              <a:ext uri="{FF2B5EF4-FFF2-40B4-BE49-F238E27FC236}">
                <a16:creationId xmlns:a16="http://schemas.microsoft.com/office/drawing/2014/main" id="{00D8BB72-00A6-426D-9D3D-E424019F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solidFill>
            <a:schemeClr val="accent3"/>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18">
            <a:extLst>
              <a:ext uri="{FF2B5EF4-FFF2-40B4-BE49-F238E27FC236}">
                <a16:creationId xmlns:a16="http://schemas.microsoft.com/office/drawing/2014/main" id="{6690CD3C-3755-4F1C-9BDA-BF4A62A21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1" y="240030"/>
            <a:ext cx="7821038" cy="637794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42996" y="688255"/>
            <a:ext cx="6244018" cy="5217595"/>
          </a:xfrm>
          <a:noFill/>
          <a:ln w="12700" cmpd="sng">
            <a:noFill/>
          </a:ln>
        </p:spPr>
        <p:txBody>
          <a:bodyPr vert="horz" lIns="91440" tIns="45720" rIns="91440" bIns="45720" rtlCol="0" anchor="ctr">
            <a:normAutofit/>
          </a:bodyPr>
          <a:lstStyle/>
          <a:p>
            <a:pPr algn="r"/>
            <a:r>
              <a:rPr lang="en-US" sz="6600" b="1" kern="1200" cap="all" baseline="0" dirty="0">
                <a:solidFill>
                  <a:schemeClr val="tx2"/>
                </a:solidFill>
                <a:latin typeface="+mj-lt"/>
                <a:ea typeface="+mj-ea"/>
                <a:cs typeface="+mj-cs"/>
              </a:rPr>
              <a:t>Setting</a:t>
            </a:r>
            <a:br>
              <a:rPr lang="en-US" sz="6600" b="1" kern="1200" cap="all" baseline="0" dirty="0">
                <a:solidFill>
                  <a:schemeClr val="tx2"/>
                </a:solidFill>
                <a:latin typeface="+mj-lt"/>
                <a:ea typeface="+mj-ea"/>
                <a:cs typeface="+mj-cs"/>
              </a:rPr>
            </a:br>
            <a:r>
              <a:rPr lang="en-US" sz="6600" b="1" kern="1200" cap="all" baseline="0" dirty="0">
                <a:solidFill>
                  <a:schemeClr val="tx2"/>
                </a:solidFill>
                <a:latin typeface="+mj-lt"/>
                <a:ea typeface="+mj-ea"/>
                <a:cs typeface="+mj-cs"/>
              </a:rPr>
              <a:t>the stage</a:t>
            </a:r>
          </a:p>
        </p:txBody>
      </p:sp>
      <p:sp>
        <p:nvSpPr>
          <p:cNvPr id="3" name="Text Placeholder 2"/>
          <p:cNvSpPr>
            <a:spLocks noGrp="1"/>
          </p:cNvSpPr>
          <p:nvPr>
            <p:ph type="body" idx="1"/>
          </p:nvPr>
        </p:nvSpPr>
        <p:spPr>
          <a:xfrm>
            <a:off x="8369994" y="688255"/>
            <a:ext cx="3079883" cy="5217595"/>
          </a:xfrm>
        </p:spPr>
        <p:txBody>
          <a:bodyPr vert="horz" lIns="91440" tIns="45720" rIns="91440" bIns="45720" rtlCol="0" anchor="ctr">
            <a:normAutofit/>
          </a:bodyPr>
          <a:lstStyle/>
          <a:p>
            <a:pPr algn="l"/>
            <a:endParaRPr lang="en-US" sz="2400" dirty="0">
              <a:solidFill>
                <a:srgbClr val="FFFFFF"/>
              </a:solidFill>
            </a:endParaRPr>
          </a:p>
        </p:txBody>
      </p:sp>
      <p:sp>
        <p:nvSpPr>
          <p:cNvPr id="4" name="Slide Number Placeholder 3"/>
          <p:cNvSpPr>
            <a:spLocks noGrp="1"/>
          </p:cNvSpPr>
          <p:nvPr>
            <p:ph type="sldNum" sz="quarter" idx="12"/>
          </p:nvPr>
        </p:nvSpPr>
        <p:spPr>
          <a:xfrm>
            <a:off x="10972736" y="6223828"/>
            <a:ext cx="643416" cy="365125"/>
          </a:xfrm>
        </p:spPr>
        <p:txBody>
          <a:bodyPr vert="horz" lIns="91440" tIns="45720" rIns="91440" bIns="45720" rtlCol="0" anchor="ctr">
            <a:normAutofit/>
          </a:bodyPr>
          <a:lstStyle/>
          <a:p>
            <a:pPr>
              <a:spcAft>
                <a:spcPts val="600"/>
              </a:spcAft>
            </a:pPr>
            <a:fld id="{94C5C8BE-D8BD-4880-9280-6101DB64A78A}"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1410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intro</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4C5C8BE-D8BD-4880-9280-6101DB64A78A}" type="slidenum">
              <a:rPr lang="en-US" smtClean="0"/>
              <a:t>4</a:t>
            </a:fld>
            <a:endParaRPr lang="en-US"/>
          </a:p>
        </p:txBody>
      </p:sp>
      <p:sp>
        <p:nvSpPr>
          <p:cNvPr id="15" name="TextBox 14"/>
          <p:cNvSpPr txBox="1"/>
          <p:nvPr/>
        </p:nvSpPr>
        <p:spPr>
          <a:xfrm>
            <a:off x="2111828" y="4704541"/>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2227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5C8BE-D8BD-4880-9280-6101DB64A78A}" type="slidenum">
              <a:rPr lang="en-US" smtClean="0"/>
              <a:t>5</a:t>
            </a:fld>
            <a:endParaRPr lang="en-US"/>
          </a:p>
        </p:txBody>
      </p:sp>
      <p:sp>
        <p:nvSpPr>
          <p:cNvPr id="15" name="TextBox 14"/>
          <p:cNvSpPr txBox="1"/>
          <p:nvPr/>
        </p:nvSpPr>
        <p:spPr>
          <a:xfrm>
            <a:off x="2111828" y="4704541"/>
            <a:ext cx="914400" cy="914400"/>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0FE4F1CA-3F53-4716-ABC5-F4DFC15E9234}"/>
              </a:ext>
            </a:extLst>
          </p:cNvPr>
          <p:cNvPicPr>
            <a:picLocks noChangeAspect="1"/>
          </p:cNvPicPr>
          <p:nvPr/>
        </p:nvPicPr>
        <p:blipFill rotWithShape="1">
          <a:blip r:embed="rId3"/>
          <a:srcRect l="19844" t="13976" r="16135" b="28119"/>
          <a:stretch/>
        </p:blipFill>
        <p:spPr>
          <a:xfrm>
            <a:off x="4338084" y="1329070"/>
            <a:ext cx="3732028" cy="3375471"/>
          </a:xfrm>
          <a:prstGeom prst="rect">
            <a:avLst/>
          </a:prstGeom>
        </p:spPr>
      </p:pic>
      <p:pic>
        <p:nvPicPr>
          <p:cNvPr id="18" name="Picture 17">
            <a:extLst>
              <a:ext uri="{FF2B5EF4-FFF2-40B4-BE49-F238E27FC236}">
                <a16:creationId xmlns:a16="http://schemas.microsoft.com/office/drawing/2014/main" id="{BBEEC37B-44F6-4117-BDC0-4DFD497E2A62}"/>
              </a:ext>
            </a:extLst>
          </p:cNvPr>
          <p:cNvPicPr>
            <a:picLocks noChangeAspect="1"/>
          </p:cNvPicPr>
          <p:nvPr/>
        </p:nvPicPr>
        <p:blipFill>
          <a:blip r:embed="rId4"/>
          <a:stretch>
            <a:fillRect/>
          </a:stretch>
        </p:blipFill>
        <p:spPr>
          <a:xfrm>
            <a:off x="889673" y="861179"/>
            <a:ext cx="5223189" cy="573645"/>
          </a:xfrm>
          <a:prstGeom prst="rect">
            <a:avLst/>
          </a:prstGeom>
          <a:solidFill>
            <a:schemeClr val="tx1"/>
          </a:solidFill>
        </p:spPr>
      </p:pic>
      <p:pic>
        <p:nvPicPr>
          <p:cNvPr id="19" name="Picture 18">
            <a:extLst>
              <a:ext uri="{FF2B5EF4-FFF2-40B4-BE49-F238E27FC236}">
                <a16:creationId xmlns:a16="http://schemas.microsoft.com/office/drawing/2014/main" id="{D30F7AC1-873A-4C6D-8F58-4F960C6429F0}"/>
              </a:ext>
            </a:extLst>
          </p:cNvPr>
          <p:cNvPicPr>
            <a:picLocks noChangeAspect="1"/>
          </p:cNvPicPr>
          <p:nvPr/>
        </p:nvPicPr>
        <p:blipFill>
          <a:blip r:embed="rId5"/>
          <a:stretch>
            <a:fillRect/>
          </a:stretch>
        </p:blipFill>
        <p:spPr>
          <a:xfrm>
            <a:off x="7528641" y="2041276"/>
            <a:ext cx="4316452" cy="661856"/>
          </a:xfrm>
          <a:prstGeom prst="rect">
            <a:avLst/>
          </a:prstGeom>
          <a:solidFill>
            <a:schemeClr val="bg2">
              <a:lumMod val="25000"/>
            </a:schemeClr>
          </a:solidFill>
        </p:spPr>
      </p:pic>
      <p:pic>
        <p:nvPicPr>
          <p:cNvPr id="21" name="Picture 20">
            <a:extLst>
              <a:ext uri="{FF2B5EF4-FFF2-40B4-BE49-F238E27FC236}">
                <a16:creationId xmlns:a16="http://schemas.microsoft.com/office/drawing/2014/main" id="{D266CD67-B842-4C50-82CF-10BAA81BA807}"/>
              </a:ext>
            </a:extLst>
          </p:cNvPr>
          <p:cNvPicPr>
            <a:picLocks noChangeAspect="1"/>
          </p:cNvPicPr>
          <p:nvPr/>
        </p:nvPicPr>
        <p:blipFill>
          <a:blip r:embed="rId6"/>
          <a:stretch>
            <a:fillRect/>
          </a:stretch>
        </p:blipFill>
        <p:spPr>
          <a:xfrm>
            <a:off x="657616" y="3334790"/>
            <a:ext cx="2606132" cy="898387"/>
          </a:xfrm>
          <a:prstGeom prst="rect">
            <a:avLst/>
          </a:prstGeom>
        </p:spPr>
      </p:pic>
      <p:pic>
        <p:nvPicPr>
          <p:cNvPr id="23" name="Picture 22">
            <a:extLst>
              <a:ext uri="{FF2B5EF4-FFF2-40B4-BE49-F238E27FC236}">
                <a16:creationId xmlns:a16="http://schemas.microsoft.com/office/drawing/2014/main" id="{32DEDB1D-6B3E-4A1D-B326-C0178763E3E1}"/>
              </a:ext>
            </a:extLst>
          </p:cNvPr>
          <p:cNvPicPr>
            <a:picLocks noChangeAspect="1"/>
          </p:cNvPicPr>
          <p:nvPr/>
        </p:nvPicPr>
        <p:blipFill>
          <a:blip r:embed="rId7"/>
          <a:stretch>
            <a:fillRect/>
          </a:stretch>
        </p:blipFill>
        <p:spPr>
          <a:xfrm>
            <a:off x="2790827" y="5338887"/>
            <a:ext cx="2165886" cy="801378"/>
          </a:xfrm>
          <a:prstGeom prst="rect">
            <a:avLst/>
          </a:prstGeom>
        </p:spPr>
      </p:pic>
      <p:pic>
        <p:nvPicPr>
          <p:cNvPr id="24" name="Picture 23">
            <a:extLst>
              <a:ext uri="{FF2B5EF4-FFF2-40B4-BE49-F238E27FC236}">
                <a16:creationId xmlns:a16="http://schemas.microsoft.com/office/drawing/2014/main" id="{D5697EE1-4A39-467A-9D72-EAF92559AAB1}"/>
              </a:ext>
            </a:extLst>
          </p:cNvPr>
          <p:cNvPicPr>
            <a:picLocks noChangeAspect="1"/>
          </p:cNvPicPr>
          <p:nvPr/>
        </p:nvPicPr>
        <p:blipFill>
          <a:blip r:embed="rId8"/>
          <a:stretch>
            <a:fillRect/>
          </a:stretch>
        </p:blipFill>
        <p:spPr>
          <a:xfrm>
            <a:off x="10023698" y="429517"/>
            <a:ext cx="1234675" cy="1234675"/>
          </a:xfrm>
          <a:prstGeom prst="rect">
            <a:avLst/>
          </a:prstGeom>
        </p:spPr>
      </p:pic>
      <p:pic>
        <p:nvPicPr>
          <p:cNvPr id="25" name="Picture 24">
            <a:extLst>
              <a:ext uri="{FF2B5EF4-FFF2-40B4-BE49-F238E27FC236}">
                <a16:creationId xmlns:a16="http://schemas.microsoft.com/office/drawing/2014/main" id="{2CE3D3DC-31A3-4E46-A8F8-8BF35C3C6E18}"/>
              </a:ext>
            </a:extLst>
          </p:cNvPr>
          <p:cNvPicPr>
            <a:picLocks noChangeAspect="1"/>
          </p:cNvPicPr>
          <p:nvPr/>
        </p:nvPicPr>
        <p:blipFill>
          <a:blip r:embed="rId9"/>
          <a:stretch>
            <a:fillRect/>
          </a:stretch>
        </p:blipFill>
        <p:spPr>
          <a:xfrm>
            <a:off x="9801072" y="2946405"/>
            <a:ext cx="1234675" cy="1228502"/>
          </a:xfrm>
          <a:prstGeom prst="rect">
            <a:avLst/>
          </a:prstGeom>
        </p:spPr>
      </p:pic>
      <p:pic>
        <p:nvPicPr>
          <p:cNvPr id="26" name="Picture 25">
            <a:extLst>
              <a:ext uri="{FF2B5EF4-FFF2-40B4-BE49-F238E27FC236}">
                <a16:creationId xmlns:a16="http://schemas.microsoft.com/office/drawing/2014/main" id="{0488BDE3-B182-4AC5-B293-921660F13167}"/>
              </a:ext>
            </a:extLst>
          </p:cNvPr>
          <p:cNvPicPr>
            <a:picLocks noChangeAspect="1"/>
          </p:cNvPicPr>
          <p:nvPr/>
        </p:nvPicPr>
        <p:blipFill>
          <a:blip r:embed="rId10"/>
          <a:stretch>
            <a:fillRect/>
          </a:stretch>
        </p:blipFill>
        <p:spPr>
          <a:xfrm>
            <a:off x="3501268" y="3721198"/>
            <a:ext cx="1440543" cy="1440543"/>
          </a:xfrm>
          <a:prstGeom prst="rect">
            <a:avLst/>
          </a:prstGeom>
        </p:spPr>
      </p:pic>
      <p:pic>
        <p:nvPicPr>
          <p:cNvPr id="28" name="Picture 27">
            <a:extLst>
              <a:ext uri="{FF2B5EF4-FFF2-40B4-BE49-F238E27FC236}">
                <a16:creationId xmlns:a16="http://schemas.microsoft.com/office/drawing/2014/main" id="{34F7870C-CF6A-422C-A9AD-64C6095377BF}"/>
              </a:ext>
            </a:extLst>
          </p:cNvPr>
          <p:cNvPicPr>
            <a:picLocks noChangeAspect="1"/>
          </p:cNvPicPr>
          <p:nvPr/>
        </p:nvPicPr>
        <p:blipFill>
          <a:blip r:embed="rId11"/>
          <a:stretch>
            <a:fillRect/>
          </a:stretch>
        </p:blipFill>
        <p:spPr>
          <a:xfrm>
            <a:off x="889673" y="1687264"/>
            <a:ext cx="1234675" cy="1234675"/>
          </a:xfrm>
          <a:prstGeom prst="rect">
            <a:avLst/>
          </a:prstGeom>
        </p:spPr>
      </p:pic>
      <p:pic>
        <p:nvPicPr>
          <p:cNvPr id="29" name="Picture 28">
            <a:extLst>
              <a:ext uri="{FF2B5EF4-FFF2-40B4-BE49-F238E27FC236}">
                <a16:creationId xmlns:a16="http://schemas.microsoft.com/office/drawing/2014/main" id="{A0662CA2-AD33-43A7-8CF5-0A9A85077704}"/>
              </a:ext>
            </a:extLst>
          </p:cNvPr>
          <p:cNvPicPr>
            <a:picLocks noChangeAspect="1"/>
          </p:cNvPicPr>
          <p:nvPr/>
        </p:nvPicPr>
        <p:blipFill>
          <a:blip r:embed="rId12"/>
          <a:stretch>
            <a:fillRect/>
          </a:stretch>
        </p:blipFill>
        <p:spPr>
          <a:xfrm>
            <a:off x="10513110" y="5122239"/>
            <a:ext cx="1234675" cy="1234675"/>
          </a:xfrm>
          <a:prstGeom prst="rect">
            <a:avLst/>
          </a:prstGeom>
        </p:spPr>
      </p:pic>
      <p:pic>
        <p:nvPicPr>
          <p:cNvPr id="30" name="Picture 29">
            <a:extLst>
              <a:ext uri="{FF2B5EF4-FFF2-40B4-BE49-F238E27FC236}">
                <a16:creationId xmlns:a16="http://schemas.microsoft.com/office/drawing/2014/main" id="{C4283DAB-2585-4EC0-BCA6-988C5707B4B5}"/>
              </a:ext>
            </a:extLst>
          </p:cNvPr>
          <p:cNvPicPr>
            <a:picLocks noChangeAspect="1"/>
          </p:cNvPicPr>
          <p:nvPr/>
        </p:nvPicPr>
        <p:blipFill>
          <a:blip r:embed="rId13"/>
          <a:stretch>
            <a:fillRect/>
          </a:stretch>
        </p:blipFill>
        <p:spPr>
          <a:xfrm>
            <a:off x="7182167" y="460758"/>
            <a:ext cx="1344593" cy="1344593"/>
          </a:xfrm>
          <a:prstGeom prst="rect">
            <a:avLst/>
          </a:prstGeom>
        </p:spPr>
      </p:pic>
      <p:pic>
        <p:nvPicPr>
          <p:cNvPr id="31" name="Picture 30">
            <a:extLst>
              <a:ext uri="{FF2B5EF4-FFF2-40B4-BE49-F238E27FC236}">
                <a16:creationId xmlns:a16="http://schemas.microsoft.com/office/drawing/2014/main" id="{7D94AB0B-57FB-4753-954F-88262200488A}"/>
              </a:ext>
            </a:extLst>
          </p:cNvPr>
          <p:cNvPicPr>
            <a:picLocks noChangeAspect="1"/>
          </p:cNvPicPr>
          <p:nvPr/>
        </p:nvPicPr>
        <p:blipFill>
          <a:blip r:embed="rId14"/>
          <a:stretch>
            <a:fillRect/>
          </a:stretch>
        </p:blipFill>
        <p:spPr>
          <a:xfrm>
            <a:off x="2946627" y="2144783"/>
            <a:ext cx="1716734" cy="680971"/>
          </a:xfrm>
          <a:prstGeom prst="rect">
            <a:avLst/>
          </a:prstGeom>
          <a:solidFill>
            <a:schemeClr val="bg2">
              <a:lumMod val="50000"/>
            </a:schemeClr>
          </a:solidFill>
        </p:spPr>
      </p:pic>
      <p:pic>
        <p:nvPicPr>
          <p:cNvPr id="1025" name="Picture 1024">
            <a:extLst>
              <a:ext uri="{FF2B5EF4-FFF2-40B4-BE49-F238E27FC236}">
                <a16:creationId xmlns:a16="http://schemas.microsoft.com/office/drawing/2014/main" id="{DD7E10FE-336F-4987-9529-F4AC418F4746}"/>
              </a:ext>
            </a:extLst>
          </p:cNvPr>
          <p:cNvPicPr>
            <a:picLocks noChangeAspect="1"/>
          </p:cNvPicPr>
          <p:nvPr/>
        </p:nvPicPr>
        <p:blipFill>
          <a:blip r:embed="rId15"/>
          <a:stretch>
            <a:fillRect/>
          </a:stretch>
        </p:blipFill>
        <p:spPr>
          <a:xfrm>
            <a:off x="5778627" y="4572367"/>
            <a:ext cx="3886941" cy="960566"/>
          </a:xfrm>
          <a:prstGeom prst="rect">
            <a:avLst/>
          </a:prstGeom>
        </p:spPr>
      </p:pic>
      <p:pic>
        <p:nvPicPr>
          <p:cNvPr id="1027" name="Picture 1026">
            <a:extLst>
              <a:ext uri="{FF2B5EF4-FFF2-40B4-BE49-F238E27FC236}">
                <a16:creationId xmlns:a16="http://schemas.microsoft.com/office/drawing/2014/main" id="{C43D3DD2-E47D-4F62-A3DF-ED361E28AA19}"/>
              </a:ext>
            </a:extLst>
          </p:cNvPr>
          <p:cNvPicPr>
            <a:picLocks noChangeAspect="1"/>
          </p:cNvPicPr>
          <p:nvPr/>
        </p:nvPicPr>
        <p:blipFill>
          <a:blip r:embed="rId16"/>
          <a:stretch>
            <a:fillRect/>
          </a:stretch>
        </p:blipFill>
        <p:spPr>
          <a:xfrm>
            <a:off x="700925" y="4452101"/>
            <a:ext cx="1424143" cy="1424143"/>
          </a:xfrm>
          <a:prstGeom prst="rect">
            <a:avLst/>
          </a:prstGeom>
          <a:solidFill>
            <a:schemeClr val="bg2">
              <a:lumMod val="50000"/>
            </a:schemeClr>
          </a:solidFill>
        </p:spPr>
      </p:pic>
      <p:pic>
        <p:nvPicPr>
          <p:cNvPr id="27" name="Picture 26">
            <a:extLst>
              <a:ext uri="{FF2B5EF4-FFF2-40B4-BE49-F238E27FC236}">
                <a16:creationId xmlns:a16="http://schemas.microsoft.com/office/drawing/2014/main" id="{CC8ECC17-9B26-484E-8266-82DA9DA064D2}"/>
              </a:ext>
            </a:extLst>
          </p:cNvPr>
          <p:cNvPicPr>
            <a:picLocks noChangeAspect="1"/>
          </p:cNvPicPr>
          <p:nvPr/>
        </p:nvPicPr>
        <p:blipFill>
          <a:blip r:embed="rId17"/>
          <a:stretch>
            <a:fillRect/>
          </a:stretch>
        </p:blipFill>
        <p:spPr>
          <a:xfrm>
            <a:off x="5773398" y="5234993"/>
            <a:ext cx="1121921" cy="1121921"/>
          </a:xfrm>
          <a:prstGeom prst="rect">
            <a:avLst/>
          </a:prstGeom>
        </p:spPr>
      </p:pic>
    </p:spTree>
    <p:extLst>
      <p:ext uri="{BB962C8B-B14F-4D97-AF65-F5344CB8AC3E}">
        <p14:creationId xmlns:p14="http://schemas.microsoft.com/office/powerpoint/2010/main" val="7798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story</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4C5C8BE-D8BD-4880-9280-6101DB64A78A}" type="slidenum">
              <a:rPr lang="en-US" smtClean="0"/>
              <a:t>6</a:t>
            </a:fld>
            <a:endParaRPr lang="en-US"/>
          </a:p>
        </p:txBody>
      </p:sp>
    </p:spTree>
    <p:extLst>
      <p:ext uri="{BB962C8B-B14F-4D97-AF65-F5344CB8AC3E}">
        <p14:creationId xmlns:p14="http://schemas.microsoft.com/office/powerpoint/2010/main" val="361823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568234"/>
            <a:ext cx="9601200" cy="1485900"/>
          </a:xfrm>
        </p:spPr>
        <p:txBody>
          <a:bodyPr/>
          <a:lstStyle/>
          <a:p>
            <a:r>
              <a:rPr lang="en-US" b="1" dirty="0"/>
              <a:t>Single Audit FY2012 Results: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98647050"/>
              </p:ext>
            </p:extLst>
          </p:nvPr>
        </p:nvGraphicFramePr>
        <p:xfrm>
          <a:off x="1371598" y="2286000"/>
          <a:ext cx="10036630" cy="3080135"/>
        </p:xfrm>
        <a:graphic>
          <a:graphicData uri="http://schemas.openxmlformats.org/drawingml/2006/table">
            <a:tbl>
              <a:tblPr firstRow="1" bandRow="1">
                <a:tableStyleId>{00A15C55-8517-42AA-B614-E9B94910E393}</a:tableStyleId>
              </a:tblPr>
              <a:tblGrid>
                <a:gridCol w="1174354">
                  <a:extLst>
                    <a:ext uri="{9D8B030D-6E8A-4147-A177-3AD203B41FA5}">
                      <a16:colId xmlns:a16="http://schemas.microsoft.com/office/drawing/2014/main" val="2333787396"/>
                    </a:ext>
                  </a:extLst>
                </a:gridCol>
                <a:gridCol w="1624978">
                  <a:extLst>
                    <a:ext uri="{9D8B030D-6E8A-4147-A177-3AD203B41FA5}">
                      <a16:colId xmlns:a16="http://schemas.microsoft.com/office/drawing/2014/main" val="3062814272"/>
                    </a:ext>
                  </a:extLst>
                </a:gridCol>
                <a:gridCol w="1584012">
                  <a:extLst>
                    <a:ext uri="{9D8B030D-6E8A-4147-A177-3AD203B41FA5}">
                      <a16:colId xmlns:a16="http://schemas.microsoft.com/office/drawing/2014/main" val="1390205542"/>
                    </a:ext>
                  </a:extLst>
                </a:gridCol>
                <a:gridCol w="1543047">
                  <a:extLst>
                    <a:ext uri="{9D8B030D-6E8A-4147-A177-3AD203B41FA5}">
                      <a16:colId xmlns:a16="http://schemas.microsoft.com/office/drawing/2014/main" val="2786298158"/>
                    </a:ext>
                  </a:extLst>
                </a:gridCol>
                <a:gridCol w="1884428">
                  <a:extLst>
                    <a:ext uri="{9D8B030D-6E8A-4147-A177-3AD203B41FA5}">
                      <a16:colId xmlns:a16="http://schemas.microsoft.com/office/drawing/2014/main" val="4091674519"/>
                    </a:ext>
                  </a:extLst>
                </a:gridCol>
                <a:gridCol w="2225811">
                  <a:extLst>
                    <a:ext uri="{9D8B030D-6E8A-4147-A177-3AD203B41FA5}">
                      <a16:colId xmlns:a16="http://schemas.microsoft.com/office/drawing/2014/main" val="3731750188"/>
                    </a:ext>
                  </a:extLst>
                </a:gridCol>
              </a:tblGrid>
              <a:tr h="779939">
                <a:tc gridSpan="2">
                  <a:txBody>
                    <a:bodyPr/>
                    <a:lstStyle/>
                    <a:p>
                      <a:pPr algn="ctr"/>
                      <a:r>
                        <a:rPr lang="en-US" sz="2400"/>
                        <a:t>Current Year</a:t>
                      </a:r>
                      <a:r>
                        <a:rPr lang="en-US" sz="2400" baseline="0"/>
                        <a:t> Findings</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gridSpan="2">
                  <a:txBody>
                    <a:bodyPr/>
                    <a:lstStyle/>
                    <a:p>
                      <a:pPr algn="ctr"/>
                      <a:r>
                        <a:rPr lang="en-US" sz="2400"/>
                        <a:t>Prior Year Findings</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rowSpan="2">
                  <a:txBody>
                    <a:bodyPr/>
                    <a:lstStyle/>
                    <a:p>
                      <a:pPr algn="ctr"/>
                      <a:r>
                        <a:rPr lang="en-US" sz="2400"/>
                        <a:t>TOTAL FINDINGS</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r>
                        <a:rPr lang="en-US" sz="2400"/>
                        <a:t>Total Questioned Costs</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51155992"/>
                  </a:ext>
                </a:extLst>
              </a:tr>
              <a:tr h="1126005">
                <a:tc>
                  <a:txBody>
                    <a:bodyPr/>
                    <a:lstStyle/>
                    <a:p>
                      <a:pPr algn="ctr"/>
                      <a:endParaRPr lang="en-US" dirty="0"/>
                    </a:p>
                  </a:txBody>
                  <a:tcPr anchor="ctr">
                    <a:lnL w="12700" cap="flat" cmpd="sng" algn="ctr">
                      <a:solidFill>
                        <a:schemeClr val="tx1"/>
                      </a:solidFill>
                      <a:prstDash val="solid"/>
                      <a:round/>
                      <a:headEnd type="none" w="med" len="med"/>
                      <a:tailEnd type="none" w="med" len="med"/>
                    </a:lnL>
                  </a:tcPr>
                </a:tc>
                <a:tc>
                  <a:txBody>
                    <a:bodyPr/>
                    <a:lstStyle/>
                    <a:p>
                      <a:pPr algn="ctr"/>
                      <a:r>
                        <a:rPr lang="en-US" sz="1600">
                          <a:solidFill>
                            <a:srgbClr val="FF0000"/>
                          </a:solidFill>
                        </a:rPr>
                        <a:t>Material Weakness or</a:t>
                      </a:r>
                      <a:r>
                        <a:rPr lang="en-US" sz="1600" baseline="0">
                          <a:solidFill>
                            <a:srgbClr val="FF0000"/>
                          </a:solidFill>
                        </a:rPr>
                        <a:t> </a:t>
                      </a:r>
                    </a:p>
                    <a:p>
                      <a:pPr algn="ctr"/>
                      <a:r>
                        <a:rPr lang="en-US" sz="1600" baseline="0">
                          <a:solidFill>
                            <a:srgbClr val="FF0000"/>
                          </a:solidFill>
                        </a:rPr>
                        <a:t>MW </a:t>
                      </a:r>
                      <a:r>
                        <a:rPr lang="en-US" sz="1600" u="sng" baseline="0">
                          <a:solidFill>
                            <a:srgbClr val="FF0000"/>
                          </a:solidFill>
                        </a:rPr>
                        <a:t>and</a:t>
                      </a:r>
                      <a:r>
                        <a:rPr lang="en-US" sz="1600" baseline="0">
                          <a:solidFill>
                            <a:srgbClr val="FF0000"/>
                          </a:solidFill>
                        </a:rPr>
                        <a:t> MNC</a:t>
                      </a:r>
                      <a:endParaRPr lang="en-US" sz="1600" i="1" dirty="0">
                        <a:solidFill>
                          <a:srgbClr val="FF0000"/>
                        </a:solidFill>
                      </a:endParaRPr>
                    </a:p>
                  </a:txBody>
                  <a:tcPr anchor="ctr">
                    <a:lnR w="12700" cap="flat" cmpd="sng" algn="ctr">
                      <a:solidFill>
                        <a:schemeClr val="tx1"/>
                      </a:solidFill>
                      <a:prstDash val="solid"/>
                      <a:round/>
                      <a:headEnd type="none" w="med" len="med"/>
                      <a:tailEnd type="none" w="med" len="med"/>
                    </a:lnR>
                  </a:tcPr>
                </a:tc>
                <a:tc>
                  <a:txBody>
                    <a:bodyPr/>
                    <a:lstStyle/>
                    <a:p>
                      <a:pPr algn="ctr"/>
                      <a:endParaRPr lang="en-US" sz="1400" i="1" dirty="0"/>
                    </a:p>
                  </a:txBody>
                  <a:tcPr anchor="ctr">
                    <a:lnL w="12700" cap="flat" cmpd="sng" algn="ctr">
                      <a:solidFill>
                        <a:schemeClr val="tx1"/>
                      </a:solidFill>
                      <a:prstDash val="solid"/>
                      <a:round/>
                      <a:headEnd type="none" w="med" len="med"/>
                      <a:tailEnd type="none" w="med" len="med"/>
                    </a:lnL>
                  </a:tcPr>
                </a:tc>
                <a:tc>
                  <a:txBody>
                    <a:bodyPr/>
                    <a:lstStyle/>
                    <a:p>
                      <a:pPr algn="ctr"/>
                      <a:r>
                        <a:rPr lang="en-US" sz="1600"/>
                        <a:t>Reissued as Current Year Findings</a:t>
                      </a:r>
                      <a:endParaRPr lang="en-US" sz="1600" i="1" dirty="0"/>
                    </a:p>
                  </a:txBody>
                  <a:tcPr anchor="ctr">
                    <a:lnR w="12700" cap="flat" cmpd="sng" algn="ctr">
                      <a:solidFill>
                        <a:schemeClr val="tx1"/>
                      </a:solidFill>
                      <a:prstDash val="solid"/>
                      <a:round/>
                      <a:headEnd type="none" w="med" len="med"/>
                      <a:tailEnd type="none" w="med" len="med"/>
                    </a:lnR>
                  </a:tcPr>
                </a:tc>
                <a:tc vMerge="1">
                  <a:txBody>
                    <a:bodyPr/>
                    <a:lstStyle/>
                    <a:p>
                      <a:pPr algn="ctr"/>
                      <a:endParaRPr lang="en-US" dirty="0"/>
                    </a:p>
                  </a:txBody>
                  <a:tcPr anchor="ctr"/>
                </a:tc>
                <a:tc vMerge="1">
                  <a:txBody>
                    <a:bodyPr/>
                    <a:lstStyle/>
                    <a:p>
                      <a:pPr algn="ctr"/>
                      <a:endParaRPr lang="en-US" dirty="0"/>
                    </a:p>
                  </a:txBody>
                  <a:tcPr anchor="ctr"/>
                </a:tc>
                <a:extLst>
                  <a:ext uri="{0D108BD9-81ED-4DB2-BD59-A6C34878D82A}">
                    <a16:rowId xmlns:a16="http://schemas.microsoft.com/office/drawing/2014/main" val="2286963055"/>
                  </a:ext>
                </a:extLst>
              </a:tr>
              <a:tr h="1131170">
                <a:tc>
                  <a:txBody>
                    <a:bodyPr/>
                    <a:lstStyle/>
                    <a:p>
                      <a:pPr algn="r"/>
                      <a:r>
                        <a:rPr lang="en-US" sz="2800">
                          <a:latin typeface="Arial" panose="020B0604020202020204" pitchFamily="34" charset="0"/>
                          <a:cs typeface="Arial" panose="020B0604020202020204" pitchFamily="34" charset="0"/>
                        </a:rPr>
                        <a:t>19</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2800">
                          <a:solidFill>
                            <a:srgbClr val="FF0000"/>
                          </a:solidFill>
                          <a:latin typeface="Arial" panose="020B0604020202020204" pitchFamily="34" charset="0"/>
                          <a:cs typeface="Arial" panose="020B0604020202020204" pitchFamily="34" charset="0"/>
                        </a:rPr>
                        <a:t>(9)</a:t>
                      </a:r>
                      <a:endParaRPr lang="en-US" sz="2800" b="1" dirty="0">
                        <a:solidFill>
                          <a:srgbClr val="FF0000"/>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sz="2800">
                          <a:latin typeface="Arial" panose="020B0604020202020204" pitchFamily="34" charset="0"/>
                          <a:cs typeface="Arial" panose="020B0604020202020204" pitchFamily="34" charset="0"/>
                        </a:rPr>
                        <a:t>12</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2800">
                          <a:latin typeface="Arial" panose="020B0604020202020204" pitchFamily="34" charset="0"/>
                          <a:cs typeface="Arial" panose="020B0604020202020204" pitchFamily="34" charset="0"/>
                        </a:rPr>
                        <a:t>(9)</a:t>
                      </a:r>
                      <a:endParaRPr lang="en-US" sz="2800" b="1"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sz="2800">
                          <a:latin typeface="Arial" panose="020B0604020202020204" pitchFamily="34" charset="0"/>
                          <a:cs typeface="Arial" panose="020B0604020202020204" pitchFamily="34" charset="0"/>
                        </a:rPr>
                        <a:t>22</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sz="2800">
                          <a:latin typeface="Arial" panose="020B0604020202020204" pitchFamily="34" charset="0"/>
                          <a:cs typeface="Arial" panose="020B0604020202020204" pitchFamily="34" charset="0"/>
                        </a:rPr>
                        <a:t>$1.248 M</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8314"/>
                  </a:ext>
                </a:extLst>
              </a:tr>
            </a:tbl>
          </a:graphicData>
        </a:graphic>
      </p:graphicFrame>
      <p:sp>
        <p:nvSpPr>
          <p:cNvPr id="4" name="Slide Number Placeholder 3"/>
          <p:cNvSpPr>
            <a:spLocks noGrp="1"/>
          </p:cNvSpPr>
          <p:nvPr>
            <p:ph type="sldNum" sz="quarter" idx="12"/>
          </p:nvPr>
        </p:nvSpPr>
        <p:spPr/>
        <p:txBody>
          <a:bodyPr/>
          <a:lstStyle/>
          <a:p>
            <a:fld id="{94C5C8BE-D8BD-4880-9280-6101DB64A78A}" type="slidenum">
              <a:rPr lang="en-US" smtClean="0"/>
              <a:t>7</a:t>
            </a:fld>
            <a:endParaRPr lang="en-US"/>
          </a:p>
        </p:txBody>
      </p:sp>
    </p:spTree>
    <p:extLst>
      <p:ext uri="{BB962C8B-B14F-4D97-AF65-F5344CB8AC3E}">
        <p14:creationId xmlns:p14="http://schemas.microsoft.com/office/powerpoint/2010/main" val="304058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7A0B7BD2-1D19-4F51-BFBA-970FA3AB2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1">
            <a:extLst>
              <a:ext uri="{FF2B5EF4-FFF2-40B4-BE49-F238E27FC236}">
                <a16:creationId xmlns:a16="http://schemas.microsoft.com/office/drawing/2014/main" id="{2CA7C587-F185-472B-96C5-4B85A341F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30" name="Rectangle 13">
            <a:extLst>
              <a:ext uri="{FF2B5EF4-FFF2-40B4-BE49-F238E27FC236}">
                <a16:creationId xmlns:a16="http://schemas.microsoft.com/office/drawing/2014/main" id="{005E87D9-976D-460B-91D0-F973F2B44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9642" y="234760"/>
            <a:ext cx="4386138" cy="63870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9455" y="609599"/>
            <a:ext cx="3574471" cy="5403273"/>
          </a:xfrm>
        </p:spPr>
        <p:txBody>
          <a:bodyPr>
            <a:normAutofit/>
          </a:bodyPr>
          <a:lstStyle/>
          <a:p>
            <a:r>
              <a:rPr lang="en-US" sz="6000">
                <a:solidFill>
                  <a:srgbClr val="FFFFFF"/>
                </a:solidFill>
              </a:rPr>
              <a:t>What We Tried:</a:t>
            </a:r>
          </a:p>
        </p:txBody>
      </p:sp>
      <p:sp>
        <p:nvSpPr>
          <p:cNvPr id="4" name="Slide Number Placeholder 3"/>
          <p:cNvSpPr>
            <a:spLocks noGrp="1"/>
          </p:cNvSpPr>
          <p:nvPr>
            <p:ph type="sldNum" sz="quarter" idx="12"/>
          </p:nvPr>
        </p:nvSpPr>
        <p:spPr>
          <a:xfrm>
            <a:off x="10501745" y="6223828"/>
            <a:ext cx="1062181" cy="365125"/>
          </a:xfrm>
        </p:spPr>
        <p:txBody>
          <a:bodyPr>
            <a:normAutofit/>
          </a:bodyPr>
          <a:lstStyle/>
          <a:p>
            <a:pPr>
              <a:spcAft>
                <a:spcPts val="600"/>
              </a:spcAft>
            </a:pPr>
            <a:fld id="{94C5C8BE-D8BD-4880-9280-6101DB64A78A}" type="slidenum">
              <a:rPr lang="en-US" smtClean="0">
                <a:solidFill>
                  <a:srgbClr val="FFFFFF"/>
                </a:solidFill>
              </a:rPr>
              <a:pPr>
                <a:spcAft>
                  <a:spcPts val="600"/>
                </a:spcAft>
              </a:pPr>
              <a:t>8</a:t>
            </a:fld>
            <a:endParaRPr lang="en-US">
              <a:solidFill>
                <a:srgbClr val="FFFFFF"/>
              </a:solidFill>
            </a:endParaRPr>
          </a:p>
        </p:txBody>
      </p:sp>
      <p:graphicFrame>
        <p:nvGraphicFramePr>
          <p:cNvPr id="31" name="Content Placeholder 2">
            <a:extLst>
              <a:ext uri="{FF2B5EF4-FFF2-40B4-BE49-F238E27FC236}">
                <a16:creationId xmlns:a16="http://schemas.microsoft.com/office/drawing/2014/main" id="{5C63C042-9E90-735C-5AAE-1AA72A04C3A3}"/>
              </a:ext>
            </a:extLst>
          </p:cNvPr>
          <p:cNvGraphicFramePr>
            <a:graphicFrameLocks noGrp="1"/>
          </p:cNvGraphicFramePr>
          <p:nvPr>
            <p:ph idx="1"/>
            <p:extLst>
              <p:ext uri="{D42A27DB-BD31-4B8C-83A1-F6EECF244321}">
                <p14:modId xmlns:p14="http://schemas.microsoft.com/office/powerpoint/2010/main" val="26040930"/>
              </p:ext>
            </p:extLst>
          </p:nvPr>
        </p:nvGraphicFramePr>
        <p:xfrm>
          <a:off x="862013" y="881063"/>
          <a:ext cx="6054725" cy="5132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5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34559" y="565573"/>
            <a:ext cx="9517801" cy="5734474"/>
          </a:xfrm>
          <a:prstGeom prst="rect">
            <a:avLst/>
          </a:prstGeom>
        </p:spPr>
      </p:pic>
      <p:sp>
        <p:nvSpPr>
          <p:cNvPr id="2" name="Slide Number Placeholder 1"/>
          <p:cNvSpPr>
            <a:spLocks noGrp="1"/>
          </p:cNvSpPr>
          <p:nvPr>
            <p:ph type="sldNum" sz="quarter" idx="12"/>
          </p:nvPr>
        </p:nvSpPr>
        <p:spPr>
          <a:xfrm>
            <a:off x="9329530" y="6280978"/>
            <a:ext cx="1706217" cy="365125"/>
          </a:xfrm>
        </p:spPr>
        <p:txBody>
          <a:bodyPr>
            <a:normAutofit/>
          </a:bodyPr>
          <a:lstStyle/>
          <a:p>
            <a:pPr>
              <a:spcAft>
                <a:spcPts val="600"/>
              </a:spcAft>
            </a:pPr>
            <a:fld id="{94C5C8BE-D8BD-4880-9280-6101DB64A78A}" type="slidenum">
              <a:rPr lang="en-US" smtClean="0"/>
              <a:pPr>
                <a:spcAft>
                  <a:spcPts val="600"/>
                </a:spcAft>
              </a:pPr>
              <a:t>9</a:t>
            </a:fld>
            <a:endParaRPr lang="en-US"/>
          </a:p>
        </p:txBody>
      </p:sp>
    </p:spTree>
    <p:extLst>
      <p:ext uri="{BB962C8B-B14F-4D97-AF65-F5344CB8AC3E}">
        <p14:creationId xmlns:p14="http://schemas.microsoft.com/office/powerpoint/2010/main" val="335103407"/>
      </p:ext>
    </p:extLst>
  </p:cSld>
  <p:clrMapOvr>
    <a:masterClrMapping/>
  </p:clrMapOvr>
</p:sld>
</file>

<file path=ppt/theme/theme1.xml><?xml version="1.0" encoding="utf-8"?>
<a:theme xmlns:a="http://schemas.openxmlformats.org/drawingml/2006/main" name="Basis">
  <a:themeElements>
    <a:clrScheme name="Custom 2">
      <a:dk1>
        <a:sysClr val="windowText" lastClr="000000"/>
      </a:dk1>
      <a:lt1>
        <a:sysClr val="window" lastClr="FFFFFF"/>
      </a:lt1>
      <a:dk2>
        <a:srgbClr val="242852"/>
      </a:dk2>
      <a:lt2>
        <a:srgbClr val="ACCBF9"/>
      </a:lt2>
      <a:accent1>
        <a:srgbClr val="1E5F9F"/>
      </a:accent1>
      <a:accent2>
        <a:srgbClr val="629DD1"/>
      </a:accent2>
      <a:accent3>
        <a:srgbClr val="3477B2"/>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1024D168E44F4EB4AC6CA8370E5BC0" ma:contentTypeVersion="11" ma:contentTypeDescription="Create a new document." ma:contentTypeScope="" ma:versionID="2077b2a6378baf716c0db0483dd063af">
  <xsd:schema xmlns:xsd="http://www.w3.org/2001/XMLSchema" xmlns:xs="http://www.w3.org/2001/XMLSchema" xmlns:p="http://schemas.microsoft.com/office/2006/metadata/properties" xmlns:ns3="858da6a5-f98a-49da-83d8-45e3f32afddb" xmlns:ns4="0e0061cb-d121-42d7-8f43-ea77856535f3" targetNamespace="http://schemas.microsoft.com/office/2006/metadata/properties" ma:root="true" ma:fieldsID="a96e0b5898f7b63aa67d8331e27093e3" ns3:_="" ns4:_="">
    <xsd:import namespace="858da6a5-f98a-49da-83d8-45e3f32afddb"/>
    <xsd:import namespace="0e0061cb-d121-42d7-8f43-ea77856535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da6a5-f98a-49da-83d8-45e3f32afd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0061cb-d121-42d7-8f43-ea77856535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E11FB6-E345-4905-AB54-65B551677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da6a5-f98a-49da-83d8-45e3f32afddb"/>
    <ds:schemaRef ds:uri="0e0061cb-d121-42d7-8f43-ea77856535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3DBD92-005A-4259-9412-922851EC9FE8}">
  <ds:schemaRefs>
    <ds:schemaRef ds:uri="http://schemas.microsoft.com/sharepoint/v3/contenttype/forms"/>
  </ds:schemaRefs>
</ds:datastoreItem>
</file>

<file path=customXml/itemProps3.xml><?xml version="1.0" encoding="utf-8"?>
<ds:datastoreItem xmlns:ds="http://schemas.openxmlformats.org/officeDocument/2006/customXml" ds:itemID="{E46B3232-08B2-4440-B4AC-22B52D166819}">
  <ds:schemaRefs>
    <ds:schemaRef ds:uri="http://purl.org/dc/elements/1.1/"/>
    <ds:schemaRef ds:uri="http://schemas.microsoft.com/office/2006/metadata/properties"/>
    <ds:schemaRef ds:uri="0e0061cb-d121-42d7-8f43-ea77856535f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858da6a5-f98a-49da-83d8-45e3f32afdd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TM03457444[[fn=Basis]]</Template>
  <TotalTime>1183</TotalTime>
  <Words>1223</Words>
  <Application>Microsoft Office PowerPoint</Application>
  <PresentationFormat>Widescreen</PresentationFormat>
  <Paragraphs>212</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Cooper Black</vt:lpstr>
      <vt:lpstr>Corbel</vt:lpstr>
      <vt:lpstr>Roboto</vt:lpstr>
      <vt:lpstr>Basis</vt:lpstr>
      <vt:lpstr>Audit ready! Strategies for Success</vt:lpstr>
      <vt:lpstr>Overview</vt:lpstr>
      <vt:lpstr>Setting the stage</vt:lpstr>
      <vt:lpstr>Background / intro</vt:lpstr>
      <vt:lpstr>PowerPoint Presentation</vt:lpstr>
      <vt:lpstr>Our story</vt:lpstr>
      <vt:lpstr>Single Audit FY2012 Results:</vt:lpstr>
      <vt:lpstr>What We Tried:</vt:lpstr>
      <vt:lpstr>PowerPoint Presentation</vt:lpstr>
      <vt:lpstr>What Finally Helped</vt:lpstr>
      <vt:lpstr>PowerPoint Presentation</vt:lpstr>
      <vt:lpstr>PowerPoint Presentation</vt:lpstr>
      <vt:lpstr>Mission of Internal Auditing</vt:lpstr>
      <vt:lpstr>How to Work With Internal Auditors</vt:lpstr>
      <vt:lpstr>There is a Difference….</vt:lpstr>
      <vt:lpstr>Develop Your Relationship</vt:lpstr>
      <vt:lpstr>Bring Your Internal Auditor in Early</vt:lpstr>
      <vt:lpstr>Identify Issues Up Front</vt:lpstr>
      <vt:lpstr>How to Work With External Auditors</vt:lpstr>
      <vt:lpstr>Have a Strategy</vt:lpstr>
      <vt:lpstr>Housekeeping</vt:lpstr>
      <vt:lpstr>Communication</vt:lpstr>
      <vt:lpstr>Example:  Communicating Management Actions Taken</vt:lpstr>
      <vt:lpstr>Shared Objectives</vt:lpstr>
      <vt:lpstr>Questions?</vt:lpstr>
    </vt:vector>
  </TitlesOfParts>
  <Company>Texas 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Melvin, Catherine</dc:creator>
  <cp:lastModifiedBy>Melvin, Catherine</cp:lastModifiedBy>
  <cp:revision>52</cp:revision>
  <dcterms:created xsi:type="dcterms:W3CDTF">2019-09-04T13:47:06Z</dcterms:created>
  <dcterms:modified xsi:type="dcterms:W3CDTF">2022-07-18T21:02:14Z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0x0101005F1024D168E44F4EB4AC6CA8370E5BC0</vt:lpwstr>
  </property>
</Properties>
</file>