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62" r:id="rId2"/>
    <p:sldId id="264" r:id="rId3"/>
    <p:sldId id="275" r:id="rId4"/>
    <p:sldId id="289" r:id="rId5"/>
    <p:sldId id="284" r:id="rId6"/>
    <p:sldId id="286" r:id="rId7"/>
    <p:sldId id="285" r:id="rId8"/>
    <p:sldId id="287" r:id="rId9"/>
    <p:sldId id="277" r:id="rId10"/>
    <p:sldId id="279" r:id="rId11"/>
    <p:sldId id="280" r:id="rId12"/>
    <p:sldId id="301" r:id="rId13"/>
    <p:sldId id="299" r:id="rId14"/>
    <p:sldId id="298" r:id="rId15"/>
    <p:sldId id="274"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333B"/>
    <a:srgbClr val="003594"/>
    <a:srgbClr val="330B5A"/>
    <a:srgbClr val="285E50"/>
    <a:srgbClr val="F2D38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740" autoAdjust="0"/>
  </p:normalViewPr>
  <p:slideViewPr>
    <p:cSldViewPr>
      <p:cViewPr varScale="1">
        <p:scale>
          <a:sx n="58" d="100"/>
          <a:sy n="58" d="100"/>
        </p:scale>
        <p:origin x="15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0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r>
              <a:rPr lang="en-US" dirty="0"/>
              <a:t>Legislative Budget Board</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fld id="{281BF8A1-4B9F-4000-927E-0F0726AC069E}" type="datetimeFigureOut">
              <a:rPr lang="en-US" smtClean="0"/>
              <a:pPr/>
              <a:t>7/13/2022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7" rIns="93173" bIns="46587" rtlCol="0" anchor="b"/>
          <a:lstStyle>
            <a:lvl1pPr algn="r">
              <a:defRPr sz="1200"/>
            </a:lvl1pPr>
          </a:lstStyle>
          <a:p>
            <a:fld id="{5BBD0E7E-EB61-4FDA-8037-D9BBBCBBF805}"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a:p>
        </p:txBody>
      </p:sp>
      <p:sp>
        <p:nvSpPr>
          <p:cNvPr id="4" name="Notes Placeholder 3"/>
          <p:cNvSpPr>
            <a:spLocks noGrp="1"/>
          </p:cNvSpPr>
          <p:nvPr>
            <p:ph type="body" sz="quarter" idx="3"/>
          </p:nvPr>
        </p:nvSpPr>
        <p:spPr>
          <a:xfrm>
            <a:off x="701040" y="4415790"/>
            <a:ext cx="5608320" cy="4183380"/>
          </a:xfrm>
          <a:prstGeom prst="rect">
            <a:avLst/>
          </a:prstGeom>
        </p:spPr>
        <p:txBody>
          <a:bodyPr vert="horz" lIns="93173" tIns="46587" rIns="93173" bIns="46587"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en-US" sz="2400" b="0" i="0" kern="1200" baseline="0" smtClean="0">
        <a:solidFill>
          <a:schemeClr val="tx1"/>
        </a:solidFill>
        <a:latin typeface="Arial" pitchFamily="34" charset="0"/>
        <a:ea typeface="+mn-ea"/>
        <a:cs typeface="Arial" pitchFamily="34" charset="0"/>
      </a:defRPr>
    </a:lvl1pPr>
    <a:lvl2pPr marL="457200" algn="l" defTabSz="914400" rtl="0" eaLnBrk="1" latinLnBrk="0" hangingPunct="1">
      <a:defRPr sz="2400" kern="1200">
        <a:solidFill>
          <a:schemeClr val="tx1"/>
        </a:solidFill>
        <a:latin typeface="Arial" pitchFamily="34" charset="0"/>
        <a:ea typeface="+mn-ea"/>
        <a:cs typeface="Arial" pitchFamily="34" charset="0"/>
      </a:defRPr>
    </a:lvl2pPr>
    <a:lvl3pPr marL="914400" algn="l" defTabSz="914400" rtl="0" eaLnBrk="1" latinLnBrk="0" hangingPunct="1">
      <a:defRPr sz="2400" kern="1200">
        <a:solidFill>
          <a:schemeClr val="tx1"/>
        </a:solidFill>
        <a:latin typeface="Arial" pitchFamily="34" charset="0"/>
        <a:ea typeface="+mn-ea"/>
        <a:cs typeface="Arial" pitchFamily="34" charset="0"/>
      </a:defRPr>
    </a:lvl3pPr>
    <a:lvl4pPr marL="1371600" algn="l" defTabSz="914400" rtl="0" eaLnBrk="1" latinLnBrk="0" hangingPunct="1">
      <a:defRPr sz="2400" kern="1200">
        <a:solidFill>
          <a:schemeClr val="tx1"/>
        </a:solidFill>
        <a:latin typeface="Arial" pitchFamily="34" charset="0"/>
        <a:ea typeface="+mn-ea"/>
        <a:cs typeface="Arial" pitchFamily="34" charset="0"/>
      </a:defRPr>
    </a:lvl4pPr>
    <a:lvl5pPr marL="1828800" algn="l" defTabSz="914400" rtl="0" eaLnBrk="1" latinLnBrk="0" hangingPunct="1">
      <a:defRPr sz="24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233680" y="4415790"/>
            <a:ext cx="6543040" cy="4183380"/>
          </a:xfrm>
          <a:prstGeom prst="rect">
            <a:avLst/>
          </a:prstGeom>
        </p:spPr>
        <p:txBody>
          <a:bodyPr>
            <a:normAutofit/>
          </a:bodyPr>
          <a:lstStyle/>
          <a:p>
            <a:endParaRPr lang="en-US" sz="1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543040" cy="4183380"/>
          </a:xfrm>
          <a:prstGeom prst="rect">
            <a:avLst/>
          </a:prstGeom>
        </p:spPr>
        <p:txBody>
          <a:bodyPr>
            <a:normAutofit/>
          </a:bodyPr>
          <a:lstStyle/>
          <a:p>
            <a:endParaRPr lang="en-US" sz="1600"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653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543040" cy="4183380"/>
          </a:xfrm>
        </p:spPr>
        <p:txBody>
          <a:bodyPr>
            <a:normAutofit/>
          </a:bodyPr>
          <a:lstStyle/>
          <a:p>
            <a:endParaRPr lang="en-US" sz="1600" b="1" i="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14400" y="1600200"/>
            <a:ext cx="7315200" cy="1470025"/>
          </a:xfrm>
        </p:spPr>
        <p:txBody>
          <a:bodyPr>
            <a:normAutofit/>
          </a:bodyPr>
          <a:lstStyle>
            <a:lvl1pPr>
              <a:defRPr sz="3200" b="1"/>
            </a:lvl1pPr>
          </a:lstStyle>
          <a:p>
            <a:r>
              <a:rPr lang="en-US"/>
              <a:t>Click to edit Master title style</a:t>
            </a:r>
            <a:endParaRPr lang="en-US" dirty="0"/>
          </a:p>
        </p:txBody>
      </p:sp>
      <p:sp>
        <p:nvSpPr>
          <p:cNvPr id="3" name="Subtitle 2"/>
          <p:cNvSpPr>
            <a:spLocks noGrp="1"/>
          </p:cNvSpPr>
          <p:nvPr>
            <p:ph type="subTitle" idx="1"/>
          </p:nvPr>
        </p:nvSpPr>
        <p:spPr>
          <a:xfrm>
            <a:off x="914400" y="2971800"/>
            <a:ext cx="7315200" cy="1752600"/>
          </a:xfrm>
        </p:spPr>
        <p:txBody>
          <a:bodyPr>
            <a:normAutofit/>
          </a:bodyPr>
          <a:lstStyle>
            <a:lvl1pPr marL="0" indent="0" algn="ctr">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914400" y="5791200"/>
            <a:ext cx="4572000" cy="457200"/>
          </a:xfrm>
        </p:spPr>
        <p:txBody>
          <a:bodyPr>
            <a:noAutofit/>
          </a:bodyPr>
          <a:lstStyle>
            <a:lvl1pPr marL="0" indent="0" algn="l">
              <a:lnSpc>
                <a:spcPct val="150000"/>
              </a:lnSpc>
              <a:spcBef>
                <a:spcPts val="0"/>
              </a:spcBef>
              <a:tabLst>
                <a:tab pos="7546975" algn="r"/>
              </a:tabLst>
              <a:defRPr sz="1400" b="0" baseline="0"/>
            </a:lvl1pPr>
          </a:lstStyle>
          <a:p>
            <a:pPr algn="l">
              <a:lnSpc>
                <a:spcPct val="150000"/>
              </a:lnSpc>
              <a:tabLst>
                <a:tab pos="7546975" algn="r"/>
              </a:tabLst>
            </a:pPr>
            <a:r>
              <a:rPr lang="en-US" b="1" spc="-20" dirty="0"/>
              <a:t>LEGISLATIVE BUDGET BOARD STAFF</a:t>
            </a:r>
          </a:p>
        </p:txBody>
      </p:sp>
      <p:sp>
        <p:nvSpPr>
          <p:cNvPr id="13" name="Text Placeholder 11"/>
          <p:cNvSpPr>
            <a:spLocks noGrp="1"/>
          </p:cNvSpPr>
          <p:nvPr>
            <p:ph type="body" sz="quarter" idx="11" hasCustomPrompt="1"/>
          </p:nvPr>
        </p:nvSpPr>
        <p:spPr>
          <a:xfrm>
            <a:off x="914400" y="5486400"/>
            <a:ext cx="7315200" cy="457200"/>
          </a:xfrm>
        </p:spPr>
        <p:txBody>
          <a:bodyPr>
            <a:noAutofit/>
          </a:bodyPr>
          <a:lstStyle>
            <a:lvl1pPr marL="0" indent="0" algn="l">
              <a:lnSpc>
                <a:spcPct val="150000"/>
              </a:lnSpc>
              <a:spcBef>
                <a:spcPts val="0"/>
              </a:spcBef>
              <a:tabLst>
                <a:tab pos="7546975" algn="r"/>
              </a:tabLst>
              <a:defRPr sz="1400"/>
            </a:lvl1pPr>
          </a:lstStyle>
          <a:p>
            <a:pPr algn="l">
              <a:lnSpc>
                <a:spcPct val="150000"/>
              </a:lnSpc>
              <a:tabLst>
                <a:tab pos="7546975" algn="r"/>
              </a:tabLst>
            </a:pPr>
            <a:r>
              <a:rPr lang="en-US" b="1" spc="-20" dirty="0"/>
              <a:t>PRESENTED TO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341437"/>
            <a:ext cx="4038600" cy="4983163"/>
          </a:xfrm>
        </p:spPr>
        <p:txBody>
          <a:bodyPr>
            <a:normAutofit/>
          </a:bodyPr>
          <a:lstStyle>
            <a:lvl1pPr>
              <a:defRPr sz="1200"/>
            </a:lvl1pPr>
            <a:lvl2pPr indent="-228600">
              <a:buFont typeface="Arial" pitchFamily="34" charset="0"/>
              <a:buChar char="●"/>
              <a:defRPr sz="1200"/>
            </a:lvl2pPr>
            <a:lvl3pPr marL="914400">
              <a:buFont typeface="Arial" pitchFamily="34" charset="0"/>
              <a:buChar char="○"/>
              <a:defRPr sz="1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228600"/>
            <a:ext cx="8229600" cy="1066800"/>
          </a:xfrm>
        </p:spPr>
        <p:txBody>
          <a:bodyPr>
            <a:normAutofit/>
          </a:bodyPr>
          <a:lstStyle>
            <a:lvl1pPr>
              <a:defRPr sz="3200" b="1"/>
            </a:lvl1p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5" name="Slide Number Placeholder 14"/>
          <p:cNvSpPr>
            <a:spLocks noGrp="1"/>
          </p:cNvSpPr>
          <p:nvPr>
            <p:ph type="sldNum" sz="quarter" idx="11"/>
          </p:nvPr>
        </p:nvSpPr>
        <p:spPr/>
        <p:txBody>
          <a:bodyPr/>
          <a:lstStyle/>
          <a:p>
            <a:fld id="{D834564F-6D3B-406C-B0D1-672588DF73BB}" type="slidenum">
              <a:rPr lang="en-US" smtClean="0"/>
              <a:pPr/>
              <a:t>‹#›</a:t>
            </a:fld>
            <a:endParaRPr lang="en-US" dirty="0"/>
          </a:p>
        </p:txBody>
      </p:sp>
      <p:sp>
        <p:nvSpPr>
          <p:cNvPr id="16" name="Footer Placeholder 15"/>
          <p:cNvSpPr>
            <a:spLocks noGrp="1"/>
          </p:cNvSpPr>
          <p:nvPr>
            <p:ph type="ftr" sz="quarter" idx="12"/>
          </p:nvPr>
        </p:nvSpPr>
        <p:spPr/>
        <p:txBody>
          <a:bodyPr/>
          <a:lstStyle/>
          <a:p>
            <a:r>
              <a:rPr lang="en-US"/>
              <a:t>LEGISLATIVE BUDGET BOARD ID: ###</a:t>
            </a:r>
            <a:endParaRPr lang="en-US" dirty="0"/>
          </a:p>
        </p:txBody>
      </p:sp>
      <p:cxnSp>
        <p:nvCxnSpPr>
          <p:cNvPr id="17" name="Straight Connector 16"/>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half" idx="13"/>
          </p:nvPr>
        </p:nvSpPr>
        <p:spPr>
          <a:xfrm>
            <a:off x="4663440" y="1341437"/>
            <a:ext cx="4038600" cy="4983163"/>
          </a:xfrm>
        </p:spPr>
        <p:txBody>
          <a:bodyPr>
            <a:normAutofit/>
          </a:bodyPr>
          <a:lstStyle>
            <a:lvl1pPr>
              <a:defRPr sz="1200"/>
            </a:lvl1pPr>
            <a:lvl2pPr indent="-228600">
              <a:buFont typeface="Arial" pitchFamily="34" charset="0"/>
              <a:buChar char="●"/>
              <a:defRPr sz="1200"/>
            </a:lvl2pPr>
            <a:lvl3pPr marL="914400">
              <a:buFont typeface="Arial" pitchFamily="34" charset="0"/>
              <a:buChar char="○"/>
              <a:defRPr sz="1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41437"/>
            <a:ext cx="4040188" cy="334963"/>
          </a:xfrm>
        </p:spPr>
        <p:txBody>
          <a:bodyPr anchor="b">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52600"/>
            <a:ext cx="4040188" cy="4572000"/>
          </a:xfrm>
        </p:spPr>
        <p:txBody>
          <a:bodyPr>
            <a:normAutofit/>
          </a:bodyPr>
          <a:lstStyle>
            <a:lvl1pPr>
              <a:defRPr sz="1200"/>
            </a:lvl1pPr>
            <a:lvl2pPr indent="-228600">
              <a:buSzPct val="100000"/>
              <a:buFont typeface="Arial" pitchFamily="34" charset="0"/>
              <a:buChar char="●"/>
              <a:defRPr sz="1200"/>
            </a:lvl2pPr>
            <a:lvl3pPr marL="914400">
              <a:buSzPct val="100000"/>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8200" y="1341438"/>
            <a:ext cx="4041775" cy="334962"/>
          </a:xfrm>
        </p:spPr>
        <p:txBody>
          <a:bodyPr anchor="b">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title"/>
          </p:nvPr>
        </p:nvSpPr>
        <p:spPr>
          <a:xfrm>
            <a:off x="457200" y="228600"/>
            <a:ext cx="8229600" cy="1066800"/>
          </a:xfrm>
        </p:spPr>
        <p:txBody>
          <a:bodyPr>
            <a:normAutofit/>
          </a:bodyPr>
          <a:lstStyle>
            <a:lvl1pPr>
              <a:defRPr sz="3200" b="1"/>
            </a:lvl1pPr>
          </a:lstStyle>
          <a:p>
            <a:r>
              <a:rPr lang="en-US"/>
              <a:t>Click to edit Master title style</a:t>
            </a:r>
            <a:endParaRPr lang="en-US" dirty="0"/>
          </a:p>
        </p:txBody>
      </p:sp>
      <p:sp>
        <p:nvSpPr>
          <p:cNvPr id="16" name="Date Placeholder 15"/>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cxnSp>
        <p:nvCxnSpPr>
          <p:cNvPr id="19" name="Straight Connector 1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13"/>
          </p:nvPr>
        </p:nvSpPr>
        <p:spPr>
          <a:xfrm>
            <a:off x="4661263" y="1752600"/>
            <a:ext cx="4040188" cy="4572000"/>
          </a:xfrm>
        </p:spPr>
        <p:txBody>
          <a:bodyPr>
            <a:normAutofit/>
          </a:bodyPr>
          <a:lstStyle>
            <a:lvl1pPr>
              <a:defRPr sz="1200"/>
            </a:lvl1pPr>
            <a:lvl2pPr indent="-228600">
              <a:buSzPct val="100000"/>
              <a:buFont typeface="Arial" pitchFamily="34" charset="0"/>
              <a:buChar char="●"/>
              <a:defRPr sz="1200"/>
            </a:lvl2pPr>
            <a:lvl3pPr marL="914400">
              <a:buSzPct val="100000"/>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lvl1pPr>
              <a:defRPr sz="3200" b="1"/>
            </a:lvl1pPr>
          </a:lstStyle>
          <a:p>
            <a:r>
              <a:rPr lang="en-US"/>
              <a:t>Click to edit Master title style</a:t>
            </a:r>
            <a:endParaRPr lang="en-US" dirty="0"/>
          </a:p>
        </p:txBody>
      </p:sp>
      <p:sp>
        <p:nvSpPr>
          <p:cNvPr id="10" name="Date Placeholder 9"/>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1" name="Slide Number Placeholder 10"/>
          <p:cNvSpPr>
            <a:spLocks noGrp="1"/>
          </p:cNvSpPr>
          <p:nvPr>
            <p:ph type="sldNum" sz="quarter" idx="11"/>
          </p:nvPr>
        </p:nvSpPr>
        <p:spPr/>
        <p:txBody>
          <a:bodyPr/>
          <a:lstStyle/>
          <a:p>
            <a:fld id="{D834564F-6D3B-406C-B0D1-672588DF73BB}"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a:t>LEGISLATIVE BUDGET BOARD ID: ###</a:t>
            </a:r>
            <a:endParaRPr lang="en-US" dirty="0"/>
          </a:p>
        </p:txBody>
      </p:sp>
      <p:cxnSp>
        <p:nvCxnSpPr>
          <p:cNvPr id="13" name="Straight Connector 12"/>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7" name="Slide Number Placeholder 6"/>
          <p:cNvSpPr>
            <a:spLocks noGrp="1"/>
          </p:cNvSpPr>
          <p:nvPr>
            <p:ph type="sldNum" sz="quarter" idx="11"/>
          </p:nvPr>
        </p:nvSpPr>
        <p:spPr/>
        <p:txBody>
          <a:bodyPr/>
          <a:lstStyle/>
          <a:p>
            <a:fld id="{D834564F-6D3B-406C-B0D1-672588DF73BB}" type="slidenum">
              <a:rPr lang="en-US" smtClean="0"/>
              <a:pPr/>
              <a:t>‹#›</a:t>
            </a:fld>
            <a:endParaRPr lang="en-US" dirty="0"/>
          </a:p>
        </p:txBody>
      </p:sp>
      <p:sp>
        <p:nvSpPr>
          <p:cNvPr id="8" name="Footer Placeholder 7"/>
          <p:cNvSpPr>
            <a:spLocks noGrp="1"/>
          </p:cNvSpPr>
          <p:nvPr>
            <p:ph type="ftr" sz="quarter" idx="12"/>
          </p:nvPr>
        </p:nvSpPr>
        <p:spPr/>
        <p:txBody>
          <a:bodyPr/>
          <a:lstStyle/>
          <a:p>
            <a:r>
              <a:rPr lang="en-US"/>
              <a:t>LEGISLATIVE BUDGET BOARD ID: ###</a:t>
            </a:r>
            <a:endParaRPr lang="en-US" dirty="0"/>
          </a:p>
        </p:txBody>
      </p:sp>
      <p:cxnSp>
        <p:nvCxnSpPr>
          <p:cNvPr id="10" name="Straight Connector 9"/>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eneral_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4" name="Footer Placeholder 3"/>
          <p:cNvSpPr>
            <a:spLocks noGrp="1"/>
          </p:cNvSpPr>
          <p:nvPr>
            <p:ph type="ftr" sz="quarter" idx="11"/>
          </p:nvPr>
        </p:nvSpPr>
        <p:spPr/>
        <p:txBody>
          <a:bodyPr/>
          <a:lstStyle/>
          <a:p>
            <a:r>
              <a:rPr lang="en-US"/>
              <a:t>LEGISLATIVE BUDGET BOARD ID: ###</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a:t>
            </a:fld>
            <a:endParaRPr lang="en-US" dirty="0"/>
          </a:p>
        </p:txBody>
      </p:sp>
      <p:sp>
        <p:nvSpPr>
          <p:cNvPr id="6" name="Rectangle 5"/>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457200" y="228600"/>
            <a:ext cx="8229600" cy="1066800"/>
          </a:xfrm>
        </p:spPr>
        <p:txBody>
          <a:bodyPr>
            <a:normAutofit/>
          </a:bodyPr>
          <a:lstStyle>
            <a:lvl1pPr>
              <a:defRPr sz="3200" b="1" baseline="0"/>
            </a:lvl1pPr>
          </a:lstStyle>
          <a:p>
            <a:r>
              <a:rPr lang="en-US" dirty="0"/>
              <a:t>General purpose slide</a:t>
            </a:r>
          </a:p>
        </p:txBody>
      </p:sp>
      <p:sp>
        <p:nvSpPr>
          <p:cNvPr id="8" name="Content Placeholder 2"/>
          <p:cNvSpPr>
            <a:spLocks noGrp="1"/>
          </p:cNvSpPr>
          <p:nvPr>
            <p:ph idx="1" hasCustomPrompt="1"/>
          </p:nvPr>
        </p:nvSpPr>
        <p:spPr>
          <a:xfrm>
            <a:off x="457200" y="1341437"/>
            <a:ext cx="8229600" cy="4983163"/>
          </a:xfrm>
        </p:spPr>
        <p:txBody>
          <a:bodyPr/>
          <a:lstStyle>
            <a:lvl1pPr marL="0" indent="0">
              <a:spcBef>
                <a:spcPts val="1200"/>
              </a:spcBef>
              <a:defRPr baseline="0"/>
            </a:lvl1pPr>
            <a:lvl2pPr marL="457200" indent="-228600">
              <a:spcBef>
                <a:spcPts val="1200"/>
              </a:spcBef>
              <a:buSzPct val="100000"/>
              <a:buFont typeface="Arial" pitchFamily="34" charset="0"/>
              <a:buChar char="●"/>
              <a:defRPr baseline="0"/>
            </a:lvl2pPr>
            <a:lvl3pPr>
              <a:buSzPct val="100000"/>
              <a:buFont typeface="Arial" pitchFamily="34" charset="0"/>
              <a:buChar char="○"/>
              <a:defRPr baseline="0"/>
            </a:lvl3pPr>
          </a:lstStyle>
          <a:p>
            <a:pPr lvl="0"/>
            <a:r>
              <a:rPr lang="en-US" dirty="0"/>
              <a:t>General text or insert:</a:t>
            </a:r>
          </a:p>
          <a:p>
            <a:pPr lvl="1"/>
            <a:r>
              <a:rPr lang="en-US" dirty="0"/>
              <a:t>table; or</a:t>
            </a:r>
          </a:p>
          <a:p>
            <a:pPr lvl="1"/>
            <a:r>
              <a:rPr lang="en-US" dirty="0"/>
              <a:t>graphic; or</a:t>
            </a:r>
          </a:p>
          <a:p>
            <a:pPr lvl="1"/>
            <a:r>
              <a:rPr lang="en-US" dirty="0"/>
              <a:t>image.</a:t>
            </a:r>
          </a:p>
          <a:p>
            <a:pPr lvl="0"/>
            <a:r>
              <a:rPr lang="en-US" dirty="0"/>
              <a:t>This is the main slide you will use throughout your presentation.</a:t>
            </a:r>
          </a:p>
          <a:p>
            <a:pPr lvl="0"/>
            <a:r>
              <a:rPr lang="en-US" dirty="0"/>
              <a:t>Instructions: show supporting info in text, potentially using a bulleted list</a:t>
            </a:r>
          </a:p>
          <a:p>
            <a:pPr lvl="1"/>
            <a:r>
              <a:rPr lang="en-US" dirty="0"/>
              <a:t>First bullet point</a:t>
            </a:r>
          </a:p>
          <a:p>
            <a:pPr lvl="1"/>
            <a:r>
              <a:rPr lang="en-US" dirty="0"/>
              <a:t>Second bullet point</a:t>
            </a:r>
          </a:p>
          <a:p>
            <a:pPr lvl="3"/>
            <a:r>
              <a:rPr lang="en-US" dirty="0"/>
              <a:t>First sub-point: Do not go below this level; re-format your information instead</a:t>
            </a:r>
          </a:p>
          <a:p>
            <a:pPr lvl="3"/>
            <a:r>
              <a:rPr lang="en-US" dirty="0"/>
              <a:t>Second sub-point</a:t>
            </a:r>
          </a:p>
          <a:p>
            <a:pPr lvl="1"/>
            <a:r>
              <a:rPr lang="en-US" dirty="0"/>
              <a:t>Third bullet point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BB_Identification">
    <p:spTree>
      <p:nvGrpSpPr>
        <p:cNvPr id="1" name=""/>
        <p:cNvGrpSpPr/>
        <p:nvPr/>
      </p:nvGrpSpPr>
      <p:grpSpPr>
        <a:xfrm>
          <a:off x="0" y="0"/>
          <a:ext cx="0" cy="0"/>
          <a:chOff x="0" y="0"/>
          <a:chExt cx="0" cy="0"/>
        </a:xfrm>
      </p:grpSpPr>
      <p:sp>
        <p:nvSpPr>
          <p:cNvPr id="7" name="Rectangle 6"/>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Legislative Budget Board</a:t>
            </a:r>
          </a:p>
        </p:txBody>
      </p:sp>
      <p:sp>
        <p:nvSpPr>
          <p:cNvPr id="3" name="Content Placeholder 2"/>
          <p:cNvSpPr>
            <a:spLocks noGrp="1"/>
          </p:cNvSpPr>
          <p:nvPr>
            <p:ph idx="1" hasCustomPrompt="1"/>
          </p:nvPr>
        </p:nvSpPr>
        <p:spPr>
          <a:xfrm>
            <a:off x="457200" y="1341437"/>
            <a:ext cx="8229600" cy="4983163"/>
          </a:xfrm>
        </p:spPr>
        <p:txBody>
          <a:bodyPr/>
          <a:lstStyle>
            <a:lvl1pPr marL="0" indent="0">
              <a:buFont typeface="Arial" pitchFamily="34" charset="0"/>
              <a:buNone/>
              <a:defRPr baseline="0"/>
            </a:lvl1pPr>
            <a:lvl2pPr marL="457200" indent="-228600">
              <a:spcBef>
                <a:spcPts val="1200"/>
              </a:spcBef>
              <a:buSzPct val="100000"/>
              <a:buFont typeface="Arial" pitchFamily="34" charset="0"/>
              <a:buChar char="●"/>
              <a:defRPr baseline="0"/>
            </a:lvl2pPr>
            <a:lvl3pPr>
              <a:buSzPct val="150000"/>
              <a:buFont typeface="Arial" pitchFamily="34" charset="0"/>
              <a:buChar char="□"/>
              <a:defRPr baseline="0"/>
            </a:lvl3pPr>
          </a:lstStyle>
          <a:p>
            <a:pPr lvl="0"/>
            <a:r>
              <a:rPr lang="en-US" dirty="0"/>
              <a:t>The LBB is a permanent joint committee of the Texas Legislature</a:t>
            </a:r>
          </a:p>
          <a:p>
            <a:pPr lvl="1"/>
            <a:r>
              <a:rPr lang="en-US" dirty="0"/>
              <a:t>Develops budget and policy recommendations for legislative appropriations</a:t>
            </a:r>
          </a:p>
          <a:p>
            <a:pPr lvl="1"/>
            <a:r>
              <a:rPr lang="en-US" dirty="0"/>
              <a:t>Completes fiscal analyses for proposed legislation</a:t>
            </a:r>
          </a:p>
          <a:p>
            <a:pPr lvl="1"/>
            <a:r>
              <a:rPr lang="en-US" dirty="0"/>
              <a:t>Conducts evaluations and reviews to improve the efficiency and performance of state and local operations</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Charge/Overview">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Statement of Interim Charge</a:t>
            </a:r>
          </a:p>
        </p:txBody>
      </p:sp>
      <p:sp>
        <p:nvSpPr>
          <p:cNvPr id="3" name="Content Placeholder 2"/>
          <p:cNvSpPr>
            <a:spLocks noGrp="1"/>
          </p:cNvSpPr>
          <p:nvPr>
            <p:ph idx="1" hasCustomPrompt="1"/>
          </p:nvPr>
        </p:nvSpPr>
        <p:spPr>
          <a:xfrm>
            <a:off x="457200" y="1341437"/>
            <a:ext cx="8229600" cy="4983163"/>
          </a:xfrm>
        </p:spPr>
        <p:txBody>
          <a:bodyPr/>
          <a:lstStyle>
            <a:lvl1pPr marL="0" indent="0">
              <a:defRPr baseline="0"/>
            </a:lvl1pPr>
            <a:lvl2pPr marL="457200" indent="-228600">
              <a:spcBef>
                <a:spcPts val="1200"/>
              </a:spcBef>
              <a:buSzPct val="100000"/>
              <a:buFont typeface="+mj-lt"/>
              <a:buAutoNum type="arabicPeriod"/>
              <a:defRPr baseline="0"/>
            </a:lvl2pPr>
            <a:lvl3pPr>
              <a:buSzPct val="150000"/>
              <a:buFont typeface="Arial" pitchFamily="34" charset="0"/>
              <a:buChar char="□"/>
              <a:defRPr baseline="0"/>
            </a:lvl3pPr>
          </a:lstStyle>
          <a:p>
            <a:pPr lvl="0"/>
            <a:r>
              <a:rPr lang="en-US" dirty="0"/>
              <a:t>Here is an overview of the presentation:</a:t>
            </a:r>
          </a:p>
          <a:p>
            <a:pPr lvl="1"/>
            <a:r>
              <a:rPr lang="en-US" dirty="0"/>
              <a:t>First support of main point</a:t>
            </a:r>
          </a:p>
          <a:p>
            <a:pPr lvl="1"/>
            <a:r>
              <a:rPr lang="en-US" dirty="0"/>
              <a:t>Second support of main point</a:t>
            </a:r>
          </a:p>
          <a:p>
            <a:pPr lvl="1"/>
            <a:r>
              <a:rPr lang="en-US" dirty="0"/>
              <a:t>Third support of main point</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Presenter_Identification">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Your Presenter</a:t>
            </a:r>
          </a:p>
        </p:txBody>
      </p:sp>
      <p:sp>
        <p:nvSpPr>
          <p:cNvPr id="3" name="Content Placeholder 2"/>
          <p:cNvSpPr>
            <a:spLocks noGrp="1"/>
          </p:cNvSpPr>
          <p:nvPr>
            <p:ph idx="1" hasCustomPrompt="1"/>
          </p:nvPr>
        </p:nvSpPr>
        <p:spPr>
          <a:xfrm>
            <a:off x="457200" y="1341437"/>
            <a:ext cx="8229600" cy="4983163"/>
          </a:xfrm>
        </p:spPr>
        <p:txBody>
          <a:bodyPr/>
          <a:lstStyle>
            <a:lvl1pPr marL="0" indent="0">
              <a:spcBef>
                <a:spcPts val="1200"/>
              </a:spcBef>
              <a:defRPr baseline="0"/>
            </a:lvl1pPr>
            <a:lvl2pPr marL="457200" indent="-228600">
              <a:spcBef>
                <a:spcPts val="1200"/>
              </a:spcBef>
              <a:buSzPct val="100000"/>
              <a:buFont typeface="Arial" pitchFamily="34" charset="0"/>
              <a:buChar char="●"/>
              <a:defRPr baseline="0"/>
            </a:lvl2pPr>
            <a:lvl3pPr>
              <a:buSzPct val="150000"/>
              <a:buFont typeface="Arial" pitchFamily="34" charset="0"/>
              <a:buChar char="□"/>
              <a:defRPr baseline="0"/>
            </a:lvl3pPr>
          </a:lstStyle>
          <a:p>
            <a:pPr lvl="0"/>
            <a:r>
              <a:rPr lang="en-US" dirty="0"/>
              <a:t>Who I am:</a:t>
            </a:r>
          </a:p>
          <a:p>
            <a:pPr lvl="1"/>
            <a:r>
              <a:rPr lang="en-US" dirty="0"/>
              <a:t>Job title and function</a:t>
            </a:r>
          </a:p>
          <a:p>
            <a:pPr lvl="1"/>
            <a:r>
              <a:rPr lang="en-US" dirty="0"/>
              <a:t>Specialty area and skills</a:t>
            </a:r>
          </a:p>
          <a:p>
            <a:pPr lvl="1"/>
            <a:r>
              <a:rPr lang="en-US" dirty="0"/>
              <a:t>Background</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HowtoInsertTable">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How to insert a table</a:t>
            </a:r>
          </a:p>
        </p:txBody>
      </p:sp>
      <p:sp>
        <p:nvSpPr>
          <p:cNvPr id="3" name="Content Placeholder 2"/>
          <p:cNvSpPr>
            <a:spLocks noGrp="1"/>
          </p:cNvSpPr>
          <p:nvPr>
            <p:ph idx="1" hasCustomPrompt="1"/>
          </p:nvPr>
        </p:nvSpPr>
        <p:spPr>
          <a:xfrm>
            <a:off x="457200" y="1341437"/>
            <a:ext cx="8229600" cy="4983163"/>
          </a:xfrm>
        </p:spPr>
        <p:txBody>
          <a:bodyPr/>
          <a:lstStyle>
            <a:lvl1pPr>
              <a:defRPr/>
            </a:lvl1pPr>
            <a:lvl2pPr marL="457200" indent="-228600">
              <a:buSzPct val="100000"/>
              <a:buFont typeface="Arial" pitchFamily="34" charset="0"/>
              <a:buChar char="●"/>
              <a:defRPr i="0" baseline="0"/>
            </a:lvl2pPr>
            <a:lvl3pPr marL="914400" indent="-228600">
              <a:buSzPct val="100000"/>
              <a:buFont typeface="+mj-lt"/>
              <a:buAutoNum type="arabicPeriod"/>
              <a:defRPr baseline="0"/>
            </a:lvl3pPr>
          </a:lstStyle>
          <a:p>
            <a:pPr lvl="0"/>
            <a:r>
              <a:rPr lang="en-US" dirty="0"/>
              <a:t>Instructions: show supporting info in a table</a:t>
            </a:r>
          </a:p>
          <a:p>
            <a:pPr lvl="1"/>
            <a:r>
              <a:rPr lang="en-US" dirty="0"/>
              <a:t>How to insert a table:</a:t>
            </a:r>
          </a:p>
          <a:p>
            <a:pPr lvl="2"/>
            <a:r>
              <a:rPr lang="en-US" dirty="0"/>
              <a:t>Click the Insert tab</a:t>
            </a:r>
          </a:p>
          <a:p>
            <a:pPr lvl="2"/>
            <a:r>
              <a:rPr lang="en-US" dirty="0"/>
              <a:t>In the Illustrations group, click Picture</a:t>
            </a:r>
          </a:p>
          <a:p>
            <a:pPr lvl="2"/>
            <a:r>
              <a:rPr lang="en-US" dirty="0"/>
              <a:t>Navigate to S:\\folder\</a:t>
            </a:r>
            <a:r>
              <a:rPr lang="en-US" dirty="0" err="1"/>
              <a:t>Figurename</a:t>
            </a:r>
            <a:endParaRPr lang="en-US" dirty="0"/>
          </a:p>
          <a:p>
            <a:pPr lvl="2"/>
            <a:r>
              <a:rPr lang="en-US" dirty="0"/>
              <a:t>Double-click folder</a:t>
            </a:r>
          </a:p>
          <a:p>
            <a:pPr lvl="2"/>
            <a:r>
              <a:rPr lang="en-US" dirty="0"/>
              <a:t>Select table</a:t>
            </a:r>
          </a:p>
          <a:p>
            <a:pPr lvl="2"/>
            <a:r>
              <a:rPr lang="en-US" dirty="0"/>
              <a:t>Click Insert</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ample_Table">
    <p:spTree>
      <p:nvGrpSpPr>
        <p:cNvPr id="1" name=""/>
        <p:cNvGrpSpPr/>
        <p:nvPr/>
      </p:nvGrpSpPr>
      <p:grpSpPr>
        <a:xfrm>
          <a:off x="0" y="0"/>
          <a:ext cx="0" cy="0"/>
          <a:chOff x="0" y="0"/>
          <a:chExt cx="0" cy="0"/>
        </a:xfrm>
      </p:grpSpPr>
      <p:sp>
        <p:nvSpPr>
          <p:cNvPr id="13" name="Rectangle 12"/>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Sample table</a:t>
            </a:r>
          </a:p>
        </p:txBody>
      </p:sp>
      <p:sp>
        <p:nvSpPr>
          <p:cNvPr id="3" name="Content Placeholder 2"/>
          <p:cNvSpPr>
            <a:spLocks noGrp="1"/>
          </p:cNvSpPr>
          <p:nvPr>
            <p:ph idx="1" hasCustomPrompt="1"/>
          </p:nvPr>
        </p:nvSpPr>
        <p:spPr>
          <a:xfrm>
            <a:off x="457200" y="1371601"/>
            <a:ext cx="8229600" cy="685800"/>
          </a:xfrm>
        </p:spPr>
        <p:txBody>
          <a:bodyPr/>
          <a:lstStyle>
            <a:lvl1pPr>
              <a:defRPr/>
            </a:lvl1pPr>
            <a:lvl2pPr marL="971550" indent="-514350">
              <a:buSzPct val="100000"/>
              <a:buFontTx/>
              <a:buNone/>
              <a:defRPr i="0" baseline="0"/>
            </a:lvl2pPr>
            <a:lvl3pPr marL="1366838" indent="-457200">
              <a:buSzPct val="150000"/>
              <a:buFont typeface="Arial" pitchFamily="34" charset="0"/>
              <a:buChar char="□"/>
              <a:defRPr baseline="0"/>
            </a:lvl3pPr>
          </a:lstStyle>
          <a:p>
            <a:r>
              <a:rPr lang="en-US" dirty="0"/>
              <a:t>Sample showing supporting info in a table</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
        <p:nvSpPr>
          <p:cNvPr id="10" name="TextBox 9"/>
          <p:cNvSpPr txBox="1"/>
          <p:nvPr userDrawn="1"/>
        </p:nvSpPr>
        <p:spPr>
          <a:xfrm>
            <a:off x="457200" y="6248400"/>
            <a:ext cx="5334000" cy="123111"/>
          </a:xfrm>
          <a:prstGeom prst="rect">
            <a:avLst/>
          </a:prstGeom>
          <a:noFill/>
        </p:spPr>
        <p:txBody>
          <a:bodyPr wrap="square" lIns="0" tIns="0" rIns="0" bIns="0" rtlCol="0">
            <a:spAutoFit/>
          </a:bodyPr>
          <a:lstStyle/>
          <a:p>
            <a:r>
              <a:rPr lang="en-US" sz="800" cap="small" dirty="0">
                <a:latin typeface="Arial" pitchFamily="34" charset="0"/>
                <a:cs typeface="Arial" pitchFamily="34" charset="0"/>
              </a:rPr>
              <a:t>Source</a:t>
            </a:r>
            <a:r>
              <a:rPr lang="en-US" sz="800" dirty="0">
                <a:latin typeface="Arial" pitchFamily="34" charset="0"/>
                <a:cs typeface="Arial" pitchFamily="34" charset="0"/>
              </a:rPr>
              <a:t>: Legislative Budget Board.</a:t>
            </a:r>
          </a:p>
        </p:txBody>
      </p:sp>
      <p:graphicFrame>
        <p:nvGraphicFramePr>
          <p:cNvPr id="11" name="Table 10"/>
          <p:cNvGraphicFramePr>
            <a:graphicFrameLocks noGrp="1"/>
          </p:cNvGraphicFramePr>
          <p:nvPr userDrawn="1"/>
        </p:nvGraphicFramePr>
        <p:xfrm>
          <a:off x="533399" y="2133595"/>
          <a:ext cx="8153400" cy="4038604"/>
        </p:xfrm>
        <a:graphic>
          <a:graphicData uri="http://schemas.openxmlformats.org/drawingml/2006/table">
            <a:tbl>
              <a:tblPr firstRow="1" bandRow="1">
                <a:tableStyleId>{5C22544A-7EE6-4342-B048-85BDC9FD1C3A}</a:tableStyleId>
              </a:tblPr>
              <a:tblGrid>
                <a:gridCol w="7467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576944">
                <a:tc>
                  <a:txBody>
                    <a:bodyPr/>
                    <a:lstStyle/>
                    <a:p>
                      <a:pPr algn="ctr"/>
                      <a:r>
                        <a:rPr lang="en-US" sz="1000" dirty="0">
                          <a:solidFill>
                            <a:schemeClr val="tx1"/>
                          </a:solidFill>
                          <a:latin typeface="Tw Cen MT" pitchFamily="34" charset="0"/>
                        </a:rPr>
                        <a:t>COLUMN HEADER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6166">
                <a:tc>
                  <a:txBody>
                    <a:bodyPr/>
                    <a:lstStyle/>
                    <a:p>
                      <a:pPr algn="r" fontAlgn="b"/>
                      <a:r>
                        <a:rPr lang="en-US" sz="1000" b="0" i="0" u="none" strike="noStrike" dirty="0">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42549.0</a:t>
                      </a:r>
                    </a:p>
                  </a:txBody>
                  <a:tcPr marL="45720" marR="4572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166">
                <a:tc>
                  <a:txBody>
                    <a:bodyPr/>
                    <a:lstStyle/>
                    <a:p>
                      <a:pPr algn="r" fontAlgn="b"/>
                      <a:r>
                        <a:rPr lang="en-US" sz="1000" b="0" i="0" u="none" strike="noStrike">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42578.0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166">
                <a:tc>
                  <a:txBody>
                    <a:bodyPr/>
                    <a:lstStyle/>
                    <a:p>
                      <a:pPr algn="r" fontAlgn="b"/>
                      <a:r>
                        <a:rPr lang="en-US" sz="1000" b="0" i="0" u="none" strike="noStrike">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42578.0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166">
                <a:tc>
                  <a:txBody>
                    <a:bodyPr/>
                    <a:lstStyle/>
                    <a:p>
                      <a:pPr algn="r" fontAlgn="b"/>
                      <a:r>
                        <a:rPr lang="en-US" sz="1000" b="0" i="0" u="none" strike="noStrike">
                          <a:solidFill>
                            <a:srgbClr val="000000"/>
                          </a:solidFill>
                          <a:latin typeface="Arial"/>
                        </a:rPr>
                        <a:t>42492.0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42641.0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42641.0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166">
                <a:tc>
                  <a:txBody>
                    <a:bodyPr/>
                    <a:lstStyle/>
                    <a:p>
                      <a:pPr algn="r" fontAlgn="b"/>
                      <a:r>
                        <a:rPr lang="en-US" sz="1000" b="0" i="0" u="none" strike="noStrike">
                          <a:solidFill>
                            <a:srgbClr val="000000"/>
                          </a:solidFill>
                          <a:latin typeface="Arial"/>
                        </a:rPr>
                        <a:t>42450.0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42627.0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166">
                <a:tc>
                  <a:txBody>
                    <a:bodyPr/>
                    <a:lstStyle/>
                    <a:p>
                      <a:pPr algn="r" fontAlgn="b"/>
                      <a:r>
                        <a:rPr lang="en-US" sz="1000" b="0" i="0" u="none" strike="noStrike">
                          <a:solidFill>
                            <a:srgbClr val="000000"/>
                          </a:solidFill>
                          <a:latin typeface="Arial"/>
                        </a:rPr>
                        <a:t>42268.0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42453.0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42467.0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42500.0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6166">
                <a:tc>
                  <a:txBody>
                    <a:bodyPr/>
                    <a:lstStyle/>
                    <a:p>
                      <a:pPr algn="r" fontAlgn="b"/>
                      <a:r>
                        <a:rPr lang="en-US" sz="1000" b="0" i="0" u="none" strike="noStrike">
                          <a:solidFill>
                            <a:srgbClr val="000000"/>
                          </a:solidFill>
                          <a:latin typeface="Arial"/>
                        </a:rPr>
                        <a:t>42254.0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42524.0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42557.0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6166">
                <a:tc>
                  <a:txBody>
                    <a:bodyPr/>
                    <a:lstStyle/>
                    <a:p>
                      <a:pPr algn="r" fontAlgn="b"/>
                      <a:r>
                        <a:rPr lang="en-US" sz="1000" b="0" i="0" u="none" strike="noStrike">
                          <a:solidFill>
                            <a:srgbClr val="000000"/>
                          </a:solidFill>
                          <a:latin typeface="Arial"/>
                        </a:rPr>
                        <a:t>42275.0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42599.0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6166">
                <a:tc>
                  <a:txBody>
                    <a:bodyPr/>
                    <a:lstStyle/>
                    <a:p>
                      <a:pPr algn="r" fontAlgn="b"/>
                      <a:r>
                        <a:rPr lang="en-US" sz="1000" b="0" i="0" u="none" strike="noStrike">
                          <a:solidFill>
                            <a:srgbClr val="000000"/>
                          </a:solidFill>
                          <a:latin typeface="Arial"/>
                        </a:rPr>
                        <a:t>42254.0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42616.0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6166">
                <a:tc>
                  <a:txBody>
                    <a:bodyPr/>
                    <a:lstStyle/>
                    <a:p>
                      <a:pPr algn="r" fontAlgn="b"/>
                      <a:r>
                        <a:rPr lang="en-US" sz="1000" b="0" i="0" u="none" strike="noStrike">
                          <a:solidFill>
                            <a:srgbClr val="000000"/>
                          </a:solidFill>
                          <a:latin typeface="Arial"/>
                        </a:rPr>
                        <a:t>42380.0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42468.0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latin typeface="Arial"/>
                        </a:rPr>
                        <a:t>42515.0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Resources">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Resources</a:t>
            </a:r>
          </a:p>
        </p:txBody>
      </p:sp>
      <p:sp>
        <p:nvSpPr>
          <p:cNvPr id="3" name="Content Placeholder 2"/>
          <p:cNvSpPr>
            <a:spLocks noGrp="1"/>
          </p:cNvSpPr>
          <p:nvPr>
            <p:ph idx="1" hasCustomPrompt="1"/>
          </p:nvPr>
        </p:nvSpPr>
        <p:spPr>
          <a:xfrm>
            <a:off x="457200" y="1341437"/>
            <a:ext cx="8229600" cy="4983163"/>
          </a:xfrm>
        </p:spPr>
        <p:txBody>
          <a:bodyPr/>
          <a:lstStyle>
            <a:lvl1pPr>
              <a:defRPr/>
            </a:lvl1pPr>
            <a:lvl2pPr marL="457200" indent="-228600">
              <a:buSzPct val="100000"/>
              <a:buFont typeface="Arial" pitchFamily="34" charset="0"/>
              <a:buChar char="●"/>
              <a:defRPr/>
            </a:lvl2pPr>
            <a:lvl3pPr marL="914400" indent="-228600">
              <a:buSzPct val="100000"/>
              <a:buFont typeface="Arial" pitchFamily="34" charset="0"/>
              <a:buChar char="○"/>
              <a:defRPr baseline="0"/>
            </a:lvl3pPr>
          </a:lstStyle>
          <a:p>
            <a:pPr lvl="0"/>
            <a:r>
              <a:rPr lang="en-US" dirty="0"/>
              <a:t>For more information about this topic:</a:t>
            </a:r>
          </a:p>
          <a:p>
            <a:pPr lvl="1"/>
            <a:r>
              <a:rPr lang="en-US" dirty="0"/>
              <a:t>anotheragency.texas.gov</a:t>
            </a:r>
          </a:p>
          <a:p>
            <a:pPr lvl="1"/>
            <a:r>
              <a:rPr lang="en-US" dirty="0"/>
              <a:t>anotheragency.state.tx.us</a:t>
            </a:r>
          </a:p>
          <a:p>
            <a:pPr lvl="2"/>
            <a:r>
              <a:rPr lang="en-US" dirty="0"/>
              <a:t>see stats on subtopic A</a:t>
            </a:r>
          </a:p>
          <a:p>
            <a:pPr lvl="2"/>
            <a:r>
              <a:rPr lang="en-US" dirty="0"/>
              <a:t>see charts on subtopic C</a:t>
            </a:r>
          </a:p>
          <a:p>
            <a:pPr lvl="1"/>
            <a:r>
              <a:rPr lang="en-US" dirty="0"/>
              <a:t>federalagency.us.gov</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act_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4400" y="1981200"/>
            <a:ext cx="7315200" cy="1470025"/>
          </a:xfrm>
        </p:spPr>
        <p:txBody>
          <a:bodyPr>
            <a:normAutofit/>
          </a:bodyPr>
          <a:lstStyle>
            <a:lvl1pPr>
              <a:defRPr sz="3200" b="1" baseline="0"/>
            </a:lvl1pPr>
          </a:lstStyle>
          <a:p>
            <a:r>
              <a:rPr lang="en-US" dirty="0"/>
              <a:t>Contact the LBB</a:t>
            </a:r>
          </a:p>
        </p:txBody>
      </p:sp>
      <p:sp>
        <p:nvSpPr>
          <p:cNvPr id="3" name="Subtitle 2"/>
          <p:cNvSpPr>
            <a:spLocks noGrp="1"/>
          </p:cNvSpPr>
          <p:nvPr>
            <p:ph type="subTitle" idx="1" hasCustomPrompt="1"/>
          </p:nvPr>
        </p:nvSpPr>
        <p:spPr>
          <a:xfrm>
            <a:off x="914400" y="2971800"/>
            <a:ext cx="7315200" cy="1752600"/>
          </a:xfrm>
        </p:spPr>
        <p:txBody>
          <a:bodyPr/>
          <a:lstStyle>
            <a:lvl1pPr marL="0" indent="0" algn="ctr">
              <a:spcBef>
                <a:spcPts val="0"/>
              </a:spcBef>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Legislative Budget Board</a:t>
            </a:r>
          </a:p>
          <a:p>
            <a:r>
              <a:rPr lang="en-US" dirty="0"/>
              <a:t>www.lbb.state.tx.us</a:t>
            </a:r>
          </a:p>
          <a:p>
            <a:r>
              <a:rPr lang="en-US" dirty="0"/>
              <a:t>512.463.1200</a:t>
            </a:r>
          </a:p>
        </p:txBody>
      </p:sp>
      <p:sp>
        <p:nvSpPr>
          <p:cNvPr id="11" name="Date Placeholder 10"/>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14" name="Slide Number Placeholder 13"/>
          <p:cNvSpPr>
            <a:spLocks noGrp="1"/>
          </p:cNvSpPr>
          <p:nvPr>
            <p:ph type="sldNum" sz="quarter" idx="11"/>
          </p:nvPr>
        </p:nvSpPr>
        <p:spPr/>
        <p:txBody>
          <a:bodyPr/>
          <a:lstStyle/>
          <a:p>
            <a:fld id="{D834564F-6D3B-406C-B0D1-672588DF73BB}"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a:t>LEGISLATIVE BUDGET BOARD ID: ###</a:t>
            </a:r>
            <a:endParaRPr lang="en-US" dirty="0"/>
          </a:p>
        </p:txBody>
      </p:sp>
      <p:cxnSp>
        <p:nvCxnSpPr>
          <p:cNvPr id="16" name="Straight Connector 15"/>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219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5181600"/>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p:txBody>
      </p:sp>
      <p:sp>
        <p:nvSpPr>
          <p:cNvPr id="11" name="Date Placeholder 10"/>
          <p:cNvSpPr>
            <a:spLocks noGrp="1"/>
          </p:cNvSpPr>
          <p:nvPr>
            <p:ph type="dt" sz="half" idx="2"/>
          </p:nvPr>
        </p:nvSpPr>
        <p:spPr>
          <a:xfrm>
            <a:off x="457200" y="6477000"/>
            <a:ext cx="2133600" cy="365125"/>
          </a:xfrm>
          <a:prstGeom prst="rect">
            <a:avLst/>
          </a:prstGeom>
        </p:spPr>
        <p:txBody>
          <a:bodyPr vert="horz" wrap="none" lIns="0" tIns="0" rIns="0" bIns="0" rtlCol="0" anchor="t" anchorCtr="0"/>
          <a:lstStyle>
            <a:lvl1pPr algn="l">
              <a:defRPr sz="1000" cap="all" baseline="0">
                <a:solidFill>
                  <a:schemeClr val="tx1"/>
                </a:solidFill>
                <a:latin typeface="Arial" pitchFamily="34" charset="0"/>
                <a:cs typeface="Arial" pitchFamily="34" charset="0"/>
              </a:defRPr>
            </a:lvl1pPr>
          </a:lstStyle>
          <a:p>
            <a:fld id="{26AC891B-3E96-4041-9D80-9F4A51F50E81}" type="datetime4">
              <a:rPr lang="en-US" smtClean="0"/>
              <a:pPr/>
              <a:t>July 13, 2022</a:t>
            </a:fld>
            <a:endParaRPr lang="en-US" dirty="0"/>
          </a:p>
        </p:txBody>
      </p:sp>
      <p:sp>
        <p:nvSpPr>
          <p:cNvPr id="12" name="Footer Placeholder 11"/>
          <p:cNvSpPr>
            <a:spLocks noGrp="1"/>
          </p:cNvSpPr>
          <p:nvPr>
            <p:ph type="ftr" sz="quarter" idx="3"/>
          </p:nvPr>
        </p:nvSpPr>
        <p:spPr>
          <a:xfrm>
            <a:off x="2590800" y="6477000"/>
            <a:ext cx="3962400" cy="365125"/>
          </a:xfrm>
          <a:prstGeom prst="rect">
            <a:avLst/>
          </a:prstGeom>
        </p:spPr>
        <p:txBody>
          <a:bodyPr vert="horz" wrap="none" lIns="0" tIns="0" rIns="0" bIns="0" rtlCol="0" anchor="t" anchorCtr="0"/>
          <a:lstStyle>
            <a:lvl1pPr algn="ctr">
              <a:defRPr sz="1000" cap="all" baseline="0">
                <a:solidFill>
                  <a:schemeClr val="tx1"/>
                </a:solidFill>
                <a:latin typeface="Arial" pitchFamily="34" charset="0"/>
              </a:defRPr>
            </a:lvl1pPr>
          </a:lstStyle>
          <a:p>
            <a:r>
              <a:rPr lang="en-US" dirty="0"/>
              <a:t>LEGISLATIVE BUDGET BOARD ID: ###</a:t>
            </a:r>
          </a:p>
        </p:txBody>
      </p:sp>
      <p:sp>
        <p:nvSpPr>
          <p:cNvPr id="13" name="Slide Number Placeholder 12"/>
          <p:cNvSpPr>
            <a:spLocks noGrp="1"/>
          </p:cNvSpPr>
          <p:nvPr>
            <p:ph type="sldNum" sz="quarter" idx="4"/>
          </p:nvPr>
        </p:nvSpPr>
        <p:spPr>
          <a:xfrm>
            <a:off x="6553200" y="6477000"/>
            <a:ext cx="2133600" cy="365125"/>
          </a:xfrm>
          <a:prstGeom prst="rect">
            <a:avLst/>
          </a:prstGeom>
        </p:spPr>
        <p:txBody>
          <a:bodyPr vert="horz" wrap="none" lIns="0" tIns="0" rIns="0" bIns="0" rtlCol="0" anchor="t" anchorCtr="0"/>
          <a:lstStyle>
            <a:lvl1pPr algn="r">
              <a:defRPr sz="1000" b="0" i="0" baseline="0">
                <a:solidFill>
                  <a:schemeClr val="tx1"/>
                </a:solidFill>
                <a:latin typeface="Arial" pitchFamily="34" charset="0"/>
              </a:defRPr>
            </a:lvl1pPr>
          </a:lstStyle>
          <a:p>
            <a:fld id="{D834564F-6D3B-406C-B0D1-672588DF73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7" r:id="rId4"/>
    <p:sldLayoutId id="2147483658" r:id="rId5"/>
    <p:sldLayoutId id="2147483659" r:id="rId6"/>
    <p:sldLayoutId id="2147483660" r:id="rId7"/>
    <p:sldLayoutId id="2147483665" r:id="rId8"/>
    <p:sldLayoutId id="2147483666" r:id="rId9"/>
    <p:sldLayoutId id="2147483652" r:id="rId10"/>
    <p:sldLayoutId id="2147483653" r:id="rId11"/>
    <p:sldLayoutId id="2147483654" r:id="rId12"/>
    <p:sldLayoutId id="2147483655" r:id="rId13"/>
  </p:sldLayoutIdLst>
  <p:hf hdr="0"/>
  <p:txStyles>
    <p:titleStyle>
      <a:lvl1pPr algn="ctr" defTabSz="914400" rtl="0" eaLnBrk="1" latinLnBrk="0" hangingPunct="1">
        <a:spcBef>
          <a:spcPct val="0"/>
        </a:spcBef>
        <a:buFont typeface="Arial" pitchFamily="34" charset="0"/>
        <a:buNone/>
        <a:defRPr sz="3200" b="1" kern="1200" spc="-100" baseline="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1200"/>
        </a:spcBef>
        <a:buFontTx/>
        <a:buNone/>
        <a:defRPr sz="1200" kern="1200">
          <a:solidFill>
            <a:schemeClr val="tx1"/>
          </a:solidFill>
          <a:latin typeface="Arial" pitchFamily="34" charset="0"/>
          <a:ea typeface="+mn-ea"/>
          <a:cs typeface="Arial" pitchFamily="34" charset="0"/>
        </a:defRPr>
      </a:lvl1pPr>
      <a:lvl2pPr marL="457200" indent="-4572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Federal Funding Overview</a:t>
            </a:r>
          </a:p>
        </p:txBody>
      </p:sp>
      <p:sp>
        <p:nvSpPr>
          <p:cNvPr id="10" name="Subtitle 9"/>
          <p:cNvSpPr>
            <a:spLocks noGrp="1"/>
          </p:cNvSpPr>
          <p:nvPr>
            <p:ph type="subTitle" idx="1"/>
          </p:nvPr>
        </p:nvSpPr>
        <p:spPr/>
        <p:txBody>
          <a:bodyPr/>
          <a:lstStyle/>
          <a:p>
            <a:r>
              <a:rPr lang="en-US" dirty="0"/>
              <a:t>COVID-19 Funding and Other Major Legislation</a:t>
            </a:r>
          </a:p>
        </p:txBody>
      </p:sp>
      <p:sp>
        <p:nvSpPr>
          <p:cNvPr id="11" name="Text Placeholder 10"/>
          <p:cNvSpPr>
            <a:spLocks noGrp="1"/>
          </p:cNvSpPr>
          <p:nvPr>
            <p:ph type="body" sz="quarter" idx="10"/>
          </p:nvPr>
        </p:nvSpPr>
        <p:spPr/>
        <p:txBody>
          <a:bodyPr/>
          <a:lstStyle/>
          <a:p>
            <a:r>
              <a:rPr lang="en-US" b="1" dirty="0"/>
              <a:t>LEGISLATIVE BUDGET BOARD STAFF</a:t>
            </a:r>
          </a:p>
        </p:txBody>
      </p:sp>
      <p:sp>
        <p:nvSpPr>
          <p:cNvPr id="12" name="Text Placeholder 11"/>
          <p:cNvSpPr>
            <a:spLocks noGrp="1"/>
          </p:cNvSpPr>
          <p:nvPr>
            <p:ph type="body" sz="quarter" idx="11"/>
          </p:nvPr>
        </p:nvSpPr>
        <p:spPr>
          <a:xfrm>
            <a:off x="990600" y="4191000"/>
            <a:ext cx="7315200" cy="762000"/>
          </a:xfrm>
        </p:spPr>
        <p:txBody>
          <a:bodyPr/>
          <a:lstStyle/>
          <a:p>
            <a:pPr algn="ctr"/>
            <a:r>
              <a:rPr lang="en-US" sz="1600" b="1" dirty="0"/>
              <a:t>PRESENTED TO </a:t>
            </a:r>
          </a:p>
          <a:p>
            <a:pPr algn="ctr"/>
            <a:r>
              <a:rPr lang="en-US" sz="1600" b="1" dirty="0"/>
              <a:t>TEXAS STATE AGENCY BUSINESS ADMINISTRATORS’ ASSOCIATION</a:t>
            </a:r>
          </a:p>
        </p:txBody>
      </p:sp>
      <p:sp>
        <p:nvSpPr>
          <p:cNvPr id="6" name="Text Placeholder 11"/>
          <p:cNvSpPr txBox="1">
            <a:spLocks/>
          </p:cNvSpPr>
          <p:nvPr/>
        </p:nvSpPr>
        <p:spPr>
          <a:xfrm>
            <a:off x="5486400" y="5791200"/>
            <a:ext cx="2743200" cy="457200"/>
          </a:xfrm>
          <a:prstGeom prst="rect">
            <a:avLst/>
          </a:prstGeom>
        </p:spPr>
        <p:txBody>
          <a:bodyPr vert="horz" lIns="91440" tIns="45720" rIns="91440" bIns="45720" rtlCol="0">
            <a:noAutofit/>
          </a:bodyPr>
          <a:lstStyle/>
          <a:p>
            <a:pPr marL="0" marR="0" lvl="0" indent="0" algn="r" defTabSz="914400" rtl="0" eaLnBrk="1" fontAlgn="auto" latinLnBrk="0" hangingPunct="1">
              <a:lnSpc>
                <a:spcPct val="150000"/>
              </a:lnSpc>
              <a:spcBef>
                <a:spcPts val="0"/>
              </a:spcBef>
              <a:spcAft>
                <a:spcPts val="0"/>
              </a:spcAft>
              <a:buClrTx/>
              <a:buSzTx/>
              <a:buFontTx/>
              <a:buNone/>
              <a:tabLst>
                <a:tab pos="7546975" algn="r"/>
              </a:tabLst>
              <a:defRPr/>
            </a:pPr>
            <a:r>
              <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JULY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171450" indent="-171450">
              <a:buFont typeface="Arial" panose="020B0604020202020204" pitchFamily="34" charset="0"/>
              <a:buChar char="•"/>
            </a:pPr>
            <a:r>
              <a:rPr lang="en-US" sz="1400" dirty="0"/>
              <a:t>Passed on November 15, 2021, the Infrastructure Investment and Jobs Act (IIJA) authorized a total of $1.2 trillion to State, local, and tribal governments, Institutes of Higher Education, public-private partnerships, and other various entities. </a:t>
            </a:r>
          </a:p>
          <a:p>
            <a:pPr marL="171450" indent="-171450">
              <a:buFont typeface="Arial" panose="020B0604020202020204" pitchFamily="34" charset="0"/>
              <a:buChar char="•"/>
            </a:pPr>
            <a:r>
              <a:rPr lang="en-US" sz="1400" dirty="0"/>
              <a:t>Most appropriations for IIJA will be made available to states in annual tranches. More specifically, of the $1.2 trillion, Texas is currently estimated to receive </a:t>
            </a:r>
            <a:r>
              <a:rPr lang="en-US" sz="1400" b="1" dirty="0"/>
              <a:t>$36.3 billion </a:t>
            </a:r>
            <a:r>
              <a:rPr lang="en-US" sz="1400" dirty="0"/>
              <a:t>between FFY 2022-2026. These estimates are subject to change as federal guidance and apportionments continue to be released.</a:t>
            </a:r>
          </a:p>
          <a:p>
            <a:pPr marL="171450" indent="-171450">
              <a:buFont typeface="Arial" panose="020B0604020202020204" pitchFamily="34" charset="0"/>
              <a:buChar char="•"/>
            </a:pPr>
            <a:r>
              <a:rPr lang="en-US" sz="1400" dirty="0"/>
              <a:t>The primary focus of the bills 300+ apportionments are dedicated to broadband, cybersecurity, disaster response, and transportation, environment, and energy infrastructure. </a:t>
            </a:r>
          </a:p>
          <a:p>
            <a:pPr marL="171450" indent="-171450">
              <a:buFont typeface="Arial" panose="020B0604020202020204" pitchFamily="34" charset="0"/>
              <a:buChar char="•"/>
            </a:pPr>
            <a:r>
              <a:rPr lang="en-US" sz="1400" dirty="0"/>
              <a:t>Some of the aforementioned allocations are dedicated to certain local governments and other entitlement units. The total amount expected to the state will remain unknown until pass-through awards are released and reported in future quarters. </a:t>
            </a:r>
          </a:p>
          <a:p>
            <a:pPr marL="171450" indent="-171450">
              <a:buFont typeface="Arial" panose="020B0604020202020204" pitchFamily="34" charset="0"/>
              <a:buChar char="•"/>
            </a:pPr>
            <a:r>
              <a:rPr lang="en-US" sz="1400" dirty="0"/>
              <a:t>Finally, while the IIJA provided funding and/or contract authority for most of the 300+ programs, 24 programs will require Congress to provide annual appropriations. For instance, the IIJA authorized $100 million toward Reducing Lead in Drinking Water but the program was left unfunded at passage. In turn, Congress included $22 million in the Consolidated Appropriations Act for FFY22 and the President’s FFY23 request includes $182 million.</a:t>
            </a:r>
          </a:p>
        </p:txBody>
      </p:sp>
      <p:sp>
        <p:nvSpPr>
          <p:cNvPr id="4" name="Date Placeholder 3"/>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6" name="Footer Placeholder 5"/>
          <p:cNvSpPr>
            <a:spLocks noGrp="1"/>
          </p:cNvSpPr>
          <p:nvPr>
            <p:ph type="ftr" sz="quarter" idx="11"/>
          </p:nvPr>
        </p:nvSpPr>
        <p:spPr/>
        <p:txBody>
          <a:bodyPr/>
          <a:lstStyle/>
          <a:p>
            <a:r>
              <a:rPr lang="en-US" dirty="0"/>
              <a:t>LEGISLATIVE BUDGET BOARD</a:t>
            </a:r>
          </a:p>
        </p:txBody>
      </p:sp>
      <p:sp>
        <p:nvSpPr>
          <p:cNvPr id="5" name="Slide Number Placeholder 4"/>
          <p:cNvSpPr>
            <a:spLocks noGrp="1"/>
          </p:cNvSpPr>
          <p:nvPr>
            <p:ph type="sldNum" sz="quarter" idx="12"/>
          </p:nvPr>
        </p:nvSpPr>
        <p:spPr/>
        <p:txBody>
          <a:bodyPr/>
          <a:lstStyle/>
          <a:p>
            <a:fld id="{D834564F-6D3B-406C-B0D1-672588DF73BB}" type="slidenum">
              <a:rPr lang="en-US" smtClean="0"/>
              <a:pPr/>
              <a:t>10</a:t>
            </a:fld>
            <a:endParaRPr lang="en-US" dirty="0"/>
          </a:p>
        </p:txBody>
      </p:sp>
      <p:sp>
        <p:nvSpPr>
          <p:cNvPr id="7" name="Title 6"/>
          <p:cNvSpPr>
            <a:spLocks noGrp="1"/>
          </p:cNvSpPr>
          <p:nvPr>
            <p:ph type="title"/>
          </p:nvPr>
        </p:nvSpPr>
        <p:spPr/>
        <p:txBody>
          <a:bodyPr>
            <a:normAutofit/>
          </a:bodyPr>
          <a:lstStyle/>
          <a:p>
            <a:r>
              <a:rPr lang="en-US" sz="3100" dirty="0"/>
              <a:t>Infrastructure Investment and Jobs Act (IIJA)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A2056C-0714-4B0E-8631-1213CB3235F4}"/>
              </a:ext>
            </a:extLst>
          </p:cNvPr>
          <p:cNvSpPr>
            <a:spLocks noGrp="1"/>
          </p:cNvSpPr>
          <p:nvPr>
            <p:ph idx="1"/>
          </p:nvPr>
        </p:nvSpPr>
        <p:spPr/>
        <p:txBody>
          <a:bodyPr>
            <a:normAutofit/>
          </a:bodyPr>
          <a:lstStyle/>
          <a:p>
            <a:r>
              <a:rPr lang="en-US" sz="1400" dirty="0"/>
              <a:t>As of June 2022, approximately 50 apportionments have been made available to Texas. These funds are dedicated to building new programs or increasing baseline funding for pre-existing programs. Some of the largest FFY 22 apportionments include:</a:t>
            </a:r>
          </a:p>
          <a:p>
            <a:endParaRPr lang="en-US" sz="1400" dirty="0"/>
          </a:p>
          <a:p>
            <a:r>
              <a:rPr lang="en-US" sz="1400" dirty="0"/>
              <a:t>The National Highway Performance Program - </a:t>
            </a:r>
            <a:r>
              <a:rPr lang="en-US" sz="1400" b="1" dirty="0"/>
              <a:t>$2.84 billion </a:t>
            </a:r>
          </a:p>
          <a:p>
            <a:r>
              <a:rPr lang="en-US" sz="1400" dirty="0"/>
              <a:t>Surface Transportation Block Grants - </a:t>
            </a:r>
            <a:r>
              <a:rPr lang="en-US" sz="1400" b="1" dirty="0"/>
              <a:t>$1.38 billion</a:t>
            </a:r>
          </a:p>
          <a:p>
            <a:r>
              <a:rPr lang="en-US" sz="1400" dirty="0"/>
              <a:t>Clean Water and Drinking Water State Revolving Funds - </a:t>
            </a:r>
            <a:r>
              <a:rPr lang="en-US" sz="1400" b="1" dirty="0"/>
              <a:t>$507.7 million</a:t>
            </a:r>
          </a:p>
          <a:p>
            <a:r>
              <a:rPr lang="en-US" sz="1400" dirty="0"/>
              <a:t>Airport Infrastructure Grants - </a:t>
            </a:r>
            <a:r>
              <a:rPr lang="en-US" sz="1400" b="1" dirty="0"/>
              <a:t>$241.6 million</a:t>
            </a:r>
          </a:p>
          <a:p>
            <a:r>
              <a:rPr lang="en-US" sz="1400" dirty="0"/>
              <a:t>Orphaned Well Site Plugging, Remediation, and Restoration - </a:t>
            </a:r>
            <a:r>
              <a:rPr lang="en-US" sz="1400" b="1" dirty="0"/>
              <a:t>$107.6 million</a:t>
            </a:r>
          </a:p>
          <a:p>
            <a:r>
              <a:rPr lang="en-US" sz="1400" dirty="0"/>
              <a:t>The National Electric Vehicle Infrastructure (NEVI) Program - </a:t>
            </a:r>
            <a:r>
              <a:rPr lang="en-US" sz="1400" b="1" dirty="0"/>
              <a:t>$60.4 million</a:t>
            </a:r>
          </a:p>
        </p:txBody>
      </p:sp>
      <p:sp>
        <p:nvSpPr>
          <p:cNvPr id="2" name="Date Placeholder 1">
            <a:extLst>
              <a:ext uri="{FF2B5EF4-FFF2-40B4-BE49-F238E27FC236}">
                <a16:creationId xmlns:a16="http://schemas.microsoft.com/office/drawing/2014/main" id="{BDA7AE48-4A84-4461-A0F5-1054DE49F555}"/>
              </a:ext>
            </a:extLst>
          </p:cNvPr>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3" name="Footer Placeholder 2">
            <a:extLst>
              <a:ext uri="{FF2B5EF4-FFF2-40B4-BE49-F238E27FC236}">
                <a16:creationId xmlns:a16="http://schemas.microsoft.com/office/drawing/2014/main" id="{379DE57D-D26B-42A3-B405-67DB8AD1BD2B}"/>
              </a:ext>
            </a:extLst>
          </p:cNvPr>
          <p:cNvSpPr>
            <a:spLocks noGrp="1"/>
          </p:cNvSpPr>
          <p:nvPr>
            <p:ph type="ftr" sz="quarter" idx="11"/>
          </p:nvPr>
        </p:nvSpPr>
        <p:spPr/>
        <p:txBody>
          <a:bodyPr/>
          <a:lstStyle/>
          <a:p>
            <a:r>
              <a:rPr lang="en-US" dirty="0"/>
              <a:t>LEGISLATIVE BUDGET BOARD</a:t>
            </a:r>
          </a:p>
        </p:txBody>
      </p:sp>
      <p:sp>
        <p:nvSpPr>
          <p:cNvPr id="4" name="Slide Number Placeholder 3">
            <a:extLst>
              <a:ext uri="{FF2B5EF4-FFF2-40B4-BE49-F238E27FC236}">
                <a16:creationId xmlns:a16="http://schemas.microsoft.com/office/drawing/2014/main" id="{0E95F8E5-909E-4A46-9607-62DECF2BDA5B}"/>
              </a:ext>
            </a:extLst>
          </p:cNvPr>
          <p:cNvSpPr>
            <a:spLocks noGrp="1"/>
          </p:cNvSpPr>
          <p:nvPr>
            <p:ph type="sldNum" sz="quarter" idx="12"/>
          </p:nvPr>
        </p:nvSpPr>
        <p:spPr/>
        <p:txBody>
          <a:bodyPr/>
          <a:lstStyle/>
          <a:p>
            <a:fld id="{D834564F-6D3B-406C-B0D1-672588DF73BB}" type="slidenum">
              <a:rPr lang="en-US" smtClean="0"/>
              <a:pPr/>
              <a:t>11</a:t>
            </a:fld>
            <a:endParaRPr lang="en-US" dirty="0"/>
          </a:p>
        </p:txBody>
      </p:sp>
      <p:sp>
        <p:nvSpPr>
          <p:cNvPr id="5" name="Title 4">
            <a:extLst>
              <a:ext uri="{FF2B5EF4-FFF2-40B4-BE49-F238E27FC236}">
                <a16:creationId xmlns:a16="http://schemas.microsoft.com/office/drawing/2014/main" id="{4DBB4FB7-EFEC-48A7-A5F0-076A077BBB3A}"/>
              </a:ext>
            </a:extLst>
          </p:cNvPr>
          <p:cNvSpPr>
            <a:spLocks noGrp="1"/>
          </p:cNvSpPr>
          <p:nvPr>
            <p:ph type="title"/>
          </p:nvPr>
        </p:nvSpPr>
        <p:spPr/>
        <p:txBody>
          <a:bodyPr/>
          <a:lstStyle/>
          <a:p>
            <a:r>
              <a:rPr lang="en-US" dirty="0"/>
              <a:t>IIJA Programs</a:t>
            </a:r>
          </a:p>
        </p:txBody>
      </p:sp>
    </p:spTree>
    <p:extLst>
      <p:ext uri="{BB962C8B-B14F-4D97-AF65-F5344CB8AC3E}">
        <p14:creationId xmlns:p14="http://schemas.microsoft.com/office/powerpoint/2010/main" val="338395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7E007D-7BF1-423C-9D5A-D053E1C87F08}"/>
              </a:ext>
            </a:extLst>
          </p:cNvPr>
          <p:cNvSpPr>
            <a:spLocks noGrp="1"/>
          </p:cNvSpPr>
          <p:nvPr>
            <p:ph idx="1"/>
          </p:nvPr>
        </p:nvSpPr>
        <p:spPr/>
        <p:txBody>
          <a:bodyPr>
            <a:normAutofit/>
          </a:bodyPr>
          <a:lstStyle/>
          <a:p>
            <a:endParaRPr lang="en-US" sz="1300" b="1" u="sng" dirty="0"/>
          </a:p>
          <a:p>
            <a:r>
              <a:rPr lang="en-US" sz="1300" b="1" u="sng" dirty="0"/>
              <a:t>The National Electric Vehicle Infrastructure (NEVI) Program - $60.4 million </a:t>
            </a:r>
          </a:p>
          <a:p>
            <a:pPr marL="171450" indent="-171450">
              <a:buFont typeface="Arial" panose="020B0604020202020204" pitchFamily="34" charset="0"/>
              <a:buChar char="•"/>
            </a:pPr>
            <a:r>
              <a:rPr lang="en-US" sz="1300" dirty="0"/>
              <a:t>A newly created program designed to build out a national electric vehicle charging network along the Interstate Highway System and build on prior advancements from Alternative Fuel Corridors efforts. The NEVI formula program also seeks to create an interconnected network to facilitate data collection, access, and reliability.</a:t>
            </a:r>
          </a:p>
          <a:p>
            <a:pPr marL="171450" indent="-171450">
              <a:buFont typeface="Arial" panose="020B0604020202020204" pitchFamily="34" charset="0"/>
              <a:buChar char="•"/>
            </a:pPr>
            <a:r>
              <a:rPr lang="en-US" sz="1300" dirty="0"/>
              <a:t>5-year tranches; $407 million FFY22-26; federal cost-share is 80 percent. Third parties may fund state’s share; reimbursement based; funds may be combined with other eligible USDOT EV charging infrastructure projects if the eligibility requirements are met for both programs and the total Federal cost-share does not exceed 80 percent; states must submit program to FHWA to receive awards or awards may then be allotted to local jurisdictions. </a:t>
            </a:r>
          </a:p>
          <a:p>
            <a:pPr marL="171450" indent="-171450">
              <a:buFont typeface="Arial" panose="020B0604020202020204" pitchFamily="34" charset="0"/>
              <a:buChar char="•"/>
            </a:pPr>
            <a:r>
              <a:rPr lang="en-US" sz="1300" dirty="0"/>
              <a:t>TXDOT released their plan for public comment on May 20, 2022 and appear consistent with federal guidance. </a:t>
            </a:r>
          </a:p>
          <a:p>
            <a:endParaRPr lang="en-US" dirty="0"/>
          </a:p>
        </p:txBody>
      </p:sp>
      <p:sp>
        <p:nvSpPr>
          <p:cNvPr id="2" name="Date Placeholder 1">
            <a:extLst>
              <a:ext uri="{FF2B5EF4-FFF2-40B4-BE49-F238E27FC236}">
                <a16:creationId xmlns:a16="http://schemas.microsoft.com/office/drawing/2014/main" id="{0D0FB885-DFCE-423A-AC8B-D2BFFAAAB5A9}"/>
              </a:ext>
            </a:extLst>
          </p:cNvPr>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3" name="Footer Placeholder 2">
            <a:extLst>
              <a:ext uri="{FF2B5EF4-FFF2-40B4-BE49-F238E27FC236}">
                <a16:creationId xmlns:a16="http://schemas.microsoft.com/office/drawing/2014/main" id="{6F8CC07A-9295-44C4-A74E-F6698C1B31DF}"/>
              </a:ext>
            </a:extLst>
          </p:cNvPr>
          <p:cNvSpPr>
            <a:spLocks noGrp="1"/>
          </p:cNvSpPr>
          <p:nvPr>
            <p:ph type="ftr" sz="quarter" idx="11"/>
          </p:nvPr>
        </p:nvSpPr>
        <p:spPr/>
        <p:txBody>
          <a:bodyPr/>
          <a:lstStyle/>
          <a:p>
            <a:r>
              <a:rPr lang="en-US" dirty="0"/>
              <a:t>LEGISLATIVE BUDGET BOARD</a:t>
            </a:r>
          </a:p>
        </p:txBody>
      </p:sp>
      <p:sp>
        <p:nvSpPr>
          <p:cNvPr id="4" name="Slide Number Placeholder 3">
            <a:extLst>
              <a:ext uri="{FF2B5EF4-FFF2-40B4-BE49-F238E27FC236}">
                <a16:creationId xmlns:a16="http://schemas.microsoft.com/office/drawing/2014/main" id="{D91FD488-043F-457F-97C6-EE106FBF941E}"/>
              </a:ext>
            </a:extLst>
          </p:cNvPr>
          <p:cNvSpPr>
            <a:spLocks noGrp="1"/>
          </p:cNvSpPr>
          <p:nvPr>
            <p:ph type="sldNum" sz="quarter" idx="12"/>
          </p:nvPr>
        </p:nvSpPr>
        <p:spPr/>
        <p:txBody>
          <a:bodyPr/>
          <a:lstStyle/>
          <a:p>
            <a:fld id="{D834564F-6D3B-406C-B0D1-672588DF73BB}" type="slidenum">
              <a:rPr lang="en-US" smtClean="0"/>
              <a:pPr/>
              <a:t>12</a:t>
            </a:fld>
            <a:endParaRPr lang="en-US" dirty="0"/>
          </a:p>
        </p:txBody>
      </p:sp>
      <p:sp>
        <p:nvSpPr>
          <p:cNvPr id="5" name="Title 4">
            <a:extLst>
              <a:ext uri="{FF2B5EF4-FFF2-40B4-BE49-F238E27FC236}">
                <a16:creationId xmlns:a16="http://schemas.microsoft.com/office/drawing/2014/main" id="{E1D4A6AA-6556-4D46-AA81-BB57CE0D3060}"/>
              </a:ext>
            </a:extLst>
          </p:cNvPr>
          <p:cNvSpPr>
            <a:spLocks noGrp="1"/>
          </p:cNvSpPr>
          <p:nvPr>
            <p:ph type="title"/>
          </p:nvPr>
        </p:nvSpPr>
        <p:spPr/>
        <p:txBody>
          <a:bodyPr/>
          <a:lstStyle/>
          <a:p>
            <a:r>
              <a:rPr lang="en-US" dirty="0"/>
              <a:t>IIJA Programs </a:t>
            </a:r>
            <a:r>
              <a:rPr lang="en-US" sz="2800" dirty="0"/>
              <a:t>(Continued)</a:t>
            </a:r>
            <a:endParaRPr lang="en-US" dirty="0"/>
          </a:p>
        </p:txBody>
      </p:sp>
    </p:spTree>
    <p:extLst>
      <p:ext uri="{BB962C8B-B14F-4D97-AF65-F5344CB8AC3E}">
        <p14:creationId xmlns:p14="http://schemas.microsoft.com/office/powerpoint/2010/main" val="305492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7E007D-7BF1-423C-9D5A-D053E1C87F08}"/>
              </a:ext>
            </a:extLst>
          </p:cNvPr>
          <p:cNvSpPr>
            <a:spLocks noGrp="1"/>
          </p:cNvSpPr>
          <p:nvPr>
            <p:ph idx="1"/>
          </p:nvPr>
        </p:nvSpPr>
        <p:spPr/>
        <p:txBody>
          <a:bodyPr>
            <a:normAutofit/>
          </a:bodyPr>
          <a:lstStyle/>
          <a:p>
            <a:r>
              <a:rPr lang="en-US" sz="1300" b="1" u="sng" dirty="0"/>
              <a:t>Orphaned Well Site Plugging, Remediation, and Restoration - $107.6 million</a:t>
            </a:r>
          </a:p>
          <a:p>
            <a:pPr marL="171450" indent="-171450">
              <a:buFont typeface="Arial" panose="020B0604020202020204" pitchFamily="34" charset="0"/>
              <a:buChar char="•"/>
            </a:pPr>
            <a:r>
              <a:rPr lang="en-US" sz="1300" dirty="0"/>
              <a:t>Funding </a:t>
            </a:r>
            <a:r>
              <a:rPr lang="en-US" sz="1300" dirty="0">
                <a:latin typeface="+mj-lt"/>
              </a:rPr>
              <a:t>focuses on </a:t>
            </a:r>
            <a:r>
              <a:rPr lang="en-US" sz="1300" dirty="0">
                <a:solidFill>
                  <a:srgbClr val="333333"/>
                </a:solidFill>
                <a:latin typeface="+mj-lt"/>
              </a:rPr>
              <a:t>building out well plugging programs, remediating high-priority wells, and collecting additional data regarding the number of orphaned wells in states. These grants to states are available through three separate subprograms – Initial Grants, Formula Grants, and Performance Grants. Currently, Texas is has received funding from the following phases: </a:t>
            </a:r>
            <a:r>
              <a:rPr lang="en-US" sz="1300" dirty="0">
                <a:solidFill>
                  <a:srgbClr val="333333"/>
                </a:solidFill>
                <a:latin typeface="+mn-lt"/>
              </a:rPr>
              <a:t>Initial Grant Eligibility - $25 million, Phase One Formula Eligibility - $82.6 million, and the total Formula Funding + Initial Grant equals $343.7 million (The remaining $236.1 million will become available as federal formulas continue to be finalized).Funds must be obligated within 5-6 years of when the award was received by RRC.</a:t>
            </a:r>
          </a:p>
          <a:p>
            <a:pPr marL="171450" indent="-171450">
              <a:buFont typeface="Arial" panose="020B0604020202020204" pitchFamily="34" charset="0"/>
              <a:buChar char="•"/>
            </a:pPr>
            <a:r>
              <a:rPr lang="en-US" sz="1300" dirty="0">
                <a:solidFill>
                  <a:srgbClr val="333333"/>
                </a:solidFill>
                <a:latin typeface="+mn-lt"/>
              </a:rPr>
              <a:t>Formula considers job losses in each state from Mar 2020 – Nov 2021, the number of document orphaned oil and gas wells, and the estimated cost of cleaning the total number of wells. Improvements in state data, combined with more accurate Bureau of Labor Statistics job loss data, will allow the Department to ensure that the final formula funding for states is based on the best information available. </a:t>
            </a:r>
          </a:p>
          <a:p>
            <a:pPr marL="171450" indent="-171450">
              <a:buFont typeface="Arial" panose="020B0604020202020204" pitchFamily="34" charset="0"/>
              <a:buChar char="•"/>
            </a:pPr>
            <a:r>
              <a:rPr lang="en-US" sz="1300" dirty="0"/>
              <a:t>Eligible uses include: Inventory, site characterization, down-hole well plugging, surface remediation, removal of surface equipment, restoration of native species habitat impacted by orphaned wells and associated infrastructure, measurement and tracking of air and water pollution due to orphaned wells, identification and remediation of disproportionate health and environmental impacts of orphaned wells on communities of color, low-income communities, and tribal and indigenous communities.</a:t>
            </a:r>
          </a:p>
          <a:p>
            <a:endParaRPr lang="en-US" dirty="0"/>
          </a:p>
        </p:txBody>
      </p:sp>
      <p:sp>
        <p:nvSpPr>
          <p:cNvPr id="2" name="Date Placeholder 1">
            <a:extLst>
              <a:ext uri="{FF2B5EF4-FFF2-40B4-BE49-F238E27FC236}">
                <a16:creationId xmlns:a16="http://schemas.microsoft.com/office/drawing/2014/main" id="{0D0FB885-DFCE-423A-AC8B-D2BFFAAAB5A9}"/>
              </a:ext>
            </a:extLst>
          </p:cNvPr>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3" name="Footer Placeholder 2">
            <a:extLst>
              <a:ext uri="{FF2B5EF4-FFF2-40B4-BE49-F238E27FC236}">
                <a16:creationId xmlns:a16="http://schemas.microsoft.com/office/drawing/2014/main" id="{6F8CC07A-9295-44C4-A74E-F6698C1B31DF}"/>
              </a:ext>
            </a:extLst>
          </p:cNvPr>
          <p:cNvSpPr>
            <a:spLocks noGrp="1"/>
          </p:cNvSpPr>
          <p:nvPr>
            <p:ph type="ftr" sz="quarter" idx="11"/>
          </p:nvPr>
        </p:nvSpPr>
        <p:spPr/>
        <p:txBody>
          <a:bodyPr/>
          <a:lstStyle/>
          <a:p>
            <a:r>
              <a:rPr lang="en-US" dirty="0"/>
              <a:t>LEGISLATIVE BUDGET BOARD</a:t>
            </a:r>
          </a:p>
        </p:txBody>
      </p:sp>
      <p:sp>
        <p:nvSpPr>
          <p:cNvPr id="4" name="Slide Number Placeholder 3">
            <a:extLst>
              <a:ext uri="{FF2B5EF4-FFF2-40B4-BE49-F238E27FC236}">
                <a16:creationId xmlns:a16="http://schemas.microsoft.com/office/drawing/2014/main" id="{D91FD488-043F-457F-97C6-EE106FBF941E}"/>
              </a:ext>
            </a:extLst>
          </p:cNvPr>
          <p:cNvSpPr>
            <a:spLocks noGrp="1"/>
          </p:cNvSpPr>
          <p:nvPr>
            <p:ph type="sldNum" sz="quarter" idx="12"/>
          </p:nvPr>
        </p:nvSpPr>
        <p:spPr/>
        <p:txBody>
          <a:bodyPr/>
          <a:lstStyle/>
          <a:p>
            <a:fld id="{D834564F-6D3B-406C-B0D1-672588DF73BB}" type="slidenum">
              <a:rPr lang="en-US" smtClean="0"/>
              <a:pPr/>
              <a:t>13</a:t>
            </a:fld>
            <a:endParaRPr lang="en-US" dirty="0"/>
          </a:p>
        </p:txBody>
      </p:sp>
      <p:sp>
        <p:nvSpPr>
          <p:cNvPr id="5" name="Title 4">
            <a:extLst>
              <a:ext uri="{FF2B5EF4-FFF2-40B4-BE49-F238E27FC236}">
                <a16:creationId xmlns:a16="http://schemas.microsoft.com/office/drawing/2014/main" id="{E1D4A6AA-6556-4D46-AA81-BB57CE0D3060}"/>
              </a:ext>
            </a:extLst>
          </p:cNvPr>
          <p:cNvSpPr>
            <a:spLocks noGrp="1"/>
          </p:cNvSpPr>
          <p:nvPr>
            <p:ph type="title"/>
          </p:nvPr>
        </p:nvSpPr>
        <p:spPr/>
        <p:txBody>
          <a:bodyPr/>
          <a:lstStyle/>
          <a:p>
            <a:r>
              <a:rPr lang="en-US" dirty="0"/>
              <a:t>IIJA Programs </a:t>
            </a:r>
            <a:r>
              <a:rPr lang="en-US" sz="2800" dirty="0"/>
              <a:t>(Continued)</a:t>
            </a:r>
            <a:endParaRPr lang="en-US" dirty="0"/>
          </a:p>
        </p:txBody>
      </p:sp>
    </p:spTree>
    <p:extLst>
      <p:ext uri="{BB962C8B-B14F-4D97-AF65-F5344CB8AC3E}">
        <p14:creationId xmlns:p14="http://schemas.microsoft.com/office/powerpoint/2010/main" val="148257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F8813-AD06-4CFB-83FC-E863CDB1167F}"/>
              </a:ext>
            </a:extLst>
          </p:cNvPr>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3" name="Footer Placeholder 2">
            <a:extLst>
              <a:ext uri="{FF2B5EF4-FFF2-40B4-BE49-F238E27FC236}">
                <a16:creationId xmlns:a16="http://schemas.microsoft.com/office/drawing/2014/main" id="{279BC5BD-B016-4DFF-802C-30A1B4D7F885}"/>
              </a:ext>
            </a:extLst>
          </p:cNvPr>
          <p:cNvSpPr>
            <a:spLocks noGrp="1"/>
          </p:cNvSpPr>
          <p:nvPr>
            <p:ph type="ftr" sz="quarter" idx="11"/>
          </p:nvPr>
        </p:nvSpPr>
        <p:spPr/>
        <p:txBody>
          <a:bodyPr/>
          <a:lstStyle/>
          <a:p>
            <a:r>
              <a:rPr lang="en-US"/>
              <a:t>LEGISLATIVE BUDGET BOARD ID: ###</a:t>
            </a:r>
            <a:endParaRPr lang="en-US" dirty="0"/>
          </a:p>
        </p:txBody>
      </p:sp>
      <p:sp>
        <p:nvSpPr>
          <p:cNvPr id="4" name="Slide Number Placeholder 3">
            <a:extLst>
              <a:ext uri="{FF2B5EF4-FFF2-40B4-BE49-F238E27FC236}">
                <a16:creationId xmlns:a16="http://schemas.microsoft.com/office/drawing/2014/main" id="{64EAEC7F-D3D8-4B2D-B20B-3421BEA4C84D}"/>
              </a:ext>
            </a:extLst>
          </p:cNvPr>
          <p:cNvSpPr>
            <a:spLocks noGrp="1"/>
          </p:cNvSpPr>
          <p:nvPr>
            <p:ph type="sldNum" sz="quarter" idx="12"/>
          </p:nvPr>
        </p:nvSpPr>
        <p:spPr/>
        <p:txBody>
          <a:bodyPr/>
          <a:lstStyle/>
          <a:p>
            <a:fld id="{D834564F-6D3B-406C-B0D1-672588DF73BB}" type="slidenum">
              <a:rPr lang="en-US" smtClean="0"/>
              <a:pPr/>
              <a:t>14</a:t>
            </a:fld>
            <a:endParaRPr lang="en-US" dirty="0"/>
          </a:p>
        </p:txBody>
      </p:sp>
      <p:sp>
        <p:nvSpPr>
          <p:cNvPr id="5" name="Title 4">
            <a:extLst>
              <a:ext uri="{FF2B5EF4-FFF2-40B4-BE49-F238E27FC236}">
                <a16:creationId xmlns:a16="http://schemas.microsoft.com/office/drawing/2014/main" id="{05A5355E-106F-4894-9CC8-7978472F56E3}"/>
              </a:ext>
            </a:extLst>
          </p:cNvPr>
          <p:cNvSpPr>
            <a:spLocks noGrp="1"/>
          </p:cNvSpPr>
          <p:nvPr>
            <p:ph type="title"/>
          </p:nvPr>
        </p:nvSpPr>
        <p:spPr/>
        <p:txBody>
          <a:bodyPr/>
          <a:lstStyle/>
          <a:p>
            <a:r>
              <a:rPr lang="en-US" dirty="0"/>
              <a:t>IIJA Programs (Continued)</a:t>
            </a:r>
          </a:p>
        </p:txBody>
      </p:sp>
      <p:sp>
        <p:nvSpPr>
          <p:cNvPr id="6" name="Content Placeholder 5">
            <a:extLst>
              <a:ext uri="{FF2B5EF4-FFF2-40B4-BE49-F238E27FC236}">
                <a16:creationId xmlns:a16="http://schemas.microsoft.com/office/drawing/2014/main" id="{DCAAF2BA-8A6A-4B4C-B769-7B750C97EA5B}"/>
              </a:ext>
            </a:extLst>
          </p:cNvPr>
          <p:cNvSpPr>
            <a:spLocks noGrp="1"/>
          </p:cNvSpPr>
          <p:nvPr>
            <p:ph idx="1"/>
          </p:nvPr>
        </p:nvSpPr>
        <p:spPr/>
        <p:txBody>
          <a:bodyPr>
            <a:normAutofit fontScale="77500" lnSpcReduction="20000"/>
          </a:bodyPr>
          <a:lstStyle/>
          <a:p>
            <a:r>
              <a:rPr lang="en-US" sz="1500" b="1" u="sng" dirty="0">
                <a:latin typeface="+mn-lt"/>
              </a:rPr>
              <a:t>State and Local Cybersecurity Grant Program - $7.6 million</a:t>
            </a:r>
          </a:p>
          <a:p>
            <a:pPr marL="628650" lvl="1" indent="-171450">
              <a:spcBef>
                <a:spcPts val="0"/>
              </a:spcBef>
              <a:buFont typeface="Arial" panose="020B0604020202020204" pitchFamily="34" charset="0"/>
              <a:buChar char="•"/>
            </a:pPr>
            <a:r>
              <a:rPr lang="en-US" sz="1500" dirty="0">
                <a:effectLst/>
                <a:latin typeface="+mn-lt"/>
                <a:ea typeface="Times New Roman" panose="02020603050405020304" pitchFamily="18" charset="0"/>
              </a:rPr>
              <a:t>For development, implementation, and revision of </a:t>
            </a:r>
            <a:r>
              <a:rPr lang="en-US" sz="1500" dirty="0">
                <a:latin typeface="+mn-lt"/>
                <a:ea typeface="Times New Roman" panose="02020603050405020304" pitchFamily="18" charset="0"/>
              </a:rPr>
              <a:t>State </a:t>
            </a:r>
            <a:r>
              <a:rPr lang="en-US" sz="1500" dirty="0">
                <a:effectLst/>
                <a:latin typeface="+mn-lt"/>
                <a:ea typeface="Times New Roman" panose="02020603050405020304" pitchFamily="18" charset="0"/>
              </a:rPr>
              <a:t>cybersecurity plans owned or operated by the State. $1 billion total to be allocated over 4 years.</a:t>
            </a:r>
            <a:r>
              <a:rPr lang="en-US" sz="1500" dirty="0">
                <a:latin typeface="+mn-lt"/>
                <a:ea typeface="Times New Roman" panose="02020603050405020304" pitchFamily="18" charset="0"/>
              </a:rPr>
              <a:t> </a:t>
            </a:r>
            <a:r>
              <a:rPr lang="en-US" sz="1500" dirty="0">
                <a:effectLst/>
                <a:latin typeface="+mn-lt"/>
                <a:ea typeface="Times New Roman" panose="02020603050405020304" pitchFamily="18" charset="0"/>
              </a:rPr>
              <a:t>Texas allocation (in millions): $38.23 FY22-FY26 (FY22: $7.65; FY23: $15.3; FY24: $11.47; FY25: $3.82).</a:t>
            </a:r>
          </a:p>
          <a:p>
            <a:pPr marL="628650" lvl="1" indent="-171450">
              <a:spcBef>
                <a:spcPts val="0"/>
              </a:spcBef>
              <a:buFont typeface="Arial" panose="020B0604020202020204" pitchFamily="34" charset="0"/>
              <a:buChar char="•"/>
            </a:pPr>
            <a:r>
              <a:rPr lang="en-US" sz="1500" dirty="0">
                <a:effectLst/>
                <a:latin typeface="+mn-lt"/>
                <a:ea typeface="Times New Roman" panose="02020603050405020304" pitchFamily="18" charset="0"/>
              </a:rPr>
              <a:t>Federal Cost-Share: State and local cost share is 10 percent for FY22 and FY23, 20 percent for FY23, 30 percent for FY24, and 40 percent for FY25.</a:t>
            </a:r>
          </a:p>
          <a:p>
            <a:pPr marL="1085850" lvl="3" indent="-171450">
              <a:spcBef>
                <a:spcPts val="0"/>
              </a:spcBef>
              <a:buFont typeface="Courier New" panose="02070309020205020404" pitchFamily="49" charset="0"/>
              <a:buChar char="o"/>
            </a:pPr>
            <a:r>
              <a:rPr lang="en-US" sz="1500" dirty="0">
                <a:effectLst/>
                <a:latin typeface="+mn-lt"/>
                <a:ea typeface="Times New Roman" panose="02020603050405020304" pitchFamily="18" charset="0"/>
              </a:rPr>
              <a:t>States are required to distribute at least 80% of funds to local governments, including 25% of funds to rural areas.</a:t>
            </a:r>
          </a:p>
          <a:p>
            <a:r>
              <a:rPr lang="en-US" sz="1500" b="1" u="sng" dirty="0">
                <a:latin typeface="+mn-lt"/>
              </a:rPr>
              <a:t>Broadband Equity, Access, And Deployment Program (B.E.A.D.)</a:t>
            </a:r>
          </a:p>
          <a:p>
            <a:pPr marL="628650" lvl="1" indent="-171450">
              <a:spcBef>
                <a:spcPts val="0"/>
              </a:spcBef>
              <a:buFont typeface="Arial" panose="020B0604020202020204" pitchFamily="34" charset="0"/>
              <a:buChar char="•"/>
            </a:pPr>
            <a:r>
              <a:rPr lang="en-US" sz="1500" dirty="0">
                <a:latin typeface="+mn-lt"/>
              </a:rPr>
              <a:t>For broadband planning, deployment, and adoption projects. $42.45 billion nationally. Texas allocation at least $100 million.</a:t>
            </a:r>
          </a:p>
          <a:p>
            <a:pPr marL="628650" lvl="1" indent="-171450">
              <a:spcBef>
                <a:spcPts val="0"/>
              </a:spcBef>
              <a:buFont typeface="Arial" panose="020B0604020202020204" pitchFamily="34" charset="0"/>
              <a:buChar char="•"/>
            </a:pPr>
            <a:r>
              <a:rPr lang="en-US" sz="1500" dirty="0">
                <a:latin typeface="+mn-lt"/>
              </a:rPr>
              <a:t>Initial Funding: $5 million to support broadband planning efforts, including building capacity in state broadband offices and outreach and coordination with local communities. Requires 5-year action plan to be submitted by Comptroller Broadband office  within 270 days of receiving initial planning funds. </a:t>
            </a:r>
          </a:p>
          <a:p>
            <a:pPr marL="628650" lvl="1" indent="-171450">
              <a:spcBef>
                <a:spcPts val="0"/>
              </a:spcBef>
              <a:buFont typeface="Arial" panose="020B0604020202020204" pitchFamily="34" charset="0"/>
              <a:buChar char="•"/>
            </a:pPr>
            <a:r>
              <a:rPr lang="en-US" sz="1500" dirty="0">
                <a:latin typeface="+mn-lt"/>
              </a:rPr>
              <a:t>Remaining funding will be distributed based on a formula that considers the number of unserved and high-cost locations in the state, based on the maps to be published by the Federal Communications Commission in 2022. </a:t>
            </a:r>
            <a:endParaRPr lang="en-US" sz="1500" dirty="0">
              <a:effectLst/>
              <a:latin typeface="+mn-lt"/>
              <a:ea typeface="Times New Roman" panose="02020603050405020304" pitchFamily="18" charset="0"/>
            </a:endParaRPr>
          </a:p>
          <a:p>
            <a:r>
              <a:rPr lang="en-US" sz="1500" b="1" u="sng" dirty="0">
                <a:latin typeface="+mn-lt"/>
              </a:rPr>
              <a:t>The National Highway Performance Program - $2.84 billion </a:t>
            </a:r>
          </a:p>
          <a:p>
            <a:pPr marL="628650" lvl="1" indent="-171450">
              <a:spcBef>
                <a:spcPts val="0"/>
              </a:spcBef>
              <a:buFont typeface="Arial" panose="020B0604020202020204" pitchFamily="34" charset="0"/>
              <a:buChar char="•"/>
            </a:pPr>
            <a:r>
              <a:rPr lang="en-US" sz="1500" dirty="0">
                <a:latin typeface="+mn-lt"/>
              </a:rPr>
              <a:t>This preexisting program provides advanced funding through annual tranches for the construction of new NHS facilities and ensures that federal highway construction funds are used to meet performance targets established by the State management plan. Texas allocation (in billions): $14.8 FY22-FY26 (FY22: $2.84, FY23: $2.9, FY24:$3, FY25: $3, FY26: $3). Funding is distributed as a lump sum to all federal highway programs, deductions are made for select programs then remainder is divided among the programs by a percentage – 63.7 percent for NHPP. </a:t>
            </a:r>
          </a:p>
          <a:p>
            <a:pPr marL="628650" lvl="1" indent="-171450">
              <a:spcBef>
                <a:spcPts val="0"/>
              </a:spcBef>
              <a:buFont typeface="Arial" panose="020B0604020202020204" pitchFamily="34" charset="0"/>
              <a:buChar char="•"/>
            </a:pPr>
            <a:r>
              <a:rPr lang="en-US" sz="1500" dirty="0">
                <a:effectLst/>
                <a:latin typeface="+mn-lt"/>
                <a:ea typeface="Calibri" panose="020F0502020204030204" pitchFamily="34" charset="0"/>
              </a:rPr>
              <a:t>Federal Cost-Share:100 percent for certain safety improvements, workforce development, and innovative project delivery methods; 90 percent for US Interstate System projects; and 80 percent for all other projects and activities.</a:t>
            </a:r>
          </a:p>
          <a:p>
            <a:pPr marL="628650" lvl="1" indent="-171450">
              <a:spcBef>
                <a:spcPts val="0"/>
              </a:spcBef>
              <a:buFont typeface="Arial" panose="020B0604020202020204" pitchFamily="34" charset="0"/>
              <a:buChar char="•"/>
            </a:pPr>
            <a:r>
              <a:rPr lang="en-US" sz="1500" dirty="0">
                <a:effectLst/>
                <a:latin typeface="+mn-lt"/>
                <a:ea typeface="Calibri" panose="020F0502020204030204" pitchFamily="34" charset="0"/>
              </a:rPr>
              <a:t>The IIJA increased baseline spending for NHPP and broadened </a:t>
            </a:r>
            <a:r>
              <a:rPr lang="en-US" sz="1500" dirty="0">
                <a:latin typeface="+mn-lt"/>
                <a:ea typeface="Calibri" panose="020F0502020204030204" pitchFamily="34" charset="0"/>
              </a:rPr>
              <a:t>eligible uses to include resiliency improvements and activities to protect segments of the NHS from cybersecurity threats.</a:t>
            </a:r>
            <a:endParaRPr lang="en-US" sz="1500" dirty="0">
              <a:effectLst/>
              <a:latin typeface="+mn-lt"/>
              <a:ea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395389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Contact the LBB</a:t>
            </a:r>
          </a:p>
        </p:txBody>
      </p:sp>
      <p:sp>
        <p:nvSpPr>
          <p:cNvPr id="8" name="Subtitle 7"/>
          <p:cNvSpPr>
            <a:spLocks noGrp="1"/>
          </p:cNvSpPr>
          <p:nvPr>
            <p:ph type="subTitle" idx="1"/>
          </p:nvPr>
        </p:nvSpPr>
        <p:spPr/>
        <p:txBody>
          <a:bodyPr/>
          <a:lstStyle/>
          <a:p>
            <a:r>
              <a:rPr lang="en-US" dirty="0"/>
              <a:t>Legislative Budget Board</a:t>
            </a:r>
          </a:p>
          <a:p>
            <a:r>
              <a:rPr lang="en-US" dirty="0"/>
              <a:t>www.lbb.texas.gov</a:t>
            </a:r>
          </a:p>
          <a:p>
            <a:r>
              <a:rPr lang="en-US" dirty="0"/>
              <a:t>512.463.1200</a:t>
            </a:r>
          </a:p>
        </p:txBody>
      </p:sp>
      <p:sp>
        <p:nvSpPr>
          <p:cNvPr id="4" name="Date Placeholder 3"/>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15</a:t>
            </a:fld>
            <a:endParaRPr lang="en-US" dirty="0"/>
          </a:p>
        </p:txBody>
      </p:sp>
      <p:sp>
        <p:nvSpPr>
          <p:cNvPr id="6" name="Footer Placeholder 5"/>
          <p:cNvSpPr>
            <a:spLocks noGrp="1"/>
          </p:cNvSpPr>
          <p:nvPr>
            <p:ph type="ftr" sz="quarter" idx="12"/>
          </p:nvPr>
        </p:nvSpPr>
        <p:spPr/>
        <p:txBody>
          <a:bodyPr/>
          <a:lstStyle/>
          <a:p>
            <a:r>
              <a:rPr lang="en-US" dirty="0"/>
              <a:t>LEGISLATIVE BUDGET BOARD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About the Legislative Budget Board</a:t>
            </a:r>
          </a:p>
        </p:txBody>
      </p:sp>
      <p:sp>
        <p:nvSpPr>
          <p:cNvPr id="8" name="Content Placeholder 7"/>
          <p:cNvSpPr>
            <a:spLocks noGrp="1"/>
          </p:cNvSpPr>
          <p:nvPr>
            <p:ph idx="1"/>
          </p:nvPr>
        </p:nvSpPr>
        <p:spPr/>
        <p:txBody>
          <a:bodyPr/>
          <a:lstStyle/>
          <a:p>
            <a:pPr marL="285750" lvl="0" indent="-285750">
              <a:buFont typeface="Arial" panose="020B0604020202020204" pitchFamily="34" charset="0"/>
              <a:buChar char="•"/>
            </a:pPr>
            <a:r>
              <a:rPr lang="en-US" sz="1600" dirty="0"/>
              <a:t>The Legislative Budget Board (LBB) is a permanent joint committee of the Texas Legislature that develops budget and policy recommendations for legislative appropriations, completes fiscal analyses for proposed legislation, and conducts evaluations and reviews to improve the efficiency and performance of state and local operations.</a:t>
            </a:r>
          </a:p>
          <a:p>
            <a:pPr marL="285750" lvl="0" indent="-285750">
              <a:buFont typeface="Arial" panose="020B0604020202020204" pitchFamily="34" charset="0"/>
              <a:buChar char="•"/>
            </a:pPr>
            <a:r>
              <a:rPr lang="en-US" sz="1600" dirty="0"/>
              <a:t>The LBB is responsible for a wide range of responsibilities that are intended to serve the fiscal policy and analysis needs of the Texas Legislature.  This includes both statutory and operational responsibilities.</a:t>
            </a:r>
          </a:p>
          <a:p>
            <a:pPr marL="285750" lvl="0" indent="-285750">
              <a:buFont typeface="Arial" panose="020B0604020202020204" pitchFamily="34" charset="0"/>
              <a:buChar char="•"/>
            </a:pPr>
            <a:r>
              <a:rPr lang="en-US" sz="1600" dirty="0"/>
              <a:t>The LBB has 20 teams that oversee and support the Legislature and cover a variety of subject areas, including Federal Funds Analysis</a:t>
            </a:r>
          </a:p>
          <a:p>
            <a:pPr marL="285750" lvl="0" indent="-285750">
              <a:buFont typeface="Arial" panose="020B0604020202020204" pitchFamily="34" charset="0"/>
              <a:buChar char="•"/>
            </a:pPr>
            <a:r>
              <a:rPr lang="en-US" sz="1600" dirty="0"/>
              <a:t>The Federal Funds Analysis Team is responsible for monitoring, analyzing, and reporting on a variety of federal issues that impact or could affect the State of Texas.  This includes federal budgets, legislation, policy, and program analysis.</a:t>
            </a:r>
          </a:p>
          <a:p>
            <a:pPr marL="0" lvl="0" indent="0"/>
            <a:endParaRPr lang="en-US" sz="1600" dirty="0"/>
          </a:p>
          <a:p>
            <a:pPr marL="457200" lvl="1" indent="-228600">
              <a:spcBef>
                <a:spcPts val="1200"/>
              </a:spcBef>
            </a:pPr>
            <a:endParaRPr lang="en-US" dirty="0"/>
          </a:p>
        </p:txBody>
      </p:sp>
      <p:sp>
        <p:nvSpPr>
          <p:cNvPr id="4" name="Date Placeholder 3"/>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2</a:t>
            </a:fld>
            <a:endParaRPr lang="en-US" dirty="0"/>
          </a:p>
        </p:txBody>
      </p:sp>
      <p:sp>
        <p:nvSpPr>
          <p:cNvPr id="6" name="Footer Placeholder 5"/>
          <p:cNvSpPr>
            <a:spLocks noGrp="1"/>
          </p:cNvSpPr>
          <p:nvPr>
            <p:ph type="ftr" sz="quarter" idx="12"/>
          </p:nvPr>
        </p:nvSpPr>
        <p:spPr/>
        <p:txBody>
          <a:bodyPr/>
          <a:lstStyle/>
          <a:p>
            <a:r>
              <a:rPr lang="en-US" dirty="0"/>
              <a:t>LEGISLATIVE BUDGETBOARD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6" name="Footer Placeholder 5"/>
          <p:cNvSpPr>
            <a:spLocks noGrp="1"/>
          </p:cNvSpPr>
          <p:nvPr>
            <p:ph type="ftr" sz="quarter" idx="11"/>
          </p:nvPr>
        </p:nvSpPr>
        <p:spPr/>
        <p:txBody>
          <a:bodyPr/>
          <a:lstStyle/>
          <a:p>
            <a:r>
              <a:rPr lang="en-US" dirty="0"/>
              <a:t>LEGISLATIVE BUDGET BOARD ID</a:t>
            </a:r>
          </a:p>
        </p:txBody>
      </p:sp>
      <p:sp>
        <p:nvSpPr>
          <p:cNvPr id="5" name="Slide Number Placeholder 4"/>
          <p:cNvSpPr>
            <a:spLocks noGrp="1"/>
          </p:cNvSpPr>
          <p:nvPr>
            <p:ph type="sldNum" sz="quarter" idx="12"/>
          </p:nvPr>
        </p:nvSpPr>
        <p:spPr/>
        <p:txBody>
          <a:bodyPr/>
          <a:lstStyle/>
          <a:p>
            <a:fld id="{D834564F-6D3B-406C-B0D1-672588DF73BB}" type="slidenum">
              <a:rPr lang="en-US" smtClean="0"/>
              <a:pPr/>
              <a:t>3</a:t>
            </a:fld>
            <a:endParaRPr lang="en-US" dirty="0"/>
          </a:p>
        </p:txBody>
      </p:sp>
      <p:sp>
        <p:nvSpPr>
          <p:cNvPr id="7" name="Title 6"/>
          <p:cNvSpPr>
            <a:spLocks noGrp="1"/>
          </p:cNvSpPr>
          <p:nvPr>
            <p:ph type="title"/>
          </p:nvPr>
        </p:nvSpPr>
        <p:spPr/>
        <p:txBody>
          <a:bodyPr/>
          <a:lstStyle/>
          <a:p>
            <a:r>
              <a:rPr lang="en-US" dirty="0"/>
              <a:t>Federal COVID-19 Funding</a:t>
            </a:r>
          </a:p>
        </p:txBody>
      </p:sp>
      <p:graphicFrame>
        <p:nvGraphicFramePr>
          <p:cNvPr id="2" name="Table 2">
            <a:extLst>
              <a:ext uri="{FF2B5EF4-FFF2-40B4-BE49-F238E27FC236}">
                <a16:creationId xmlns:a16="http://schemas.microsoft.com/office/drawing/2014/main" id="{B00A2EBB-B93E-4187-80C0-1DF08A3EBE38}"/>
              </a:ext>
            </a:extLst>
          </p:cNvPr>
          <p:cNvGraphicFramePr>
            <a:graphicFrameLocks noGrp="1"/>
          </p:cNvGraphicFramePr>
          <p:nvPr>
            <p:ph idx="1"/>
            <p:extLst>
              <p:ext uri="{D42A27DB-BD31-4B8C-83A1-F6EECF244321}">
                <p14:modId xmlns:p14="http://schemas.microsoft.com/office/powerpoint/2010/main" val="870663188"/>
              </p:ext>
            </p:extLst>
          </p:nvPr>
        </p:nvGraphicFramePr>
        <p:xfrm>
          <a:off x="152400" y="1233456"/>
          <a:ext cx="8839201" cy="3907995"/>
        </p:xfrm>
        <a:graphic>
          <a:graphicData uri="http://schemas.openxmlformats.org/drawingml/2006/table">
            <a:tbl>
              <a:tblPr firstRow="1" bandRow="1">
                <a:tableStyleId>{5C22544A-7EE6-4342-B048-85BDC9FD1C3A}</a:tableStyleId>
              </a:tblPr>
              <a:tblGrid>
                <a:gridCol w="2382196">
                  <a:extLst>
                    <a:ext uri="{9D8B030D-6E8A-4147-A177-3AD203B41FA5}">
                      <a16:colId xmlns:a16="http://schemas.microsoft.com/office/drawing/2014/main" val="3824956854"/>
                    </a:ext>
                  </a:extLst>
                </a:gridCol>
                <a:gridCol w="1316477">
                  <a:extLst>
                    <a:ext uri="{9D8B030D-6E8A-4147-A177-3AD203B41FA5}">
                      <a16:colId xmlns:a16="http://schemas.microsoft.com/office/drawing/2014/main" val="2093346735"/>
                    </a:ext>
                  </a:extLst>
                </a:gridCol>
                <a:gridCol w="2006060">
                  <a:extLst>
                    <a:ext uri="{9D8B030D-6E8A-4147-A177-3AD203B41FA5}">
                      <a16:colId xmlns:a16="http://schemas.microsoft.com/office/drawing/2014/main" val="3998736938"/>
                    </a:ext>
                  </a:extLst>
                </a:gridCol>
                <a:gridCol w="1567234">
                  <a:extLst>
                    <a:ext uri="{9D8B030D-6E8A-4147-A177-3AD203B41FA5}">
                      <a16:colId xmlns:a16="http://schemas.microsoft.com/office/drawing/2014/main" val="1335360178"/>
                    </a:ext>
                  </a:extLst>
                </a:gridCol>
                <a:gridCol w="1567234">
                  <a:extLst>
                    <a:ext uri="{9D8B030D-6E8A-4147-A177-3AD203B41FA5}">
                      <a16:colId xmlns:a16="http://schemas.microsoft.com/office/drawing/2014/main" val="1071527130"/>
                    </a:ext>
                  </a:extLst>
                </a:gridCol>
              </a:tblGrid>
              <a:tr h="382823">
                <a:tc>
                  <a:txBody>
                    <a:bodyPr/>
                    <a:lstStyle/>
                    <a:p>
                      <a:pPr algn="ctr"/>
                      <a:r>
                        <a:rPr lang="en-US" sz="1000" dirty="0">
                          <a:solidFill>
                            <a:schemeClr val="tx1"/>
                          </a:solidFill>
                        </a:rPr>
                        <a:t>Federal Act</a:t>
                      </a:r>
                    </a:p>
                  </a:txBody>
                  <a:tcPr/>
                </a:tc>
                <a:tc>
                  <a:txBody>
                    <a:bodyPr/>
                    <a:lstStyle/>
                    <a:p>
                      <a:pPr algn="ctr"/>
                      <a:r>
                        <a:rPr lang="en-US" sz="1000" dirty="0">
                          <a:solidFill>
                            <a:schemeClr val="tx1"/>
                          </a:solidFill>
                        </a:rPr>
                        <a:t>Date Signed</a:t>
                      </a:r>
                    </a:p>
                  </a:txBody>
                  <a:tcPr/>
                </a:tc>
                <a:tc>
                  <a:txBody>
                    <a:bodyPr/>
                    <a:lstStyle/>
                    <a:p>
                      <a:pPr algn="ctr"/>
                      <a:r>
                        <a:rPr lang="en-US" sz="1000" dirty="0">
                          <a:solidFill>
                            <a:schemeClr val="tx1"/>
                          </a:solidFill>
                        </a:rPr>
                        <a:t>Estimated Award</a:t>
                      </a:r>
                    </a:p>
                  </a:txBody>
                  <a:tcPr/>
                </a:tc>
                <a:tc>
                  <a:txBody>
                    <a:bodyPr/>
                    <a:lstStyle/>
                    <a:p>
                      <a:pPr algn="ctr"/>
                      <a:r>
                        <a:rPr lang="en-US" sz="1000" dirty="0">
                          <a:solidFill>
                            <a:schemeClr val="tx1"/>
                          </a:solidFill>
                        </a:rPr>
                        <a:t>Expenditures</a:t>
                      </a:r>
                    </a:p>
                  </a:txBody>
                  <a:tcPr/>
                </a:tc>
                <a:tc>
                  <a:txBody>
                    <a:bodyPr/>
                    <a:lstStyle/>
                    <a:p>
                      <a:pPr algn="ctr"/>
                      <a:r>
                        <a:rPr lang="en-US" sz="1000" dirty="0">
                          <a:solidFill>
                            <a:schemeClr val="tx1"/>
                          </a:solidFill>
                        </a:rPr>
                        <a:t>Performance Period Timelines</a:t>
                      </a:r>
                    </a:p>
                  </a:txBody>
                  <a:tcPr/>
                </a:tc>
                <a:extLst>
                  <a:ext uri="{0D108BD9-81ED-4DB2-BD59-A6C34878D82A}">
                    <a16:rowId xmlns:a16="http://schemas.microsoft.com/office/drawing/2014/main" val="4292941351"/>
                  </a:ext>
                </a:extLst>
              </a:tr>
              <a:tr h="530062">
                <a:tc>
                  <a:txBody>
                    <a:bodyPr/>
                    <a:lstStyle/>
                    <a:p>
                      <a:r>
                        <a:rPr lang="en-US" sz="1000" dirty="0"/>
                        <a:t>Coronavirus Preparedness and Response Supplemental Appropriations Act (CPRSAA)</a:t>
                      </a:r>
                    </a:p>
                  </a:txBody>
                  <a:tcPr/>
                </a:tc>
                <a:tc>
                  <a:txBody>
                    <a:bodyPr/>
                    <a:lstStyle/>
                    <a:p>
                      <a:r>
                        <a:rPr lang="en-US" sz="1000" dirty="0"/>
                        <a:t>March 6, 2020</a:t>
                      </a:r>
                    </a:p>
                  </a:txBody>
                  <a:tcPr/>
                </a:tc>
                <a:tc>
                  <a:txBody>
                    <a:bodyPr/>
                    <a:lstStyle/>
                    <a:p>
                      <a:r>
                        <a:rPr lang="en-US" sz="1000" dirty="0"/>
                        <a:t>$71.8 million</a:t>
                      </a:r>
                    </a:p>
                  </a:txBody>
                  <a:tcPr/>
                </a:tc>
                <a:tc>
                  <a:txBody>
                    <a:bodyPr/>
                    <a:lstStyle/>
                    <a:p>
                      <a:r>
                        <a:rPr lang="en-US" sz="1000" dirty="0"/>
                        <a:t>$64.2 million</a:t>
                      </a:r>
                    </a:p>
                  </a:txBody>
                  <a:tcPr/>
                </a:tc>
                <a:tc>
                  <a:txBody>
                    <a:bodyPr/>
                    <a:lstStyle/>
                    <a:p>
                      <a:r>
                        <a:rPr lang="en-US" sz="1000" dirty="0"/>
                        <a:t>Funds have expired.* </a:t>
                      </a:r>
                    </a:p>
                  </a:txBody>
                  <a:tcPr/>
                </a:tc>
                <a:extLst>
                  <a:ext uri="{0D108BD9-81ED-4DB2-BD59-A6C34878D82A}">
                    <a16:rowId xmlns:a16="http://schemas.microsoft.com/office/drawing/2014/main" val="1106401145"/>
                  </a:ext>
                </a:extLst>
              </a:tr>
              <a:tr h="530062">
                <a:tc>
                  <a:txBody>
                    <a:bodyPr/>
                    <a:lstStyle/>
                    <a:p>
                      <a:r>
                        <a:rPr lang="en-US" sz="1000" dirty="0"/>
                        <a:t>Families First Coronavirus Response Act (FFCRA)</a:t>
                      </a:r>
                    </a:p>
                  </a:txBody>
                  <a:tcPr/>
                </a:tc>
                <a:tc>
                  <a:txBody>
                    <a:bodyPr/>
                    <a:lstStyle/>
                    <a:p>
                      <a:r>
                        <a:rPr lang="en-US" sz="1000" dirty="0"/>
                        <a:t>March 18, 2020</a:t>
                      </a:r>
                    </a:p>
                  </a:txBody>
                  <a:tcPr/>
                </a:tc>
                <a:tc>
                  <a:txBody>
                    <a:bodyPr/>
                    <a:lstStyle/>
                    <a:p>
                      <a:r>
                        <a:rPr lang="en-US" sz="1000" dirty="0"/>
                        <a:t>$213.4 million</a:t>
                      </a:r>
                    </a:p>
                  </a:txBody>
                  <a:tcPr/>
                </a:tc>
                <a:tc>
                  <a:txBody>
                    <a:bodyPr/>
                    <a:lstStyle/>
                    <a:p>
                      <a:r>
                        <a:rPr lang="en-US" sz="1000" dirty="0"/>
                        <a:t>$206.3 million</a:t>
                      </a:r>
                    </a:p>
                  </a:txBody>
                  <a:tcPr/>
                </a:tc>
                <a:tc>
                  <a:txBody>
                    <a:bodyPr/>
                    <a:lstStyle/>
                    <a:p>
                      <a:r>
                        <a:rPr lang="en-US" sz="1000" dirty="0"/>
                        <a:t>Funds have expired.* </a:t>
                      </a:r>
                    </a:p>
                  </a:txBody>
                  <a:tcPr/>
                </a:tc>
                <a:extLst>
                  <a:ext uri="{0D108BD9-81ED-4DB2-BD59-A6C34878D82A}">
                    <a16:rowId xmlns:a16="http://schemas.microsoft.com/office/drawing/2014/main" val="980001058"/>
                  </a:ext>
                </a:extLst>
              </a:tr>
              <a:tr h="530062">
                <a:tc>
                  <a:txBody>
                    <a:bodyPr/>
                    <a:lstStyle/>
                    <a:p>
                      <a:r>
                        <a:rPr lang="en-US" sz="1000" dirty="0"/>
                        <a:t>Coronavirus Aid, Relief, and Economic Security Act (CARES ACT)</a:t>
                      </a:r>
                    </a:p>
                  </a:txBody>
                  <a:tcPr/>
                </a:tc>
                <a:tc>
                  <a:txBody>
                    <a:bodyPr/>
                    <a:lstStyle/>
                    <a:p>
                      <a:r>
                        <a:rPr lang="en-US" sz="1000" dirty="0"/>
                        <a:t>March 27, 2020</a:t>
                      </a:r>
                    </a:p>
                  </a:txBody>
                  <a:tcPr/>
                </a:tc>
                <a:tc>
                  <a:txBody>
                    <a:bodyPr/>
                    <a:lstStyle/>
                    <a:p>
                      <a:r>
                        <a:rPr lang="en-US" sz="1000" dirty="0"/>
                        <a:t>$24.5 billion</a:t>
                      </a:r>
                    </a:p>
                  </a:txBody>
                  <a:tcPr/>
                </a:tc>
                <a:tc>
                  <a:txBody>
                    <a:bodyPr/>
                    <a:lstStyle/>
                    <a:p>
                      <a:r>
                        <a:rPr lang="en-US" sz="1000" dirty="0"/>
                        <a:t>$23.9 billion</a:t>
                      </a:r>
                    </a:p>
                  </a:txBody>
                  <a:tcPr/>
                </a:tc>
                <a:tc>
                  <a:txBody>
                    <a:bodyPr/>
                    <a:lstStyle/>
                    <a:p>
                      <a:r>
                        <a:rPr lang="en-US" sz="1000" dirty="0"/>
                        <a:t>Awards expire 9/30/2022. </a:t>
                      </a:r>
                    </a:p>
                  </a:txBody>
                  <a:tcPr/>
                </a:tc>
                <a:extLst>
                  <a:ext uri="{0D108BD9-81ED-4DB2-BD59-A6C34878D82A}">
                    <a16:rowId xmlns:a16="http://schemas.microsoft.com/office/drawing/2014/main" val="1149307271"/>
                  </a:ext>
                </a:extLst>
              </a:tr>
              <a:tr h="530062">
                <a:tc>
                  <a:txBody>
                    <a:bodyPr/>
                    <a:lstStyle/>
                    <a:p>
                      <a:r>
                        <a:rPr lang="en-US" sz="1000" dirty="0"/>
                        <a:t>Paycheck Protection Program and Health Care Enhancement Act (PPPHCEA)</a:t>
                      </a:r>
                    </a:p>
                  </a:txBody>
                  <a:tcPr/>
                </a:tc>
                <a:tc>
                  <a:txBody>
                    <a:bodyPr/>
                    <a:lstStyle/>
                    <a:p>
                      <a:r>
                        <a:rPr lang="en-US" sz="1000" dirty="0"/>
                        <a:t>April 24, 2020</a:t>
                      </a:r>
                    </a:p>
                  </a:txBody>
                  <a:tcPr/>
                </a:tc>
                <a:tc>
                  <a:txBody>
                    <a:bodyPr/>
                    <a:lstStyle/>
                    <a:p>
                      <a:r>
                        <a:rPr lang="en-US" sz="1000" dirty="0"/>
                        <a:t>$479.6 million</a:t>
                      </a:r>
                    </a:p>
                  </a:txBody>
                  <a:tcPr/>
                </a:tc>
                <a:tc>
                  <a:txBody>
                    <a:bodyPr/>
                    <a:lstStyle/>
                    <a:p>
                      <a:r>
                        <a:rPr lang="en-US" sz="1000" dirty="0"/>
                        <a:t>$394.3 million</a:t>
                      </a:r>
                    </a:p>
                  </a:txBody>
                  <a:tcPr/>
                </a:tc>
                <a:tc>
                  <a:txBody>
                    <a:bodyPr/>
                    <a:lstStyle/>
                    <a:p>
                      <a:r>
                        <a:rPr lang="en-US" sz="1000" dirty="0"/>
                        <a:t>Funds have expired.* </a:t>
                      </a:r>
                    </a:p>
                  </a:txBody>
                  <a:tcPr/>
                </a:tc>
                <a:extLst>
                  <a:ext uri="{0D108BD9-81ED-4DB2-BD59-A6C34878D82A}">
                    <a16:rowId xmlns:a16="http://schemas.microsoft.com/office/drawing/2014/main" val="3855034013"/>
                  </a:ext>
                </a:extLst>
              </a:tr>
              <a:tr h="530062">
                <a:tc>
                  <a:txBody>
                    <a:bodyPr/>
                    <a:lstStyle/>
                    <a:p>
                      <a:r>
                        <a:rPr lang="en-US" sz="1000" dirty="0"/>
                        <a:t>Coronavirus Response and Relief Supplemental Appropriations Act (CRRSA)</a:t>
                      </a:r>
                    </a:p>
                  </a:txBody>
                  <a:tcPr/>
                </a:tc>
                <a:tc>
                  <a:txBody>
                    <a:bodyPr/>
                    <a:lstStyle/>
                    <a:p>
                      <a:r>
                        <a:rPr lang="en-US" sz="1000" dirty="0"/>
                        <a:t>December 27, 2020</a:t>
                      </a:r>
                    </a:p>
                  </a:txBody>
                  <a:tcPr/>
                </a:tc>
                <a:tc>
                  <a:txBody>
                    <a:bodyPr/>
                    <a:lstStyle/>
                    <a:p>
                      <a:r>
                        <a:rPr lang="en-US" sz="1000" dirty="0"/>
                        <a:t>$13.5 billion</a:t>
                      </a:r>
                    </a:p>
                  </a:txBody>
                  <a:tcPr/>
                </a:tc>
                <a:tc>
                  <a:txBody>
                    <a:bodyPr/>
                    <a:lstStyle/>
                    <a:p>
                      <a:r>
                        <a:rPr lang="en-US" sz="1000" dirty="0"/>
                        <a:t>$4.4 billion</a:t>
                      </a:r>
                    </a:p>
                  </a:txBody>
                  <a:tcPr/>
                </a:tc>
                <a:tc>
                  <a:txBody>
                    <a:bodyPr/>
                    <a:lstStyle/>
                    <a:p>
                      <a:r>
                        <a:rPr lang="en-US" sz="1000" dirty="0"/>
                        <a:t>Awards expire 9/30/2023.</a:t>
                      </a:r>
                    </a:p>
                  </a:txBody>
                  <a:tcPr/>
                </a:tc>
                <a:extLst>
                  <a:ext uri="{0D108BD9-81ED-4DB2-BD59-A6C34878D82A}">
                    <a16:rowId xmlns:a16="http://schemas.microsoft.com/office/drawing/2014/main" val="997171122"/>
                  </a:ext>
                </a:extLst>
              </a:tr>
              <a:tr h="413221">
                <a:tc>
                  <a:txBody>
                    <a:bodyPr/>
                    <a:lstStyle/>
                    <a:p>
                      <a:r>
                        <a:rPr lang="en-US" sz="1000" dirty="0"/>
                        <a:t>American Rescue Plan Act (ARPA)</a:t>
                      </a:r>
                    </a:p>
                  </a:txBody>
                  <a:tcPr>
                    <a:lnB w="12700" cap="flat" cmpd="sng" algn="ctr">
                      <a:solidFill>
                        <a:schemeClr val="tx1"/>
                      </a:solidFill>
                      <a:prstDash val="solid"/>
                      <a:round/>
                      <a:headEnd type="none" w="med" len="med"/>
                      <a:tailEnd type="none" w="med" len="med"/>
                    </a:lnB>
                  </a:tcPr>
                </a:tc>
                <a:tc>
                  <a:txBody>
                    <a:bodyPr/>
                    <a:lstStyle/>
                    <a:p>
                      <a:r>
                        <a:rPr lang="en-US" sz="1000" dirty="0"/>
                        <a:t>March 11, 2021</a:t>
                      </a:r>
                    </a:p>
                  </a:txBody>
                  <a:tcPr>
                    <a:lnB w="12700" cap="flat" cmpd="sng" algn="ctr">
                      <a:solidFill>
                        <a:schemeClr val="tx1"/>
                      </a:solidFill>
                      <a:prstDash val="solid"/>
                      <a:round/>
                      <a:headEnd type="none" w="med" len="med"/>
                      <a:tailEnd type="none" w="med" len="med"/>
                    </a:lnB>
                  </a:tcPr>
                </a:tc>
                <a:tc>
                  <a:txBody>
                    <a:bodyPr/>
                    <a:lstStyle/>
                    <a:p>
                      <a:r>
                        <a:rPr lang="en-US" sz="1000" dirty="0"/>
                        <a:t>$40.3 billion</a:t>
                      </a:r>
                    </a:p>
                  </a:txBody>
                  <a:tcPr>
                    <a:lnB w="12700" cap="flat" cmpd="sng" algn="ctr">
                      <a:solidFill>
                        <a:schemeClr val="tx1"/>
                      </a:solidFill>
                      <a:prstDash val="solid"/>
                      <a:round/>
                      <a:headEnd type="none" w="med" len="med"/>
                      <a:tailEnd type="none" w="med" len="med"/>
                    </a:lnB>
                  </a:tcPr>
                </a:tc>
                <a:tc>
                  <a:txBody>
                    <a:bodyPr/>
                    <a:lstStyle/>
                    <a:p>
                      <a:r>
                        <a:rPr lang="en-US" sz="1000" dirty="0"/>
                        <a:t>$18.2 billion  </a:t>
                      </a:r>
                    </a:p>
                  </a:txBody>
                  <a:tcPr>
                    <a:lnB w="12700" cap="flat" cmpd="sng" algn="ctr">
                      <a:solidFill>
                        <a:schemeClr val="tx1"/>
                      </a:solidFill>
                      <a:prstDash val="solid"/>
                      <a:round/>
                      <a:headEnd type="none" w="med" len="med"/>
                      <a:tailEnd type="none" w="med" len="med"/>
                    </a:lnB>
                  </a:tcPr>
                </a:tc>
                <a:tc>
                  <a:txBody>
                    <a:bodyPr/>
                    <a:lstStyle/>
                    <a:p>
                      <a:r>
                        <a:rPr lang="en-US" sz="1000" dirty="0"/>
                        <a:t>Awards expire 9/30/2025.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1979838"/>
                  </a:ext>
                </a:extLst>
              </a:tr>
              <a:tr h="392490">
                <a:tc gridSpan="2">
                  <a:txBody>
                    <a:bodyPr/>
                    <a:lstStyle/>
                    <a:p>
                      <a:pPr algn="r"/>
                      <a:r>
                        <a:rPr lang="en-US" sz="1000" b="1" dirty="0"/>
                        <a:t>Totals:</a:t>
                      </a:r>
                    </a:p>
                  </a:txBody>
                  <a:tcPr>
                    <a:lnT w="12700" cap="flat" cmpd="sng" algn="ctr">
                      <a:solidFill>
                        <a:schemeClr val="tx1"/>
                      </a:solidFill>
                      <a:prstDash val="solid"/>
                      <a:round/>
                      <a:headEnd type="none" w="med" len="med"/>
                      <a:tailEnd type="none" w="med" len="med"/>
                    </a:lnT>
                  </a:tcPr>
                </a:tc>
                <a:tc hMerge="1">
                  <a:txBody>
                    <a:bodyPr/>
                    <a:lstStyle/>
                    <a:p>
                      <a:r>
                        <a:rPr lang="en-US" sz="1000" b="1" dirty="0"/>
                        <a:t>Totals:</a:t>
                      </a:r>
                    </a:p>
                  </a:txBody>
                  <a:tcPr/>
                </a:tc>
                <a:tc>
                  <a:txBody>
                    <a:bodyPr/>
                    <a:lstStyle/>
                    <a:p>
                      <a:r>
                        <a:rPr lang="en-US" sz="1000" b="1" dirty="0"/>
                        <a:t>$79.0 billion</a:t>
                      </a:r>
                    </a:p>
                  </a:txBody>
                  <a:tcPr>
                    <a:lnT w="12700" cap="flat" cmpd="sng" algn="ctr">
                      <a:solidFill>
                        <a:schemeClr val="tx1"/>
                      </a:solidFill>
                      <a:prstDash val="solid"/>
                      <a:round/>
                      <a:headEnd type="none" w="med" len="med"/>
                      <a:tailEnd type="none" w="med" len="med"/>
                    </a:lnT>
                  </a:tcPr>
                </a:tc>
                <a:tc>
                  <a:txBody>
                    <a:bodyPr/>
                    <a:lstStyle/>
                    <a:p>
                      <a:r>
                        <a:rPr lang="en-US" sz="1000" b="1" dirty="0"/>
                        <a:t>$47.2 billion</a:t>
                      </a:r>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32976531"/>
                  </a:ext>
                </a:extLst>
              </a:tr>
            </a:tbl>
          </a:graphicData>
        </a:graphic>
      </p:graphicFrame>
      <p:sp>
        <p:nvSpPr>
          <p:cNvPr id="9" name="TextBox 8">
            <a:extLst>
              <a:ext uri="{FF2B5EF4-FFF2-40B4-BE49-F238E27FC236}">
                <a16:creationId xmlns:a16="http://schemas.microsoft.com/office/drawing/2014/main" id="{CCE41821-794A-4B68-B42D-4C47F0E5601D}"/>
              </a:ext>
            </a:extLst>
          </p:cNvPr>
          <p:cNvSpPr txBox="1"/>
          <p:nvPr/>
        </p:nvSpPr>
        <p:spPr>
          <a:xfrm>
            <a:off x="152400" y="5162068"/>
            <a:ext cx="8839200" cy="1631216"/>
          </a:xfrm>
          <a:prstGeom prst="rect">
            <a:avLst/>
          </a:prstGeom>
          <a:noFill/>
        </p:spPr>
        <p:txBody>
          <a:bodyPr wrap="square" rtlCol="0">
            <a:spAutoFit/>
          </a:bodyPr>
          <a:lstStyle/>
          <a:p>
            <a:r>
              <a:rPr lang="en-US" sz="1000" dirty="0"/>
              <a:t>*Some awards in the acts have longer performance periods than the general expiration dates provided in the legislation. A listing on the next page outlines the outlying awards. </a:t>
            </a:r>
          </a:p>
          <a:p>
            <a:endParaRPr lang="en-US" sz="1000" dirty="0"/>
          </a:p>
          <a:p>
            <a:r>
              <a:rPr lang="en-US" sz="1000" dirty="0"/>
              <a:t>Notes: Awards and expenditures are as of the end of the second quarter of SFY 2022, February 28, 2022, and represents only funds that flow through the state’s Treasury. Amounts are subject to change. </a:t>
            </a:r>
          </a:p>
          <a:p>
            <a:endParaRPr lang="en-US" sz="1000" dirty="0"/>
          </a:p>
          <a:p>
            <a:r>
              <a:rPr lang="en-US" sz="1000" dirty="0"/>
              <a:t>Many of these awards were supplemental to existing programs that state agencies already receive. Any new programs created in federal COVID-19 relief legislation is subject to federal guidance. </a:t>
            </a:r>
          </a:p>
          <a:p>
            <a:endParaRPr lang="en-US" sz="1200" dirty="0"/>
          </a:p>
          <a:p>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C166B-9F20-7AC0-88D4-E75F533FD79C}"/>
              </a:ext>
            </a:extLst>
          </p:cNvPr>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3" name="Footer Placeholder 2">
            <a:extLst>
              <a:ext uri="{FF2B5EF4-FFF2-40B4-BE49-F238E27FC236}">
                <a16:creationId xmlns:a16="http://schemas.microsoft.com/office/drawing/2014/main" id="{BF142637-A5D3-82B9-5372-01B1880A7F70}"/>
              </a:ext>
            </a:extLst>
          </p:cNvPr>
          <p:cNvSpPr>
            <a:spLocks noGrp="1"/>
          </p:cNvSpPr>
          <p:nvPr>
            <p:ph type="ftr" sz="quarter" idx="11"/>
          </p:nvPr>
        </p:nvSpPr>
        <p:spPr/>
        <p:txBody>
          <a:bodyPr/>
          <a:lstStyle/>
          <a:p>
            <a:r>
              <a:rPr lang="en-US" dirty="0"/>
              <a:t>LEGISLATIVE BUDGET BOARD</a:t>
            </a:r>
          </a:p>
        </p:txBody>
      </p:sp>
      <p:sp>
        <p:nvSpPr>
          <p:cNvPr id="4" name="Slide Number Placeholder 3">
            <a:extLst>
              <a:ext uri="{FF2B5EF4-FFF2-40B4-BE49-F238E27FC236}">
                <a16:creationId xmlns:a16="http://schemas.microsoft.com/office/drawing/2014/main" id="{325E4024-9594-D6EB-63AF-94BA40207522}"/>
              </a:ext>
            </a:extLst>
          </p:cNvPr>
          <p:cNvSpPr>
            <a:spLocks noGrp="1"/>
          </p:cNvSpPr>
          <p:nvPr>
            <p:ph type="sldNum" sz="quarter" idx="12"/>
          </p:nvPr>
        </p:nvSpPr>
        <p:spPr/>
        <p:txBody>
          <a:bodyPr/>
          <a:lstStyle/>
          <a:p>
            <a:fld id="{D834564F-6D3B-406C-B0D1-672588DF73BB}" type="slidenum">
              <a:rPr lang="en-US" smtClean="0"/>
              <a:pPr/>
              <a:t>4</a:t>
            </a:fld>
            <a:endParaRPr lang="en-US" dirty="0"/>
          </a:p>
        </p:txBody>
      </p:sp>
      <p:sp>
        <p:nvSpPr>
          <p:cNvPr id="5" name="Title 4">
            <a:extLst>
              <a:ext uri="{FF2B5EF4-FFF2-40B4-BE49-F238E27FC236}">
                <a16:creationId xmlns:a16="http://schemas.microsoft.com/office/drawing/2014/main" id="{06F83C4B-E679-ABAB-7AED-727A107A4949}"/>
              </a:ext>
            </a:extLst>
          </p:cNvPr>
          <p:cNvSpPr>
            <a:spLocks noGrp="1"/>
          </p:cNvSpPr>
          <p:nvPr>
            <p:ph type="title"/>
          </p:nvPr>
        </p:nvSpPr>
        <p:spPr/>
        <p:txBody>
          <a:bodyPr/>
          <a:lstStyle/>
          <a:p>
            <a:r>
              <a:rPr lang="en-US" dirty="0"/>
              <a:t>Grants that Remain Open</a:t>
            </a:r>
          </a:p>
        </p:txBody>
      </p:sp>
      <p:sp>
        <p:nvSpPr>
          <p:cNvPr id="7" name="TextBox 6">
            <a:extLst>
              <a:ext uri="{FF2B5EF4-FFF2-40B4-BE49-F238E27FC236}">
                <a16:creationId xmlns:a16="http://schemas.microsoft.com/office/drawing/2014/main" id="{F9BE6F47-3A4D-4308-AF8E-75DFF108E328}"/>
              </a:ext>
            </a:extLst>
          </p:cNvPr>
          <p:cNvSpPr txBox="1"/>
          <p:nvPr/>
        </p:nvSpPr>
        <p:spPr>
          <a:xfrm>
            <a:off x="228600" y="1447800"/>
            <a:ext cx="8458200" cy="738664"/>
          </a:xfrm>
          <a:prstGeom prst="rect">
            <a:avLst/>
          </a:prstGeom>
          <a:noFill/>
        </p:spPr>
        <p:txBody>
          <a:bodyPr wrap="square" rtlCol="0">
            <a:spAutoFit/>
          </a:bodyPr>
          <a:lstStyle/>
          <a:p>
            <a:r>
              <a:rPr lang="en-US" sz="1200" dirty="0"/>
              <a:t>The below grants performance period end dates are outside the general end dates for the majority of awards in the respective acts: </a:t>
            </a:r>
          </a:p>
          <a:p>
            <a:endParaRPr lang="en-US" dirty="0"/>
          </a:p>
        </p:txBody>
      </p:sp>
      <p:sp>
        <p:nvSpPr>
          <p:cNvPr id="11" name="TextBox 10">
            <a:extLst>
              <a:ext uri="{FF2B5EF4-FFF2-40B4-BE49-F238E27FC236}">
                <a16:creationId xmlns:a16="http://schemas.microsoft.com/office/drawing/2014/main" id="{CC7A5CCD-AED7-958A-EEA1-A1DD4860EB7F}"/>
              </a:ext>
            </a:extLst>
          </p:cNvPr>
          <p:cNvSpPr txBox="1"/>
          <p:nvPr/>
        </p:nvSpPr>
        <p:spPr>
          <a:xfrm>
            <a:off x="228600" y="1901547"/>
            <a:ext cx="4343400" cy="4893647"/>
          </a:xfrm>
          <a:prstGeom prst="rect">
            <a:avLst/>
          </a:prstGeom>
          <a:noFill/>
        </p:spPr>
        <p:txBody>
          <a:bodyPr wrap="square" numCol="1" rtlCol="0">
            <a:spAutoFit/>
          </a:bodyPr>
          <a:lstStyle/>
          <a:p>
            <a:pPr marL="0" marR="0">
              <a:spcBef>
                <a:spcPts val="0"/>
              </a:spcBef>
              <a:spcAft>
                <a:spcPts val="0"/>
              </a:spcAft>
            </a:pPr>
            <a:r>
              <a:rPr lang="en-US" sz="1200" b="1" dirty="0">
                <a:effectLst/>
                <a:ea typeface="Times New Roman" panose="02020603050405020304" pitchFamily="18" charset="0"/>
              </a:rPr>
              <a:t>CPRSAA</a:t>
            </a:r>
            <a:r>
              <a:rPr lang="en-US" sz="1200" dirty="0">
                <a:effectLst/>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COVID-19 Financial Relief and Restoration </a:t>
            </a:r>
            <a:endParaRPr lang="en-US" sz="1200" dirty="0">
              <a:ea typeface="Times New Roman" panose="02020603050405020304" pitchFamily="18" charset="0"/>
              <a:cs typeface="Times New Roman" panose="02020603050405020304" pitchFamily="18" charset="0"/>
            </a:endParaRPr>
          </a:p>
          <a:p>
            <a:pPr marR="0" lvl="0">
              <a:spcBef>
                <a:spcPts val="0"/>
              </a:spcBef>
              <a:spcAft>
                <a:spcPts val="0"/>
              </a:spcAft>
              <a:tabLst>
                <a:tab pos="457200" algn="l"/>
              </a:tabLst>
            </a:pPr>
            <a:r>
              <a:rPr lang="en-US" sz="1200" dirty="0">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(December 31, 2024)</a:t>
            </a:r>
          </a:p>
          <a:p>
            <a:pPr marL="0" marR="0">
              <a:spcBef>
                <a:spcPts val="0"/>
              </a:spcBef>
              <a:spcAft>
                <a:spcPts val="0"/>
              </a:spcAft>
            </a:pPr>
            <a:r>
              <a:rPr lang="en-US" sz="1200" b="1" dirty="0">
                <a:effectLst/>
                <a:ea typeface="Times New Roman" panose="02020603050405020304" pitchFamily="18" charset="0"/>
              </a:rPr>
              <a:t>FFCRA</a:t>
            </a:r>
            <a:r>
              <a:rPr lang="en-US" sz="1200" dirty="0">
                <a:effectLst/>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dirty="0" err="1">
                <a:effectLst/>
                <a:ea typeface="Times New Roman" panose="02020603050405020304" pitchFamily="18" charset="0"/>
                <a:cs typeface="Times New Roman" panose="02020603050405020304" pitchFamily="18" charset="0"/>
              </a:rPr>
              <a:t>eFMAP</a:t>
            </a:r>
            <a:r>
              <a:rPr lang="en-US" sz="1200" dirty="0">
                <a:effectLst/>
                <a:ea typeface="Times New Roman" panose="02020603050405020304" pitchFamily="18" charset="0"/>
                <a:cs typeface="Times New Roman" panose="02020603050405020304" pitchFamily="18" charset="0"/>
              </a:rPr>
              <a:t> will remain open until the end of the Public Health Emergency—states will be given a 60-day notice from CMS prior to PHE ending</a:t>
            </a:r>
          </a:p>
          <a:p>
            <a:pPr marL="0" marR="0">
              <a:spcBef>
                <a:spcPts val="0"/>
              </a:spcBef>
              <a:spcAft>
                <a:spcPts val="0"/>
              </a:spcAft>
            </a:pPr>
            <a:r>
              <a:rPr lang="en-US" sz="1200" b="1" dirty="0">
                <a:effectLst/>
                <a:ea typeface="Times New Roman" panose="02020603050405020304" pitchFamily="18" charset="0"/>
              </a:rPr>
              <a:t>CARES Act: </a:t>
            </a:r>
            <a:endParaRPr lang="en-US" sz="1200" dirty="0">
              <a:effectLst/>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Public Assistance Grants are reimbursement based</a:t>
            </a:r>
          </a:p>
          <a:p>
            <a:pPr marL="342900" marR="0" lvl="0" indent="-342900">
              <a:spcBef>
                <a:spcPts val="0"/>
              </a:spcBef>
              <a:spcAft>
                <a:spcPts val="0"/>
              </a:spcAft>
              <a:buFont typeface="Arial" panose="020B0604020202020204" pitchFamily="34" charset="0"/>
              <a:buChar char="•"/>
              <a:tabLst>
                <a:tab pos="457200" algn="l"/>
              </a:tabLst>
            </a:pPr>
            <a:r>
              <a:rPr lang="en-US" sz="1200" dirty="0" err="1">
                <a:effectLst/>
                <a:ea typeface="Times New Roman" panose="02020603050405020304" pitchFamily="18" charset="0"/>
                <a:cs typeface="Times New Roman" panose="02020603050405020304" pitchFamily="18" charset="0"/>
              </a:rPr>
              <a:t>ReThink</a:t>
            </a:r>
            <a:r>
              <a:rPr lang="en-US" sz="1200" dirty="0">
                <a:effectLst/>
                <a:ea typeface="Times New Roman" panose="02020603050405020304" pitchFamily="18" charset="0"/>
                <a:cs typeface="Times New Roman" panose="02020603050405020304" pitchFamily="18" charset="0"/>
              </a:rPr>
              <a:t> K-12 Education Models (July 31, 2023)</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Housing Opportunities for Persons with AIDS </a:t>
            </a:r>
          </a:p>
          <a:p>
            <a:pPr marR="0" lvl="0">
              <a:spcBef>
                <a:spcPts val="0"/>
              </a:spcBef>
              <a:spcAft>
                <a:spcPts val="0"/>
              </a:spcAft>
              <a:tabLst>
                <a:tab pos="457200" algn="l"/>
              </a:tabLst>
            </a:pPr>
            <a:r>
              <a:rPr lang="en-US" sz="1200" dirty="0">
                <a:effectLst/>
                <a:ea typeface="Times New Roman" panose="02020603050405020304" pitchFamily="18" charset="0"/>
                <a:cs typeface="Times New Roman" panose="02020603050405020304" pitchFamily="18" charset="0"/>
              </a:rPr>
              <a:t>         (August 19, 2023)</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State Survey and Certification (September 30, 2023)</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COVID-19 Child Care Development Block Grant </a:t>
            </a:r>
          </a:p>
          <a:p>
            <a:pPr marR="0" lvl="0">
              <a:spcBef>
                <a:spcPts val="0"/>
              </a:spcBef>
              <a:spcAft>
                <a:spcPts val="0"/>
              </a:spcAft>
              <a:tabLst>
                <a:tab pos="457200" algn="l"/>
              </a:tabLst>
            </a:pPr>
            <a:r>
              <a:rPr lang="en-US" sz="1200" dirty="0">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(September 30, 2023)</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Airport Improvement Program (March 24, 2024)</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CDC Influenza and COVID-19 Preparedness Awards </a:t>
            </a:r>
          </a:p>
          <a:p>
            <a:pPr marR="0" lvl="0">
              <a:spcBef>
                <a:spcPts val="0"/>
              </a:spcBef>
              <a:spcAft>
                <a:spcPts val="0"/>
              </a:spcAft>
              <a:tabLst>
                <a:tab pos="457200" algn="l"/>
              </a:tabLst>
            </a:pPr>
            <a:r>
              <a:rPr lang="en-US" sz="1200" dirty="0">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(June 30, 2024)</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CDC Epidemiology and Laboratory Capacity (July 31, 2024)</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COVID-19 Head Start </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Hospital Preparedness Program Cooperative Agreement (September 30, 2024)</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COVID-19 Worker Safety and Health (June 30, 2026)</a:t>
            </a:r>
          </a:p>
          <a:p>
            <a:pPr marL="0" marR="0">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p>
            <a:endParaRPr lang="en-US" sz="1200" dirty="0"/>
          </a:p>
        </p:txBody>
      </p:sp>
      <p:sp>
        <p:nvSpPr>
          <p:cNvPr id="12" name="TextBox 11">
            <a:extLst>
              <a:ext uri="{FF2B5EF4-FFF2-40B4-BE49-F238E27FC236}">
                <a16:creationId xmlns:a16="http://schemas.microsoft.com/office/drawing/2014/main" id="{AA258BB0-A638-FFD1-C19C-B7E9B3F67911}"/>
              </a:ext>
            </a:extLst>
          </p:cNvPr>
          <p:cNvSpPr txBox="1"/>
          <p:nvPr/>
        </p:nvSpPr>
        <p:spPr>
          <a:xfrm>
            <a:off x="4648200" y="1901547"/>
            <a:ext cx="4191000" cy="3600986"/>
          </a:xfrm>
          <a:prstGeom prst="rect">
            <a:avLst/>
          </a:prstGeom>
          <a:noFill/>
        </p:spPr>
        <p:txBody>
          <a:bodyPr wrap="square" rtlCol="0">
            <a:spAutoFit/>
          </a:bodyPr>
          <a:lstStyle/>
          <a:p>
            <a:pPr marL="0" marR="0">
              <a:spcBef>
                <a:spcPts val="0"/>
              </a:spcBef>
              <a:spcAft>
                <a:spcPts val="0"/>
              </a:spcAft>
            </a:pPr>
            <a:r>
              <a:rPr lang="en-US" sz="1200" b="1" dirty="0">
                <a:effectLst/>
                <a:ea typeface="Times New Roman" panose="02020603050405020304" pitchFamily="18" charset="0"/>
                <a:cs typeface="Times New Roman" panose="02020603050405020304" pitchFamily="18" charset="0"/>
              </a:rPr>
              <a:t>PPPHCEA: </a:t>
            </a:r>
            <a:endParaRPr lang="en-US" sz="12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Epidemiology and Laboratory Capacity (October 30, 2022)</a:t>
            </a:r>
          </a:p>
          <a:p>
            <a:pPr marL="0" marR="0">
              <a:spcBef>
                <a:spcPts val="0"/>
              </a:spcBef>
              <a:spcAft>
                <a:spcPts val="0"/>
              </a:spcAft>
            </a:pPr>
            <a:r>
              <a:rPr lang="en-US" sz="1200" b="1" dirty="0">
                <a:effectLst/>
                <a:ea typeface="Times New Roman" panose="02020603050405020304" pitchFamily="18" charset="0"/>
                <a:cs typeface="Times New Roman" panose="02020603050405020304" pitchFamily="18" charset="0"/>
              </a:rPr>
              <a:t>CRRSA</a:t>
            </a:r>
            <a:r>
              <a:rPr lang="en-US" sz="1200" dirty="0">
                <a:effectLst/>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CDC COVID-19 Vaccine Preparedness (June 30, 2024)</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Epidemiology and Laboratory Capacity (July 31, 2024)</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Surface Transportation Block Grant (September 30, 2024)</a:t>
            </a:r>
          </a:p>
          <a:p>
            <a:pPr marL="342900" marR="0" lvl="0" indent="-342900">
              <a:spcBef>
                <a:spcPts val="0"/>
              </a:spcBef>
              <a:spcAft>
                <a:spcPts val="0"/>
              </a:spcAft>
              <a:buFont typeface="Arial" panose="020B0604020202020204" pitchFamily="34" charset="0"/>
              <a:buChar char="•"/>
              <a:tabLst>
                <a:tab pos="457200" algn="l"/>
              </a:tabLst>
            </a:pPr>
            <a:r>
              <a:rPr lang="en-US" sz="1200" dirty="0">
                <a:ea typeface="Times New Roman" panose="02020603050405020304" pitchFamily="18" charset="0"/>
                <a:cs typeface="Times New Roman" panose="02020603050405020304" pitchFamily="18" charset="0"/>
              </a:rPr>
              <a:t>COVID Airport Improvement Grants (June 30, 2025)</a:t>
            </a:r>
            <a:endParaRPr lang="en-US" sz="12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ea typeface="Times New Roman" panose="02020603050405020304" pitchFamily="18" charset="0"/>
                <a:cs typeface="Times New Roman" panose="02020603050405020304" pitchFamily="18" charset="0"/>
              </a:rPr>
              <a:t>ARPA</a:t>
            </a:r>
            <a:r>
              <a:rPr lang="en-US" sz="1200" dirty="0">
                <a:effectLst/>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Community Based Child Abuse Prevention </a:t>
            </a:r>
          </a:p>
          <a:p>
            <a:pPr marR="0" lvl="0">
              <a:spcBef>
                <a:spcPts val="0"/>
              </a:spcBef>
              <a:spcAft>
                <a:spcPts val="0"/>
              </a:spcAft>
              <a:tabLst>
                <a:tab pos="457200" algn="l"/>
              </a:tabLst>
            </a:pPr>
            <a:r>
              <a:rPr lang="en-US" sz="1200" dirty="0">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(December 30, 2025)</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Child Abuse State Grants (December 30, 2025)</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Coronavirus State Fiscal Recovery Funds </a:t>
            </a:r>
          </a:p>
          <a:p>
            <a:pPr marR="0" lvl="0">
              <a:spcBef>
                <a:spcPts val="0"/>
              </a:spcBef>
              <a:spcAft>
                <a:spcPts val="0"/>
              </a:spcAft>
              <a:tabLst>
                <a:tab pos="457200" algn="l"/>
              </a:tabLst>
            </a:pPr>
            <a:r>
              <a:rPr lang="en-US" sz="1200" dirty="0">
                <a:effectLst/>
                <a:ea typeface="Times New Roman" panose="02020603050405020304" pitchFamily="18" charset="0"/>
                <a:cs typeface="Times New Roman" panose="02020603050405020304" pitchFamily="18" charset="0"/>
              </a:rPr>
              <a:t>         (December 31, 2026)</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ea typeface="Times New Roman" panose="02020603050405020304" pitchFamily="18" charset="0"/>
                <a:cs typeface="Times New Roman" panose="02020603050405020304" pitchFamily="18" charset="0"/>
              </a:rPr>
              <a:t>COVID-19 Preventative Health Services </a:t>
            </a:r>
          </a:p>
          <a:p>
            <a:pPr marR="0" lvl="0">
              <a:spcBef>
                <a:spcPts val="0"/>
              </a:spcBef>
              <a:spcAft>
                <a:spcPts val="0"/>
              </a:spcAft>
              <a:tabLst>
                <a:tab pos="457200" algn="l"/>
              </a:tabLst>
            </a:pPr>
            <a:r>
              <a:rPr lang="en-US" sz="1200" dirty="0">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(December 31, 2026)</a:t>
            </a:r>
          </a:p>
          <a:p>
            <a:endParaRPr lang="en-US" sz="1200" dirty="0"/>
          </a:p>
        </p:txBody>
      </p:sp>
    </p:spTree>
    <p:extLst>
      <p:ext uri="{BB962C8B-B14F-4D97-AF65-F5344CB8AC3E}">
        <p14:creationId xmlns:p14="http://schemas.microsoft.com/office/powerpoint/2010/main" val="127256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1D496D6-83DC-482E-870C-0EAE4B819CB3}"/>
              </a:ext>
            </a:extLst>
          </p:cNvPr>
          <p:cNvSpPr>
            <a:spLocks noGrp="1"/>
          </p:cNvSpPr>
          <p:nvPr>
            <p:ph idx="1"/>
          </p:nvPr>
        </p:nvSpPr>
        <p:spPr>
          <a:xfrm>
            <a:off x="457200" y="1341437"/>
            <a:ext cx="8229600" cy="4906963"/>
          </a:xfrm>
        </p:spPr>
        <p:txBody>
          <a:bodyPr>
            <a:normAutofit/>
          </a:bodyPr>
          <a:lstStyle/>
          <a:p>
            <a:pPr marR="0" lvl="0">
              <a:spcBef>
                <a:spcPts val="0"/>
              </a:spcBef>
              <a:spcAft>
                <a:spcPts val="0"/>
              </a:spcAft>
            </a:pPr>
            <a:r>
              <a:rPr lang="en-US" b="1" dirty="0">
                <a:effectLst/>
                <a:latin typeface="+mj-lt"/>
                <a:ea typeface="Times New Roman" panose="02020603050405020304" pitchFamily="18" charset="0"/>
              </a:rPr>
              <a:t>Coronavirus Relief Fund (CRF) </a:t>
            </a:r>
            <a:endParaRPr lang="en-US"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Awarded in the CARES Act </a:t>
            </a:r>
            <a:endParaRPr lang="en-US"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Texas Award: </a:t>
            </a:r>
            <a:r>
              <a:rPr lang="en-US" b="1" dirty="0">
                <a:effectLst/>
                <a:latin typeface="+mj-lt"/>
                <a:ea typeface="Times New Roman" panose="02020603050405020304" pitchFamily="18" charset="0"/>
              </a:rPr>
              <a:t>$8.1 billion</a:t>
            </a:r>
            <a:r>
              <a:rPr lang="en-US" dirty="0">
                <a:effectLst/>
                <a:latin typeface="+mj-lt"/>
                <a:ea typeface="Times New Roman" panose="02020603050405020304" pitchFamily="18" charset="0"/>
              </a:rPr>
              <a:t>, has been fully expended </a:t>
            </a:r>
          </a:p>
          <a:p>
            <a:pPr marL="628650" lvl="1" indent="-171450">
              <a:spcBef>
                <a:spcPts val="0"/>
              </a:spcBef>
              <a:buFont typeface="Arial" panose="020B0604020202020204" pitchFamily="34" charset="0"/>
              <a:buChar char="•"/>
            </a:pPr>
            <a:r>
              <a:rPr lang="en-US" dirty="0">
                <a:latin typeface="+mj-lt"/>
                <a:ea typeface="Times New Roman" panose="02020603050405020304" pitchFamily="18" charset="0"/>
              </a:rPr>
              <a:t>Funds went to the Office of the Governor to be allocated to state agencies and other units of government </a:t>
            </a:r>
          </a:p>
          <a:p>
            <a:pPr marL="628650" lvl="1" indent="-171450">
              <a:spcBef>
                <a:spcPts val="0"/>
              </a:spcBef>
              <a:buFont typeface="Arial" panose="020B0604020202020204" pitchFamily="34" charset="0"/>
              <a:buChar char="•"/>
            </a:pPr>
            <a:r>
              <a:rPr lang="en-US" dirty="0">
                <a:latin typeface="+mj-lt"/>
                <a:ea typeface="Times New Roman" panose="02020603050405020304" pitchFamily="18" charset="0"/>
              </a:rPr>
              <a:t>Funds could be used for eligible COVID-19 expenses beginning March 1, 2020</a:t>
            </a: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Funds had to be expended by December 31, 2021; states have until September 30, 2022 to finalize reporting of obligations and expenditures  </a:t>
            </a:r>
          </a:p>
          <a:p>
            <a:pPr lvl="1" indent="0">
              <a:spcBef>
                <a:spcPts val="0"/>
              </a:spcBef>
              <a:buNone/>
            </a:pPr>
            <a:endParaRPr lang="en-US" dirty="0">
              <a:latin typeface="+mj-lt"/>
              <a:ea typeface="Times New Roman" panose="02020603050405020304" pitchFamily="18" charset="0"/>
            </a:endParaRPr>
          </a:p>
          <a:p>
            <a:pPr marR="0" lvl="0">
              <a:spcBef>
                <a:spcPts val="0"/>
              </a:spcBef>
              <a:spcAft>
                <a:spcPts val="0"/>
              </a:spcAft>
            </a:pPr>
            <a:r>
              <a:rPr lang="en-US" b="1" dirty="0">
                <a:effectLst/>
                <a:latin typeface="+mj-lt"/>
                <a:ea typeface="Times New Roman" panose="02020603050405020304" pitchFamily="18" charset="0"/>
              </a:rPr>
              <a:t>Governor’s Emergency Education Relief Funds (GEER I and II)</a:t>
            </a:r>
            <a:endParaRPr lang="en-US"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Awarded in the CARES Act and CRRSA</a:t>
            </a:r>
            <a:endParaRPr lang="en-US"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Texas Award: CARES Act: </a:t>
            </a:r>
            <a:r>
              <a:rPr lang="en-US" b="1" dirty="0">
                <a:effectLst/>
                <a:latin typeface="+mj-lt"/>
                <a:ea typeface="Times New Roman" panose="02020603050405020304" pitchFamily="18" charset="0"/>
              </a:rPr>
              <a:t>$307.0 million</a:t>
            </a:r>
            <a:r>
              <a:rPr lang="en-US" dirty="0">
                <a:effectLst/>
                <a:latin typeface="+mj-lt"/>
                <a:ea typeface="Times New Roman" panose="02020603050405020304" pitchFamily="18" charset="0"/>
              </a:rPr>
              <a:t>, has been fully expended; CRRSA: </a:t>
            </a:r>
            <a:r>
              <a:rPr lang="en-US" b="1" dirty="0">
                <a:effectLst/>
                <a:latin typeface="+mj-lt"/>
                <a:ea typeface="Times New Roman" panose="02020603050405020304" pitchFamily="18" charset="0"/>
              </a:rPr>
              <a:t>$287.5 million</a:t>
            </a:r>
            <a:r>
              <a:rPr lang="en-US" dirty="0">
                <a:effectLst/>
                <a:latin typeface="+mj-lt"/>
                <a:ea typeface="Times New Roman" panose="02020603050405020304" pitchFamily="18" charset="0"/>
              </a:rPr>
              <a:t>, has not been expended</a:t>
            </a:r>
          </a:p>
          <a:p>
            <a:pPr marL="628650" lvl="1" indent="-171450">
              <a:spcBef>
                <a:spcPts val="0"/>
              </a:spcBef>
              <a:buFont typeface="Arial" panose="020B0604020202020204" pitchFamily="34" charset="0"/>
              <a:buChar char="•"/>
            </a:pPr>
            <a:r>
              <a:rPr lang="en-US" dirty="0">
                <a:latin typeface="+mj-lt"/>
                <a:ea typeface="Times New Roman" panose="02020603050405020304" pitchFamily="18" charset="0"/>
              </a:rPr>
              <a:t>Funds went to local education agencies and institutions of higher education that have been significantly impacted by COVID-19</a:t>
            </a:r>
          </a:p>
          <a:p>
            <a:pPr marL="628650" lvl="1" indent="-171450">
              <a:spcBef>
                <a:spcPts val="0"/>
              </a:spcBef>
              <a:buFont typeface="Arial" panose="020B0604020202020204" pitchFamily="34" charset="0"/>
              <a:buChar char="•"/>
            </a:pPr>
            <a:r>
              <a:rPr lang="en-US" dirty="0">
                <a:latin typeface="+mj-lt"/>
                <a:ea typeface="Times New Roman" panose="02020603050405020304" pitchFamily="18" charset="0"/>
              </a:rPr>
              <a:t>Funds could be used to support the ability to continue providing educational services to students and operational costs </a:t>
            </a: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Funds must be obligated by September 30, 2022 (GEER I) and September 30, 2023 (GEER II) </a:t>
            </a:r>
          </a:p>
          <a:p>
            <a:pPr lvl="1" indent="0">
              <a:spcBef>
                <a:spcPts val="0"/>
              </a:spcBef>
              <a:buNone/>
            </a:pPr>
            <a:endParaRPr lang="en-US" dirty="0">
              <a:latin typeface="+mj-lt"/>
              <a:ea typeface="Times New Roman" panose="02020603050405020304" pitchFamily="18" charset="0"/>
            </a:endParaRPr>
          </a:p>
          <a:p>
            <a:pPr marR="0" lvl="0">
              <a:spcBef>
                <a:spcPts val="0"/>
              </a:spcBef>
              <a:spcAft>
                <a:spcPts val="0"/>
              </a:spcAft>
            </a:pPr>
            <a:r>
              <a:rPr lang="en-US" b="1" dirty="0">
                <a:effectLst/>
                <a:latin typeface="+mj-lt"/>
                <a:ea typeface="Times New Roman" panose="02020603050405020304" pitchFamily="18" charset="0"/>
              </a:rPr>
              <a:t>Elementary and Secondary School Emergency Relief Program (ESSER I, II, and III)</a:t>
            </a:r>
            <a:endParaRPr lang="en-US"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Awarded in the CARES Act, CRRSA, and ARPA </a:t>
            </a:r>
            <a:endParaRPr lang="en-US"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Texas Awards: CARES Act</a:t>
            </a:r>
            <a:r>
              <a:rPr lang="en-US" b="1" dirty="0">
                <a:effectLst/>
                <a:latin typeface="+mj-lt"/>
                <a:ea typeface="Times New Roman" panose="02020603050405020304" pitchFamily="18" charset="0"/>
              </a:rPr>
              <a:t>: $1.3 billion</a:t>
            </a:r>
            <a:r>
              <a:rPr lang="en-US" dirty="0">
                <a:effectLst/>
                <a:latin typeface="+mj-lt"/>
                <a:ea typeface="Times New Roman" panose="02020603050405020304" pitchFamily="18" charset="0"/>
              </a:rPr>
              <a:t>, has been fully expended; CRRSA</a:t>
            </a:r>
            <a:r>
              <a:rPr lang="en-US" b="1" dirty="0">
                <a:effectLst/>
                <a:latin typeface="+mj-lt"/>
                <a:ea typeface="Times New Roman" panose="02020603050405020304" pitchFamily="18" charset="0"/>
              </a:rPr>
              <a:t>: $5.5 billion</a:t>
            </a:r>
            <a:r>
              <a:rPr lang="en-US" dirty="0">
                <a:effectLst/>
                <a:latin typeface="+mj-lt"/>
                <a:ea typeface="Times New Roman" panose="02020603050405020304" pitchFamily="18" charset="0"/>
              </a:rPr>
              <a:t>, of this $426.5 million has been expended; ARPA: </a:t>
            </a:r>
            <a:r>
              <a:rPr lang="en-US" b="1" dirty="0">
                <a:effectLst/>
                <a:latin typeface="+mj-lt"/>
                <a:ea typeface="Times New Roman" panose="02020603050405020304" pitchFamily="18" charset="0"/>
              </a:rPr>
              <a:t>$12.4 billion</a:t>
            </a:r>
            <a:r>
              <a:rPr lang="en-US" dirty="0">
                <a:effectLst/>
                <a:latin typeface="+mj-lt"/>
                <a:ea typeface="Times New Roman" panose="02020603050405020304" pitchFamily="18" charset="0"/>
              </a:rPr>
              <a:t>, of this $505.3 million has been expended</a:t>
            </a:r>
          </a:p>
          <a:p>
            <a:pPr marL="628650" lvl="1" indent="-171450">
              <a:spcBef>
                <a:spcPts val="0"/>
              </a:spcBef>
              <a:buFont typeface="Arial" panose="020B0604020202020204" pitchFamily="34" charset="0"/>
              <a:buChar char="•"/>
            </a:pPr>
            <a:r>
              <a:rPr lang="en-US" dirty="0">
                <a:latin typeface="+mj-lt"/>
                <a:ea typeface="Times New Roman" panose="02020603050405020304" pitchFamily="18" charset="0"/>
              </a:rPr>
              <a:t>Funds went to TEA to be passed through to local education agencies through an application process </a:t>
            </a:r>
          </a:p>
          <a:p>
            <a:pPr marL="628650" lvl="1" indent="-171450">
              <a:spcBef>
                <a:spcPts val="0"/>
              </a:spcBef>
              <a:buFont typeface="Arial" panose="020B0604020202020204" pitchFamily="34" charset="0"/>
              <a:buChar char="•"/>
            </a:pPr>
            <a:r>
              <a:rPr lang="en-US" dirty="0">
                <a:latin typeface="+mj-lt"/>
                <a:ea typeface="Times New Roman" panose="02020603050405020304" pitchFamily="18" charset="0"/>
              </a:rPr>
              <a:t>Funds could be used to address the impacts of COVID-19 and to procure learning resources</a:t>
            </a: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Funds must be obligated by September 30, 2022 (ESSER I), September 30, 2023 (ESSER II), and September 30, 2024</a:t>
            </a:r>
          </a:p>
          <a:p>
            <a:pPr lvl="1" indent="0">
              <a:spcBef>
                <a:spcPts val="0"/>
              </a:spcBef>
              <a:buNone/>
            </a:pPr>
            <a:endParaRPr lang="en-US" sz="1300" dirty="0">
              <a:effectLst/>
              <a:latin typeface="+mj-lt"/>
              <a:ea typeface="Times New Roman" panose="02020603050405020304" pitchFamily="18" charset="0"/>
            </a:endParaRPr>
          </a:p>
          <a:p>
            <a:pPr lvl="1" indent="0">
              <a:spcBef>
                <a:spcPts val="0"/>
              </a:spcBef>
              <a:buNone/>
            </a:pPr>
            <a:endParaRPr lang="en-US" sz="1300" dirty="0">
              <a:effectLst/>
              <a:latin typeface="+mj-lt"/>
              <a:ea typeface="Times New Roman" panose="02020603050405020304" pitchFamily="18" charset="0"/>
            </a:endParaRPr>
          </a:p>
          <a:p>
            <a:endParaRPr lang="en-US" dirty="0">
              <a:latin typeface="+mj-lt"/>
            </a:endParaRPr>
          </a:p>
        </p:txBody>
      </p:sp>
      <p:sp>
        <p:nvSpPr>
          <p:cNvPr id="2" name="Date Placeholder 1">
            <a:extLst>
              <a:ext uri="{FF2B5EF4-FFF2-40B4-BE49-F238E27FC236}">
                <a16:creationId xmlns:a16="http://schemas.microsoft.com/office/drawing/2014/main" id="{387F07C2-FABE-4274-B623-1741FB31B9A2}"/>
              </a:ext>
            </a:extLst>
          </p:cNvPr>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3" name="Footer Placeholder 2">
            <a:extLst>
              <a:ext uri="{FF2B5EF4-FFF2-40B4-BE49-F238E27FC236}">
                <a16:creationId xmlns:a16="http://schemas.microsoft.com/office/drawing/2014/main" id="{E3CAC106-CBCF-4709-951A-4E99B059794D}"/>
              </a:ext>
            </a:extLst>
          </p:cNvPr>
          <p:cNvSpPr>
            <a:spLocks noGrp="1"/>
          </p:cNvSpPr>
          <p:nvPr>
            <p:ph type="ftr" sz="quarter" idx="11"/>
          </p:nvPr>
        </p:nvSpPr>
        <p:spPr/>
        <p:txBody>
          <a:bodyPr/>
          <a:lstStyle/>
          <a:p>
            <a:r>
              <a:rPr lang="en-US" dirty="0"/>
              <a:t>LEGISLATIVE BUDGET BOARD</a:t>
            </a:r>
          </a:p>
          <a:p>
            <a:endParaRPr lang="en-US" dirty="0"/>
          </a:p>
        </p:txBody>
      </p:sp>
      <p:sp>
        <p:nvSpPr>
          <p:cNvPr id="4" name="Slide Number Placeholder 3">
            <a:extLst>
              <a:ext uri="{FF2B5EF4-FFF2-40B4-BE49-F238E27FC236}">
                <a16:creationId xmlns:a16="http://schemas.microsoft.com/office/drawing/2014/main" id="{FE56CFF2-EC14-4F10-962C-799C58C59392}"/>
              </a:ext>
            </a:extLst>
          </p:cNvPr>
          <p:cNvSpPr>
            <a:spLocks noGrp="1"/>
          </p:cNvSpPr>
          <p:nvPr>
            <p:ph type="sldNum" sz="quarter" idx="12"/>
          </p:nvPr>
        </p:nvSpPr>
        <p:spPr/>
        <p:txBody>
          <a:bodyPr/>
          <a:lstStyle/>
          <a:p>
            <a:fld id="{D834564F-6D3B-406C-B0D1-672588DF73BB}" type="slidenum">
              <a:rPr lang="en-US" smtClean="0"/>
              <a:pPr/>
              <a:t>5</a:t>
            </a:fld>
            <a:endParaRPr lang="en-US" dirty="0"/>
          </a:p>
        </p:txBody>
      </p:sp>
      <p:sp>
        <p:nvSpPr>
          <p:cNvPr id="5" name="Title 4">
            <a:extLst>
              <a:ext uri="{FF2B5EF4-FFF2-40B4-BE49-F238E27FC236}">
                <a16:creationId xmlns:a16="http://schemas.microsoft.com/office/drawing/2014/main" id="{B8A37465-27B5-4239-B9EC-9A47678338A4}"/>
              </a:ext>
            </a:extLst>
          </p:cNvPr>
          <p:cNvSpPr>
            <a:spLocks noGrp="1"/>
          </p:cNvSpPr>
          <p:nvPr>
            <p:ph type="title"/>
          </p:nvPr>
        </p:nvSpPr>
        <p:spPr/>
        <p:txBody>
          <a:bodyPr/>
          <a:lstStyle/>
          <a:p>
            <a:r>
              <a:rPr lang="en-US" dirty="0"/>
              <a:t>Major Awards to the State</a:t>
            </a:r>
          </a:p>
        </p:txBody>
      </p:sp>
    </p:spTree>
    <p:extLst>
      <p:ext uri="{BB962C8B-B14F-4D97-AF65-F5344CB8AC3E}">
        <p14:creationId xmlns:p14="http://schemas.microsoft.com/office/powerpoint/2010/main" val="169061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E50DB1E-C693-4D44-BA2E-4816D0FEFD61}"/>
              </a:ext>
            </a:extLst>
          </p:cNvPr>
          <p:cNvSpPr>
            <a:spLocks noGrp="1"/>
          </p:cNvSpPr>
          <p:nvPr>
            <p:ph idx="1"/>
          </p:nvPr>
        </p:nvSpPr>
        <p:spPr>
          <a:xfrm>
            <a:off x="457200" y="1341437"/>
            <a:ext cx="8229600" cy="4983163"/>
          </a:xfrm>
        </p:spPr>
        <p:txBody>
          <a:bodyPr>
            <a:normAutofit/>
          </a:bodyPr>
          <a:lstStyle/>
          <a:p>
            <a:pPr marR="0" lvl="0">
              <a:spcBef>
                <a:spcPts val="0"/>
              </a:spcBef>
              <a:spcAft>
                <a:spcPts val="0"/>
              </a:spcAft>
            </a:pPr>
            <a:r>
              <a:rPr lang="en-US" b="1" dirty="0">
                <a:effectLst/>
                <a:latin typeface="+mj-lt"/>
                <a:ea typeface="Times New Roman" panose="02020603050405020304" pitchFamily="18" charset="0"/>
              </a:rPr>
              <a:t>Enhanced Federal Medical Assistance Percentage (</a:t>
            </a:r>
            <a:r>
              <a:rPr lang="en-US" b="1" dirty="0" err="1">
                <a:effectLst/>
                <a:latin typeface="+mj-lt"/>
                <a:ea typeface="Times New Roman" panose="02020603050405020304" pitchFamily="18" charset="0"/>
              </a:rPr>
              <a:t>eFMAP</a:t>
            </a:r>
            <a:r>
              <a:rPr lang="en-US" b="1" dirty="0">
                <a:effectLst/>
                <a:latin typeface="+mj-lt"/>
                <a:ea typeface="Times New Roman" panose="02020603050405020304" pitchFamily="18" charset="0"/>
              </a:rPr>
              <a:t>)</a:t>
            </a:r>
            <a:endParaRPr lang="en-US"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Awarded in the FFCRA</a:t>
            </a:r>
            <a:endParaRPr lang="en-US" dirty="0">
              <a:latin typeface="+mj-lt"/>
              <a:ea typeface="Times New Roman" panose="02020603050405020304" pitchFamily="18" charset="0"/>
            </a:endParaRPr>
          </a:p>
          <a:p>
            <a:pPr marL="628650" lvl="2" indent="-171450">
              <a:spcBef>
                <a:spcPts val="0"/>
              </a:spcBef>
              <a:buFont typeface="Arial" panose="020B0604020202020204" pitchFamily="34" charset="0"/>
              <a:buChar char="•"/>
            </a:pPr>
            <a:r>
              <a:rPr lang="en-US" dirty="0">
                <a:effectLst/>
                <a:latin typeface="+mj-lt"/>
                <a:ea typeface="Times New Roman" panose="02020603050405020304" pitchFamily="18" charset="0"/>
              </a:rPr>
              <a:t>Texas Award : </a:t>
            </a:r>
            <a:r>
              <a:rPr lang="en-US" b="1" dirty="0">
                <a:effectLst/>
                <a:latin typeface="+mj-lt"/>
                <a:ea typeface="Times New Roman" panose="02020603050405020304" pitchFamily="18" charset="0"/>
              </a:rPr>
              <a:t>$3.4 billion; </a:t>
            </a:r>
            <a:r>
              <a:rPr lang="en-US" dirty="0">
                <a:effectLst/>
                <a:latin typeface="+mj-lt"/>
                <a:ea typeface="Times New Roman" panose="02020603050405020304" pitchFamily="18" charset="0"/>
              </a:rPr>
              <a:t>this is a reimbursement-based grant</a:t>
            </a:r>
            <a:endParaRPr lang="en-US" dirty="0">
              <a:highlight>
                <a:srgbClr val="FFFF00"/>
              </a:highlight>
              <a:latin typeface="+mj-lt"/>
              <a:ea typeface="Times New Roman" panose="02020603050405020304" pitchFamily="18" charset="0"/>
            </a:endParaRPr>
          </a:p>
          <a:p>
            <a:pPr marL="628650" lvl="2" indent="-171450">
              <a:spcBef>
                <a:spcPts val="0"/>
              </a:spcBef>
              <a:buFont typeface="Arial" panose="020B0604020202020204" pitchFamily="34" charset="0"/>
              <a:buChar char="•"/>
            </a:pPr>
            <a:r>
              <a:rPr lang="en-US" dirty="0">
                <a:effectLst/>
                <a:latin typeface="+mj-lt"/>
                <a:ea typeface="Times New Roman" panose="02020603050405020304" pitchFamily="18" charset="0"/>
              </a:rPr>
              <a:t>Funds awarded to HHSC and DFPS</a:t>
            </a:r>
            <a:endParaRPr lang="en-US" dirty="0">
              <a:latin typeface="+mj-lt"/>
              <a:ea typeface="Times New Roman" panose="02020603050405020304" pitchFamily="18" charset="0"/>
            </a:endParaRPr>
          </a:p>
          <a:p>
            <a:pPr marL="628650" lvl="2" indent="-171450">
              <a:spcBef>
                <a:spcPts val="0"/>
              </a:spcBef>
              <a:buFont typeface="Arial" panose="020B0604020202020204" pitchFamily="34" charset="0"/>
              <a:buChar char="•"/>
            </a:pPr>
            <a:r>
              <a:rPr lang="en-US" dirty="0">
                <a:effectLst/>
                <a:latin typeface="+mj-lt"/>
                <a:ea typeface="Times New Roman" panose="02020603050405020304" pitchFamily="18" charset="0"/>
              </a:rPr>
              <a:t>FFCRA authorized a 6.2 percentage point increase in FMAP beginning January 2020. States were required to maintain enrollment for nearly all Medicaid enrollees</a:t>
            </a:r>
            <a:endParaRPr lang="en-US" dirty="0">
              <a:latin typeface="+mj-lt"/>
              <a:ea typeface="Times New Roman" panose="02020603050405020304" pitchFamily="18" charset="0"/>
            </a:endParaRPr>
          </a:p>
          <a:p>
            <a:pPr marL="628650" lvl="2" indent="-171450">
              <a:spcBef>
                <a:spcPts val="0"/>
              </a:spcBef>
              <a:buFont typeface="Arial" panose="020B0604020202020204" pitchFamily="34" charset="0"/>
              <a:buChar char="•"/>
            </a:pPr>
            <a:r>
              <a:rPr lang="en-US" dirty="0" err="1">
                <a:effectLst/>
                <a:latin typeface="+mj-lt"/>
                <a:ea typeface="Times New Roman" panose="02020603050405020304" pitchFamily="18" charset="0"/>
              </a:rPr>
              <a:t>eFMAP</a:t>
            </a:r>
            <a:r>
              <a:rPr lang="en-US" dirty="0">
                <a:effectLst/>
                <a:latin typeface="+mj-lt"/>
                <a:ea typeface="Times New Roman" panose="02020603050405020304" pitchFamily="18" charset="0"/>
              </a:rPr>
              <a:t> is dependent on an having an active federal Public Health Emergency (PHE); the current PHE ends July 11, 2022. It can be extended for an additional 90 days. Once the PHE ends, states will begin disenrolling certain clients off Medicaid over a 12-month period. </a:t>
            </a:r>
            <a:endParaRPr lang="en-US" dirty="0">
              <a:latin typeface="+mj-lt"/>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dirty="0">
              <a:latin typeface="+mj-lt"/>
              <a:ea typeface="Times New Roman" panose="02020603050405020304" pitchFamily="18" charset="0"/>
            </a:endParaRPr>
          </a:p>
          <a:p>
            <a:pPr marR="0" lvl="0">
              <a:spcBef>
                <a:spcPts val="0"/>
              </a:spcBef>
              <a:spcAft>
                <a:spcPts val="0"/>
              </a:spcAft>
            </a:pPr>
            <a:r>
              <a:rPr lang="en-US" b="1" dirty="0">
                <a:effectLst/>
                <a:latin typeface="+mj-lt"/>
                <a:ea typeface="Times New Roman" panose="02020603050405020304" pitchFamily="18" charset="0"/>
              </a:rPr>
              <a:t>FEMA Public Assistance Grants  </a:t>
            </a:r>
            <a:endParaRPr lang="en-US"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Awarded in the CARES Act </a:t>
            </a:r>
            <a:endParaRPr lang="en-US" dirty="0">
              <a:latin typeface="+mj-lt"/>
              <a:ea typeface="Times New Roman" panose="02020603050405020304" pitchFamily="18" charset="0"/>
            </a:endParaRPr>
          </a:p>
          <a:p>
            <a:pPr marL="628650" lvl="2" indent="-171450">
              <a:spcBef>
                <a:spcPts val="0"/>
              </a:spcBef>
              <a:buFont typeface="Arial" panose="020B0604020202020204" pitchFamily="34" charset="0"/>
              <a:buChar char="•"/>
            </a:pPr>
            <a:r>
              <a:rPr lang="en-US" dirty="0">
                <a:effectLst/>
                <a:latin typeface="+mj-lt"/>
                <a:ea typeface="Times New Roman" panose="02020603050405020304" pitchFamily="18" charset="0"/>
              </a:rPr>
              <a:t>Texas Award (as of February 28, 2022): </a:t>
            </a:r>
            <a:r>
              <a:rPr lang="en-US" b="1" dirty="0">
                <a:effectLst/>
                <a:latin typeface="+mj-lt"/>
                <a:ea typeface="Times New Roman" panose="02020603050405020304" pitchFamily="18" charset="0"/>
              </a:rPr>
              <a:t>$11.3 billion</a:t>
            </a:r>
            <a:r>
              <a:rPr lang="en-US" dirty="0">
                <a:effectLst/>
                <a:latin typeface="+mj-lt"/>
                <a:ea typeface="Times New Roman" panose="02020603050405020304" pitchFamily="18" charset="0"/>
              </a:rPr>
              <a:t>, this is a reimbursement-based grant</a:t>
            </a:r>
          </a:p>
          <a:p>
            <a:pPr marL="628650" lvl="1" indent="-171450">
              <a:spcBef>
                <a:spcPts val="0"/>
              </a:spcBef>
              <a:buFont typeface="Arial" panose="020B0604020202020204" pitchFamily="34" charset="0"/>
              <a:buChar char="•"/>
            </a:pPr>
            <a:r>
              <a:rPr lang="en-US" dirty="0">
                <a:latin typeface="+mj-lt"/>
                <a:ea typeface="Times New Roman" panose="02020603050405020304" pitchFamily="18" charset="0"/>
              </a:rPr>
              <a:t>Funds went to TDEM to be distributed to state agencies and other units of government based on eligibility of costs</a:t>
            </a:r>
          </a:p>
          <a:p>
            <a:pPr marL="628650" lvl="1" indent="-171450">
              <a:spcBef>
                <a:spcPts val="0"/>
              </a:spcBef>
              <a:buFont typeface="Arial" panose="020B0604020202020204" pitchFamily="34" charset="0"/>
              <a:buChar char="•"/>
            </a:pPr>
            <a:r>
              <a:rPr lang="en-US" dirty="0">
                <a:latin typeface="+mj-lt"/>
                <a:ea typeface="Times New Roman" panose="02020603050405020304" pitchFamily="18" charset="0"/>
              </a:rPr>
              <a:t>Funds could be used for statewide emergency response to COVID-19. Expenses include PPE, testing, patient care and support, etc. </a:t>
            </a:r>
          </a:p>
          <a:p>
            <a:pPr marL="628650" lvl="2" indent="-171450">
              <a:spcBef>
                <a:spcPts val="0"/>
              </a:spcBef>
              <a:buFont typeface="Arial" panose="020B0604020202020204" pitchFamily="34" charset="0"/>
              <a:buChar char="•"/>
            </a:pPr>
            <a:r>
              <a:rPr lang="en-US" dirty="0">
                <a:effectLst/>
                <a:latin typeface="+mj-lt"/>
                <a:ea typeface="Times New Roman" panose="02020603050405020304" pitchFamily="18" charset="0"/>
              </a:rPr>
              <a:t>Funding will continue until federal funding ceases; A 100% federal cost share is in place for obligations incurred until July 1, 2022. The cost share will then shift to 90/10 for the federal government and states </a:t>
            </a:r>
          </a:p>
          <a:p>
            <a:pPr marL="742950" marR="0" lvl="1" indent="-285750">
              <a:spcBef>
                <a:spcPts val="0"/>
              </a:spcBef>
              <a:spcAft>
                <a:spcPts val="0"/>
              </a:spcAft>
              <a:buFont typeface="Courier New" panose="02070309020205020404" pitchFamily="49" charset="0"/>
              <a:buChar char="o"/>
            </a:pPr>
            <a:endParaRPr lang="en-US" dirty="0">
              <a:effectLst/>
              <a:latin typeface="+mj-lt"/>
              <a:ea typeface="Times New Roman" panose="02020603050405020304" pitchFamily="18" charset="0"/>
            </a:endParaRPr>
          </a:p>
          <a:p>
            <a:pPr marR="0" lvl="0">
              <a:spcBef>
                <a:spcPts val="0"/>
              </a:spcBef>
              <a:spcAft>
                <a:spcPts val="0"/>
              </a:spcAft>
            </a:pPr>
            <a:r>
              <a:rPr lang="en-US" b="1" dirty="0">
                <a:effectLst/>
                <a:latin typeface="+mj-lt"/>
                <a:ea typeface="Times New Roman" panose="02020603050405020304" pitchFamily="18" charset="0"/>
              </a:rPr>
              <a:t>Higher Education Emergency Relief Funds (HEERF I, II, and III)</a:t>
            </a:r>
            <a:endParaRPr lang="en-US"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Awarded in the CARES Act, CRRSA, and ARPA directly to Institutions of Higher Education (IHE)</a:t>
            </a:r>
            <a:endParaRPr lang="en-US"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Texas Awards: CARES Act: </a:t>
            </a:r>
            <a:r>
              <a:rPr lang="en-US" b="1" dirty="0">
                <a:effectLst/>
                <a:latin typeface="+mj-lt"/>
                <a:ea typeface="Times New Roman" panose="02020603050405020304" pitchFamily="18" charset="0"/>
              </a:rPr>
              <a:t>$5.6 billion</a:t>
            </a:r>
            <a:r>
              <a:rPr lang="en-US" dirty="0">
                <a:effectLst/>
                <a:latin typeface="+mj-lt"/>
                <a:ea typeface="Times New Roman" panose="02020603050405020304" pitchFamily="18" charset="0"/>
              </a:rPr>
              <a:t>; CRRSA: </a:t>
            </a:r>
            <a:r>
              <a:rPr lang="en-US" b="1" dirty="0">
                <a:effectLst/>
                <a:latin typeface="+mj-lt"/>
                <a:ea typeface="Times New Roman" panose="02020603050405020304" pitchFamily="18" charset="0"/>
              </a:rPr>
              <a:t>$4.7 billion</a:t>
            </a:r>
            <a:r>
              <a:rPr lang="en-US" dirty="0">
                <a:effectLst/>
                <a:latin typeface="+mj-lt"/>
                <a:ea typeface="Times New Roman" panose="02020603050405020304" pitchFamily="18" charset="0"/>
              </a:rPr>
              <a:t>; ARPA: </a:t>
            </a:r>
            <a:r>
              <a:rPr lang="en-US" b="1" dirty="0">
                <a:effectLst/>
                <a:latin typeface="+mj-lt"/>
                <a:ea typeface="Times New Roman" panose="02020603050405020304" pitchFamily="18" charset="0"/>
              </a:rPr>
              <a:t>$3.0 billion </a:t>
            </a:r>
          </a:p>
          <a:p>
            <a:pPr marL="628650" lvl="1" indent="-171450">
              <a:spcBef>
                <a:spcPts val="0"/>
              </a:spcBef>
              <a:buFont typeface="Arial" panose="020B0604020202020204" pitchFamily="34" charset="0"/>
              <a:buChar char="•"/>
            </a:pPr>
            <a:r>
              <a:rPr lang="en-US" dirty="0">
                <a:latin typeface="+mj-lt"/>
                <a:ea typeface="Times New Roman" panose="02020603050405020304" pitchFamily="18" charset="0"/>
              </a:rPr>
              <a:t>Funds were awarded for students, institutions, minority serving institutions, and historically black colleges and universities </a:t>
            </a:r>
          </a:p>
          <a:p>
            <a:pPr marL="628650" lvl="1" indent="-171450">
              <a:spcBef>
                <a:spcPts val="0"/>
              </a:spcBef>
              <a:buFont typeface="Arial" panose="020B0604020202020204" pitchFamily="34" charset="0"/>
              <a:buChar char="•"/>
            </a:pPr>
            <a:r>
              <a:rPr lang="en-US" dirty="0">
                <a:effectLst/>
                <a:latin typeface="+mj-lt"/>
                <a:ea typeface="Times New Roman" panose="02020603050405020304" pitchFamily="18" charset="0"/>
              </a:rPr>
              <a:t>Expiration of funds concludes one year after an award was received by an IHE</a:t>
            </a:r>
          </a:p>
          <a:p>
            <a:pPr marL="742950" marR="0" lvl="1" indent="-285750">
              <a:spcBef>
                <a:spcPts val="0"/>
              </a:spcBef>
              <a:spcAft>
                <a:spcPts val="0"/>
              </a:spcAft>
              <a:buFont typeface="Courier New" panose="02070309020205020404" pitchFamily="49" charset="0"/>
              <a:buChar char="o"/>
            </a:pPr>
            <a:endParaRPr lang="en-US" sz="1300" dirty="0">
              <a:effectLst/>
              <a:latin typeface="+mj-lt"/>
              <a:ea typeface="Times New Roman" panose="02020603050405020304" pitchFamily="18" charset="0"/>
            </a:endParaRPr>
          </a:p>
          <a:p>
            <a:endParaRPr lang="en-US" dirty="0">
              <a:latin typeface="+mj-lt"/>
            </a:endParaRPr>
          </a:p>
        </p:txBody>
      </p:sp>
      <p:sp>
        <p:nvSpPr>
          <p:cNvPr id="2" name="Date Placeholder 1">
            <a:extLst>
              <a:ext uri="{FF2B5EF4-FFF2-40B4-BE49-F238E27FC236}">
                <a16:creationId xmlns:a16="http://schemas.microsoft.com/office/drawing/2014/main" id="{67C39B47-FA6A-4F24-8ED3-E909498E4C1A}"/>
              </a:ext>
            </a:extLst>
          </p:cNvPr>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3" name="Footer Placeholder 2">
            <a:extLst>
              <a:ext uri="{FF2B5EF4-FFF2-40B4-BE49-F238E27FC236}">
                <a16:creationId xmlns:a16="http://schemas.microsoft.com/office/drawing/2014/main" id="{5B01457D-E017-48AB-A13D-D9105A089587}"/>
              </a:ext>
            </a:extLst>
          </p:cNvPr>
          <p:cNvSpPr>
            <a:spLocks noGrp="1"/>
          </p:cNvSpPr>
          <p:nvPr>
            <p:ph type="ftr" sz="quarter" idx="11"/>
          </p:nvPr>
        </p:nvSpPr>
        <p:spPr/>
        <p:txBody>
          <a:bodyPr/>
          <a:lstStyle/>
          <a:p>
            <a:r>
              <a:rPr lang="en-US" dirty="0"/>
              <a:t>LEGISLATIVE BUDGET BOARD</a:t>
            </a:r>
          </a:p>
        </p:txBody>
      </p:sp>
      <p:sp>
        <p:nvSpPr>
          <p:cNvPr id="4" name="Slide Number Placeholder 3">
            <a:extLst>
              <a:ext uri="{FF2B5EF4-FFF2-40B4-BE49-F238E27FC236}">
                <a16:creationId xmlns:a16="http://schemas.microsoft.com/office/drawing/2014/main" id="{07BEB0EB-2AC9-4AC0-A7EE-8698CBE49CD1}"/>
              </a:ext>
            </a:extLst>
          </p:cNvPr>
          <p:cNvSpPr>
            <a:spLocks noGrp="1"/>
          </p:cNvSpPr>
          <p:nvPr>
            <p:ph type="sldNum" sz="quarter" idx="12"/>
          </p:nvPr>
        </p:nvSpPr>
        <p:spPr/>
        <p:txBody>
          <a:bodyPr/>
          <a:lstStyle/>
          <a:p>
            <a:fld id="{D834564F-6D3B-406C-B0D1-672588DF73BB}" type="slidenum">
              <a:rPr lang="en-US" smtClean="0"/>
              <a:pPr/>
              <a:t>6</a:t>
            </a:fld>
            <a:endParaRPr lang="en-US" dirty="0"/>
          </a:p>
        </p:txBody>
      </p:sp>
      <p:sp>
        <p:nvSpPr>
          <p:cNvPr id="5" name="Title 4">
            <a:extLst>
              <a:ext uri="{FF2B5EF4-FFF2-40B4-BE49-F238E27FC236}">
                <a16:creationId xmlns:a16="http://schemas.microsoft.com/office/drawing/2014/main" id="{D515D888-3F6D-4841-A11E-140AD563F095}"/>
              </a:ext>
            </a:extLst>
          </p:cNvPr>
          <p:cNvSpPr>
            <a:spLocks noGrp="1"/>
          </p:cNvSpPr>
          <p:nvPr>
            <p:ph type="title"/>
          </p:nvPr>
        </p:nvSpPr>
        <p:spPr/>
        <p:txBody>
          <a:bodyPr/>
          <a:lstStyle/>
          <a:p>
            <a:r>
              <a:rPr lang="en-US" dirty="0"/>
              <a:t>Major Awards to the State</a:t>
            </a:r>
          </a:p>
        </p:txBody>
      </p:sp>
    </p:spTree>
    <p:extLst>
      <p:ext uri="{BB962C8B-B14F-4D97-AF65-F5344CB8AC3E}">
        <p14:creationId xmlns:p14="http://schemas.microsoft.com/office/powerpoint/2010/main" val="8715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DBC9271-09EA-4103-AB16-6246E092FC70}"/>
              </a:ext>
            </a:extLst>
          </p:cNvPr>
          <p:cNvSpPr>
            <a:spLocks noGrp="1"/>
          </p:cNvSpPr>
          <p:nvPr>
            <p:ph idx="1"/>
          </p:nvPr>
        </p:nvSpPr>
        <p:spPr/>
        <p:txBody>
          <a:bodyPr/>
          <a:lstStyle/>
          <a:p>
            <a:pPr marR="0" lvl="0">
              <a:spcBef>
                <a:spcPts val="0"/>
              </a:spcBef>
              <a:spcAft>
                <a:spcPts val="0"/>
              </a:spcAft>
            </a:pPr>
            <a:r>
              <a:rPr lang="en-US" sz="1300" b="1" dirty="0">
                <a:effectLst/>
                <a:latin typeface="+mj-lt"/>
                <a:ea typeface="Times New Roman" panose="02020603050405020304" pitchFamily="18" charset="0"/>
                <a:cs typeface="Times New Roman" panose="02020603050405020304" pitchFamily="18" charset="0"/>
              </a:rPr>
              <a:t>Coronavirus State Fiscal Recovery Funds (CSFR Funds)</a:t>
            </a:r>
            <a:endParaRPr lang="en-US" sz="1300" b="1" dirty="0">
              <a:latin typeface="+mj-lt"/>
              <a:ea typeface="Times New Roman" panose="02020603050405020304" pitchFamily="18" charset="0"/>
              <a:cs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n-lt"/>
                <a:ea typeface="Times New Roman" panose="02020603050405020304" pitchFamily="18" charset="0"/>
                <a:cs typeface="Times New Roman" panose="02020603050405020304" pitchFamily="18" charset="0"/>
              </a:rPr>
              <a:t>Awarded in ARPA </a:t>
            </a:r>
            <a:endParaRPr lang="en-US" sz="1300" dirty="0">
              <a:latin typeface="+mn-lt"/>
              <a:ea typeface="Times New Roman" panose="02020603050405020304" pitchFamily="18" charset="0"/>
              <a:cs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n-lt"/>
                <a:ea typeface="Times New Roman" panose="02020603050405020304" pitchFamily="18" charset="0"/>
                <a:cs typeface="Times New Roman" panose="02020603050405020304" pitchFamily="18" charset="0"/>
              </a:rPr>
              <a:t>Texas award: </a:t>
            </a:r>
            <a:r>
              <a:rPr lang="en-US" sz="1300" b="1" dirty="0">
                <a:effectLst/>
                <a:latin typeface="+mn-lt"/>
                <a:ea typeface="Times New Roman" panose="02020603050405020304" pitchFamily="18" charset="0"/>
                <a:cs typeface="Times New Roman" panose="02020603050405020304" pitchFamily="18" charset="0"/>
              </a:rPr>
              <a:t>$15.8 billion</a:t>
            </a:r>
            <a:r>
              <a:rPr lang="en-US" sz="1300" dirty="0">
                <a:effectLst/>
                <a:latin typeface="+mn-lt"/>
                <a:ea typeface="Times New Roman" panose="02020603050405020304" pitchFamily="18" charset="0"/>
                <a:cs typeface="Times New Roman" panose="02020603050405020304" pitchFamily="18" charset="0"/>
              </a:rPr>
              <a:t>, $12.8 billion appropriated in SB 8 (Eighty-seventh Third Called Session) </a:t>
            </a:r>
          </a:p>
          <a:p>
            <a:pPr marL="628650" lvl="1" indent="-171450">
              <a:spcBef>
                <a:spcPts val="0"/>
              </a:spcBef>
              <a:buFont typeface="Arial" panose="020B0604020202020204" pitchFamily="34" charset="0"/>
              <a:buChar char="•"/>
            </a:pPr>
            <a:r>
              <a:rPr lang="en-US" sz="1300" dirty="0">
                <a:latin typeface="+mn-lt"/>
                <a:cs typeface="Times New Roman" panose="02020603050405020304" pitchFamily="18" charset="0"/>
              </a:rPr>
              <a:t>In the 87</a:t>
            </a:r>
            <a:r>
              <a:rPr lang="en-US" sz="1300" baseline="30000" dirty="0">
                <a:latin typeface="+mn-lt"/>
                <a:cs typeface="Times New Roman" panose="02020603050405020304" pitchFamily="18" charset="0"/>
              </a:rPr>
              <a:t>th</a:t>
            </a:r>
            <a:r>
              <a:rPr lang="en-US" sz="1300" dirty="0">
                <a:latin typeface="+mn-lt"/>
                <a:cs typeface="Times New Roman" panose="02020603050405020304" pitchFamily="18" charset="0"/>
              </a:rPr>
              <a:t> Regular Legislative Session, the Legislature amended Art. IX Sec. 13.01 to the GAA (2022-2023) in order to allow the Legislature the ability to allocate certain federal funds, including CSFR Funds</a:t>
            </a:r>
          </a:p>
          <a:p>
            <a:pPr marL="628650" lvl="1" indent="-171450">
              <a:spcBef>
                <a:spcPts val="0"/>
              </a:spcBef>
              <a:buFont typeface="Arial" panose="020B0604020202020204" pitchFamily="34" charset="0"/>
              <a:buChar char="•"/>
            </a:pPr>
            <a:r>
              <a:rPr lang="en-US" sz="1300" dirty="0">
                <a:latin typeface="+mn-lt"/>
                <a:ea typeface="Times New Roman" panose="02020603050405020304" pitchFamily="18" charset="0"/>
                <a:cs typeface="Times New Roman" panose="02020603050405020304" pitchFamily="18" charset="0"/>
              </a:rPr>
              <a:t>Funds could be used to cover costs incurred by COVID-19; replace revenue lost, delayed, or decreased; address any negative economic impact; and fund certain infrastructure projects</a:t>
            </a:r>
          </a:p>
          <a:p>
            <a:pPr marL="628650" lvl="1" indent="-171450">
              <a:spcBef>
                <a:spcPts val="0"/>
              </a:spcBef>
              <a:buFont typeface="Arial" panose="020B0604020202020204" pitchFamily="34" charset="0"/>
              <a:buChar char="•"/>
            </a:pPr>
            <a:r>
              <a:rPr lang="en-US" sz="1300" dirty="0">
                <a:latin typeface="+mn-lt"/>
                <a:ea typeface="Times New Roman" panose="02020603050405020304" pitchFamily="18" charset="0"/>
                <a:cs typeface="Times New Roman" panose="02020603050405020304" pitchFamily="18" charset="0"/>
              </a:rPr>
              <a:t>In the Final Rule, the US Treasury prohibited the use of CSFR Funds to offset a negative tax reduction that was the result of a change in law, regulation, or administrative interpretation by the state. </a:t>
            </a:r>
            <a:r>
              <a:rPr lang="en-US" sz="1300" dirty="0">
                <a:effectLst/>
                <a:latin typeface="+mn-lt"/>
                <a:ea typeface="Calibri" panose="020F0502020204030204" pitchFamily="34" charset="0"/>
              </a:rPr>
              <a:t>There have been six cases brought up in district courts across the country in response to this guidance. Four of the cases have been issued opinions in favor of the states concluding that the tax mandate in the Interim and Final Rule violate the spending clause of the Constitution. The Texas et al. case (with LA and MS) is the only case that was issued an opinion after the Final Rule was published. The Northern District Court of Texas concluded that the Rule violated that state’s sovereign taxing authority in Article X 10 of the Constitution. Treasury cannot recoup funds used for this purpose. Treasury </a:t>
            </a:r>
            <a:r>
              <a:rPr lang="en-US" sz="1300">
                <a:effectLst/>
                <a:latin typeface="+mn-lt"/>
                <a:ea typeface="Calibri" panose="020F0502020204030204" pitchFamily="34" charset="0"/>
              </a:rPr>
              <a:t>has appealed</a:t>
            </a:r>
            <a:r>
              <a:rPr lang="en-US" sz="1300" dirty="0">
                <a:effectLst/>
                <a:latin typeface="+mn-lt"/>
                <a:ea typeface="Calibri" panose="020F0502020204030204" pitchFamily="34" charset="0"/>
              </a:rPr>
              <a:t>. </a:t>
            </a:r>
          </a:p>
          <a:p>
            <a:pPr marL="628650" lvl="1" indent="-171450">
              <a:spcBef>
                <a:spcPts val="0"/>
              </a:spcBef>
              <a:buFont typeface="Arial" panose="020B0604020202020204" pitchFamily="34" charset="0"/>
              <a:buChar char="•"/>
            </a:pPr>
            <a:r>
              <a:rPr lang="en-US" sz="1300" dirty="0">
                <a:latin typeface="+mn-lt"/>
                <a:ea typeface="Times New Roman" panose="02020603050405020304" pitchFamily="18" charset="0"/>
                <a:cs typeface="Times New Roman" panose="02020603050405020304" pitchFamily="18" charset="0"/>
              </a:rPr>
              <a:t>Other restriction on uses of funds include paying debt services and replenishing reserve funds. </a:t>
            </a:r>
          </a:p>
          <a:p>
            <a:pPr marL="628650" lvl="1" indent="-171450">
              <a:spcBef>
                <a:spcPts val="0"/>
              </a:spcBef>
              <a:buFont typeface="Arial" panose="020B0604020202020204" pitchFamily="34" charset="0"/>
              <a:buChar char="•"/>
            </a:pPr>
            <a:r>
              <a:rPr lang="en-US" sz="1300" dirty="0">
                <a:effectLst/>
                <a:latin typeface="+mn-lt"/>
                <a:ea typeface="Times New Roman" panose="02020603050405020304" pitchFamily="18" charset="0"/>
                <a:cs typeface="Times New Roman" panose="02020603050405020304" pitchFamily="18" charset="0"/>
              </a:rPr>
              <a:t>Funds have until December 31, 2024 to be obligated and December 31, 2026 to be fully expended </a:t>
            </a:r>
          </a:p>
          <a:p>
            <a:pPr lvl="1" indent="0">
              <a:spcBef>
                <a:spcPts val="0"/>
              </a:spcBef>
              <a:buNone/>
            </a:pPr>
            <a:endParaRPr lang="en-US" sz="1300" dirty="0">
              <a:effectLst/>
              <a:latin typeface="Times New Roman" panose="02020603050405020304" pitchFamily="18" charset="0"/>
              <a:ea typeface="Times New Roman" panose="02020603050405020304" pitchFamily="18" charset="0"/>
            </a:endParaRPr>
          </a:p>
          <a:p>
            <a:endParaRPr lang="en-US" dirty="0"/>
          </a:p>
        </p:txBody>
      </p:sp>
      <p:sp>
        <p:nvSpPr>
          <p:cNvPr id="2" name="Date Placeholder 1">
            <a:extLst>
              <a:ext uri="{FF2B5EF4-FFF2-40B4-BE49-F238E27FC236}">
                <a16:creationId xmlns:a16="http://schemas.microsoft.com/office/drawing/2014/main" id="{2B3FB6A4-13A9-4529-9E2B-FBF5D0093C78}"/>
              </a:ext>
            </a:extLst>
          </p:cNvPr>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3" name="Footer Placeholder 2">
            <a:extLst>
              <a:ext uri="{FF2B5EF4-FFF2-40B4-BE49-F238E27FC236}">
                <a16:creationId xmlns:a16="http://schemas.microsoft.com/office/drawing/2014/main" id="{706E760F-3518-446A-90D0-EE19366DA06B}"/>
              </a:ext>
            </a:extLst>
          </p:cNvPr>
          <p:cNvSpPr>
            <a:spLocks noGrp="1"/>
          </p:cNvSpPr>
          <p:nvPr>
            <p:ph type="ftr" sz="quarter" idx="11"/>
          </p:nvPr>
        </p:nvSpPr>
        <p:spPr/>
        <p:txBody>
          <a:bodyPr/>
          <a:lstStyle/>
          <a:p>
            <a:r>
              <a:rPr lang="en-US" dirty="0"/>
              <a:t>LEGISLATIVE BUDGET BOARD</a:t>
            </a:r>
          </a:p>
        </p:txBody>
      </p:sp>
      <p:sp>
        <p:nvSpPr>
          <p:cNvPr id="4" name="Slide Number Placeholder 3">
            <a:extLst>
              <a:ext uri="{FF2B5EF4-FFF2-40B4-BE49-F238E27FC236}">
                <a16:creationId xmlns:a16="http://schemas.microsoft.com/office/drawing/2014/main" id="{05E5CA76-AA07-4140-A302-29DA42EF63F2}"/>
              </a:ext>
            </a:extLst>
          </p:cNvPr>
          <p:cNvSpPr>
            <a:spLocks noGrp="1"/>
          </p:cNvSpPr>
          <p:nvPr>
            <p:ph type="sldNum" sz="quarter" idx="12"/>
          </p:nvPr>
        </p:nvSpPr>
        <p:spPr/>
        <p:txBody>
          <a:bodyPr/>
          <a:lstStyle/>
          <a:p>
            <a:fld id="{D834564F-6D3B-406C-B0D1-672588DF73BB}" type="slidenum">
              <a:rPr lang="en-US" smtClean="0"/>
              <a:pPr/>
              <a:t>7</a:t>
            </a:fld>
            <a:endParaRPr lang="en-US" dirty="0"/>
          </a:p>
        </p:txBody>
      </p:sp>
      <p:sp>
        <p:nvSpPr>
          <p:cNvPr id="5" name="Title 4">
            <a:extLst>
              <a:ext uri="{FF2B5EF4-FFF2-40B4-BE49-F238E27FC236}">
                <a16:creationId xmlns:a16="http://schemas.microsoft.com/office/drawing/2014/main" id="{5F2E3A47-39BA-4C61-B22F-554AB6D438B3}"/>
              </a:ext>
            </a:extLst>
          </p:cNvPr>
          <p:cNvSpPr>
            <a:spLocks noGrp="1"/>
          </p:cNvSpPr>
          <p:nvPr>
            <p:ph type="title"/>
          </p:nvPr>
        </p:nvSpPr>
        <p:spPr/>
        <p:txBody>
          <a:bodyPr/>
          <a:lstStyle/>
          <a:p>
            <a:r>
              <a:rPr lang="en-US" dirty="0"/>
              <a:t>Major Awards to the State</a:t>
            </a:r>
          </a:p>
        </p:txBody>
      </p:sp>
    </p:spTree>
    <p:extLst>
      <p:ext uri="{BB962C8B-B14F-4D97-AF65-F5344CB8AC3E}">
        <p14:creationId xmlns:p14="http://schemas.microsoft.com/office/powerpoint/2010/main" val="125288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FC89CE-F74B-45ED-9A49-ED44596064E3}"/>
              </a:ext>
            </a:extLst>
          </p:cNvPr>
          <p:cNvSpPr>
            <a:spLocks noGrp="1"/>
          </p:cNvSpPr>
          <p:nvPr>
            <p:ph idx="1"/>
          </p:nvPr>
        </p:nvSpPr>
        <p:spPr>
          <a:xfrm>
            <a:off x="457200" y="1341437"/>
            <a:ext cx="8229600" cy="4983163"/>
          </a:xfrm>
        </p:spPr>
        <p:txBody>
          <a:bodyPr>
            <a:normAutofit lnSpcReduction="10000"/>
          </a:bodyPr>
          <a:lstStyle/>
          <a:p>
            <a:pPr marR="0" lvl="0">
              <a:spcBef>
                <a:spcPts val="0"/>
              </a:spcBef>
              <a:spcAft>
                <a:spcPts val="0"/>
              </a:spcAft>
            </a:pPr>
            <a:r>
              <a:rPr lang="en-US" sz="1300" b="1" dirty="0">
                <a:effectLst/>
                <a:latin typeface="+mj-lt"/>
                <a:ea typeface="Times New Roman" panose="02020603050405020304" pitchFamily="18" charset="0"/>
              </a:rPr>
              <a:t>Coronavirus Local Fiscal Recovery Funds (CLFR Funds)</a:t>
            </a:r>
            <a:endParaRPr lang="en-US" sz="1300"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Awarded in the ARPA to counties, cities, and non-entitlement units (NEU)</a:t>
            </a:r>
            <a:endParaRPr lang="en-US" sz="1300"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Awards to counties, cities, and NEU: counties: </a:t>
            </a:r>
            <a:r>
              <a:rPr lang="en-US" sz="1300" b="1" dirty="0">
                <a:effectLst/>
                <a:latin typeface="+mj-lt"/>
                <a:ea typeface="Times New Roman" panose="02020603050405020304" pitchFamily="18" charset="0"/>
              </a:rPr>
              <a:t>$5.7 billion</a:t>
            </a:r>
            <a:r>
              <a:rPr lang="en-US" sz="1300" dirty="0">
                <a:effectLst/>
                <a:latin typeface="+mj-lt"/>
                <a:ea typeface="Times New Roman" panose="02020603050405020304" pitchFamily="18" charset="0"/>
              </a:rPr>
              <a:t>; cities: </a:t>
            </a:r>
            <a:r>
              <a:rPr lang="en-US" sz="1300" b="1" dirty="0">
                <a:effectLst/>
                <a:latin typeface="+mj-lt"/>
                <a:ea typeface="Times New Roman" panose="02020603050405020304" pitchFamily="18" charset="0"/>
              </a:rPr>
              <a:t>$3.3 billion</a:t>
            </a:r>
            <a:r>
              <a:rPr lang="en-US" sz="1300" dirty="0">
                <a:effectLst/>
                <a:latin typeface="+mj-lt"/>
                <a:ea typeface="Times New Roman" panose="02020603050405020304" pitchFamily="18" charset="0"/>
              </a:rPr>
              <a:t>; and NEU: </a:t>
            </a:r>
            <a:r>
              <a:rPr lang="en-US" sz="1300" b="1" dirty="0">
                <a:effectLst/>
                <a:latin typeface="+mj-lt"/>
                <a:ea typeface="Times New Roman" panose="02020603050405020304" pitchFamily="18" charset="0"/>
              </a:rPr>
              <a:t>$1.4 billion</a:t>
            </a:r>
            <a:endParaRPr lang="en-US" sz="1300"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Funds to cities and counties were awarded directly. NEUs are units of government that serve populations 50,000 and less; TDEM is the state administrator of these funds, based on allocations provided by the US Treasury</a:t>
            </a:r>
            <a:endParaRPr lang="en-US" sz="1300"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Funds have until December 31, 2024 to be obligated and December 31, 2026 to be fully expended </a:t>
            </a:r>
          </a:p>
          <a:p>
            <a:pPr marL="457200" marR="0">
              <a:spcBef>
                <a:spcPts val="0"/>
              </a:spcBef>
              <a:spcAft>
                <a:spcPts val="0"/>
              </a:spcAft>
            </a:pPr>
            <a:r>
              <a:rPr lang="en-US" sz="1300" dirty="0">
                <a:effectLst/>
                <a:latin typeface="+mj-lt"/>
                <a:ea typeface="Times New Roman" panose="02020603050405020304" pitchFamily="18" charset="0"/>
              </a:rPr>
              <a:t> </a:t>
            </a:r>
            <a:endParaRPr lang="en-US" sz="1300" dirty="0">
              <a:latin typeface="+mj-lt"/>
              <a:ea typeface="Times New Roman" panose="02020603050405020304" pitchFamily="18" charset="0"/>
            </a:endParaRPr>
          </a:p>
          <a:p>
            <a:pPr marR="0" lvl="0">
              <a:spcBef>
                <a:spcPts val="0"/>
              </a:spcBef>
              <a:spcAft>
                <a:spcPts val="0"/>
              </a:spcAft>
            </a:pPr>
            <a:r>
              <a:rPr lang="en-US" sz="1300" b="1" dirty="0">
                <a:effectLst/>
                <a:latin typeface="+mj-lt"/>
                <a:ea typeface="Times New Roman" panose="02020603050405020304" pitchFamily="18" charset="0"/>
              </a:rPr>
              <a:t>Coronavirus Relief Fund (CRF) </a:t>
            </a:r>
            <a:endParaRPr lang="en-US" sz="1300"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Awarded in the CARES Act to counties and cities with populations greater than 500,000</a:t>
            </a:r>
            <a:endParaRPr lang="en-US" sz="1300"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Texas eligible units of local government award: </a:t>
            </a:r>
            <a:r>
              <a:rPr lang="en-US" sz="1300" b="1" dirty="0">
                <a:effectLst/>
                <a:latin typeface="+mj-lt"/>
                <a:ea typeface="Times New Roman" panose="02020603050405020304" pitchFamily="18" charset="0"/>
              </a:rPr>
              <a:t>$3.2 billion</a:t>
            </a:r>
          </a:p>
          <a:p>
            <a:pPr marL="628650" lvl="1" indent="-171450">
              <a:spcBef>
                <a:spcPts val="0"/>
              </a:spcBef>
              <a:buFont typeface="Arial" panose="020B0604020202020204" pitchFamily="34" charset="0"/>
              <a:buChar char="•"/>
            </a:pPr>
            <a:r>
              <a:rPr lang="en-US" sz="1300" dirty="0">
                <a:latin typeface="+mj-lt"/>
                <a:ea typeface="Times New Roman" panose="02020603050405020304" pitchFamily="18" charset="0"/>
              </a:rPr>
              <a:t>Cities and counties with populations less than 500,000 received CRF from the state’s $8.1 billion award. This was administered by TDEM and was collectively </a:t>
            </a:r>
            <a:r>
              <a:rPr lang="en-US" sz="1300" b="1" dirty="0">
                <a:latin typeface="+mj-lt"/>
                <a:ea typeface="Times New Roman" panose="02020603050405020304" pitchFamily="18" charset="0"/>
              </a:rPr>
              <a:t>$583.1 million </a:t>
            </a:r>
          </a:p>
          <a:p>
            <a:pPr marL="628650" marR="0" lvl="1" indent="-171450" fontAlgn="auto">
              <a:lnSpc>
                <a:spcPct val="100000"/>
              </a:lnSpc>
              <a:spcBef>
                <a:spcPts val="0"/>
              </a:spcBef>
              <a:spcAft>
                <a:spcPts val="0"/>
              </a:spcAft>
              <a:buClrTx/>
              <a:buFont typeface="Arial" panose="020B0604020202020204" pitchFamily="34" charset="0"/>
              <a:buChar char="•"/>
              <a:tabLst/>
              <a:defRPr/>
            </a:pPr>
            <a:r>
              <a:rPr lang="en-US" sz="1300" dirty="0">
                <a:latin typeface="+mj-lt"/>
              </a:rPr>
              <a:t>Funds had to be expended by December 31, 2021; states have until September 30, 2022 to finalize reporting of obligations and expenditures  </a:t>
            </a:r>
          </a:p>
          <a:p>
            <a:pPr marL="628650" lvl="1" indent="-171450">
              <a:spcBef>
                <a:spcPts val="0"/>
              </a:spcBef>
              <a:buFont typeface="Arial" panose="020B0604020202020204" pitchFamily="34" charset="0"/>
              <a:buChar char="•"/>
            </a:pPr>
            <a:endParaRPr lang="en-US" sz="1300" dirty="0">
              <a:highlight>
                <a:srgbClr val="FFFF00"/>
              </a:highlight>
              <a:latin typeface="+mj-lt"/>
              <a:ea typeface="Times New Roman" panose="02020603050405020304" pitchFamily="18" charset="0"/>
            </a:endParaRPr>
          </a:p>
          <a:p>
            <a:pPr marR="0" lvl="0">
              <a:spcBef>
                <a:spcPts val="0"/>
              </a:spcBef>
              <a:spcAft>
                <a:spcPts val="0"/>
              </a:spcAft>
            </a:pPr>
            <a:r>
              <a:rPr lang="en-US" sz="1300" b="1" dirty="0">
                <a:effectLst/>
                <a:latin typeface="+mj-lt"/>
                <a:ea typeface="Times New Roman" panose="02020603050405020304" pitchFamily="18" charset="0"/>
              </a:rPr>
              <a:t>Provider Relief Funds (PRF)</a:t>
            </a:r>
            <a:endParaRPr lang="en-US" sz="1300"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Awarded in the CARES Act, PPPHCEA, CRRSA, and ARPA</a:t>
            </a:r>
            <a:endParaRPr lang="en-US" sz="1300"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Awards to state health services entities (ex. HHSC, health science centers):</a:t>
            </a:r>
            <a:r>
              <a:rPr lang="en-US" sz="1300" b="1" dirty="0">
                <a:effectLst/>
                <a:latin typeface="+mj-lt"/>
                <a:ea typeface="Times New Roman" panose="02020603050405020304" pitchFamily="18" charset="0"/>
              </a:rPr>
              <a:t> $303.4 million</a:t>
            </a:r>
            <a:endParaRPr lang="en-US" sz="1300" b="1" dirty="0">
              <a:latin typeface="+mj-lt"/>
              <a:ea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In addition to certain state agencies, 32,569 eligible health care providers and centers in </a:t>
            </a:r>
            <a:r>
              <a:rPr lang="en-US" sz="1300" dirty="0">
                <a:latin typeface="+mj-lt"/>
                <a:ea typeface="Times New Roman" panose="02020603050405020304" pitchFamily="18" charset="0"/>
              </a:rPr>
              <a:t>Texas </a:t>
            </a:r>
            <a:r>
              <a:rPr lang="en-US" sz="1300" dirty="0">
                <a:effectLst/>
                <a:latin typeface="+mj-lt"/>
                <a:ea typeface="Times New Roman" panose="02020603050405020304" pitchFamily="18" charset="0"/>
              </a:rPr>
              <a:t>received PRF awards, totaling </a:t>
            </a:r>
            <a:r>
              <a:rPr lang="en-US" sz="1300" b="1" dirty="0">
                <a:effectLst/>
                <a:latin typeface="+mj-lt"/>
                <a:ea typeface="Times New Roman" panose="02020603050405020304" pitchFamily="18" charset="0"/>
              </a:rPr>
              <a:t>$9.3 billion </a:t>
            </a:r>
          </a:p>
          <a:p>
            <a:pPr marL="628650" lvl="1" indent="-171450">
              <a:spcBef>
                <a:spcPts val="0"/>
              </a:spcBef>
              <a:buFont typeface="Arial" panose="020B0604020202020204" pitchFamily="34" charset="0"/>
              <a:buChar char="•"/>
            </a:pPr>
            <a:r>
              <a:rPr lang="en-US" sz="1300" b="0" i="0" dirty="0">
                <a:solidFill>
                  <a:srgbClr val="000000"/>
                </a:solidFill>
                <a:effectLst/>
                <a:latin typeface="+mj-lt"/>
                <a:cs typeface="Times New Roman" panose="02020603050405020304" pitchFamily="18" charset="0"/>
              </a:rPr>
              <a:t>PRF was awarded to eligible providers who diagnose, test, or care for individuals with possible or actual cases of COVID-19 and who have health care related expenses and lost revenue that is attribute to COVID-19</a:t>
            </a:r>
            <a:endParaRPr lang="en-US" sz="1300" dirty="0">
              <a:latin typeface="+mj-lt"/>
              <a:ea typeface="Times New Roman" panose="02020603050405020304" pitchFamily="18" charset="0"/>
              <a:cs typeface="Times New Roman" panose="02020603050405020304" pitchFamily="18" charset="0"/>
            </a:endParaRPr>
          </a:p>
          <a:p>
            <a:pPr marL="628650" lvl="1" indent="-171450">
              <a:spcBef>
                <a:spcPts val="0"/>
              </a:spcBef>
              <a:buFont typeface="Arial" panose="020B0604020202020204" pitchFamily="34" charset="0"/>
              <a:buChar char="•"/>
            </a:pPr>
            <a:r>
              <a:rPr lang="en-US" sz="1300" dirty="0">
                <a:effectLst/>
                <a:latin typeface="+mj-lt"/>
                <a:ea typeface="Times New Roman" panose="02020603050405020304" pitchFamily="18" charset="0"/>
              </a:rPr>
              <a:t>Funds to be expended within 12 to 18-months of receipt of award </a:t>
            </a:r>
          </a:p>
          <a:p>
            <a:pPr marL="628650" lvl="1" indent="-171450">
              <a:spcBef>
                <a:spcPts val="0"/>
              </a:spcBef>
              <a:buFont typeface="Arial" panose="020B0604020202020204" pitchFamily="34" charset="0"/>
              <a:buChar char="•"/>
            </a:pPr>
            <a:endParaRPr lang="en-US" sz="1200" dirty="0">
              <a:effectLst/>
              <a:highlight>
                <a:srgbClr val="FFFF00"/>
              </a:highlight>
              <a:latin typeface="+mj-lt"/>
              <a:ea typeface="Times New Roman" panose="02020603050405020304" pitchFamily="18" charset="0"/>
            </a:endParaRPr>
          </a:p>
          <a:p>
            <a:pPr marL="628650" lvl="1" indent="-171450">
              <a:spcBef>
                <a:spcPts val="0"/>
              </a:spcBef>
              <a:buFont typeface="Arial" panose="020B0604020202020204" pitchFamily="34" charset="0"/>
              <a:buChar char="•"/>
            </a:pPr>
            <a:endParaRPr lang="en-US" sz="1300" dirty="0">
              <a:effectLst/>
              <a:latin typeface="+mj-lt"/>
              <a:ea typeface="Times New Roman" panose="02020603050405020304" pitchFamily="18" charset="0"/>
            </a:endParaRPr>
          </a:p>
          <a:p>
            <a:pPr marL="628650" lvl="1" indent="-171450">
              <a:spcBef>
                <a:spcPts val="0"/>
              </a:spcBef>
              <a:buFont typeface="Arial" panose="020B0604020202020204" pitchFamily="34" charset="0"/>
              <a:buChar char="•"/>
            </a:pPr>
            <a:endParaRPr lang="en-US" sz="1300" dirty="0">
              <a:effectLst/>
              <a:latin typeface="+mj-lt"/>
              <a:ea typeface="Times New Roman" panose="02020603050405020304" pitchFamily="18" charset="0"/>
            </a:endParaRPr>
          </a:p>
          <a:p>
            <a:endParaRPr lang="en-US" dirty="0">
              <a:latin typeface="+mj-lt"/>
            </a:endParaRPr>
          </a:p>
        </p:txBody>
      </p:sp>
      <p:sp>
        <p:nvSpPr>
          <p:cNvPr id="2" name="Date Placeholder 1">
            <a:extLst>
              <a:ext uri="{FF2B5EF4-FFF2-40B4-BE49-F238E27FC236}">
                <a16:creationId xmlns:a16="http://schemas.microsoft.com/office/drawing/2014/main" id="{A651A568-039E-4A6E-918E-50EED24528DA}"/>
              </a:ext>
            </a:extLst>
          </p:cNvPr>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3" name="Footer Placeholder 2">
            <a:extLst>
              <a:ext uri="{FF2B5EF4-FFF2-40B4-BE49-F238E27FC236}">
                <a16:creationId xmlns:a16="http://schemas.microsoft.com/office/drawing/2014/main" id="{554F6F66-0001-4963-AEAA-F89F0DC12EC3}"/>
              </a:ext>
            </a:extLst>
          </p:cNvPr>
          <p:cNvSpPr>
            <a:spLocks noGrp="1"/>
          </p:cNvSpPr>
          <p:nvPr>
            <p:ph type="ftr" sz="quarter" idx="11"/>
          </p:nvPr>
        </p:nvSpPr>
        <p:spPr/>
        <p:txBody>
          <a:bodyPr/>
          <a:lstStyle/>
          <a:p>
            <a:r>
              <a:rPr lang="en-US" dirty="0"/>
              <a:t>LEGISLATIVE BUDGET BOARD</a:t>
            </a:r>
          </a:p>
        </p:txBody>
      </p:sp>
      <p:sp>
        <p:nvSpPr>
          <p:cNvPr id="4" name="Slide Number Placeholder 3">
            <a:extLst>
              <a:ext uri="{FF2B5EF4-FFF2-40B4-BE49-F238E27FC236}">
                <a16:creationId xmlns:a16="http://schemas.microsoft.com/office/drawing/2014/main" id="{1BA00906-1430-4FCD-8EF2-73C77D66E645}"/>
              </a:ext>
            </a:extLst>
          </p:cNvPr>
          <p:cNvSpPr>
            <a:spLocks noGrp="1"/>
          </p:cNvSpPr>
          <p:nvPr>
            <p:ph type="sldNum" sz="quarter" idx="12"/>
          </p:nvPr>
        </p:nvSpPr>
        <p:spPr/>
        <p:txBody>
          <a:bodyPr/>
          <a:lstStyle/>
          <a:p>
            <a:fld id="{D834564F-6D3B-406C-B0D1-672588DF73BB}" type="slidenum">
              <a:rPr lang="en-US" smtClean="0"/>
              <a:pPr/>
              <a:t>8</a:t>
            </a:fld>
            <a:endParaRPr lang="en-US" dirty="0"/>
          </a:p>
        </p:txBody>
      </p:sp>
      <p:sp>
        <p:nvSpPr>
          <p:cNvPr id="5" name="Title 4">
            <a:extLst>
              <a:ext uri="{FF2B5EF4-FFF2-40B4-BE49-F238E27FC236}">
                <a16:creationId xmlns:a16="http://schemas.microsoft.com/office/drawing/2014/main" id="{D65080DF-D064-4566-AA3A-FC6D2A5CBD5E}"/>
              </a:ext>
            </a:extLst>
          </p:cNvPr>
          <p:cNvSpPr>
            <a:spLocks noGrp="1"/>
          </p:cNvSpPr>
          <p:nvPr>
            <p:ph type="title"/>
          </p:nvPr>
        </p:nvSpPr>
        <p:spPr/>
        <p:txBody>
          <a:bodyPr/>
          <a:lstStyle/>
          <a:p>
            <a:r>
              <a:rPr lang="en-US" dirty="0"/>
              <a:t>Major Awards to Other Units of Government</a:t>
            </a:r>
          </a:p>
        </p:txBody>
      </p:sp>
    </p:spTree>
    <p:extLst>
      <p:ext uri="{BB962C8B-B14F-4D97-AF65-F5344CB8AC3E}">
        <p14:creationId xmlns:p14="http://schemas.microsoft.com/office/powerpoint/2010/main" val="352265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lvl="0"/>
            <a:r>
              <a:rPr lang="en-US" sz="1400" dirty="0">
                <a:latin typeface="+mj-lt"/>
              </a:rPr>
              <a:t>SB 8 Sec. 49 (87</a:t>
            </a:r>
            <a:r>
              <a:rPr lang="en-US" sz="1400" baseline="30000" dirty="0">
                <a:latin typeface="+mj-lt"/>
              </a:rPr>
              <a:t>th</a:t>
            </a:r>
            <a:r>
              <a:rPr lang="en-US" sz="1400" dirty="0">
                <a:latin typeface="+mj-lt"/>
              </a:rPr>
              <a:t> Third Called Special Session) requires the LBB to compile and post on their website a quarterly report on the expenditures and uses of COVID-19 funding. For each agency or institution, the report must include: </a:t>
            </a:r>
          </a:p>
          <a:p>
            <a:pPr marL="285750" lvl="0" indent="-285750">
              <a:buFont typeface="Arial" panose="020B0604020202020204" pitchFamily="34" charset="0"/>
              <a:buChar char="•"/>
            </a:pPr>
            <a:r>
              <a:rPr lang="en-US" sz="1400" dirty="0">
                <a:latin typeface="+mj-lt"/>
              </a:rPr>
              <a:t>The anticipated award amount by federal COVID bill for each program/award</a:t>
            </a:r>
          </a:p>
          <a:p>
            <a:pPr marL="285750" lvl="0" indent="-285750">
              <a:buFont typeface="Arial" panose="020B0604020202020204" pitchFamily="34" charset="0"/>
              <a:buChar char="•"/>
            </a:pPr>
            <a:r>
              <a:rPr lang="en-US" sz="1400" dirty="0">
                <a:latin typeface="+mj-lt"/>
              </a:rPr>
              <a:t>The amount expended for each program/award</a:t>
            </a:r>
          </a:p>
          <a:p>
            <a:pPr marL="285750" lvl="0" indent="-285750">
              <a:buFont typeface="Arial" panose="020B0604020202020204" pitchFamily="34" charset="0"/>
              <a:buChar char="•"/>
            </a:pPr>
            <a:r>
              <a:rPr lang="en-US" sz="1400" dirty="0">
                <a:latin typeface="+mj-lt"/>
              </a:rPr>
              <a:t>The balance of funds for each program/award </a:t>
            </a:r>
          </a:p>
          <a:p>
            <a:pPr marL="285750" lvl="0" indent="-285750">
              <a:buFont typeface="Arial" panose="020B0604020202020204" pitchFamily="34" charset="0"/>
              <a:buChar char="•"/>
            </a:pPr>
            <a:r>
              <a:rPr lang="en-US" sz="1400" dirty="0">
                <a:latin typeface="+mj-lt"/>
              </a:rPr>
              <a:t>The uses of funds for each program/award </a:t>
            </a:r>
          </a:p>
          <a:p>
            <a:pPr marL="285750" indent="-285750">
              <a:buFont typeface="Arial" panose="020B0604020202020204" pitchFamily="34" charset="0"/>
              <a:buChar char="•"/>
            </a:pPr>
            <a:r>
              <a:rPr lang="en-US" sz="1400" dirty="0">
                <a:latin typeface="+mj-lt"/>
              </a:rPr>
              <a:t>The performance period end date for each program/award</a:t>
            </a:r>
          </a:p>
          <a:p>
            <a:pPr lvl="0"/>
            <a:r>
              <a:rPr lang="en-US" sz="1400" dirty="0">
                <a:latin typeface="+mj-lt"/>
              </a:rPr>
              <a:t>For other political subdivisions, the website page will provide links to external guidance and reports, such as the US Treasury’s compilation of city and county Coronavirus Local Fiscal Recovery Funds quarterly reports </a:t>
            </a:r>
          </a:p>
          <a:p>
            <a:pPr lvl="0"/>
            <a:r>
              <a:rPr lang="en-US" sz="1400" b="1" dirty="0">
                <a:latin typeface="+mj-lt"/>
                <a:hlinkClick r:id="rId2">
                  <a:extLst>
                    <a:ext uri="{A12FA001-AC4F-418D-AE19-62706E023703}">
                      <ahyp:hlinkClr xmlns:ahyp="http://schemas.microsoft.com/office/drawing/2018/hyperlinkcolor" val="tx"/>
                    </a:ext>
                  </a:extLst>
                </a:hlinkClick>
              </a:rPr>
              <a:t>https://www.lbb.texas.gov/Covid-19_Reporting.aspx</a:t>
            </a:r>
            <a:r>
              <a:rPr lang="en-US" sz="1400" b="1" dirty="0">
                <a:latin typeface="+mj-lt"/>
              </a:rPr>
              <a:t> </a:t>
            </a:r>
          </a:p>
        </p:txBody>
      </p:sp>
      <p:sp>
        <p:nvSpPr>
          <p:cNvPr id="4" name="Date Placeholder 3"/>
          <p:cNvSpPr>
            <a:spLocks noGrp="1"/>
          </p:cNvSpPr>
          <p:nvPr>
            <p:ph type="dt" sz="half" idx="10"/>
          </p:nvPr>
        </p:nvSpPr>
        <p:spPr/>
        <p:txBody>
          <a:bodyPr/>
          <a:lstStyle/>
          <a:p>
            <a:fld id="{26AC891B-3E96-4041-9D80-9F4A51F50E81}" type="datetime4">
              <a:rPr lang="en-US" smtClean="0"/>
              <a:pPr/>
              <a:t>July 13, 2022</a:t>
            </a:fld>
            <a:endParaRPr lang="en-US" dirty="0"/>
          </a:p>
        </p:txBody>
      </p:sp>
      <p:sp>
        <p:nvSpPr>
          <p:cNvPr id="6" name="Footer Placeholder 5"/>
          <p:cNvSpPr>
            <a:spLocks noGrp="1"/>
          </p:cNvSpPr>
          <p:nvPr>
            <p:ph type="ftr" sz="quarter" idx="11"/>
          </p:nvPr>
        </p:nvSpPr>
        <p:spPr/>
        <p:txBody>
          <a:bodyPr/>
          <a:lstStyle/>
          <a:p>
            <a:r>
              <a:rPr lang="en-US" dirty="0"/>
              <a:t>LEGISLATIVE BUDGET BOARD</a:t>
            </a:r>
          </a:p>
        </p:txBody>
      </p:sp>
      <p:sp>
        <p:nvSpPr>
          <p:cNvPr id="5" name="Slide Number Placeholder 4"/>
          <p:cNvSpPr>
            <a:spLocks noGrp="1"/>
          </p:cNvSpPr>
          <p:nvPr>
            <p:ph type="sldNum" sz="quarter" idx="12"/>
          </p:nvPr>
        </p:nvSpPr>
        <p:spPr/>
        <p:txBody>
          <a:bodyPr/>
          <a:lstStyle/>
          <a:p>
            <a:fld id="{D834564F-6D3B-406C-B0D1-672588DF73BB}" type="slidenum">
              <a:rPr lang="en-US" smtClean="0"/>
              <a:pPr/>
              <a:t>9</a:t>
            </a:fld>
            <a:endParaRPr lang="en-US" dirty="0"/>
          </a:p>
        </p:txBody>
      </p:sp>
      <p:sp>
        <p:nvSpPr>
          <p:cNvPr id="7" name="Title 6"/>
          <p:cNvSpPr>
            <a:spLocks noGrp="1"/>
          </p:cNvSpPr>
          <p:nvPr>
            <p:ph type="title"/>
          </p:nvPr>
        </p:nvSpPr>
        <p:spPr/>
        <p:txBody>
          <a:bodyPr/>
          <a:lstStyle/>
          <a:p>
            <a:r>
              <a:rPr lang="en-US" dirty="0"/>
              <a:t>COVID-19 Funds Reporting Requirement</a:t>
            </a:r>
          </a:p>
        </p:txBody>
      </p:sp>
    </p:spTree>
  </p:cSld>
  <p:clrMapOvr>
    <a:masterClrMapping/>
  </p:clrMapOvr>
</p:sld>
</file>

<file path=ppt/theme/theme1.xml><?xml version="1.0" encoding="utf-8"?>
<a:theme xmlns:a="http://schemas.openxmlformats.org/drawingml/2006/main" name="Presentation_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Template_87_FY22.potx" id="{CE31761A-9583-4DAE-9DA5-1ACBEC4CBF38}" vid="{4FAB7B51-0CC1-48B8-A4E8-98F22DB96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3062</TotalTime>
  <Words>3422</Words>
  <Application>Microsoft Office PowerPoint</Application>
  <PresentationFormat>On-screen Show (4:3)</PresentationFormat>
  <Paragraphs>258</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Courier New</vt:lpstr>
      <vt:lpstr>Times New Roman</vt:lpstr>
      <vt:lpstr>Tw Cen MT</vt:lpstr>
      <vt:lpstr>Wingdings</vt:lpstr>
      <vt:lpstr>Presentation_Template</vt:lpstr>
      <vt:lpstr>Federal Funding Overview</vt:lpstr>
      <vt:lpstr>About the Legislative Budget Board</vt:lpstr>
      <vt:lpstr>Federal COVID-19 Funding</vt:lpstr>
      <vt:lpstr>Grants that Remain Open</vt:lpstr>
      <vt:lpstr>Major Awards to the State</vt:lpstr>
      <vt:lpstr>Major Awards to the State</vt:lpstr>
      <vt:lpstr>Major Awards to the State</vt:lpstr>
      <vt:lpstr>Major Awards to Other Units of Government</vt:lpstr>
      <vt:lpstr>COVID-19 Funds Reporting Requirement</vt:lpstr>
      <vt:lpstr>Infrastructure Investment and Jobs Act (IIJA)</vt:lpstr>
      <vt:lpstr>IIJA Programs</vt:lpstr>
      <vt:lpstr>IIJA Programs (Continued)</vt:lpstr>
      <vt:lpstr>IIJA Programs (Continued)</vt:lpstr>
      <vt:lpstr>IIJA Programs (Continued)</vt:lpstr>
      <vt:lpstr>Contact the LBB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 of Certain Federal Funding</dc:title>
  <dc:creator>Elizabeth O'Connor</dc:creator>
  <cp:lastModifiedBy>Eduardo Rodriguez</cp:lastModifiedBy>
  <cp:revision>39</cp:revision>
  <cp:lastPrinted>2022-06-27T17:01:29Z</cp:lastPrinted>
  <dcterms:created xsi:type="dcterms:W3CDTF">2022-05-23T14:33:53Z</dcterms:created>
  <dcterms:modified xsi:type="dcterms:W3CDTF">2022-07-13T21:16:48Z</dcterms:modified>
</cp:coreProperties>
</file>