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5"/>
  </p:sldMasterIdLst>
  <p:notesMasterIdLst>
    <p:notesMasterId r:id="rId34"/>
  </p:notesMasterIdLst>
  <p:handoutMasterIdLst>
    <p:handoutMasterId r:id="rId35"/>
  </p:handoutMasterIdLst>
  <p:sldIdLst>
    <p:sldId id="256" r:id="rId6"/>
    <p:sldId id="268" r:id="rId7"/>
    <p:sldId id="328" r:id="rId8"/>
    <p:sldId id="298" r:id="rId9"/>
    <p:sldId id="331" r:id="rId10"/>
    <p:sldId id="332" r:id="rId11"/>
    <p:sldId id="333" r:id="rId12"/>
    <p:sldId id="334" r:id="rId13"/>
    <p:sldId id="335" r:id="rId14"/>
    <p:sldId id="299" r:id="rId15"/>
    <p:sldId id="311" r:id="rId16"/>
    <p:sldId id="301" r:id="rId17"/>
    <p:sldId id="312" r:id="rId18"/>
    <p:sldId id="302" r:id="rId19"/>
    <p:sldId id="304" r:id="rId20"/>
    <p:sldId id="313" r:id="rId21"/>
    <p:sldId id="303" r:id="rId22"/>
    <p:sldId id="305" r:id="rId23"/>
    <p:sldId id="320" r:id="rId24"/>
    <p:sldId id="329" r:id="rId25"/>
    <p:sldId id="330" r:id="rId26"/>
    <p:sldId id="326" r:id="rId27"/>
    <p:sldId id="319" r:id="rId28"/>
    <p:sldId id="327" r:id="rId29"/>
    <p:sldId id="325" r:id="rId30"/>
    <p:sldId id="321" r:id="rId31"/>
    <p:sldId id="322" r:id="rId32"/>
    <p:sldId id="297" r:id="rId33"/>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3BD7B"/>
    <a:srgbClr val="F60000"/>
    <a:srgbClr val="FFF6DD"/>
    <a:srgbClr val="D8CEC6"/>
    <a:srgbClr val="573215"/>
    <a:srgbClr val="CEDBAF"/>
    <a:srgbClr val="567632"/>
    <a:srgbClr val="CEBDA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981" autoAdjust="0"/>
    <p:restoredTop sz="74706" autoAdjust="0"/>
  </p:normalViewPr>
  <p:slideViewPr>
    <p:cSldViewPr snapToGrid="0">
      <p:cViewPr varScale="1">
        <p:scale>
          <a:sx n="86" d="100"/>
          <a:sy n="86" d="100"/>
        </p:scale>
        <p:origin x="1248" y="72"/>
      </p:cViewPr>
      <p:guideLst>
        <p:guide orient="horz" pos="1620"/>
        <p:guide pos="2880"/>
      </p:guideLst>
    </p:cSldViewPr>
  </p:slideViewPr>
  <p:notesTextViewPr>
    <p:cViewPr>
      <p:scale>
        <a:sx n="3" d="2"/>
        <a:sy n="3" d="2"/>
      </p:scale>
      <p:origin x="0" y="0"/>
    </p:cViewPr>
  </p:notesTextViewPr>
  <p:sorterViewPr>
    <p:cViewPr>
      <p:scale>
        <a:sx n="150" d="100"/>
        <a:sy n="150" d="100"/>
      </p:scale>
      <p:origin x="0" y="-6054"/>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tableStyles" Target="tableStyles.xml"/><Relationship Id="rId21" Type="http://schemas.openxmlformats.org/officeDocument/2006/relationships/slide" Target="slides/slide16.xml"/><Relationship Id="rId34" Type="http://schemas.openxmlformats.org/officeDocument/2006/relationships/notesMaster" Target="notesMasters/notesMaster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viewProps" Target="viewProps.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handoutMaster" Target="handoutMasters/handoutMaster1.xml"/><Relationship Id="rId8" Type="http://schemas.openxmlformats.org/officeDocument/2006/relationships/slide" Target="slides/slide3.xml"/><Relationship Id="rId3" Type="http://schemas.openxmlformats.org/officeDocument/2006/relationships/customXml" Target="../customXml/item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9265E918-C2E5-4A87-83F0-7D573AE069A1}" type="datetimeFigureOut">
              <a:rPr lang="en-US" smtClean="0"/>
              <a:t>7/15/2022</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01DEB267-B1C0-4A07-928D-085D58E591ED}" type="slidenum">
              <a:rPr lang="en-US" smtClean="0"/>
              <a:t>‹#›</a:t>
            </a:fld>
            <a:endParaRPr lang="en-US"/>
          </a:p>
        </p:txBody>
      </p:sp>
    </p:spTree>
    <p:extLst>
      <p:ext uri="{BB962C8B-B14F-4D97-AF65-F5344CB8AC3E}">
        <p14:creationId xmlns:p14="http://schemas.microsoft.com/office/powerpoint/2010/main" val="1430985880"/>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7724EA9-E0CA-4FE5-B25C-474CE1937883}" type="datetimeFigureOut">
              <a:rPr lang="en-US" smtClean="0"/>
              <a:pPr/>
              <a:t>7/15/2022</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ECDDE50-7C3A-4FF2-A262-CD8DD51BB7C1}" type="slidenum">
              <a:rPr lang="en-US" smtClean="0"/>
              <a:pPr/>
              <a:t>‹#›</a:t>
            </a:fld>
            <a:endParaRPr lang="en-US"/>
          </a:p>
        </p:txBody>
      </p:sp>
    </p:spTree>
    <p:extLst>
      <p:ext uri="{BB962C8B-B14F-4D97-AF65-F5344CB8AC3E}">
        <p14:creationId xmlns:p14="http://schemas.microsoft.com/office/powerpoint/2010/main" val="1830342431"/>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dirty="0" smtClean="0"/>
              <a:t>When is the last time you reviewed your benefits? Did</a:t>
            </a:r>
            <a:r>
              <a:rPr lang="en-US" baseline="0" dirty="0" smtClean="0"/>
              <a:t> you enroll when you were first employed and haven’t reviewed them since?</a:t>
            </a:r>
            <a:endParaRPr lang="en-US" dirty="0" smtClean="0"/>
          </a:p>
          <a:p>
            <a:endParaRPr lang="en-US" dirty="0" smtClean="0"/>
          </a:p>
          <a:p>
            <a:r>
              <a:rPr lang="en-US" dirty="0" smtClean="0"/>
              <a:t>Well, whether you’ve been working for the state for one year or twenty,</a:t>
            </a:r>
            <a:r>
              <a:rPr lang="en-US" baseline="0" dirty="0" smtClean="0"/>
              <a:t> we recommend you review your benefits at least once a year to make sure you’re enrolled in the best benefit options for you and your dependents. Then, we recommend you learn about how to get the most value from your benefits.</a:t>
            </a:r>
          </a:p>
          <a:p>
            <a:endParaRPr lang="en-US" baseline="0" dirty="0" smtClean="0"/>
          </a:p>
          <a:p>
            <a:r>
              <a:rPr lang="en-US" baseline="0" dirty="0" smtClean="0"/>
              <a:t>Let’s do a quick overview of benefits offered through ERS to state and higher educations employees:</a:t>
            </a:r>
          </a:p>
          <a:p>
            <a:r>
              <a:rPr lang="en-US" baseline="0" dirty="0" smtClean="0"/>
              <a:t> </a:t>
            </a:r>
          </a:p>
          <a:p>
            <a:pPr marL="170181" indent="-170181">
              <a:buFont typeface="Arial" panose="020B0604020202020204" pitchFamily="34" charset="0"/>
              <a:buChar char="•"/>
            </a:pPr>
            <a:r>
              <a:rPr lang="en-US" baseline="0" dirty="0" smtClean="0"/>
              <a:t>health coverage;</a:t>
            </a:r>
          </a:p>
          <a:p>
            <a:pPr marL="170181" indent="-170181">
              <a:buFont typeface="Arial" panose="020B0604020202020204" pitchFamily="34" charset="0"/>
              <a:buChar char="•"/>
            </a:pPr>
            <a:r>
              <a:rPr lang="en-US" baseline="0" dirty="0" smtClean="0"/>
              <a:t>dental coverage;</a:t>
            </a:r>
          </a:p>
          <a:p>
            <a:pPr marL="170181" indent="-170181">
              <a:buFont typeface="Arial" panose="020B0604020202020204" pitchFamily="34" charset="0"/>
              <a:buChar char="•"/>
            </a:pPr>
            <a:r>
              <a:rPr lang="en-US" baseline="0" dirty="0" smtClean="0"/>
              <a:t>State of Texas Vision;</a:t>
            </a:r>
          </a:p>
          <a:p>
            <a:pPr marL="170181" indent="-170181">
              <a:buFont typeface="Arial" panose="020B0604020202020204" pitchFamily="34" charset="0"/>
              <a:buChar char="•"/>
            </a:pPr>
            <a:r>
              <a:rPr lang="en-US" baseline="0" dirty="0" smtClean="0"/>
              <a:t>Optional Term Life Insurance;</a:t>
            </a:r>
          </a:p>
          <a:p>
            <a:pPr marL="170181" indent="-170181">
              <a:buFont typeface="Arial" panose="020B0604020202020204" pitchFamily="34" charset="0"/>
              <a:buChar char="•"/>
            </a:pPr>
            <a:r>
              <a:rPr lang="en-US" baseline="0" dirty="0" smtClean="0"/>
              <a:t>Dependent Term Life Insurance;</a:t>
            </a:r>
          </a:p>
          <a:p>
            <a:pPr marL="170181" indent="-170181">
              <a:buFont typeface="Arial" panose="020B0604020202020204" pitchFamily="34" charset="0"/>
              <a:buChar char="•"/>
            </a:pPr>
            <a:r>
              <a:rPr lang="en-US" baseline="0" dirty="0" smtClean="0"/>
              <a:t>Voluntary Accidental Death &amp; Dismemberment (AD&amp;D);</a:t>
            </a:r>
          </a:p>
          <a:p>
            <a:pPr marL="170181" indent="-170181">
              <a:buFont typeface="Arial" panose="020B0604020202020204" pitchFamily="34" charset="0"/>
              <a:buChar char="•"/>
            </a:pPr>
            <a:r>
              <a:rPr lang="en-US" baseline="0" dirty="0" smtClean="0"/>
              <a:t>Texas Income Protection Plan (TIPP);</a:t>
            </a:r>
          </a:p>
          <a:p>
            <a:pPr marL="170181" indent="-170181">
              <a:buFont typeface="Arial" panose="020B0604020202020204" pitchFamily="34" charset="0"/>
              <a:buChar char="•"/>
            </a:pPr>
            <a:r>
              <a:rPr lang="en-US" baseline="0" dirty="0" smtClean="0"/>
              <a:t>TexFlex; </a:t>
            </a:r>
          </a:p>
          <a:p>
            <a:pPr marL="170181" indent="-170181">
              <a:buFont typeface="Arial" panose="020B0604020202020204" pitchFamily="34" charset="0"/>
              <a:buChar char="•"/>
            </a:pPr>
            <a:r>
              <a:rPr lang="en-US" baseline="0" dirty="0" smtClean="0"/>
              <a:t>Texa$aver (if applicable) and</a:t>
            </a:r>
          </a:p>
          <a:p>
            <a:pPr marL="170181" indent="-170181">
              <a:buFont typeface="Arial" panose="020B0604020202020204" pitchFamily="34" charset="0"/>
              <a:buChar char="•"/>
            </a:pPr>
            <a:r>
              <a:rPr lang="en-US" baseline="0" dirty="0" smtClean="0"/>
              <a:t>the ERS retirement plan (if applicable).</a:t>
            </a:r>
          </a:p>
          <a:p>
            <a:endParaRPr lang="en-US" baseline="0" dirty="0" smtClean="0"/>
          </a:p>
          <a:p>
            <a:r>
              <a:rPr lang="en-US" baseline="0" dirty="0" smtClean="0"/>
              <a:t>We’ll go into more detail about each one in the next few slides.</a:t>
            </a:r>
          </a:p>
          <a:p>
            <a:endParaRPr lang="en-US" dirty="0"/>
          </a:p>
        </p:txBody>
      </p:sp>
    </p:spTree>
    <p:extLst>
      <p:ext uri="{BB962C8B-B14F-4D97-AF65-F5344CB8AC3E}">
        <p14:creationId xmlns:p14="http://schemas.microsoft.com/office/powerpoint/2010/main" val="38842230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You cannot withdraw the state’s match, but you will receive it as part of your monthly annuity in retirement.</a:t>
            </a:r>
          </a:p>
          <a:p>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When you reach retirement eligibility and decide to retire, ERS will add up the money in your account plus the state’s final match to determine how much you have in your account at the time of retirement. </a:t>
            </a:r>
          </a:p>
          <a:p>
            <a:endParaRPr lang="en-US" dirty="0"/>
          </a:p>
        </p:txBody>
      </p:sp>
    </p:spTree>
    <p:extLst>
      <p:ext uri="{BB962C8B-B14F-4D97-AF65-F5344CB8AC3E}">
        <p14:creationId xmlns:p14="http://schemas.microsoft.com/office/powerpoint/2010/main" val="21384761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46350" y="876300"/>
            <a:ext cx="4203700" cy="2365375"/>
          </a:xfrm>
        </p:spPr>
      </p:sp>
      <p:sp>
        <p:nvSpPr>
          <p:cNvPr id="3" name="Notes Placeholder 2"/>
          <p:cNvSpPr>
            <a:spLocks noGrp="1"/>
          </p:cNvSpPr>
          <p:nvPr>
            <p:ph type="body" idx="1"/>
          </p:nvPr>
        </p:nvSpPr>
        <p:spPr/>
        <p:txBody>
          <a:bodyPr/>
          <a:lstStyle/>
          <a:p>
            <a:r>
              <a:rPr lang="en-US" dirty="0" smtClean="0"/>
              <a:t>This</a:t>
            </a:r>
            <a:r>
              <a:rPr lang="en-US" baseline="0" dirty="0" smtClean="0"/>
              <a:t> step is a key factor that makes Group 4 a defined benefit and NOT a 401(k)</a:t>
            </a:r>
          </a:p>
          <a:p>
            <a:pPr marL="171450" indent="-171450">
              <a:buFont typeface="Arial" panose="020B0604020202020204" pitchFamily="34" charset="0"/>
              <a:buChar char="•"/>
            </a:pPr>
            <a:r>
              <a:rPr lang="en-US" baseline="0" dirty="0" smtClean="0"/>
              <a:t>401(k) plans do not provide a lifetime annuity but leave employees to manage/invest the $511,572 on their own without a guaranteed lifetime annuity</a:t>
            </a:r>
          </a:p>
          <a:p>
            <a:pPr marL="171450" indent="-171450">
              <a:buFont typeface="Arial" panose="020B0604020202020204" pitchFamily="34" charset="0"/>
              <a:buChar char="•"/>
            </a:pPr>
            <a:r>
              <a:rPr lang="en-US" baseline="0" dirty="0" smtClean="0"/>
              <a:t>Just like the benefits in Group 1,2 and 3 – a formula is used to calculate the final lifetime annuity – this is just a different type of formula</a:t>
            </a:r>
          </a:p>
          <a:p>
            <a:pPr marL="171450" indent="-171450">
              <a:buFont typeface="Arial" panose="020B0604020202020204" pitchFamily="34" charset="0"/>
              <a:buChar char="•"/>
            </a:pPr>
            <a:endParaRPr lang="en-US" baseline="0" dirty="0" smtClean="0"/>
          </a:p>
          <a:p>
            <a:pPr marL="171450" indent="-171450">
              <a:buFont typeface="Arial" panose="020B0604020202020204" pitchFamily="34" charset="0"/>
              <a:buChar char="•"/>
            </a:pPr>
            <a:r>
              <a:rPr lang="en-US" baseline="0" dirty="0" smtClean="0"/>
              <a:t>Special feature of Group 4 is these retirees will have annuities that increase in retirement because they get to share in those positive investment years as well. </a:t>
            </a:r>
            <a:endParaRPr lang="en-US" dirty="0"/>
          </a:p>
        </p:txBody>
      </p:sp>
      <p:sp>
        <p:nvSpPr>
          <p:cNvPr id="4" name="Slide Number Placeholder 3"/>
          <p:cNvSpPr>
            <a:spLocks noGrp="1"/>
          </p:cNvSpPr>
          <p:nvPr>
            <p:ph type="sldNum" sz="quarter" idx="10"/>
          </p:nvPr>
        </p:nvSpPr>
        <p:spPr/>
        <p:txBody>
          <a:bodyPr/>
          <a:lstStyle/>
          <a:p>
            <a:fld id="{84BFB00C-2E8D-4651-8F7D-56BA8BE9B054}" type="slidenum">
              <a:rPr lang="en-US" smtClean="0"/>
              <a:t>16</a:t>
            </a:fld>
            <a:endParaRPr lang="en-US"/>
          </a:p>
        </p:txBody>
      </p:sp>
    </p:spTree>
    <p:extLst>
      <p:ext uri="{BB962C8B-B14F-4D97-AF65-F5344CB8AC3E}">
        <p14:creationId xmlns:p14="http://schemas.microsoft.com/office/powerpoint/2010/main" val="33188573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It’s important to know that insurance benefits are funded biannually by the Texas Legislature, and the state’s contribution for health premiums is not guaranteed.</a:t>
            </a:r>
          </a:p>
          <a:p>
            <a:endParaRPr lang="en-US" dirty="0"/>
          </a:p>
        </p:txBody>
      </p:sp>
    </p:spTree>
    <p:extLst>
      <p:ext uri="{BB962C8B-B14F-4D97-AF65-F5344CB8AC3E}">
        <p14:creationId xmlns:p14="http://schemas.microsoft.com/office/powerpoint/2010/main" val="18182859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As a an</a:t>
            </a:r>
            <a:r>
              <a:rPr lang="en-US" sz="1200" kern="1200" baseline="0" dirty="0" smtClean="0">
                <a:solidFill>
                  <a:schemeClr val="tx1"/>
                </a:solidFill>
                <a:effectLst/>
                <a:latin typeface="+mn-lt"/>
                <a:ea typeface="+mn-ea"/>
                <a:cs typeface="+mn-cs"/>
              </a:rPr>
              <a:t> active employee, y</a:t>
            </a:r>
            <a:r>
              <a:rPr lang="en-US" sz="1200" kern="1200" dirty="0" smtClean="0">
                <a:solidFill>
                  <a:schemeClr val="tx1"/>
                </a:solidFill>
                <a:effectLst/>
                <a:latin typeface="+mn-lt"/>
                <a:ea typeface="+mn-ea"/>
                <a:cs typeface="+mn-cs"/>
              </a:rPr>
              <a:t>ou can boost your retirement savings through the Texa$aver 401(k) /457 Program, a voluntary retirement savings program administered by Empower Retirement.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Because it’s so important to save for retirement, new employees are automatically enrolled in the Texa$aver 401(k) plan. One percent of your salary is set aside pre-tax in this savings account. You can increase, decrease or stop your contributions at any time, and change how your funds are invested.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You can transfer money from a qualified retirement account from a previous employer to maximize your savings with Texa$aver.</a:t>
            </a:r>
          </a:p>
          <a:p>
            <a:pPr>
              <a:lnSpc>
                <a:spcPct val="115000"/>
              </a:lnSpc>
            </a:pPr>
            <a:r>
              <a:rPr lang="en-US" dirty="0" smtClean="0">
                <a:solidFill>
                  <a:srgbClr val="000000"/>
                </a:solidFill>
                <a:ea typeface="Times New Roman"/>
                <a:cs typeface="Times New Roman"/>
              </a:rPr>
              <a:t> </a:t>
            </a:r>
            <a:endParaRPr lang="en-US" sz="1100" dirty="0" smtClean="0">
              <a:ea typeface="Calibri"/>
              <a:cs typeface="Times New Roman"/>
            </a:endParaRPr>
          </a:p>
          <a:p>
            <a:pPr>
              <a:lnSpc>
                <a:spcPct val="115000"/>
              </a:lnSpc>
            </a:pPr>
            <a:r>
              <a:rPr lang="en-US" dirty="0" smtClean="0">
                <a:solidFill>
                  <a:srgbClr val="000000"/>
                </a:solidFill>
                <a:ea typeface="Times New Roman"/>
                <a:cs typeface="Times New Roman"/>
              </a:rPr>
              <a:t>Please Note: Program availability may differ for some higher education institutions.</a:t>
            </a:r>
            <a:endParaRPr lang="en-US" sz="1100" dirty="0" smtClean="0">
              <a:ea typeface="Calibri"/>
              <a:cs typeface="Times New Roman"/>
            </a:endParaRPr>
          </a:p>
          <a:p>
            <a:pPr>
              <a:lnSpc>
                <a:spcPct val="115000"/>
              </a:lnSpc>
            </a:pPr>
            <a:r>
              <a:rPr lang="en-US" dirty="0" smtClean="0">
                <a:solidFill>
                  <a:srgbClr val="000000"/>
                </a:solidFill>
                <a:ea typeface="Times New Roman"/>
                <a:cs typeface="Times New Roman"/>
              </a:rPr>
              <a:t> </a:t>
            </a:r>
            <a:endParaRPr lang="en-US" sz="1100" dirty="0" smtClean="0">
              <a:ea typeface="Calibri"/>
              <a:cs typeface="Times New Roman"/>
            </a:endParaRPr>
          </a:p>
          <a:p>
            <a:r>
              <a:rPr lang="en-US" sz="1200" kern="1200" dirty="0" smtClean="0">
                <a:solidFill>
                  <a:schemeClr val="tx1"/>
                </a:solidFill>
                <a:effectLst/>
                <a:latin typeface="+mn-lt"/>
                <a:ea typeface="+mn-ea"/>
                <a:cs typeface="+mn-cs"/>
              </a:rPr>
              <a:t>If you are a</a:t>
            </a:r>
            <a:r>
              <a:rPr lang="en-US" sz="1200" kern="1200" baseline="0" dirty="0" smtClean="0">
                <a:solidFill>
                  <a:schemeClr val="tx1"/>
                </a:solidFill>
                <a:effectLst/>
                <a:latin typeface="+mn-lt"/>
                <a:ea typeface="+mn-ea"/>
                <a:cs typeface="+mn-cs"/>
              </a:rPr>
              <a:t> retiree, you no longer make contributions into your Texa$aver account. Once you retire, you want to reach out to Texa$aver to get information on what happens with your account balance.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To learn more about managing your Texa$aver account you can view one of the presentations available through the Texa$aver website or contact Empower directly at (800) 634-5091.</a:t>
            </a:r>
            <a:endParaRPr lang="en-US" dirty="0"/>
          </a:p>
        </p:txBody>
      </p:sp>
    </p:spTree>
    <p:extLst>
      <p:ext uri="{BB962C8B-B14F-4D97-AF65-F5344CB8AC3E}">
        <p14:creationId xmlns:p14="http://schemas.microsoft.com/office/powerpoint/2010/main" val="29736000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HealthSelect of Texas®, a point-of-service plan or</a:t>
            </a:r>
            <a:br>
              <a:rPr lang="en-US" dirty="0" smtClean="0"/>
            </a:br>
            <a:r>
              <a:rPr lang="en-US" dirty="0" smtClean="0"/>
              <a:t>Consumer Directed HealthSelect</a:t>
            </a:r>
            <a:r>
              <a:rPr lang="en-US" baseline="30000" dirty="0" smtClean="0"/>
              <a:t>SM</a:t>
            </a:r>
            <a:r>
              <a:rPr lang="en-US" dirty="0" smtClean="0"/>
              <a:t>, a high-deductible plan with tax-free health savings account (HSA) </a:t>
            </a:r>
          </a:p>
          <a:p>
            <a:endParaRPr lang="en-US" dirty="0"/>
          </a:p>
        </p:txBody>
      </p:sp>
    </p:spTree>
    <p:extLst>
      <p:ext uri="{BB962C8B-B14F-4D97-AF65-F5344CB8AC3E}">
        <p14:creationId xmlns:p14="http://schemas.microsoft.com/office/powerpoint/2010/main" val="39971556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938395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47500" lnSpcReduction="20000"/>
          </a:bodyPr>
          <a:lstStyle/>
          <a:p>
            <a:r>
              <a:rPr lang="en-US" sz="1200" b="0" kern="1200" dirty="0" smtClean="0">
                <a:solidFill>
                  <a:srgbClr val="000000"/>
                </a:solidFill>
                <a:effectLst/>
                <a:latin typeface="+mn-lt"/>
                <a:ea typeface="Calibri"/>
                <a:cs typeface="Times New Roman"/>
              </a:rPr>
              <a:t>ERS also offers TexFlex which is a tax savings program regulated by the IRS and available to active employees. It lets you set aside money from your paycheck before taxes to use towards eligible out-of-pocket expenses</a:t>
            </a:r>
            <a:r>
              <a:rPr lang="en-US" sz="1200" b="0" kern="1200" baseline="0" dirty="0" smtClean="0">
                <a:solidFill>
                  <a:srgbClr val="000000"/>
                </a:solidFill>
                <a:effectLst/>
                <a:latin typeface="+mn-lt"/>
                <a:ea typeface="Calibri"/>
                <a:cs typeface="Times New Roman"/>
              </a:rPr>
              <a:t>. So, you save money on taxes! </a:t>
            </a:r>
          </a:p>
          <a:p>
            <a:endParaRPr lang="en-US" sz="1200" b="0" kern="1200" dirty="0" smtClean="0">
              <a:solidFill>
                <a:srgbClr val="000000"/>
              </a:solidFill>
              <a:effectLst/>
              <a:latin typeface="+mn-lt"/>
              <a:ea typeface="Calibri"/>
              <a:cs typeface="Times New Roman"/>
            </a:endParaRPr>
          </a:p>
          <a:p>
            <a:r>
              <a:rPr lang="en-US" sz="1200" b="0" kern="1200" dirty="0" smtClean="0">
                <a:solidFill>
                  <a:srgbClr val="000000"/>
                </a:solidFill>
                <a:effectLst/>
                <a:latin typeface="+mn-lt"/>
                <a:ea typeface="Calibri"/>
                <a:cs typeface="Times New Roman"/>
              </a:rPr>
              <a:t>We offer</a:t>
            </a:r>
            <a:r>
              <a:rPr lang="en-US" sz="1200" b="0" kern="1200" baseline="0" dirty="0" smtClean="0">
                <a:solidFill>
                  <a:srgbClr val="000000"/>
                </a:solidFill>
                <a:effectLst/>
                <a:latin typeface="+mn-lt"/>
                <a:ea typeface="Calibri"/>
                <a:cs typeface="Times New Roman"/>
              </a:rPr>
              <a:t> a Health Care FSA, Limited-purpose FSA and a Dependent Care FSA.</a:t>
            </a:r>
            <a:endParaRPr lang="en-US" sz="1200" b="0" kern="1200" dirty="0" smtClean="0">
              <a:solidFill>
                <a:srgbClr val="000000"/>
              </a:solidFill>
              <a:effectLst/>
              <a:latin typeface="+mn-lt"/>
              <a:ea typeface="Calibri"/>
              <a:cs typeface="Times New Roman"/>
            </a:endParaRPr>
          </a:p>
          <a:p>
            <a:endParaRPr lang="en-US" sz="1200" b="0" kern="1200" dirty="0" smtClean="0">
              <a:solidFill>
                <a:schemeClr val="tx1"/>
              </a:solidFill>
              <a:effectLst/>
              <a:latin typeface="+mn-lt"/>
              <a:ea typeface="+mn-ea"/>
              <a:cs typeface="+mn-cs"/>
            </a:endParaRPr>
          </a:p>
          <a:p>
            <a:r>
              <a:rPr lang="en-US" sz="1200" b="0" kern="1200" dirty="0" smtClean="0">
                <a:solidFill>
                  <a:schemeClr val="tx1"/>
                </a:solidFill>
                <a:effectLst/>
                <a:latin typeface="+mn-lt"/>
                <a:ea typeface="+mn-ea"/>
                <a:cs typeface="+mn-cs"/>
              </a:rPr>
              <a:t>Enrolling in the health care FSA allows</a:t>
            </a:r>
            <a:r>
              <a:rPr lang="en-US" sz="1200" b="0" kern="1200" baseline="0" dirty="0" smtClean="0">
                <a:solidFill>
                  <a:schemeClr val="tx1"/>
                </a:solidFill>
                <a:effectLst/>
                <a:latin typeface="+mn-lt"/>
                <a:ea typeface="+mn-ea"/>
                <a:cs typeface="+mn-cs"/>
              </a:rPr>
              <a:t> y</a:t>
            </a:r>
            <a:r>
              <a:rPr lang="en-US" sz="1200" b="0" kern="1200" dirty="0" smtClean="0">
                <a:solidFill>
                  <a:schemeClr val="tx1"/>
                </a:solidFill>
                <a:effectLst/>
                <a:latin typeface="+mn-lt"/>
                <a:ea typeface="+mn-ea"/>
                <a:cs typeface="+mn-cs"/>
              </a:rPr>
              <a:t>ou and your</a:t>
            </a:r>
            <a:r>
              <a:rPr lang="en-US" sz="1200" b="0" kern="1200" baseline="0" dirty="0" smtClean="0">
                <a:solidFill>
                  <a:schemeClr val="tx1"/>
                </a:solidFill>
                <a:effectLst/>
                <a:latin typeface="+mn-lt"/>
                <a:ea typeface="+mn-ea"/>
                <a:cs typeface="+mn-cs"/>
              </a:rPr>
              <a:t> </a:t>
            </a:r>
            <a:r>
              <a:rPr lang="en-US" sz="1200" b="0" kern="1200" dirty="0" smtClean="0">
                <a:solidFill>
                  <a:schemeClr val="tx1"/>
                </a:solidFill>
                <a:effectLst/>
                <a:latin typeface="+mn-lt"/>
                <a:ea typeface="+mn-ea"/>
                <a:cs typeface="+mn-cs"/>
              </a:rPr>
              <a:t>dependents to</a:t>
            </a:r>
            <a:r>
              <a:rPr lang="en-US" sz="1200" b="0" kern="1200" baseline="0" dirty="0" smtClean="0">
                <a:solidFill>
                  <a:schemeClr val="tx1"/>
                </a:solidFill>
                <a:effectLst/>
                <a:latin typeface="+mn-lt"/>
                <a:ea typeface="+mn-ea"/>
                <a:cs typeface="+mn-cs"/>
              </a:rPr>
              <a:t> use the funds towards eligible expenses such as </a:t>
            </a:r>
            <a:r>
              <a:rPr lang="en-US" sz="1200" b="0" kern="1200" dirty="0" smtClean="0">
                <a:solidFill>
                  <a:schemeClr val="tx1"/>
                </a:solidFill>
                <a:effectLst/>
                <a:latin typeface="+mn-lt"/>
                <a:ea typeface="+mn-ea"/>
                <a:cs typeface="+mn-cs"/>
              </a:rPr>
              <a:t>medical, dental, vision and prescription drugs.</a:t>
            </a:r>
          </a:p>
          <a:p>
            <a:r>
              <a:rPr lang="en-US" sz="1200" b="0" kern="1200" dirty="0" smtClean="0">
                <a:solidFill>
                  <a:schemeClr val="tx1"/>
                </a:solidFill>
                <a:effectLst/>
                <a:latin typeface="+mn-lt"/>
                <a:ea typeface="+mn-ea"/>
                <a:cs typeface="+mn-cs"/>
              </a:rPr>
              <a:t>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kern="1200" dirty="0" smtClean="0">
                <a:solidFill>
                  <a:schemeClr val="tx1"/>
                </a:solidFill>
                <a:effectLst/>
                <a:latin typeface="+mn-lt"/>
                <a:ea typeface="+mn-ea"/>
                <a:cs typeface="+mn-cs"/>
              </a:rPr>
              <a:t>You can elect to contribute a minimum of $180 up to $2,850 annually. Your contributions are deducted pre-tax from your monthly paycheck.</a:t>
            </a:r>
            <a:r>
              <a:rPr lang="en-US" sz="1200" b="0" kern="1200" baseline="0" dirty="0" smtClean="0">
                <a:solidFill>
                  <a:schemeClr val="tx1"/>
                </a:solidFill>
                <a:effectLst/>
                <a:latin typeface="+mn-lt"/>
                <a:ea typeface="+mn-ea"/>
                <a:cs typeface="+mn-cs"/>
              </a:rPr>
              <a:t> </a:t>
            </a:r>
            <a:r>
              <a:rPr lang="en-US" sz="1200" b="0" kern="1200" dirty="0" smtClean="0">
                <a:solidFill>
                  <a:schemeClr val="tx1"/>
                </a:solidFill>
                <a:effectLst/>
                <a:latin typeface="+mn-lt"/>
                <a:ea typeface="+mn-ea"/>
                <a:cs typeface="+mn-cs"/>
              </a:rPr>
              <a:t>Your entire contribution</a:t>
            </a:r>
            <a:r>
              <a:rPr lang="en-US" sz="1200" b="0" kern="1200" baseline="0" dirty="0" smtClean="0">
                <a:solidFill>
                  <a:schemeClr val="tx1"/>
                </a:solidFill>
                <a:effectLst/>
                <a:latin typeface="+mn-lt"/>
                <a:ea typeface="+mn-ea"/>
                <a:cs typeface="+mn-cs"/>
              </a:rPr>
              <a:t> is available </a:t>
            </a:r>
            <a:r>
              <a:rPr lang="en-US" sz="1200" b="0" kern="1200" dirty="0" smtClean="0">
                <a:solidFill>
                  <a:schemeClr val="tx1"/>
                </a:solidFill>
                <a:effectLst/>
                <a:latin typeface="+mn-lt"/>
                <a:ea typeface="+mn-ea"/>
                <a:cs typeface="+mn-cs"/>
              </a:rPr>
              <a:t>your first day</a:t>
            </a:r>
            <a:r>
              <a:rPr lang="en-US" sz="1200" b="0" kern="1200" baseline="0" dirty="0" smtClean="0">
                <a:solidFill>
                  <a:schemeClr val="tx1"/>
                </a:solidFill>
                <a:effectLst/>
                <a:latin typeface="+mn-lt"/>
                <a:ea typeface="+mn-ea"/>
                <a:cs typeface="+mn-cs"/>
              </a:rPr>
              <a:t> in the program</a:t>
            </a:r>
            <a:r>
              <a:rPr lang="en-US" sz="1200" b="0" kern="1200" dirty="0" smtClean="0">
                <a:solidFill>
                  <a:schemeClr val="tx1"/>
                </a:solidFill>
                <a:effectLst/>
                <a:latin typeface="+mn-lt"/>
                <a:ea typeface="+mn-ea"/>
                <a:cs typeface="+mn-cs"/>
              </a:rPr>
              <a:t> even though</a:t>
            </a:r>
            <a:r>
              <a:rPr lang="en-US" sz="1200" b="0" kern="1200" baseline="0" dirty="0" smtClean="0">
                <a:solidFill>
                  <a:schemeClr val="tx1"/>
                </a:solidFill>
                <a:effectLst/>
                <a:latin typeface="+mn-lt"/>
                <a:ea typeface="+mn-ea"/>
                <a:cs typeface="+mn-cs"/>
              </a:rPr>
              <a:t> you haven’t contributed all of the funds in your account</a:t>
            </a:r>
            <a:r>
              <a:rPr lang="en-US" sz="1200" b="0" kern="1200" dirty="0" smtClean="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kern="1200" baseline="0" dirty="0" smtClean="0">
              <a:solidFill>
                <a:schemeClr val="tx1"/>
              </a:solidFill>
              <a:effectLst/>
              <a:latin typeface="+mn-lt"/>
              <a:ea typeface="+mn-ea"/>
              <a:cs typeface="+mn-cs"/>
            </a:endParaRPr>
          </a:p>
          <a:p>
            <a:pPr marL="0" marR="0">
              <a:spcBef>
                <a:spcPts val="0"/>
              </a:spcBef>
              <a:spcAft>
                <a:spcPts val="0"/>
              </a:spcAft>
            </a:pPr>
            <a:r>
              <a:rPr lang="en-US" sz="1200" b="0" kern="1200" dirty="0" smtClean="0">
                <a:solidFill>
                  <a:srgbClr val="000000"/>
                </a:solidFill>
                <a:effectLst/>
                <a:latin typeface="+mn-lt"/>
                <a:ea typeface="Calibri"/>
              </a:rPr>
              <a:t>Next, if you decide to enroll in Consumer Directed HealthSelect, you can use your HSA</a:t>
            </a:r>
            <a:r>
              <a:rPr lang="en-US" sz="1200" b="0" kern="1200" baseline="0" dirty="0" smtClean="0">
                <a:solidFill>
                  <a:srgbClr val="000000"/>
                </a:solidFill>
                <a:effectLst/>
                <a:latin typeface="+mn-lt"/>
                <a:ea typeface="Calibri"/>
              </a:rPr>
              <a:t> </a:t>
            </a:r>
            <a:r>
              <a:rPr lang="en-US" sz="1200" b="0" kern="1200" dirty="0" smtClean="0">
                <a:solidFill>
                  <a:srgbClr val="000000"/>
                </a:solidFill>
                <a:effectLst/>
                <a:latin typeface="+mn-lt"/>
                <a:ea typeface="Calibri"/>
              </a:rPr>
              <a:t>to pay for eligible medical expenses so you won’t be eligible to enroll in the Health Care FSA. However, you do have the option to enroll in the limited-purpose</a:t>
            </a:r>
            <a:r>
              <a:rPr lang="en-US" sz="1200" b="0" kern="1200" baseline="0" dirty="0" smtClean="0">
                <a:solidFill>
                  <a:srgbClr val="000000"/>
                </a:solidFill>
                <a:effectLst/>
                <a:latin typeface="+mn-lt"/>
                <a:ea typeface="Calibri"/>
              </a:rPr>
              <a:t> </a:t>
            </a:r>
            <a:r>
              <a:rPr lang="en-US" sz="1200" b="0" kern="1200" dirty="0" smtClean="0">
                <a:solidFill>
                  <a:srgbClr val="000000"/>
                </a:solidFill>
                <a:effectLst/>
                <a:latin typeface="+mn-lt"/>
                <a:ea typeface="Calibri"/>
              </a:rPr>
              <a:t>FSA.</a:t>
            </a:r>
            <a:endParaRPr lang="en-US" sz="1200" b="0" dirty="0" smtClean="0">
              <a:effectLst/>
              <a:latin typeface="Times New Roman"/>
              <a:ea typeface="Times New Roman"/>
            </a:endParaRPr>
          </a:p>
          <a:p>
            <a:pPr marL="0" marR="0">
              <a:spcBef>
                <a:spcPts val="0"/>
              </a:spcBef>
              <a:spcAft>
                <a:spcPts val="0"/>
              </a:spcAft>
            </a:pPr>
            <a:r>
              <a:rPr lang="en-US" sz="1200" b="0" kern="1200" dirty="0" smtClean="0">
                <a:solidFill>
                  <a:srgbClr val="000000"/>
                </a:solidFill>
                <a:effectLst/>
                <a:latin typeface="+mn-lt"/>
                <a:ea typeface="Calibri"/>
              </a:rPr>
              <a:t> </a:t>
            </a:r>
            <a:endParaRPr lang="en-US" sz="1200" b="0" dirty="0" smtClean="0">
              <a:effectLst/>
              <a:latin typeface="Times New Roman"/>
              <a:ea typeface="Times New Roman"/>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kern="1200" dirty="0" smtClean="0">
                <a:solidFill>
                  <a:schemeClr val="tx1"/>
                </a:solidFill>
                <a:effectLst/>
                <a:latin typeface="+mn-lt"/>
                <a:ea typeface="+mn-ea"/>
                <a:cs typeface="+mn-cs"/>
              </a:rPr>
              <a:t>The</a:t>
            </a:r>
            <a:r>
              <a:rPr lang="en-US" sz="1200" b="0" kern="1200" baseline="0" dirty="0" smtClean="0">
                <a:solidFill>
                  <a:schemeClr val="tx1"/>
                </a:solidFill>
                <a:effectLst/>
                <a:latin typeface="+mn-lt"/>
                <a:ea typeface="+mn-ea"/>
                <a:cs typeface="+mn-cs"/>
              </a:rPr>
              <a:t> limited-purpose FSA works exactly the same as the HealthCare FSA, but you </a:t>
            </a:r>
            <a:r>
              <a:rPr lang="en-US" sz="1200" b="0" kern="1200" baseline="0" dirty="0" smtClean="0">
                <a:solidFill>
                  <a:srgbClr val="000000"/>
                </a:solidFill>
                <a:effectLst/>
                <a:latin typeface="+mn-lt"/>
                <a:ea typeface="Calibri"/>
              </a:rPr>
              <a:t>can only use the funds towards eligible </a:t>
            </a:r>
            <a:r>
              <a:rPr lang="en-US" sz="1200" b="0" kern="1200" dirty="0" smtClean="0">
                <a:solidFill>
                  <a:srgbClr val="000000"/>
                </a:solidFill>
                <a:effectLst/>
                <a:latin typeface="+mn-lt"/>
                <a:ea typeface="Times New Roman"/>
                <a:cs typeface="Arial"/>
              </a:rPr>
              <a:t>dental and vision</a:t>
            </a:r>
            <a:r>
              <a:rPr lang="en-US" sz="1200" b="0" kern="1200" baseline="0" dirty="0" smtClean="0">
                <a:solidFill>
                  <a:srgbClr val="000000"/>
                </a:solidFill>
                <a:effectLst/>
                <a:latin typeface="+mn-lt"/>
                <a:ea typeface="Times New Roman"/>
                <a:cs typeface="Arial"/>
              </a:rPr>
              <a:t> expenses</a:t>
            </a:r>
            <a:r>
              <a:rPr lang="en-US" sz="1200" b="0" kern="1200" dirty="0" smtClean="0">
                <a:solidFill>
                  <a:srgbClr val="000000"/>
                </a:solidFill>
                <a:effectLst/>
                <a:latin typeface="+mn-lt"/>
                <a:ea typeface="Times New Roman"/>
                <a:cs typeface="Arial"/>
              </a:rPr>
              <a:t>. </a:t>
            </a:r>
            <a:endParaRPr lang="en-US" sz="1200" b="0" dirty="0" smtClean="0">
              <a:effectLst/>
              <a:latin typeface="Times New Roman"/>
              <a:ea typeface="Times New Roman"/>
            </a:endParaRPr>
          </a:p>
          <a:p>
            <a:pPr marL="0" marR="0">
              <a:spcBef>
                <a:spcPts val="0"/>
              </a:spcBef>
              <a:spcAft>
                <a:spcPts val="0"/>
              </a:spcAft>
            </a:pPr>
            <a:r>
              <a:rPr lang="en-US" sz="1200" b="0" kern="1200" dirty="0" smtClean="0">
                <a:solidFill>
                  <a:srgbClr val="000000"/>
                </a:solidFill>
                <a:effectLst/>
                <a:latin typeface="+mn-lt"/>
                <a:ea typeface="Calibri"/>
              </a:rPr>
              <a:t> </a:t>
            </a:r>
            <a:endParaRPr lang="en-US" sz="1200" b="0" dirty="0" smtClean="0">
              <a:effectLst/>
              <a:latin typeface="Times New Roman"/>
              <a:ea typeface="Times New Roman"/>
            </a:endParaRPr>
          </a:p>
          <a:p>
            <a:r>
              <a:rPr lang="en-US" sz="1200" b="0" kern="1200" dirty="0" smtClean="0">
                <a:solidFill>
                  <a:srgbClr val="000000"/>
                </a:solidFill>
                <a:effectLst/>
                <a:latin typeface="+mn-lt"/>
                <a:ea typeface="Times New Roman"/>
                <a:cs typeface="Arial"/>
              </a:rPr>
              <a:t>Remember,</a:t>
            </a:r>
            <a:r>
              <a:rPr lang="en-US" sz="1200" b="0" kern="1200" baseline="0" dirty="0" smtClean="0">
                <a:solidFill>
                  <a:srgbClr val="000000"/>
                </a:solidFill>
                <a:effectLst/>
                <a:latin typeface="+mn-lt"/>
                <a:ea typeface="Times New Roman"/>
                <a:cs typeface="Arial"/>
              </a:rPr>
              <a:t> t</a:t>
            </a:r>
            <a:r>
              <a:rPr lang="en-US" sz="1200" b="0" kern="1200" dirty="0" smtClean="0">
                <a:solidFill>
                  <a:srgbClr val="000000"/>
                </a:solidFill>
                <a:effectLst/>
                <a:latin typeface="+mn-lt"/>
                <a:ea typeface="Times New Roman"/>
                <a:cs typeface="Arial"/>
              </a:rPr>
              <a:t>he limited-purpose FSA is only available to Consumer Directed HealthSelect participants.</a:t>
            </a:r>
          </a:p>
          <a:p>
            <a:endParaRPr lang="en-US" sz="1200" b="0" kern="1200" dirty="0" smtClean="0">
              <a:solidFill>
                <a:srgbClr val="000000"/>
              </a:solidFill>
              <a:effectLst/>
              <a:latin typeface="+mn-lt"/>
              <a:ea typeface="Times New Roman"/>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effectLst/>
                <a:latin typeface="+mn-lt"/>
                <a:ea typeface="+mn-ea"/>
                <a:cs typeface="+mn-cs"/>
              </a:rPr>
              <a:t>The carryover amount for health care and limited-purpose FSAs is increasing. If you have a health care or limited-purpose FSA in Plan Year 2023, you can carry over up to $570 from Plan Year 2023 (ending Aug. 31, 2023) to Plan Year 2024 (starting Sept. 1, 2023).</a:t>
            </a:r>
          </a:p>
          <a:p>
            <a:endParaRPr lang="en-US" sz="1200" b="0" kern="1200" dirty="0" smtClean="0">
              <a:solidFill>
                <a:schemeClr val="tx1"/>
              </a:solidFill>
              <a:effectLst/>
              <a:latin typeface="+mn-lt"/>
              <a:ea typeface="+mn-ea"/>
              <a:cs typeface="+mn-cs"/>
            </a:endParaRPr>
          </a:p>
          <a:p>
            <a:endParaRPr lang="en-US" sz="1200" b="0" kern="1200" dirty="0" smtClean="0">
              <a:solidFill>
                <a:schemeClr val="tx1"/>
              </a:solidFill>
              <a:effectLst/>
              <a:latin typeface="+mn-lt"/>
              <a:ea typeface="+mn-ea"/>
              <a:cs typeface="+mn-cs"/>
            </a:endParaRPr>
          </a:p>
          <a:p>
            <a:r>
              <a:rPr lang="en-US" sz="1200" b="0" kern="1200" dirty="0" smtClean="0">
                <a:solidFill>
                  <a:schemeClr val="tx1"/>
                </a:solidFill>
                <a:effectLst/>
                <a:latin typeface="+mn-lt"/>
                <a:ea typeface="+mn-ea"/>
                <a:cs typeface="+mn-cs"/>
              </a:rPr>
              <a:t>There are three ways to claim money:</a:t>
            </a:r>
          </a:p>
          <a:p>
            <a:r>
              <a:rPr lang="en-US" sz="1200" b="0" kern="1200" dirty="0" smtClean="0">
                <a:solidFill>
                  <a:schemeClr val="tx1"/>
                </a:solidFill>
                <a:effectLst/>
                <a:latin typeface="+mn-lt"/>
                <a:ea typeface="+mn-ea"/>
                <a:cs typeface="+mn-cs"/>
              </a:rPr>
              <a:t> </a:t>
            </a:r>
          </a:p>
          <a:p>
            <a:pPr marL="228600" lvl="0" indent="-228600">
              <a:buFont typeface="+mj-lt"/>
              <a:buAutoNum type="arabicPeriod"/>
            </a:pPr>
            <a:r>
              <a:rPr lang="en-US" sz="1200" b="0" kern="1200" baseline="0" dirty="0" smtClean="0">
                <a:solidFill>
                  <a:schemeClr val="tx1"/>
                </a:solidFill>
                <a:effectLst/>
                <a:latin typeface="+mn-lt"/>
                <a:ea typeface="+mn-ea"/>
                <a:cs typeface="+mn-cs"/>
              </a:rPr>
              <a:t>Pay for expenses u</a:t>
            </a:r>
            <a:r>
              <a:rPr lang="en-US" sz="1200" b="0" kern="1200" dirty="0" smtClean="0">
                <a:solidFill>
                  <a:schemeClr val="tx1"/>
                </a:solidFill>
                <a:effectLst/>
                <a:latin typeface="+mn-lt"/>
                <a:ea typeface="+mn-ea"/>
                <a:cs typeface="+mn-cs"/>
              </a:rPr>
              <a:t>sing the TexFlex debit card at the time of purchase</a:t>
            </a:r>
            <a:r>
              <a:rPr lang="en-US" sz="1200" b="0" kern="1200" baseline="0" dirty="0" smtClean="0">
                <a:solidFill>
                  <a:schemeClr val="tx1"/>
                </a:solidFill>
                <a:effectLst/>
                <a:latin typeface="+mn-lt"/>
                <a:ea typeface="+mn-ea"/>
                <a:cs typeface="+mn-cs"/>
              </a:rPr>
              <a:t>. </a:t>
            </a:r>
          </a:p>
          <a:p>
            <a:pPr marL="228600" lvl="0" indent="-228600">
              <a:buFont typeface="+mj-lt"/>
              <a:buAutoNum type="arabicPeriod"/>
            </a:pPr>
            <a:r>
              <a:rPr lang="en-US" sz="1200" b="0" kern="1200" dirty="0" smtClean="0">
                <a:solidFill>
                  <a:schemeClr val="tx1"/>
                </a:solidFill>
                <a:effectLst/>
                <a:latin typeface="+mn-lt"/>
                <a:ea typeface="+mn-ea"/>
                <a:cs typeface="+mn-cs"/>
              </a:rPr>
              <a:t>Pay out-of-pocket</a:t>
            </a:r>
            <a:r>
              <a:rPr lang="en-US" sz="1200" b="0" kern="1200" baseline="0" dirty="0" smtClean="0">
                <a:solidFill>
                  <a:schemeClr val="tx1"/>
                </a:solidFill>
                <a:effectLst/>
                <a:latin typeface="+mn-lt"/>
                <a:ea typeface="+mn-ea"/>
                <a:cs typeface="+mn-cs"/>
              </a:rPr>
              <a:t> at the provider and u</a:t>
            </a:r>
            <a:r>
              <a:rPr lang="en-US" sz="1200" b="0" kern="1200" dirty="0" smtClean="0">
                <a:solidFill>
                  <a:schemeClr val="tx1"/>
                </a:solidFill>
                <a:effectLst/>
                <a:latin typeface="+mn-lt"/>
                <a:ea typeface="+mn-ea"/>
                <a:cs typeface="+mn-cs"/>
              </a:rPr>
              <a:t>pload claims through the TexFlex website or mobile app after</a:t>
            </a:r>
            <a:r>
              <a:rPr lang="en-US" sz="1200" b="0" kern="1200" baseline="0" dirty="0" smtClean="0">
                <a:solidFill>
                  <a:schemeClr val="tx1"/>
                </a:solidFill>
                <a:effectLst/>
                <a:latin typeface="+mn-lt"/>
                <a:ea typeface="+mn-ea"/>
                <a:cs typeface="+mn-cs"/>
              </a:rPr>
              <a:t> </a:t>
            </a:r>
            <a:r>
              <a:rPr lang="en-US" sz="1200" b="0" kern="1200" dirty="0" smtClean="0">
                <a:solidFill>
                  <a:schemeClr val="tx1"/>
                </a:solidFill>
                <a:effectLst/>
                <a:latin typeface="+mn-lt"/>
                <a:ea typeface="+mn-ea"/>
                <a:cs typeface="+mn-cs"/>
              </a:rPr>
              <a:t>incurring the expense. </a:t>
            </a:r>
          </a:p>
          <a:p>
            <a:pPr marL="228600" lvl="0" indent="-228600">
              <a:buFont typeface="+mj-lt"/>
              <a:buAutoNum type="arabicPeriod"/>
            </a:pPr>
            <a:r>
              <a:rPr lang="en-US" sz="1200" b="0" kern="1200" dirty="0" smtClean="0">
                <a:solidFill>
                  <a:schemeClr val="tx1"/>
                </a:solidFill>
                <a:effectLst/>
                <a:latin typeface="+mn-lt"/>
                <a:ea typeface="+mn-ea"/>
                <a:cs typeface="+mn-cs"/>
              </a:rPr>
              <a:t>Pay out-of-pocket</a:t>
            </a:r>
            <a:r>
              <a:rPr lang="en-US" sz="1200" b="0" kern="1200" baseline="0" dirty="0" smtClean="0">
                <a:solidFill>
                  <a:schemeClr val="tx1"/>
                </a:solidFill>
                <a:effectLst/>
                <a:latin typeface="+mn-lt"/>
                <a:ea typeface="+mn-ea"/>
                <a:cs typeface="+mn-cs"/>
              </a:rPr>
              <a:t> at the provider and s</a:t>
            </a:r>
            <a:r>
              <a:rPr lang="en-US" sz="1200" b="0" kern="1200" dirty="0" smtClean="0">
                <a:solidFill>
                  <a:schemeClr val="tx1"/>
                </a:solidFill>
                <a:effectLst/>
                <a:latin typeface="+mn-lt"/>
                <a:ea typeface="+mn-ea"/>
                <a:cs typeface="+mn-cs"/>
              </a:rPr>
              <a:t>ubmit a claim by fax or mail after incurring</a:t>
            </a:r>
            <a:r>
              <a:rPr lang="en-US" sz="1200" b="0" kern="1200" baseline="0" dirty="0" smtClean="0">
                <a:solidFill>
                  <a:schemeClr val="tx1"/>
                </a:solidFill>
                <a:effectLst/>
                <a:latin typeface="+mn-lt"/>
                <a:ea typeface="+mn-ea"/>
                <a:cs typeface="+mn-cs"/>
              </a:rPr>
              <a:t> </a:t>
            </a:r>
            <a:r>
              <a:rPr lang="en-US" sz="1200" b="0" kern="1200" dirty="0" smtClean="0">
                <a:solidFill>
                  <a:schemeClr val="tx1"/>
                </a:solidFill>
                <a:effectLst/>
                <a:latin typeface="+mn-lt"/>
                <a:ea typeface="+mn-ea"/>
                <a:cs typeface="+mn-cs"/>
              </a:rPr>
              <a:t>the expense.</a:t>
            </a:r>
          </a:p>
          <a:p>
            <a:r>
              <a:rPr lang="en-US" sz="1200" b="0" kern="1200" dirty="0" smtClean="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baseline="0" dirty="0" smtClean="0">
                <a:solidFill>
                  <a:schemeClr val="tx1"/>
                </a:solidFill>
                <a:effectLst/>
                <a:latin typeface="+mn-lt"/>
                <a:ea typeface="+mn-ea"/>
                <a:cs typeface="+mn-cs"/>
              </a:rPr>
              <a:t>Remember to save all receipts. Even when using the debit card, the purchase may not be automatically verified as an eligible expense. PayFlex is required by the IRS to validate every purchase as an eligible expense. If they are unable to verify the purchase, they will ask you to provide a receipt to confirm the purchase was eligible.</a:t>
            </a:r>
          </a:p>
          <a:p>
            <a:pPr marL="0" marR="0">
              <a:spcBef>
                <a:spcPts val="0"/>
              </a:spcBef>
              <a:spcAft>
                <a:spcPts val="0"/>
              </a:spcAft>
            </a:pPr>
            <a:endParaRPr lang="en-US" sz="1200" b="0" dirty="0" smtClean="0">
              <a:effectLst/>
              <a:latin typeface="Times New Roman"/>
              <a:ea typeface="Times New Roman"/>
            </a:endParaRPr>
          </a:p>
          <a:p>
            <a:pPr marL="0" marR="0"/>
            <a:r>
              <a:rPr lang="en-US" b="0" dirty="0" smtClean="0"/>
              <a:t>Finally, </a:t>
            </a:r>
            <a:r>
              <a:rPr lang="en-US" sz="1200" b="0" dirty="0" smtClean="0">
                <a:effectLst/>
                <a:latin typeface="+mn-lt"/>
              </a:rPr>
              <a:t>l</a:t>
            </a:r>
            <a:r>
              <a:rPr lang="en-US" sz="1200" b="0" dirty="0" smtClean="0">
                <a:effectLst/>
                <a:latin typeface="+mn-lt"/>
                <a:ea typeface="Times New Roman"/>
              </a:rPr>
              <a:t>et’s look at the Dependent Care FSA. </a:t>
            </a:r>
            <a:endParaRPr lang="en-US" sz="1200" b="0" dirty="0" smtClean="0">
              <a:effectLst/>
              <a:latin typeface="Times New Roman"/>
              <a:ea typeface="Times New Roman"/>
            </a:endParaRPr>
          </a:p>
          <a:p>
            <a:pPr marL="0" marR="0"/>
            <a:endParaRPr lang="en-US" sz="1200" b="0" dirty="0" smtClean="0">
              <a:effectLst/>
              <a:latin typeface="+mn-lt"/>
              <a:ea typeface="Times New Roman"/>
            </a:endParaRPr>
          </a:p>
          <a:p>
            <a:pPr marL="0" marR="0"/>
            <a:r>
              <a:rPr lang="en-US" sz="1200" b="0" dirty="0" smtClean="0">
                <a:effectLst/>
                <a:latin typeface="+mn-lt"/>
                <a:ea typeface="Times New Roman"/>
              </a:rPr>
              <a:t>You</a:t>
            </a:r>
            <a:r>
              <a:rPr lang="en-US" sz="1200" b="0" baseline="0" dirty="0" smtClean="0">
                <a:effectLst/>
                <a:latin typeface="+mn-lt"/>
                <a:ea typeface="Times New Roman"/>
              </a:rPr>
              <a:t> can enroll and submit eligible dependent care (includes children and adults) claims for reimbursement.</a:t>
            </a:r>
            <a:endParaRPr lang="en-US" sz="1200" b="0" dirty="0" smtClean="0">
              <a:effectLst/>
              <a:latin typeface="Times New Roman"/>
              <a:ea typeface="Times New Roman"/>
            </a:endParaRPr>
          </a:p>
          <a:p>
            <a:pPr marL="0" marR="0"/>
            <a:endParaRPr lang="en-US" sz="1200" b="0" dirty="0" smtClean="0">
              <a:effectLst/>
              <a:latin typeface="+mn-lt"/>
              <a:ea typeface="Times New Roman"/>
            </a:endParaRPr>
          </a:p>
          <a:p>
            <a:pPr marL="0" marR="0"/>
            <a:r>
              <a:rPr lang="en-US" sz="1200" b="0" dirty="0" smtClean="0">
                <a:effectLst/>
                <a:latin typeface="+mn-lt"/>
                <a:ea typeface="Times New Roman"/>
              </a:rPr>
              <a:t>You can elect to contribute a minimum of $180 up to $5,000 annually per household into the account. Your entire contribution amount is not available up front. Much like a checking account, the money must be in the account before you can use it. </a:t>
            </a:r>
            <a:endParaRPr lang="en-US" sz="1200" b="0" dirty="0" smtClean="0">
              <a:effectLst/>
              <a:latin typeface="Times New Roman"/>
              <a:ea typeface="Times New Roman"/>
            </a:endParaRPr>
          </a:p>
          <a:p>
            <a:pPr marL="0" marR="0"/>
            <a:endParaRPr lang="en-US" sz="1200" b="0" dirty="0" smtClean="0">
              <a:effectLst/>
              <a:latin typeface="+mn-lt"/>
              <a:ea typeface="Times New Roman"/>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kern="1200" dirty="0" smtClean="0">
                <a:solidFill>
                  <a:schemeClr val="tx1"/>
                </a:solidFill>
                <a:effectLst/>
                <a:latin typeface="+mn-lt"/>
                <a:ea typeface="+mn-ea"/>
                <a:cs typeface="+mn-cs"/>
              </a:rPr>
              <a:t>The Dependent</a:t>
            </a:r>
            <a:r>
              <a:rPr lang="en-US" sz="1200" b="0" kern="1200" baseline="0" dirty="0" smtClean="0">
                <a:solidFill>
                  <a:schemeClr val="tx1"/>
                </a:solidFill>
                <a:effectLst/>
                <a:latin typeface="+mn-lt"/>
                <a:ea typeface="+mn-ea"/>
                <a:cs typeface="+mn-cs"/>
              </a:rPr>
              <a:t> Care FSA is a r</a:t>
            </a:r>
            <a:r>
              <a:rPr lang="en-US" sz="1200" b="0" kern="1200" dirty="0" smtClean="0">
                <a:solidFill>
                  <a:schemeClr val="tx1"/>
                </a:solidFill>
                <a:effectLst/>
                <a:latin typeface="+mn-lt"/>
                <a:ea typeface="+mn-ea"/>
                <a:cs typeface="+mn-cs"/>
              </a:rPr>
              <a:t>eimbursement</a:t>
            </a:r>
            <a:r>
              <a:rPr lang="en-US" sz="1200" b="0" kern="1200" baseline="0" dirty="0" smtClean="0">
                <a:solidFill>
                  <a:schemeClr val="tx1"/>
                </a:solidFill>
                <a:effectLst/>
                <a:latin typeface="+mn-lt"/>
                <a:ea typeface="+mn-ea"/>
                <a:cs typeface="+mn-cs"/>
              </a:rPr>
              <a:t> program. The cost of services has to be incurred and the services received before a claim can be filed. </a:t>
            </a:r>
            <a:r>
              <a:rPr lang="en-US" sz="1200" b="0" kern="1200" dirty="0" smtClean="0">
                <a:solidFill>
                  <a:schemeClr val="tx1"/>
                </a:solidFill>
                <a:effectLst/>
                <a:latin typeface="+mn-lt"/>
                <a:ea typeface="+mn-ea"/>
                <a:cs typeface="+mn-cs"/>
              </a:rPr>
              <a:t>If a claim is filed prior to receipt of services, the claim will be denied and need to be resubmitted. Reimbursements</a:t>
            </a:r>
            <a:r>
              <a:rPr lang="en-US" sz="1200" b="0" kern="1200" baseline="0" dirty="0" smtClean="0">
                <a:solidFill>
                  <a:schemeClr val="tx1"/>
                </a:solidFill>
                <a:effectLst/>
                <a:latin typeface="+mn-lt"/>
                <a:ea typeface="+mn-ea"/>
                <a:cs typeface="+mn-cs"/>
              </a:rPr>
              <a:t> can only be received</a:t>
            </a:r>
            <a:r>
              <a:rPr lang="en-US" sz="1200" b="0" kern="1200" dirty="0" smtClean="0">
                <a:solidFill>
                  <a:schemeClr val="tx1"/>
                </a:solidFill>
                <a:effectLst/>
                <a:latin typeface="+mn-lt"/>
                <a:ea typeface="+mn-ea"/>
                <a:cs typeface="+mn-cs"/>
              </a:rPr>
              <a:t> up to the amount available in the account. Once money is available in the account again, you’ll be reimbursed for any remaining amount of a</a:t>
            </a:r>
            <a:r>
              <a:rPr lang="en-US" sz="1200" b="0" kern="1200" baseline="0" dirty="0" smtClean="0">
                <a:solidFill>
                  <a:schemeClr val="tx1"/>
                </a:solidFill>
                <a:effectLst/>
                <a:latin typeface="+mn-lt"/>
                <a:ea typeface="+mn-ea"/>
                <a:cs typeface="+mn-cs"/>
              </a:rPr>
              <a:t> </a:t>
            </a:r>
            <a:r>
              <a:rPr lang="en-US" sz="1200" b="0" kern="1200" dirty="0" smtClean="0">
                <a:solidFill>
                  <a:schemeClr val="tx1"/>
                </a:solidFill>
                <a:effectLst/>
                <a:latin typeface="+mn-lt"/>
                <a:ea typeface="+mn-ea"/>
                <a:cs typeface="+mn-cs"/>
              </a:rPr>
              <a:t>claim.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kern="1200" dirty="0" smtClean="0">
                <a:solidFill>
                  <a:schemeClr val="tx1"/>
                </a:solidFill>
                <a:effectLst/>
                <a:latin typeface="+mn-lt"/>
                <a:ea typeface="+mn-ea"/>
                <a:cs typeface="+mn-cs"/>
              </a:rPr>
              <a:t>There is no carryover. However, available funds not used by the end of the plan year (August 31) can be used during the grace period from September 1 through November 15. December 31 is the last day to submit claims incurred through the end of the grace period. Funds not used by November 15 will be forfeited.</a:t>
            </a:r>
          </a:p>
          <a:p>
            <a:endParaRPr lang="en-US" sz="1200" b="0" kern="1200" dirty="0" smtClean="0">
              <a:solidFill>
                <a:schemeClr val="tx1"/>
              </a:solidFill>
              <a:effectLst/>
              <a:latin typeface="+mn-lt"/>
              <a:ea typeface="+mn-ea"/>
              <a:cs typeface="+mn-cs"/>
            </a:endParaRPr>
          </a:p>
          <a:p>
            <a:r>
              <a:rPr lang="en-US" sz="1200" b="0" kern="1200" dirty="0" smtClean="0">
                <a:solidFill>
                  <a:schemeClr val="tx1"/>
                </a:solidFill>
                <a:effectLst/>
                <a:latin typeface="+mn-lt"/>
                <a:ea typeface="+mn-ea"/>
                <a:cs typeface="+mn-cs"/>
              </a:rPr>
              <a:t>There are two ways to claim money:</a:t>
            </a:r>
          </a:p>
          <a:p>
            <a:endParaRPr lang="en-US" sz="1200" b="0" kern="1200" dirty="0" smtClean="0">
              <a:solidFill>
                <a:schemeClr val="tx1"/>
              </a:solidFill>
              <a:effectLst/>
              <a:latin typeface="+mn-lt"/>
              <a:ea typeface="+mn-ea"/>
              <a:cs typeface="+mn-cs"/>
            </a:endParaRPr>
          </a:p>
          <a:p>
            <a:pPr marL="228600" lvl="0" indent="-228600">
              <a:buFont typeface="+mj-lt"/>
              <a:buAutoNum type="arabicPeriod"/>
            </a:pPr>
            <a:r>
              <a:rPr lang="en-US" sz="1200" b="0" kern="1200" dirty="0" smtClean="0">
                <a:solidFill>
                  <a:schemeClr val="tx1"/>
                </a:solidFill>
                <a:effectLst/>
                <a:latin typeface="+mn-lt"/>
                <a:ea typeface="+mn-ea"/>
                <a:cs typeface="+mn-cs"/>
              </a:rPr>
              <a:t>Upload claims through the TexFlex website or mobile app after incurring</a:t>
            </a:r>
            <a:r>
              <a:rPr lang="en-US" sz="1200" b="0" kern="1200" baseline="0" dirty="0" smtClean="0">
                <a:solidFill>
                  <a:schemeClr val="tx1"/>
                </a:solidFill>
                <a:effectLst/>
                <a:latin typeface="+mn-lt"/>
                <a:ea typeface="+mn-ea"/>
                <a:cs typeface="+mn-cs"/>
              </a:rPr>
              <a:t> </a:t>
            </a:r>
            <a:r>
              <a:rPr lang="en-US" sz="1200" b="0" kern="1200" dirty="0" smtClean="0">
                <a:solidFill>
                  <a:schemeClr val="tx1"/>
                </a:solidFill>
                <a:effectLst/>
                <a:latin typeface="+mn-lt"/>
                <a:ea typeface="+mn-ea"/>
                <a:cs typeface="+mn-cs"/>
              </a:rPr>
              <a:t>the expense. </a:t>
            </a:r>
          </a:p>
          <a:p>
            <a:pPr marL="228600" lvl="0" indent="-228600">
              <a:buFont typeface="+mj-lt"/>
              <a:buAutoNum type="arabicPeriod"/>
            </a:pPr>
            <a:r>
              <a:rPr lang="en-US" sz="1200" b="0" kern="1200" dirty="0" smtClean="0">
                <a:solidFill>
                  <a:schemeClr val="tx1"/>
                </a:solidFill>
                <a:effectLst/>
                <a:latin typeface="+mn-lt"/>
                <a:ea typeface="+mn-ea"/>
                <a:cs typeface="+mn-cs"/>
              </a:rPr>
              <a:t>Submit a claim form by fax or mail after incurring the expense.</a:t>
            </a:r>
          </a:p>
          <a:p>
            <a:endParaRPr lang="en-US" dirty="0"/>
          </a:p>
        </p:txBody>
      </p:sp>
    </p:spTree>
    <p:extLst>
      <p:ext uri="{BB962C8B-B14F-4D97-AF65-F5344CB8AC3E}">
        <p14:creationId xmlns:p14="http://schemas.microsoft.com/office/powerpoint/2010/main" val="53189914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pPr defTabSz="907533">
              <a:defRPr/>
            </a:pPr>
            <a:r>
              <a:rPr lang="en-US" dirty="0" smtClean="0">
                <a:solidFill>
                  <a:prstClr val="black"/>
                </a:solidFill>
                <a:ea typeface="Calibri"/>
                <a:cs typeface="Times New Roman"/>
              </a:rPr>
              <a:t>There are two</a:t>
            </a:r>
            <a:r>
              <a:rPr lang="en-US" baseline="0" dirty="0" smtClean="0">
                <a:solidFill>
                  <a:prstClr val="black"/>
                </a:solidFill>
                <a:ea typeface="Calibri"/>
                <a:cs typeface="Times New Roman"/>
              </a:rPr>
              <a:t> </a:t>
            </a:r>
            <a:r>
              <a:rPr lang="en-US" dirty="0" smtClean="0">
                <a:solidFill>
                  <a:prstClr val="black"/>
                </a:solidFill>
                <a:ea typeface="Calibri"/>
                <a:cs typeface="Times New Roman"/>
              </a:rPr>
              <a:t>dental plans available:</a:t>
            </a:r>
          </a:p>
          <a:p>
            <a:pPr defTabSz="907533">
              <a:defRPr/>
            </a:pPr>
            <a:r>
              <a:rPr lang="en-US" dirty="0" smtClean="0">
                <a:solidFill>
                  <a:prstClr val="black"/>
                </a:solidFill>
                <a:ea typeface="Calibri"/>
                <a:cs typeface="Times New Roman"/>
              </a:rPr>
              <a:t> </a:t>
            </a:r>
          </a:p>
          <a:p>
            <a:pPr marL="170161" indent="-170161" defTabSz="907533">
              <a:buFont typeface="Arial" panose="020B0604020202020204" pitchFamily="34" charset="0"/>
              <a:buChar char="•"/>
              <a:defRPr/>
            </a:pPr>
            <a:r>
              <a:rPr lang="en-US" dirty="0" smtClean="0">
                <a:solidFill>
                  <a:prstClr val="black"/>
                </a:solidFill>
                <a:ea typeface="Calibri"/>
                <a:cs typeface="Times New Roman"/>
              </a:rPr>
              <a:t>State of Texas Dental Choice Plan</a:t>
            </a:r>
          </a:p>
          <a:p>
            <a:pPr marL="170161" indent="-170161" defTabSz="907533">
              <a:buFont typeface="Arial" panose="020B0604020202020204" pitchFamily="34" charset="0"/>
              <a:buChar char="•"/>
              <a:defRPr/>
            </a:pPr>
            <a:r>
              <a:rPr lang="en-US" dirty="0" smtClean="0">
                <a:solidFill>
                  <a:prstClr val="black"/>
                </a:solidFill>
                <a:ea typeface="Calibri"/>
                <a:cs typeface="Times New Roman"/>
              </a:rPr>
              <a:t>DeltaCare</a:t>
            </a:r>
            <a:r>
              <a:rPr lang="en-US" baseline="0" dirty="0" smtClean="0">
                <a:solidFill>
                  <a:prstClr val="black"/>
                </a:solidFill>
                <a:ea typeface="Calibri"/>
                <a:cs typeface="Times New Roman"/>
              </a:rPr>
              <a:t> USA</a:t>
            </a:r>
            <a:r>
              <a:rPr lang="en-US" dirty="0" smtClean="0">
                <a:solidFill>
                  <a:prstClr val="black"/>
                </a:solidFill>
                <a:ea typeface="Calibri"/>
                <a:cs typeface="Times New Roman"/>
              </a:rPr>
              <a:t> DHMO</a:t>
            </a:r>
          </a:p>
          <a:p>
            <a:pPr defTabSz="907533">
              <a:defRPr/>
            </a:pPr>
            <a:endParaRPr lang="en-US" dirty="0" smtClean="0">
              <a:solidFill>
                <a:prstClr val="black"/>
              </a:solidFill>
              <a:ea typeface="Calibri"/>
              <a:cs typeface="Times New Roman"/>
            </a:endParaRPr>
          </a:p>
          <a:p>
            <a:pPr defTabSz="907533">
              <a:defRPr/>
            </a:pPr>
            <a:r>
              <a:rPr lang="en-US" dirty="0" smtClean="0">
                <a:solidFill>
                  <a:prstClr val="black"/>
                </a:solidFill>
                <a:ea typeface="Calibri"/>
                <a:cs typeface="Times New Roman"/>
              </a:rPr>
              <a:t>Each dental plan works differently.</a:t>
            </a:r>
          </a:p>
          <a:p>
            <a:pPr defTabSz="907533">
              <a:defRPr/>
            </a:pPr>
            <a:endParaRPr lang="en-US" dirty="0" smtClean="0">
              <a:solidFill>
                <a:prstClr val="black"/>
              </a:solidFill>
              <a:ea typeface="Calibri"/>
              <a:cs typeface="Times New Roman"/>
            </a:endParaRPr>
          </a:p>
          <a:p>
            <a:r>
              <a:rPr lang="en-US" b="1" dirty="0" smtClean="0"/>
              <a:t>The State of Texas Dental Choice Plan</a:t>
            </a:r>
            <a:r>
              <a:rPr lang="en-US" b="0" baseline="0" dirty="0" smtClean="0">
                <a:effectLst/>
              </a:rPr>
              <a:t> </a:t>
            </a:r>
            <a:r>
              <a:rPr lang="en-US" dirty="0" smtClean="0"/>
              <a:t>is a PPO dental insurance plan. You’re not required to designate a primary care dentist (PCD) and can see any dentist that takes PPO dental plans. </a:t>
            </a:r>
          </a:p>
          <a:p>
            <a:r>
              <a:rPr lang="en-US" dirty="0" smtClean="0"/>
              <a:t> </a:t>
            </a:r>
            <a:endParaRPr lang="en-US" dirty="0" smtClean="0">
              <a:effectLst/>
            </a:endParaRPr>
          </a:p>
          <a:p>
            <a:r>
              <a:rPr lang="en-US" dirty="0" smtClean="0"/>
              <a:t>The amount of the deductible, copay, and coinsurance varies depending on whether you use</a:t>
            </a:r>
            <a:r>
              <a:rPr lang="en-US" baseline="0" dirty="0" smtClean="0"/>
              <a:t> </a:t>
            </a:r>
            <a:r>
              <a:rPr lang="en-US" dirty="0" smtClean="0"/>
              <a:t>an in-network or out-of-network dentist. </a:t>
            </a:r>
            <a:endParaRPr lang="en-US" baseline="0" dirty="0" smtClean="0"/>
          </a:p>
          <a:p>
            <a:endParaRPr lang="en-US" baseline="0" dirty="0" smtClean="0">
              <a:effectLst/>
            </a:endParaRPr>
          </a:p>
          <a:p>
            <a:r>
              <a:rPr lang="en-US" sz="1200" b="0" kern="1200" baseline="0" dirty="0" smtClean="0">
                <a:solidFill>
                  <a:schemeClr val="tx1"/>
                </a:solidFill>
                <a:effectLst/>
                <a:latin typeface="+mn-lt"/>
                <a:ea typeface="+mn-ea"/>
                <a:cs typeface="+mn-cs"/>
              </a:rPr>
              <a:t>The plan has two networks designed to save you money.</a:t>
            </a:r>
          </a:p>
          <a:p>
            <a:endParaRPr lang="en-US" sz="1200" b="0" kern="1200" baseline="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Delta Dental PPO network</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Delta Premier network</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Both networks offer board certified dentists. The difference between the networks is how much you pay. If you choose a Delta Dental PPO dentist, you will likely pay less out of pocket. If you choose a Delta Premier dentist, you’ll still receive network benefits, but will likely pay more for services. </a:t>
            </a:r>
          </a:p>
          <a:p>
            <a:endParaRPr lang="en-US" dirty="0" smtClean="0">
              <a:effectLst/>
            </a:endParaRPr>
          </a:p>
          <a:p>
            <a:r>
              <a:rPr lang="en-US" dirty="0" smtClean="0"/>
              <a:t>There is a maximum calendar year benefit of $2,000 for basic and major services, which includes routine extractions. Once the maximum calendar year benefit is met, the plan pays 40% of allowable in-network dental services. Diagnostic and preventive services don’t count toward the calendar year maximum. </a:t>
            </a:r>
          </a:p>
          <a:p>
            <a:endParaRPr lang="en-US" dirty="0" smtClean="0"/>
          </a:p>
          <a:p>
            <a:r>
              <a:rPr lang="en-US" dirty="0" smtClean="0"/>
              <a:t>There is a $2,000 lifetime maximum benefit towards orthodontia for children and adults.</a:t>
            </a:r>
            <a:endParaRPr lang="en-US" dirty="0" smtClean="0">
              <a:effectLst/>
            </a:endParaRPr>
          </a:p>
          <a:p>
            <a:r>
              <a:rPr lang="en-US" dirty="0" smtClean="0"/>
              <a:t> </a:t>
            </a:r>
            <a:endParaRPr lang="en-US" dirty="0" smtClean="0">
              <a:effectLst/>
            </a:endParaRPr>
          </a:p>
          <a:p>
            <a:r>
              <a:rPr lang="en-US" dirty="0" smtClean="0"/>
              <a:t>This plan is available outside of Texas, so if you have a dependent living out of state you’ll want to consider enrolling in this plan.</a:t>
            </a:r>
            <a:endParaRPr lang="en-US" dirty="0" smtClean="0">
              <a:effectLst/>
            </a:endParaRPr>
          </a:p>
          <a:p>
            <a:r>
              <a:rPr lang="en-US" dirty="0" smtClean="0"/>
              <a:t> </a:t>
            </a:r>
            <a:endParaRPr lang="en-US" dirty="0" smtClean="0">
              <a:effectLst/>
            </a:endParaRPr>
          </a:p>
          <a:p>
            <a:r>
              <a:rPr lang="en-US" b="1" dirty="0" smtClean="0"/>
              <a:t>DeltaCare USA DHMO</a:t>
            </a:r>
            <a:r>
              <a:rPr lang="en-US" b="0" baseline="0" dirty="0" smtClean="0">
                <a:effectLst/>
              </a:rPr>
              <a:t> </a:t>
            </a:r>
            <a:r>
              <a:rPr lang="en-US" dirty="0" smtClean="0"/>
              <a:t>is a dental health maintenance organization (DHMO) insurance plan. It requires selecting and designating a PCD from a list of approved providers. If you access services from a dentist who is not on the list of approved providers and is not designated as your PCD, the plan will not cover the cost.</a:t>
            </a:r>
            <a:endParaRPr lang="en-US" dirty="0" smtClean="0">
              <a:effectLst/>
            </a:endParaRPr>
          </a:p>
          <a:p>
            <a:r>
              <a:rPr lang="en-US" dirty="0" smtClean="0"/>
              <a:t> </a:t>
            </a:r>
            <a:endParaRPr lang="en-US" dirty="0" smtClean="0">
              <a:effectLst/>
            </a:endParaRPr>
          </a:p>
          <a:p>
            <a:r>
              <a:rPr lang="en-US" dirty="0" smtClean="0"/>
              <a:t>There is no deductible with this plan. There are specific copays and the cost varies depending on the type of service provided. There is no calendar year maximum or claims. You can find a Schedule</a:t>
            </a:r>
            <a:r>
              <a:rPr lang="en-US" baseline="0" dirty="0" smtClean="0"/>
              <a:t> of Benefits with copay amounts on the plan website.</a:t>
            </a:r>
            <a:endParaRPr lang="en-US" dirty="0" smtClean="0">
              <a:effectLst/>
            </a:endParaRPr>
          </a:p>
          <a:p>
            <a:r>
              <a:rPr lang="en-US" dirty="0" smtClean="0"/>
              <a:t> </a:t>
            </a:r>
            <a:endParaRPr lang="en-US" dirty="0" smtClean="0">
              <a:effectLst/>
            </a:endParaRPr>
          </a:p>
          <a:p>
            <a:r>
              <a:rPr lang="en-US" dirty="0" smtClean="0"/>
              <a:t>The DHMO is not available outside of Texas. Before you enroll, make sure you have located a dentist in the DHMO network near your home or place of employment, and</a:t>
            </a:r>
            <a:r>
              <a:rPr lang="en-US" baseline="0" dirty="0" smtClean="0"/>
              <a:t> make sure that they are accepting new patients</a:t>
            </a:r>
            <a:r>
              <a:rPr lang="en-US" dirty="0" smtClean="0"/>
              <a:t>. If you enroll and are not able to find a suitable local dentist, you can’t change dental plans</a:t>
            </a:r>
            <a:r>
              <a:rPr lang="en-US" baseline="0" dirty="0" smtClean="0"/>
              <a:t> unless you </a:t>
            </a:r>
            <a:r>
              <a:rPr lang="en-US" dirty="0" smtClean="0"/>
              <a:t>have a QLE</a:t>
            </a:r>
            <a:r>
              <a:rPr lang="en-US" baseline="0" dirty="0" smtClean="0"/>
              <a:t> or during Summer Enrollment.</a:t>
            </a:r>
            <a:endParaRPr lang="en-US" dirty="0"/>
          </a:p>
        </p:txBody>
      </p:sp>
    </p:spTree>
    <p:extLst>
      <p:ext uri="{BB962C8B-B14F-4D97-AF65-F5344CB8AC3E}">
        <p14:creationId xmlns:p14="http://schemas.microsoft.com/office/powerpoint/2010/main" val="202213040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r>
              <a:rPr lang="en-US" sz="1200" kern="1200" dirty="0" smtClean="0">
                <a:solidFill>
                  <a:schemeClr val="tx1"/>
                </a:solidFill>
                <a:effectLst/>
                <a:latin typeface="+mn-lt"/>
                <a:ea typeface="+mn-ea"/>
                <a:cs typeface="+mn-cs"/>
              </a:rPr>
              <a:t>State of Texas Vision, administered by Superior Vision Services Inc., is available to employees and retirees and their eligible dependents.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You must be enrolled in the plan in order to enroll your eligible dependents.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 plan includes a $15 copay for a routine eye exam when using an in-network or contracted provider. There</a:t>
            </a:r>
            <a:r>
              <a:rPr lang="en-US" sz="1200" kern="1200" baseline="0" dirty="0" smtClean="0">
                <a:solidFill>
                  <a:schemeClr val="tx1"/>
                </a:solidFill>
                <a:effectLst/>
                <a:latin typeface="+mn-lt"/>
                <a:ea typeface="+mn-ea"/>
                <a:cs typeface="+mn-cs"/>
              </a:rPr>
              <a:t> is a $200 retail allowance towards frames or contacts depending on your preference for in-network providers. Additional plan benefits</a:t>
            </a:r>
            <a:r>
              <a:rPr lang="en-US" sz="1200" kern="1200" dirty="0" smtClean="0">
                <a:solidFill>
                  <a:schemeClr val="tx1"/>
                </a:solidFill>
                <a:effectLst/>
                <a:latin typeface="+mn-lt"/>
                <a:ea typeface="+mn-ea"/>
                <a:cs typeface="+mn-cs"/>
              </a:rPr>
              <a:t> including contact lens exams</a:t>
            </a:r>
            <a:r>
              <a:rPr lang="en-US" sz="1200" kern="1200" baseline="0" dirty="0" smtClean="0">
                <a:solidFill>
                  <a:schemeClr val="tx1"/>
                </a:solidFill>
                <a:effectLst/>
                <a:latin typeface="+mn-lt"/>
                <a:ea typeface="+mn-ea"/>
                <a:cs typeface="+mn-cs"/>
              </a:rPr>
              <a:t> and</a:t>
            </a:r>
            <a:r>
              <a:rPr lang="en-US" sz="1200" kern="1200" dirty="0" smtClean="0">
                <a:solidFill>
                  <a:schemeClr val="tx1"/>
                </a:solidFill>
                <a:effectLst/>
                <a:latin typeface="+mn-lt"/>
                <a:ea typeface="+mn-ea"/>
                <a:cs typeface="+mn-cs"/>
              </a:rPr>
              <a:t> standard single vision lenses</a:t>
            </a:r>
            <a:r>
              <a:rPr lang="en-US" sz="1200" kern="1200" baseline="0" dirty="0" smtClean="0">
                <a:solidFill>
                  <a:schemeClr val="tx1"/>
                </a:solidFill>
                <a:effectLst/>
                <a:latin typeface="+mn-lt"/>
                <a:ea typeface="+mn-ea"/>
                <a:cs typeface="+mn-cs"/>
              </a:rPr>
              <a:t> are covered when using an in-network provider based on a copay. </a:t>
            </a:r>
          </a:p>
          <a:p>
            <a:endParaRPr lang="en-US" sz="1200" kern="1200" dirty="0" smtClean="0">
              <a:solidFill>
                <a:schemeClr val="tx1"/>
              </a:solidFill>
              <a:effectLst/>
              <a:latin typeface="+mn-lt"/>
              <a:ea typeface="+mn-ea"/>
              <a:cs typeface="+mn-cs"/>
            </a:endParaRPr>
          </a:p>
          <a:p>
            <a:r>
              <a:rPr lang="en-US" sz="1400" strike="noStrike" kern="1200" dirty="0" smtClean="0">
                <a:solidFill>
                  <a:schemeClr val="tx1"/>
                </a:solidFill>
                <a:effectLst/>
                <a:latin typeface="+mn-lt"/>
                <a:ea typeface="+mn-ea"/>
                <a:cs typeface="+mn-cs"/>
              </a:rPr>
              <a:t>Superior Vision has a large, nationwide network with some participating retailers including:</a:t>
            </a:r>
            <a:r>
              <a:rPr lang="en-US" sz="1400" strike="noStrike" kern="1200" baseline="0" dirty="0" smtClean="0">
                <a:solidFill>
                  <a:schemeClr val="tx1"/>
                </a:solidFill>
                <a:effectLst/>
                <a:latin typeface="+mn-lt"/>
                <a:ea typeface="+mn-ea"/>
                <a:cs typeface="+mn-cs"/>
              </a:rPr>
              <a:t> </a:t>
            </a:r>
            <a:r>
              <a:rPr lang="en-US" sz="1400" strike="noStrike" kern="1200" dirty="0" smtClean="0">
                <a:solidFill>
                  <a:schemeClr val="tx1"/>
                </a:solidFill>
                <a:effectLst/>
                <a:latin typeface="+mn-lt"/>
                <a:ea typeface="+mn-ea"/>
                <a:cs typeface="+mn-cs"/>
              </a:rPr>
              <a:t> </a:t>
            </a:r>
          </a:p>
          <a:p>
            <a:pPr lvl="0"/>
            <a:endParaRPr lang="en-US" sz="1400" strike="noStrike" kern="1200" dirty="0" smtClean="0">
              <a:solidFill>
                <a:schemeClr val="tx1"/>
              </a:solidFill>
              <a:effectLst/>
              <a:latin typeface="+mn-lt"/>
              <a:ea typeface="+mn-ea"/>
              <a:cs typeface="+mn-cs"/>
            </a:endParaRPr>
          </a:p>
          <a:p>
            <a:pPr lvl="0"/>
            <a:r>
              <a:rPr lang="en-US" sz="1400" strike="noStrike" kern="1200" dirty="0" err="1" smtClean="0">
                <a:solidFill>
                  <a:schemeClr val="tx1"/>
                </a:solidFill>
                <a:effectLst/>
                <a:latin typeface="+mn-lt"/>
                <a:ea typeface="+mn-ea"/>
                <a:cs typeface="+mn-cs"/>
              </a:rPr>
              <a:t>LensCrafters</a:t>
            </a:r>
            <a:endParaRPr lang="en-US" sz="1400" strike="noStrike" kern="1200" dirty="0" smtClean="0">
              <a:solidFill>
                <a:schemeClr val="tx1"/>
              </a:solidFill>
              <a:effectLst/>
              <a:latin typeface="+mn-lt"/>
              <a:ea typeface="+mn-ea"/>
              <a:cs typeface="+mn-cs"/>
            </a:endParaRPr>
          </a:p>
          <a:p>
            <a:pPr lvl="0"/>
            <a:r>
              <a:rPr lang="en-US" sz="1400" strike="noStrike" kern="1200" dirty="0" smtClean="0">
                <a:solidFill>
                  <a:schemeClr val="tx1"/>
                </a:solidFill>
                <a:effectLst/>
                <a:latin typeface="+mn-lt"/>
                <a:ea typeface="+mn-ea"/>
                <a:cs typeface="+mn-cs"/>
              </a:rPr>
              <a:t>Pearle Vision</a:t>
            </a:r>
          </a:p>
          <a:p>
            <a:pPr lvl="0"/>
            <a:r>
              <a:rPr lang="en-US" sz="1400" strike="noStrike" kern="1200" dirty="0" smtClean="0">
                <a:solidFill>
                  <a:schemeClr val="tx1"/>
                </a:solidFill>
                <a:effectLst/>
                <a:latin typeface="+mn-lt"/>
                <a:ea typeface="+mn-ea"/>
                <a:cs typeface="+mn-cs"/>
              </a:rPr>
              <a:t>Target Optical</a:t>
            </a:r>
          </a:p>
          <a:p>
            <a:pPr lvl="0"/>
            <a:r>
              <a:rPr lang="en-US" sz="1400" strike="noStrike" kern="1200" dirty="0" err="1" smtClean="0">
                <a:solidFill>
                  <a:schemeClr val="tx1"/>
                </a:solidFill>
                <a:effectLst/>
                <a:latin typeface="+mn-lt"/>
                <a:ea typeface="+mn-ea"/>
                <a:cs typeface="+mn-cs"/>
              </a:rPr>
              <a:t>VisionWorks</a:t>
            </a:r>
            <a:endParaRPr lang="en-US" sz="1400" strike="noStrike" kern="1200" dirty="0" smtClean="0">
              <a:solidFill>
                <a:schemeClr val="tx1"/>
              </a:solidFill>
              <a:effectLst/>
              <a:latin typeface="+mn-lt"/>
              <a:ea typeface="+mn-ea"/>
              <a:cs typeface="+mn-cs"/>
            </a:endParaRPr>
          </a:p>
          <a:p>
            <a:pPr lvl="0"/>
            <a:r>
              <a:rPr lang="en-US" sz="1400" strike="noStrike" kern="1200" dirty="0" smtClean="0">
                <a:solidFill>
                  <a:schemeClr val="tx1"/>
                </a:solidFill>
                <a:effectLst/>
                <a:latin typeface="+mn-lt"/>
                <a:ea typeface="+mn-ea"/>
                <a:cs typeface="+mn-cs"/>
              </a:rPr>
              <a:t>Walmart Vision Center</a:t>
            </a:r>
          </a:p>
          <a:p>
            <a:pPr lvl="0"/>
            <a:r>
              <a:rPr lang="en-US" sz="1400" strike="noStrike" kern="1200" dirty="0" smtClean="0">
                <a:solidFill>
                  <a:schemeClr val="tx1"/>
                </a:solidFill>
                <a:effectLst/>
                <a:latin typeface="+mn-lt"/>
                <a:ea typeface="+mn-ea"/>
                <a:cs typeface="+mn-cs"/>
              </a:rPr>
              <a:t>Sam’s Club Optical</a:t>
            </a:r>
          </a:p>
          <a:p>
            <a:pPr lvl="0"/>
            <a:r>
              <a:rPr lang="en-US" sz="1400" strike="noStrike" kern="1200" dirty="0" smtClean="0">
                <a:solidFill>
                  <a:schemeClr val="tx1"/>
                </a:solidFill>
                <a:effectLst/>
                <a:latin typeface="+mn-lt"/>
                <a:ea typeface="+mn-ea"/>
                <a:cs typeface="+mn-cs"/>
              </a:rPr>
              <a:t>Costco Optical </a:t>
            </a:r>
          </a:p>
          <a:p>
            <a:pPr lvl="0"/>
            <a:endParaRPr lang="en-US" sz="1400" strike="noStrike" kern="1200" dirty="0" smtClean="0">
              <a:solidFill>
                <a:schemeClr val="tx1"/>
              </a:solidFill>
              <a:effectLst/>
              <a:latin typeface="+mn-lt"/>
              <a:ea typeface="+mn-ea"/>
              <a:cs typeface="+mn-cs"/>
            </a:endParaRPr>
          </a:p>
          <a:p>
            <a:pPr lvl="0"/>
            <a:r>
              <a:rPr lang="en-US" sz="1400" strike="noStrike" kern="1200" dirty="0" smtClean="0">
                <a:solidFill>
                  <a:schemeClr val="tx1"/>
                </a:solidFill>
                <a:effectLst/>
                <a:latin typeface="+mn-lt"/>
                <a:ea typeface="+mn-ea"/>
                <a:cs typeface="+mn-cs"/>
              </a:rPr>
              <a:t>Online retailers include: 1800CONTACTS,</a:t>
            </a:r>
            <a:r>
              <a:rPr lang="en-US" sz="1400" strike="noStrike" kern="1200" baseline="0" dirty="0" smtClean="0">
                <a:solidFill>
                  <a:schemeClr val="tx1"/>
                </a:solidFill>
                <a:effectLst/>
                <a:latin typeface="+mn-lt"/>
                <a:ea typeface="+mn-ea"/>
                <a:cs typeface="+mn-cs"/>
              </a:rPr>
              <a:t> </a:t>
            </a:r>
            <a:r>
              <a:rPr lang="en-US" sz="1400" strike="noStrike" kern="1200" dirty="0" smtClean="0">
                <a:solidFill>
                  <a:schemeClr val="tx1"/>
                </a:solidFill>
                <a:effectLst/>
                <a:latin typeface="+mn-lt"/>
                <a:ea typeface="+mn-ea"/>
                <a:cs typeface="+mn-cs"/>
              </a:rPr>
              <a:t>Glasses.com,</a:t>
            </a:r>
            <a:r>
              <a:rPr lang="en-US" sz="1400" strike="noStrike" kern="1200" baseline="0" dirty="0" smtClean="0">
                <a:solidFill>
                  <a:schemeClr val="tx1"/>
                </a:solidFill>
                <a:effectLst/>
                <a:latin typeface="+mn-lt"/>
                <a:ea typeface="+mn-ea"/>
                <a:cs typeface="+mn-cs"/>
              </a:rPr>
              <a:t> Befitting and </a:t>
            </a:r>
            <a:r>
              <a:rPr lang="en-US" sz="1400" strike="noStrike" kern="1200" baseline="0" dirty="0" err="1" smtClean="0">
                <a:solidFill>
                  <a:schemeClr val="tx1"/>
                </a:solidFill>
                <a:effectLst/>
                <a:latin typeface="+mn-lt"/>
                <a:ea typeface="+mn-ea"/>
                <a:cs typeface="+mn-cs"/>
              </a:rPr>
              <a:t>ContactsDirect</a:t>
            </a:r>
            <a:endParaRPr lang="en-US" sz="1400" strike="noStrike" kern="1200" dirty="0" smtClean="0">
              <a:solidFill>
                <a:schemeClr val="tx1"/>
              </a:solidFill>
              <a:effectLst/>
              <a:latin typeface="+mn-lt"/>
              <a:ea typeface="+mn-ea"/>
              <a:cs typeface="+mn-cs"/>
            </a:endParaRPr>
          </a:p>
          <a:p>
            <a:endParaRPr lang="en-US" dirty="0"/>
          </a:p>
        </p:txBody>
      </p:sp>
    </p:spTree>
    <p:extLst>
      <p:ext uri="{BB962C8B-B14F-4D97-AF65-F5344CB8AC3E}">
        <p14:creationId xmlns:p14="http://schemas.microsoft.com/office/powerpoint/2010/main" val="192309177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pPr marL="0" marR="0">
              <a:spcBef>
                <a:spcPts val="0"/>
              </a:spcBef>
              <a:spcAft>
                <a:spcPts val="0"/>
              </a:spcAft>
            </a:pPr>
            <a:r>
              <a:rPr lang="en-US" sz="1200" kern="1200" dirty="0" smtClean="0">
                <a:solidFill>
                  <a:srgbClr val="000000"/>
                </a:solidFill>
                <a:effectLst/>
                <a:latin typeface="+mn-lt"/>
                <a:ea typeface="Times New Roman"/>
                <a:cs typeface="Times New Roman"/>
              </a:rPr>
              <a:t>Did you know that according to the Texas State Government Effectiveness and Efficiency Report, almost one-third of U.S. workers become disabled for at least three months in their lifetime? </a:t>
            </a:r>
            <a:endParaRPr lang="en-US" sz="1200" dirty="0" smtClean="0">
              <a:effectLst/>
              <a:latin typeface="Times New Roman"/>
              <a:ea typeface="Times New Roman"/>
            </a:endParaRPr>
          </a:p>
          <a:p>
            <a:pPr marL="0" marR="0">
              <a:spcBef>
                <a:spcPts val="0"/>
              </a:spcBef>
              <a:spcAft>
                <a:spcPts val="0"/>
              </a:spcAft>
            </a:pPr>
            <a:r>
              <a:rPr lang="en-US" sz="1200" kern="1200" dirty="0" smtClean="0">
                <a:solidFill>
                  <a:srgbClr val="000000"/>
                </a:solidFill>
                <a:effectLst/>
                <a:latin typeface="+mn-lt"/>
                <a:ea typeface="Times New Roman"/>
                <a:cs typeface="Times New Roman"/>
              </a:rPr>
              <a:t> </a:t>
            </a:r>
            <a:endParaRPr lang="en-US" sz="1200" dirty="0" smtClean="0">
              <a:effectLst/>
              <a:latin typeface="Times New Roman"/>
              <a:ea typeface="Times New Roman"/>
            </a:endParaRPr>
          </a:p>
          <a:p>
            <a:pPr marL="0" marR="0">
              <a:spcBef>
                <a:spcPts val="0"/>
              </a:spcBef>
              <a:spcAft>
                <a:spcPts val="0"/>
              </a:spcAft>
            </a:pPr>
            <a:r>
              <a:rPr lang="en-US" sz="1200" kern="1200" dirty="0" smtClean="0">
                <a:solidFill>
                  <a:srgbClr val="000000"/>
                </a:solidFill>
                <a:effectLst/>
                <a:latin typeface="+mn-lt"/>
                <a:ea typeface="Times New Roman"/>
                <a:cs typeface="Times New Roman"/>
              </a:rPr>
              <a:t>Many U.S. workers don’t have enough savings to cover three months of living expenses.</a:t>
            </a:r>
            <a:r>
              <a:rPr lang="en-US" sz="1200" kern="1200" baseline="0" dirty="0" smtClean="0">
                <a:solidFill>
                  <a:srgbClr val="000000"/>
                </a:solidFill>
                <a:effectLst/>
                <a:latin typeface="+mn-lt"/>
                <a:ea typeface="Times New Roman"/>
                <a:cs typeface="Times New Roman"/>
              </a:rPr>
              <a:t> </a:t>
            </a:r>
            <a:r>
              <a:rPr lang="en-US" sz="1200" kern="1200" dirty="0" smtClean="0">
                <a:solidFill>
                  <a:srgbClr val="000000"/>
                </a:solidFill>
                <a:effectLst/>
                <a:latin typeface="+mn-lt"/>
                <a:ea typeface="Times New Roman"/>
                <a:cs typeface="Times New Roman"/>
              </a:rPr>
              <a:t>It’s important to be prepared for these unforeseen circumstances. </a:t>
            </a:r>
            <a:r>
              <a:rPr lang="en-US" sz="1200" kern="1200" dirty="0" smtClean="0">
                <a:solidFill>
                  <a:schemeClr val="tx1"/>
                </a:solidFill>
                <a:effectLst/>
                <a:latin typeface="Times New Roman"/>
                <a:ea typeface="Times New Roman"/>
                <a:cs typeface="+mn-cs"/>
              </a:rPr>
              <a:t>So,</a:t>
            </a:r>
            <a:r>
              <a:rPr lang="en-US" sz="1200" kern="1200" baseline="0" dirty="0" smtClean="0">
                <a:solidFill>
                  <a:schemeClr val="tx1"/>
                </a:solidFill>
                <a:effectLst/>
                <a:latin typeface="Times New Roman"/>
                <a:ea typeface="Times New Roman"/>
                <a:cs typeface="+mn-cs"/>
              </a:rPr>
              <a:t> </a:t>
            </a:r>
            <a:r>
              <a:rPr lang="en-US" sz="1200" kern="1200" baseline="0" dirty="0" smtClean="0">
                <a:solidFill>
                  <a:srgbClr val="000000"/>
                </a:solidFill>
                <a:effectLst/>
                <a:latin typeface="+mn-lt"/>
                <a:ea typeface="Times New Roman"/>
                <a:cs typeface="Times New Roman"/>
              </a:rPr>
              <a:t>c</a:t>
            </a:r>
            <a:r>
              <a:rPr lang="en-US" sz="1200" kern="1200" dirty="0" smtClean="0">
                <a:solidFill>
                  <a:srgbClr val="000000"/>
                </a:solidFill>
                <a:effectLst/>
                <a:latin typeface="+mn-lt"/>
                <a:ea typeface="Times New Roman"/>
                <a:cs typeface="Times New Roman"/>
              </a:rPr>
              <a:t>onsider enrolling in disability insurance through the Texas Income Protection Plan (TIPP). </a:t>
            </a:r>
            <a:endParaRPr lang="en-US" sz="1200" dirty="0" smtClean="0">
              <a:effectLst/>
              <a:latin typeface="Times New Roman"/>
              <a:ea typeface="Times New Roman"/>
            </a:endParaRPr>
          </a:p>
          <a:p>
            <a:pPr marL="0" marR="0">
              <a:spcBef>
                <a:spcPts val="0"/>
              </a:spcBef>
              <a:spcAft>
                <a:spcPts val="0"/>
              </a:spcAft>
            </a:pPr>
            <a:r>
              <a:rPr lang="en-US" sz="1200" kern="1200" dirty="0" smtClean="0">
                <a:solidFill>
                  <a:srgbClr val="000000"/>
                </a:solidFill>
                <a:effectLst/>
                <a:latin typeface="+mn-lt"/>
                <a:ea typeface="Times New Roman"/>
                <a:cs typeface="Times New Roman"/>
              </a:rPr>
              <a:t> </a:t>
            </a:r>
            <a:endParaRPr lang="en-US" sz="1200" dirty="0" smtClean="0">
              <a:effectLst/>
              <a:latin typeface="Times New Roman"/>
              <a:ea typeface="Times New Roman"/>
            </a:endParaRPr>
          </a:p>
          <a:p>
            <a:pPr marL="0" marR="0">
              <a:spcBef>
                <a:spcPts val="0"/>
              </a:spcBef>
              <a:spcAft>
                <a:spcPts val="0"/>
              </a:spcAft>
            </a:pPr>
            <a:r>
              <a:rPr lang="en-US" sz="1200" kern="1200" dirty="0" smtClean="0">
                <a:solidFill>
                  <a:srgbClr val="000000"/>
                </a:solidFill>
                <a:effectLst/>
                <a:latin typeface="+mn-lt"/>
                <a:ea typeface="Times New Roman"/>
                <a:cs typeface="Times New Roman"/>
              </a:rPr>
              <a:t>There are two plans available through TIPP: </a:t>
            </a:r>
            <a:endParaRPr lang="en-US" sz="1200" dirty="0" smtClean="0">
              <a:effectLst/>
              <a:latin typeface="Times New Roman"/>
              <a:ea typeface="Times New Roman"/>
            </a:endParaRPr>
          </a:p>
          <a:p>
            <a:pPr marL="0" marR="0">
              <a:spcBef>
                <a:spcPts val="0"/>
              </a:spcBef>
              <a:spcAft>
                <a:spcPts val="0"/>
              </a:spcAft>
            </a:pPr>
            <a:r>
              <a:rPr lang="en-US" sz="1200" kern="1200" dirty="0" smtClean="0">
                <a:solidFill>
                  <a:srgbClr val="000000"/>
                </a:solidFill>
                <a:effectLst/>
                <a:latin typeface="+mn-lt"/>
                <a:ea typeface="Times New Roman"/>
                <a:cs typeface="Times New Roman"/>
              </a:rPr>
              <a:t> </a:t>
            </a:r>
            <a:endParaRPr lang="en-US" sz="1200" dirty="0" smtClean="0">
              <a:effectLst/>
              <a:latin typeface="Times New Roman"/>
              <a:ea typeface="Times New Roman"/>
            </a:endParaRPr>
          </a:p>
          <a:p>
            <a:pPr marL="342900" marR="0" lvl="0" indent="-342900">
              <a:spcBef>
                <a:spcPts val="0"/>
              </a:spcBef>
              <a:spcAft>
                <a:spcPts val="0"/>
              </a:spcAft>
              <a:buFont typeface="Arial" panose="020B0604020202020204" pitchFamily="34" charset="0"/>
              <a:buChar char="•"/>
              <a:tabLst>
                <a:tab pos="462280" algn="l"/>
              </a:tabLst>
            </a:pPr>
            <a:r>
              <a:rPr lang="en-US" sz="1200" kern="1200" dirty="0" smtClean="0">
                <a:solidFill>
                  <a:srgbClr val="000000"/>
                </a:solidFill>
                <a:effectLst/>
                <a:latin typeface="+mn-lt"/>
                <a:ea typeface="Times New Roman"/>
                <a:cs typeface="Times New Roman"/>
              </a:rPr>
              <a:t>Short-term disability and</a:t>
            </a:r>
            <a:endParaRPr lang="en-US" sz="1200" dirty="0" smtClean="0">
              <a:effectLst/>
              <a:latin typeface="Times New Roman"/>
              <a:ea typeface="Times New Roman"/>
            </a:endParaRPr>
          </a:p>
          <a:p>
            <a:pPr marL="342900" marR="0" lvl="0" indent="-342900">
              <a:spcBef>
                <a:spcPts val="0"/>
              </a:spcBef>
              <a:spcAft>
                <a:spcPts val="0"/>
              </a:spcAft>
              <a:buFont typeface="Arial" panose="020B0604020202020204" pitchFamily="34" charset="0"/>
              <a:buChar char="•"/>
              <a:tabLst>
                <a:tab pos="462280" algn="l"/>
              </a:tabLst>
            </a:pPr>
            <a:r>
              <a:rPr lang="en-US" sz="1200" kern="1200" dirty="0" smtClean="0">
                <a:solidFill>
                  <a:srgbClr val="000000"/>
                </a:solidFill>
                <a:effectLst/>
                <a:latin typeface="+mn-lt"/>
                <a:ea typeface="Times New Roman"/>
                <a:cs typeface="Times New Roman"/>
              </a:rPr>
              <a:t>Long-term disability.</a:t>
            </a:r>
            <a:endParaRPr lang="en-US" sz="1200" dirty="0" smtClean="0">
              <a:effectLst/>
              <a:latin typeface="Times New Roman"/>
              <a:ea typeface="Times New Roman"/>
            </a:endParaRPr>
          </a:p>
          <a:p>
            <a:pPr marL="0" marR="0">
              <a:spcBef>
                <a:spcPts val="0"/>
              </a:spcBef>
              <a:spcAft>
                <a:spcPts val="0"/>
              </a:spcAft>
            </a:pPr>
            <a:r>
              <a:rPr lang="en-US" sz="1200" kern="1200" dirty="0" smtClean="0">
                <a:solidFill>
                  <a:srgbClr val="000000"/>
                </a:solidFill>
                <a:effectLst/>
                <a:latin typeface="+mn-lt"/>
                <a:ea typeface="Times New Roman"/>
                <a:cs typeface="Times New Roman"/>
              </a:rPr>
              <a:t> </a:t>
            </a:r>
            <a:endParaRPr lang="en-US" sz="1200" dirty="0" smtClean="0">
              <a:effectLst/>
              <a:latin typeface="Times New Roman"/>
              <a:ea typeface="Times New Roman"/>
            </a:endParaRPr>
          </a:p>
          <a:p>
            <a:pPr marL="0" marR="0">
              <a:spcBef>
                <a:spcPts val="0"/>
              </a:spcBef>
              <a:spcAft>
                <a:spcPts val="0"/>
              </a:spcAft>
            </a:pPr>
            <a:r>
              <a:rPr lang="en-US" sz="1200" kern="1200" dirty="0" smtClean="0">
                <a:solidFill>
                  <a:srgbClr val="000000"/>
                </a:solidFill>
                <a:effectLst/>
                <a:latin typeface="+mn-lt"/>
                <a:ea typeface="Times New Roman"/>
                <a:cs typeface="Times New Roman"/>
              </a:rPr>
              <a:t>Short-term disability: </a:t>
            </a:r>
          </a:p>
          <a:p>
            <a:pPr marL="0" marR="0">
              <a:spcBef>
                <a:spcPts val="0"/>
              </a:spcBef>
              <a:spcAft>
                <a:spcPts val="0"/>
              </a:spcAft>
            </a:pPr>
            <a:endParaRPr lang="en-US" sz="1200" dirty="0" smtClean="0">
              <a:effectLst/>
              <a:latin typeface="Times New Roman"/>
              <a:ea typeface="Times New Roman"/>
            </a:endParaRPr>
          </a:p>
          <a:p>
            <a:pPr marL="342900" marR="0" lvl="0" indent="-342900">
              <a:spcBef>
                <a:spcPts val="0"/>
              </a:spcBef>
              <a:spcAft>
                <a:spcPts val="0"/>
              </a:spcAft>
              <a:buFont typeface="Arial"/>
              <a:buChar char="•"/>
              <a:tabLst>
                <a:tab pos="457200" algn="l"/>
              </a:tabLst>
            </a:pPr>
            <a:r>
              <a:rPr lang="en-US" sz="1200" kern="1200" dirty="0" smtClean="0">
                <a:solidFill>
                  <a:srgbClr val="000000"/>
                </a:solidFill>
                <a:effectLst/>
                <a:latin typeface="+mn-lt"/>
                <a:ea typeface="Times New Roman"/>
                <a:cs typeface="Times New Roman"/>
              </a:rPr>
              <a:t>covers up to 66% of your monthly salary (capped at $6,600 per month for individuals making more than $10,000 monthly) </a:t>
            </a:r>
            <a:endParaRPr lang="en-US" sz="1200" dirty="0" smtClean="0">
              <a:effectLst/>
              <a:latin typeface="Times New Roman"/>
              <a:ea typeface="Times New Roman"/>
              <a:cs typeface="Times New Roman"/>
            </a:endParaRPr>
          </a:p>
          <a:p>
            <a:pPr marL="342900" marR="0" lvl="0" indent="-342900">
              <a:spcBef>
                <a:spcPts val="0"/>
              </a:spcBef>
              <a:spcAft>
                <a:spcPts val="0"/>
              </a:spcAft>
              <a:buFont typeface="Arial"/>
              <a:buChar char="•"/>
              <a:tabLst>
                <a:tab pos="457200" algn="l"/>
              </a:tabLst>
            </a:pPr>
            <a:r>
              <a:rPr lang="en-US" sz="1200" kern="1200" dirty="0" smtClean="0">
                <a:solidFill>
                  <a:srgbClr val="000000"/>
                </a:solidFill>
                <a:effectLst/>
                <a:latin typeface="+mn-lt"/>
                <a:ea typeface="Times New Roman"/>
                <a:cs typeface="Times New Roman"/>
              </a:rPr>
              <a:t>for up to five months.</a:t>
            </a:r>
            <a:endParaRPr lang="en-US" sz="1200" dirty="0" smtClean="0">
              <a:effectLst/>
              <a:latin typeface="Times New Roman"/>
              <a:ea typeface="Times New Roman"/>
              <a:cs typeface="Times New Roman"/>
            </a:endParaRPr>
          </a:p>
          <a:p>
            <a:pPr marL="0" marR="0">
              <a:spcBef>
                <a:spcPts val="0"/>
              </a:spcBef>
              <a:spcAft>
                <a:spcPts val="0"/>
              </a:spcAft>
            </a:pPr>
            <a:r>
              <a:rPr lang="en-US" sz="1200" kern="1200" dirty="0" smtClean="0">
                <a:solidFill>
                  <a:srgbClr val="000000"/>
                </a:solidFill>
                <a:effectLst/>
                <a:latin typeface="+mn-lt"/>
                <a:ea typeface="Times New Roman"/>
                <a:cs typeface="Times New Roman"/>
              </a:rPr>
              <a:t> </a:t>
            </a:r>
            <a:endParaRPr lang="en-US" sz="1200" dirty="0" smtClean="0">
              <a:effectLst/>
              <a:latin typeface="Times New Roman"/>
              <a:ea typeface="Times New Roman"/>
            </a:endParaRPr>
          </a:p>
          <a:p>
            <a:pPr marL="0" marR="0">
              <a:spcBef>
                <a:spcPts val="0"/>
              </a:spcBef>
              <a:spcAft>
                <a:spcPts val="0"/>
              </a:spcAft>
            </a:pPr>
            <a:r>
              <a:rPr lang="en-US" sz="1200" kern="1200" dirty="0" smtClean="0">
                <a:solidFill>
                  <a:srgbClr val="000000"/>
                </a:solidFill>
                <a:effectLst/>
                <a:latin typeface="+mn-lt"/>
                <a:ea typeface="Times New Roman"/>
                <a:cs typeface="Times New Roman"/>
              </a:rPr>
              <a:t>Long-term disability:</a:t>
            </a:r>
          </a:p>
          <a:p>
            <a:pPr marL="0" marR="0">
              <a:spcBef>
                <a:spcPts val="0"/>
              </a:spcBef>
              <a:spcAft>
                <a:spcPts val="0"/>
              </a:spcAft>
            </a:pPr>
            <a:r>
              <a:rPr lang="en-US" sz="1200" kern="1200" dirty="0" smtClean="0">
                <a:solidFill>
                  <a:srgbClr val="000000"/>
                </a:solidFill>
                <a:effectLst/>
                <a:latin typeface="+mn-lt"/>
                <a:ea typeface="Times New Roman"/>
                <a:cs typeface="Times New Roman"/>
              </a:rPr>
              <a:t> </a:t>
            </a:r>
            <a:endParaRPr lang="en-US" sz="1200" dirty="0" smtClean="0">
              <a:effectLst/>
              <a:latin typeface="Times New Roman"/>
              <a:ea typeface="Times New Roman"/>
            </a:endParaRPr>
          </a:p>
          <a:p>
            <a:pPr marL="342900" marR="0" lvl="0" indent="-342900">
              <a:spcBef>
                <a:spcPts val="0"/>
              </a:spcBef>
              <a:spcAft>
                <a:spcPts val="0"/>
              </a:spcAft>
              <a:buFont typeface="Arial"/>
              <a:buChar char="•"/>
              <a:tabLst>
                <a:tab pos="457200" algn="l"/>
              </a:tabLst>
            </a:pPr>
            <a:r>
              <a:rPr lang="en-US" sz="1200" kern="1200" dirty="0" smtClean="0">
                <a:solidFill>
                  <a:srgbClr val="000000"/>
                </a:solidFill>
                <a:effectLst/>
                <a:latin typeface="+mn-lt"/>
                <a:ea typeface="Times New Roman"/>
                <a:cs typeface="Times New Roman"/>
              </a:rPr>
              <a:t>covers up to 60% of your monthly salary (capped at $6,000 per month for individuals making more than $10,000 monthly) </a:t>
            </a:r>
            <a:endParaRPr lang="en-US" sz="1200" dirty="0" smtClean="0">
              <a:effectLst/>
              <a:latin typeface="Times New Roman"/>
              <a:ea typeface="Times New Roman"/>
              <a:cs typeface="Times New Roman"/>
            </a:endParaRPr>
          </a:p>
          <a:p>
            <a:pPr marL="342900" marR="0" lvl="0" indent="-342900">
              <a:spcBef>
                <a:spcPts val="0"/>
              </a:spcBef>
              <a:spcAft>
                <a:spcPts val="0"/>
              </a:spcAft>
              <a:buFont typeface="Arial"/>
              <a:buChar char="•"/>
              <a:tabLst>
                <a:tab pos="457200" algn="l"/>
              </a:tabLst>
            </a:pPr>
            <a:r>
              <a:rPr lang="en-US" sz="1200" kern="1200" dirty="0" smtClean="0">
                <a:solidFill>
                  <a:srgbClr val="000000"/>
                </a:solidFill>
                <a:effectLst/>
                <a:latin typeface="+mn-lt"/>
                <a:ea typeface="Times New Roman"/>
                <a:cs typeface="Times New Roman"/>
              </a:rPr>
              <a:t>for</a:t>
            </a:r>
            <a:r>
              <a:rPr lang="en-US" sz="1200" kern="1200" baseline="0" dirty="0" smtClean="0">
                <a:solidFill>
                  <a:srgbClr val="000000"/>
                </a:solidFill>
                <a:effectLst/>
                <a:latin typeface="+mn-lt"/>
                <a:ea typeface="Times New Roman"/>
                <a:cs typeface="Times New Roman"/>
              </a:rPr>
              <a:t> a </a:t>
            </a:r>
            <a:r>
              <a:rPr lang="en-US" sz="1200" kern="1200" dirty="0" smtClean="0">
                <a:solidFill>
                  <a:srgbClr val="000000"/>
                </a:solidFill>
                <a:effectLst/>
                <a:latin typeface="+mn-lt"/>
                <a:ea typeface="Times New Roman"/>
                <a:cs typeface="Times New Roman"/>
              </a:rPr>
              <a:t>period ranging from 12 months to full Social Security retirement age, depending on how old you are at the time of disability.</a:t>
            </a:r>
            <a:endParaRPr lang="en-US" sz="1200" dirty="0" smtClean="0">
              <a:effectLst/>
              <a:latin typeface="Times New Roman"/>
              <a:ea typeface="Times New Roman"/>
              <a:cs typeface="Times New Roman"/>
            </a:endParaRPr>
          </a:p>
          <a:p>
            <a:pPr marL="0" marR="0">
              <a:spcBef>
                <a:spcPts val="0"/>
              </a:spcBef>
              <a:spcAft>
                <a:spcPts val="0"/>
              </a:spcAft>
            </a:pPr>
            <a:r>
              <a:rPr lang="en-US" sz="1200" kern="1200" dirty="0" smtClean="0">
                <a:solidFill>
                  <a:srgbClr val="000000"/>
                </a:solidFill>
                <a:effectLst/>
                <a:latin typeface="+mn-lt"/>
                <a:ea typeface="Times New Roman"/>
                <a:cs typeface="Times New Roman"/>
              </a:rPr>
              <a:t> </a:t>
            </a:r>
            <a:endParaRPr lang="en-US" sz="1200" dirty="0" smtClean="0">
              <a:effectLst/>
              <a:latin typeface="Times New Roman"/>
              <a:ea typeface="Times New Roman"/>
            </a:endParaRPr>
          </a:p>
          <a:p>
            <a:pPr marL="0" marR="0">
              <a:spcBef>
                <a:spcPts val="0"/>
              </a:spcBef>
              <a:spcAft>
                <a:spcPts val="0"/>
              </a:spcAft>
            </a:pPr>
            <a:r>
              <a:rPr lang="en-US" sz="1200" kern="1200" dirty="0" smtClean="0">
                <a:solidFill>
                  <a:srgbClr val="000000"/>
                </a:solidFill>
                <a:effectLst/>
                <a:latin typeface="+mn-lt"/>
                <a:ea typeface="Times New Roman"/>
                <a:cs typeface="Times New Roman"/>
              </a:rPr>
              <a:t>Evidence of Insurability</a:t>
            </a:r>
            <a:r>
              <a:rPr lang="en-US" sz="1200" kern="1200" baseline="0" dirty="0" smtClean="0">
                <a:solidFill>
                  <a:srgbClr val="000000"/>
                </a:solidFill>
                <a:effectLst/>
                <a:latin typeface="+mn-lt"/>
                <a:ea typeface="Times New Roman"/>
                <a:cs typeface="Times New Roman"/>
              </a:rPr>
              <a:t> (</a:t>
            </a:r>
            <a:r>
              <a:rPr lang="en-US" sz="1200" kern="1200" dirty="0" smtClean="0">
                <a:solidFill>
                  <a:srgbClr val="000000"/>
                </a:solidFill>
                <a:effectLst/>
                <a:latin typeface="+mn-lt"/>
                <a:ea typeface="Times New Roman"/>
                <a:cs typeface="Times New Roman"/>
              </a:rPr>
              <a:t>EOI) is not required if you enroll within your</a:t>
            </a:r>
            <a:r>
              <a:rPr lang="en-US" sz="1200" kern="1200" baseline="0" dirty="0" smtClean="0">
                <a:solidFill>
                  <a:srgbClr val="000000"/>
                </a:solidFill>
                <a:effectLst/>
                <a:latin typeface="+mn-lt"/>
                <a:ea typeface="Times New Roman"/>
                <a:cs typeface="Times New Roman"/>
              </a:rPr>
              <a:t> first 31 days of employment</a:t>
            </a:r>
            <a:r>
              <a:rPr lang="en-US" sz="1200" kern="1200" dirty="0" smtClean="0">
                <a:solidFill>
                  <a:srgbClr val="000000"/>
                </a:solidFill>
                <a:effectLst/>
                <a:latin typeface="+mn-lt"/>
                <a:ea typeface="Times New Roman"/>
                <a:cs typeface="Times New Roman"/>
              </a:rPr>
              <a:t>. After your first 31 days of employment,</a:t>
            </a:r>
            <a:r>
              <a:rPr lang="en-US" sz="1200" kern="1200" baseline="0" dirty="0" smtClean="0">
                <a:solidFill>
                  <a:srgbClr val="000000"/>
                </a:solidFill>
                <a:effectLst/>
                <a:latin typeface="+mn-lt"/>
                <a:ea typeface="Times New Roman"/>
                <a:cs typeface="Times New Roman"/>
              </a:rPr>
              <a:t> you can apply through EOI if you have a qualifying life event (QLE) such as a birth or marriage or during Summer Enrollment. </a:t>
            </a:r>
            <a:endParaRPr lang="en-US" sz="1200" dirty="0" smtClean="0">
              <a:effectLst/>
              <a:latin typeface="Times New Roman"/>
              <a:ea typeface="Times New Roman"/>
            </a:endParaRPr>
          </a:p>
          <a:p>
            <a:pPr marL="0" marR="0">
              <a:spcBef>
                <a:spcPts val="0"/>
              </a:spcBef>
              <a:spcAft>
                <a:spcPts val="0"/>
              </a:spcAft>
            </a:pPr>
            <a:r>
              <a:rPr lang="en-US" sz="1200" kern="1200" dirty="0" smtClean="0">
                <a:solidFill>
                  <a:srgbClr val="000000"/>
                </a:solidFill>
                <a:effectLst/>
                <a:latin typeface="+mn-lt"/>
                <a:ea typeface="Times New Roman"/>
                <a:cs typeface="Times New Roman"/>
              </a:rPr>
              <a:t> </a:t>
            </a:r>
            <a:endParaRPr lang="en-US" sz="1200" dirty="0" smtClean="0">
              <a:effectLst/>
              <a:latin typeface="Times New Roman"/>
              <a:ea typeface="Times New Roman"/>
            </a:endParaRPr>
          </a:p>
          <a:p>
            <a:pPr marL="0" marR="0">
              <a:spcBef>
                <a:spcPts val="0"/>
              </a:spcBef>
              <a:spcAft>
                <a:spcPts val="0"/>
              </a:spcAft>
            </a:pPr>
            <a:r>
              <a:rPr lang="en-US" sz="1200" kern="1200" dirty="0" smtClean="0">
                <a:solidFill>
                  <a:srgbClr val="000000"/>
                </a:solidFill>
                <a:effectLst/>
                <a:latin typeface="+mn-lt"/>
                <a:ea typeface="Times New Roman"/>
                <a:cs typeface="Times New Roman"/>
              </a:rPr>
              <a:t>Premium amounts vary based on age, salary, and the level of coverage you purchase. Lastly, this coverage isn’t available to family members. </a:t>
            </a:r>
            <a:endParaRPr lang="en-US" sz="1200" dirty="0" smtClean="0">
              <a:effectLst/>
              <a:latin typeface="Times New Roman"/>
              <a:ea typeface="Times New Roman"/>
            </a:endParaRPr>
          </a:p>
          <a:p>
            <a:pPr marL="0" marR="0">
              <a:spcBef>
                <a:spcPts val="0"/>
              </a:spcBef>
              <a:spcAft>
                <a:spcPts val="0"/>
              </a:spcAft>
            </a:pPr>
            <a:r>
              <a:rPr lang="en-US" sz="1200" kern="1200" dirty="0" smtClean="0">
                <a:solidFill>
                  <a:srgbClr val="000000"/>
                </a:solidFill>
                <a:effectLst/>
                <a:latin typeface="+mn-lt"/>
                <a:ea typeface="Times New Roman"/>
                <a:cs typeface="Times New Roman"/>
              </a:rPr>
              <a:t> </a:t>
            </a:r>
            <a:endParaRPr lang="en-US" sz="1200" dirty="0" smtClean="0">
              <a:effectLst/>
              <a:latin typeface="Times New Roman"/>
              <a:ea typeface="Times New Roman"/>
            </a:endParaRPr>
          </a:p>
          <a:p>
            <a:pPr marL="0" marR="0">
              <a:spcBef>
                <a:spcPts val="0"/>
              </a:spcBef>
              <a:spcAft>
                <a:spcPts val="0"/>
              </a:spcAft>
            </a:pPr>
            <a:r>
              <a:rPr lang="en-US" sz="1200" kern="1200" dirty="0" smtClean="0">
                <a:solidFill>
                  <a:srgbClr val="000000"/>
                </a:solidFill>
                <a:effectLst/>
                <a:latin typeface="+mn-lt"/>
                <a:ea typeface="Times New Roman"/>
                <a:cs typeface="Times New Roman"/>
              </a:rPr>
              <a:t>Remember, you must use all available sick leave including extended sick leave, sick leave pool, and/ or donated sick leave or complete the 30-day waiting period, whichever is longer, before the benefit will be paid. </a:t>
            </a:r>
            <a:endParaRPr lang="en-US" sz="1200" dirty="0" smtClean="0">
              <a:effectLst/>
              <a:latin typeface="Times New Roman"/>
              <a:ea typeface="Times New Roman"/>
            </a:endParaRPr>
          </a:p>
          <a:p>
            <a:pPr marL="0" marR="0">
              <a:spcBef>
                <a:spcPts val="0"/>
              </a:spcBef>
              <a:spcAft>
                <a:spcPts val="0"/>
              </a:spcAft>
            </a:pPr>
            <a:r>
              <a:rPr lang="en-US" sz="1200" kern="1200" dirty="0" smtClean="0">
                <a:solidFill>
                  <a:srgbClr val="000000"/>
                </a:solidFill>
                <a:effectLst/>
                <a:latin typeface="+mn-lt"/>
                <a:ea typeface="Times New Roman"/>
                <a:cs typeface="Times New Roman"/>
              </a:rPr>
              <a:t> </a:t>
            </a:r>
            <a:endParaRPr lang="en-US" sz="1200" dirty="0" smtClean="0">
              <a:effectLst/>
              <a:latin typeface="Times New Roman"/>
              <a:ea typeface="Times New Roman"/>
            </a:endParaRPr>
          </a:p>
          <a:p>
            <a:pPr marL="0" marR="0">
              <a:spcBef>
                <a:spcPts val="0"/>
              </a:spcBef>
              <a:spcAft>
                <a:spcPts val="0"/>
              </a:spcAft>
            </a:pPr>
            <a:r>
              <a:rPr lang="en-US" sz="1200" b="1" kern="1200" dirty="0" smtClean="0">
                <a:solidFill>
                  <a:srgbClr val="000000"/>
                </a:solidFill>
                <a:effectLst/>
                <a:latin typeface="+mn-lt"/>
                <a:ea typeface="Times New Roman"/>
                <a:cs typeface="Times New Roman"/>
              </a:rPr>
              <a:t>Please Note: </a:t>
            </a:r>
            <a:r>
              <a:rPr lang="en-US" sz="1200" kern="1200" dirty="0" smtClean="0">
                <a:solidFill>
                  <a:srgbClr val="000000"/>
                </a:solidFill>
                <a:effectLst/>
                <a:latin typeface="+mn-lt"/>
                <a:ea typeface="Times New Roman"/>
                <a:cs typeface="Times New Roman"/>
              </a:rPr>
              <a:t>Pre-existing conditions are subject to certain exclusions. There is a six-month pre-existing clause. If you’ve gone to the doctor or you’re receiving treatment for a medical condition during the three-month period prior to the date coverage begins, disability benefits for that specific condition will not be covered for the first six months. </a:t>
            </a:r>
            <a:endParaRPr lang="en-US" sz="1200" dirty="0" smtClean="0">
              <a:effectLst/>
              <a:latin typeface="Times New Roman"/>
              <a:ea typeface="Times New Roman"/>
            </a:endParaRPr>
          </a:p>
          <a:p>
            <a:endParaRPr lang="en-US" dirty="0"/>
          </a:p>
        </p:txBody>
      </p:sp>
    </p:spTree>
    <p:extLst>
      <p:ext uri="{BB962C8B-B14F-4D97-AF65-F5344CB8AC3E}">
        <p14:creationId xmlns:p14="http://schemas.microsoft.com/office/powerpoint/2010/main" val="920805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1545440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slide has two builds: </a:t>
            </a:r>
          </a:p>
          <a:p>
            <a:pPr marL="171450" indent="-171450">
              <a:buFont typeface="Arial" panose="020B0604020202020204" pitchFamily="34" charset="0"/>
              <a:buChar char="•"/>
            </a:pPr>
            <a:r>
              <a:rPr lang="en-US" dirty="0" smtClean="0"/>
              <a:t>First click brings the red circle </a:t>
            </a:r>
          </a:p>
          <a:p>
            <a:pPr marL="171450" indent="-171450">
              <a:buFont typeface="Arial" panose="020B0604020202020204" pitchFamily="34" charset="0"/>
              <a:buChar char="•"/>
            </a:pPr>
            <a:r>
              <a:rPr lang="en-US" dirty="0" smtClean="0"/>
              <a:t>Second click brings the Benefits at a Glance page screenshot</a:t>
            </a:r>
            <a:endParaRPr lang="en-US" dirty="0"/>
          </a:p>
        </p:txBody>
      </p:sp>
    </p:spTree>
    <p:extLst>
      <p:ext uri="{BB962C8B-B14F-4D97-AF65-F5344CB8AC3E}">
        <p14:creationId xmlns:p14="http://schemas.microsoft.com/office/powerpoint/2010/main" val="33332698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slide has four builds: </a:t>
            </a:r>
          </a:p>
          <a:p>
            <a:pPr marL="171450" indent="-171450">
              <a:buFont typeface="Arial" panose="020B0604020202020204" pitchFamily="34" charset="0"/>
              <a:buChar char="•"/>
            </a:pPr>
            <a:r>
              <a:rPr lang="en-US" dirty="0" smtClean="0"/>
              <a:t>First click brings the red circle on the homepage</a:t>
            </a:r>
          </a:p>
          <a:p>
            <a:pPr marL="171450" indent="-171450">
              <a:buFont typeface="Arial" panose="020B0604020202020204" pitchFamily="34" charset="0"/>
              <a:buChar char="•"/>
            </a:pPr>
            <a:r>
              <a:rPr lang="en-US" dirty="0" smtClean="0"/>
              <a:t>Second click brings the new employees page screenshot</a:t>
            </a:r>
          </a:p>
          <a:p>
            <a:pPr marL="171450" indent="-171450">
              <a:buFont typeface="Arial" panose="020B0604020202020204" pitchFamily="34" charset="0"/>
              <a:buChar char="•"/>
            </a:pPr>
            <a:r>
              <a:rPr lang="en-US" dirty="0" smtClean="0"/>
              <a:t>Third click brings the red circle for the NEBG</a:t>
            </a:r>
          </a:p>
          <a:p>
            <a:pPr marL="171450" indent="-171450">
              <a:buFont typeface="Arial" panose="020B0604020202020204" pitchFamily="34" charset="0"/>
              <a:buChar char="•"/>
            </a:pPr>
            <a:r>
              <a:rPr lang="en-US" dirty="0" smtClean="0"/>
              <a:t>Fourth click brings the red circle for the Beyond Salary link</a:t>
            </a:r>
            <a:endParaRPr lang="en-US" dirty="0"/>
          </a:p>
        </p:txBody>
      </p:sp>
    </p:spTree>
    <p:extLst>
      <p:ext uri="{BB962C8B-B14F-4D97-AF65-F5344CB8AC3E}">
        <p14:creationId xmlns:p14="http://schemas.microsoft.com/office/powerpoint/2010/main" val="12598732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slide has two builds: </a:t>
            </a:r>
          </a:p>
          <a:p>
            <a:pPr marL="171450" indent="-171450">
              <a:buFont typeface="Arial" panose="020B0604020202020204" pitchFamily="34" charset="0"/>
              <a:buChar char="•"/>
            </a:pPr>
            <a:r>
              <a:rPr lang="en-US" dirty="0" smtClean="0"/>
              <a:t>First click brings the red circle </a:t>
            </a:r>
          </a:p>
          <a:p>
            <a:pPr marL="171450" indent="-171450">
              <a:buFont typeface="Arial" panose="020B0604020202020204" pitchFamily="34" charset="0"/>
              <a:buChar char="•"/>
            </a:pPr>
            <a:r>
              <a:rPr lang="en-US" dirty="0" smtClean="0"/>
              <a:t>Second click brings the active employee landing page screenshot</a:t>
            </a:r>
            <a:endParaRPr lang="en-US" dirty="0"/>
          </a:p>
        </p:txBody>
      </p:sp>
    </p:spTree>
    <p:extLst>
      <p:ext uri="{BB962C8B-B14F-4D97-AF65-F5344CB8AC3E}">
        <p14:creationId xmlns:p14="http://schemas.microsoft.com/office/powerpoint/2010/main" val="37440572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slide has three builds: </a:t>
            </a:r>
          </a:p>
          <a:p>
            <a:pPr marL="171450" indent="-171450">
              <a:buFont typeface="Arial" panose="020B0604020202020204" pitchFamily="34" charset="0"/>
              <a:buChar char="•"/>
            </a:pPr>
            <a:r>
              <a:rPr lang="en-US" dirty="0" smtClean="0"/>
              <a:t>First click brings the red circle over “Employee News”</a:t>
            </a:r>
          </a:p>
          <a:p>
            <a:pPr marL="171450" indent="-171450">
              <a:buFont typeface="Arial" panose="020B0604020202020204" pitchFamily="34" charset="0"/>
              <a:buChar char="•"/>
            </a:pPr>
            <a:r>
              <a:rPr lang="en-US" dirty="0" smtClean="0"/>
              <a:t>Second click brings the red circle over the subscription link</a:t>
            </a:r>
          </a:p>
          <a:p>
            <a:pPr marL="171450" indent="-171450">
              <a:buFont typeface="Arial" panose="020B0604020202020204" pitchFamily="34" charset="0"/>
              <a:buChar char="•"/>
            </a:pPr>
            <a:r>
              <a:rPr lang="en-US" dirty="0" smtClean="0"/>
              <a:t>Third click brings the red circle over events</a:t>
            </a:r>
            <a:endParaRPr lang="en-US" dirty="0"/>
          </a:p>
        </p:txBody>
      </p:sp>
    </p:spTree>
    <p:extLst>
      <p:ext uri="{BB962C8B-B14F-4D97-AF65-F5344CB8AC3E}">
        <p14:creationId xmlns:p14="http://schemas.microsoft.com/office/powerpoint/2010/main" val="18536037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r>
              <a:rPr lang="en-US" sz="1200" kern="1200" dirty="0" smtClean="0">
                <a:solidFill>
                  <a:schemeClr val="tx1"/>
                </a:solidFill>
                <a:effectLst/>
                <a:latin typeface="+mn-lt"/>
                <a:ea typeface="+mn-ea"/>
                <a:cs typeface="+mn-cs"/>
              </a:rPr>
              <a:t>This slide only applies to employees who participate in the ERS retirement plan.</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 State of Texas retirement plan is a defined benefit plan, or commonly known as a pension. This plan pays eligible retirees a set monthly annuity that is calculated using a formula defined by state law and based on factors like your salary and years of service. The Texas Legislature also determines contribution rates for the plan. Currently, 9.5% is deducted from your pre-tax earnings and deposited into your ERS retirement account. This contribution cannot be changed or waived. The state contributes 9.5% of payroll and your agency contributes .5%. The state and agency amounts are deposited into the ERS Retirement Trust Fund.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Every month you contribute to the plan, you get one month of service credit. This includes earned and purchased service credit . The amount of service credit you have plus your age determines when you’ll be eligible to retire. Eligible retirees meeting the necessary criteria receive a lifetime monthly annuity and can be eligible for GBP retiree insurance benefits.</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You can’t take out loans against your ERS retirement account. If you leave state employment, you can request a refund of your retirement contributions, (but not the state and agency contribution), and any interest earned on the contributions. Be aware that funds paid out directly to you are taxed and depending on your age, you could have an additional penalty when you file your taxes the following year. If you withdraw your contributions, you lose the earned service credit. This means you will not be eligible for the retirement benefit unless you start working and contributing to your state retirement plan again.</a:t>
            </a:r>
          </a:p>
          <a:p>
            <a:endParaRPr lang="en-US" dirty="0"/>
          </a:p>
        </p:txBody>
      </p:sp>
    </p:spTree>
    <p:extLst>
      <p:ext uri="{BB962C8B-B14F-4D97-AF65-F5344CB8AC3E}">
        <p14:creationId xmlns:p14="http://schemas.microsoft.com/office/powerpoint/2010/main" val="40664514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46350" y="876300"/>
            <a:ext cx="4203700" cy="2365375"/>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Talking</a:t>
            </a:r>
            <a:r>
              <a:rPr lang="en-US" baseline="0" dirty="0" smtClean="0"/>
              <a:t> Points:</a:t>
            </a:r>
          </a:p>
          <a:p>
            <a:pPr marL="628650" lvl="1" indent="-171450">
              <a:buFont typeface="Arial" panose="020B0604020202020204" pitchFamily="34" charset="0"/>
              <a:buChar char="•"/>
            </a:pPr>
            <a:r>
              <a:rPr lang="en-US" baseline="0" dirty="0" smtClean="0"/>
              <a:t>Pooled Investments is one way not a 401(k) – in those types of plans, employees get contributions but are “on their own” in investing and planning for retirement</a:t>
            </a:r>
          </a:p>
          <a:p>
            <a:pPr marL="628650" lvl="1" indent="-171450">
              <a:buFont typeface="Arial" panose="020B0604020202020204" pitchFamily="34" charset="0"/>
              <a:buChar char="•"/>
            </a:pPr>
            <a:r>
              <a:rPr lang="en-US" baseline="0" dirty="0" smtClean="0"/>
              <a:t>Annuity – This is the </a:t>
            </a:r>
            <a:r>
              <a:rPr lang="en-US" b="1" u="sng" baseline="0" dirty="0" smtClean="0"/>
              <a:t>key</a:t>
            </a:r>
            <a:r>
              <a:rPr lang="en-US" baseline="0" dirty="0" smtClean="0"/>
              <a:t> factor on how not a 401(k) – the state ensures employees have a guaranteed lifetime payment in retirement just like for Groups 1, 2 and 3.</a:t>
            </a:r>
          </a:p>
          <a:p>
            <a:pPr marL="628650" lvl="1" indent="-171450">
              <a:buFont typeface="Arial" panose="020B0604020202020204" pitchFamily="34" charset="0"/>
              <a:buChar char="•"/>
            </a:pPr>
            <a:endParaRPr lang="en-US" baseline="0" dirty="0" smtClean="0"/>
          </a:p>
          <a:p>
            <a:pPr marL="171450" lvl="0" indent="-171450">
              <a:buFont typeface="Arial" panose="020B0604020202020204" pitchFamily="34" charset="0"/>
              <a:buChar char="•"/>
            </a:pPr>
            <a:r>
              <a:rPr lang="en-US" baseline="0" dirty="0" smtClean="0"/>
              <a:t>The state offers an optional 401(k) and 457 personal savings plan for employees.  That will still be an option for Group 4 employees to enhance their retirement planning</a:t>
            </a:r>
          </a:p>
          <a:p>
            <a:endParaRPr lang="en-US" dirty="0" smtClean="0"/>
          </a:p>
          <a:p>
            <a:r>
              <a:rPr lang="en-US" dirty="0" smtClean="0"/>
              <a:t>Legislature ensured that all current participants</a:t>
            </a:r>
            <a:r>
              <a:rPr lang="en-US" baseline="0" dirty="0" smtClean="0"/>
              <a:t> benefits are maintained with the provisions of SB 321</a:t>
            </a:r>
            <a:endParaRPr lang="en-US" dirty="0" smtClean="0"/>
          </a:p>
          <a:p>
            <a:r>
              <a:rPr lang="en-US" dirty="0" smtClean="0"/>
              <a:t>Group 4 benefits ARE NOT 401(k) or defined contribution style benefits.</a:t>
            </a:r>
            <a:r>
              <a:rPr lang="en-US" baseline="0" dirty="0" smtClean="0"/>
              <a:t>  </a:t>
            </a:r>
          </a:p>
          <a:p>
            <a:r>
              <a:rPr lang="en-US" baseline="0" dirty="0" smtClean="0"/>
              <a:t>Group 4 absolutely continues to be a defined benefit pension</a:t>
            </a:r>
          </a:p>
          <a:p>
            <a:r>
              <a:rPr lang="en-US" baseline="0" dirty="0" smtClean="0"/>
              <a:t>The state has not lost the recruitment tool of a offered a pension plan – just a different style</a:t>
            </a:r>
          </a:p>
          <a:p>
            <a:r>
              <a:rPr lang="en-US" baseline="0" dirty="0" smtClean="0"/>
              <a:t>Nearly all Texas county employees and a large number of city employees across the state have similar style of pension benefits as is Group 4</a:t>
            </a:r>
            <a:endParaRPr lang="en-US" dirty="0" smtClean="0"/>
          </a:p>
          <a:p>
            <a:pPr marL="0" lv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fld id="{84BFB00C-2E8D-4651-8F7D-56BA8BE9B054}" type="slidenum">
              <a:rPr lang="en-US" smtClean="0"/>
              <a:t>13</a:t>
            </a:fld>
            <a:endParaRPr lang="en-US"/>
          </a:p>
        </p:txBody>
      </p:sp>
    </p:spTree>
    <p:extLst>
      <p:ext uri="{BB962C8B-B14F-4D97-AF65-F5344CB8AC3E}">
        <p14:creationId xmlns:p14="http://schemas.microsoft.com/office/powerpoint/2010/main" val="39441114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During your career with the state, you will contribute 6% of your salary to your retirement account each month. Your contributions will come out of your monthly salary before taxes, helping to lower the amount you pay in income taxes.</a:t>
            </a:r>
          </a:p>
          <a:p>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Your contributions will go into your personal account. Your account will grow by a guaranteed 4% interest each year. In years when the five-year average of ERS’ total Trust Fund investment returns exceeds 4%, your account will also get half of the excess return percent as a percentage increase to your account balance—up to 3% additional per year. </a:t>
            </a:r>
          </a:p>
          <a:p>
            <a:endParaRPr lang="en-US" dirty="0"/>
          </a:p>
        </p:txBody>
      </p:sp>
    </p:spTree>
    <p:extLst>
      <p:ext uri="{BB962C8B-B14F-4D97-AF65-F5344CB8AC3E}">
        <p14:creationId xmlns:p14="http://schemas.microsoft.com/office/powerpoint/2010/main" val="370975531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Subtitle 8"/>
          <p:cNvSpPr>
            <a:spLocks noGrp="1"/>
          </p:cNvSpPr>
          <p:nvPr>
            <p:ph type="subTitle" idx="1" hasCustomPrompt="1"/>
          </p:nvPr>
        </p:nvSpPr>
        <p:spPr>
          <a:xfrm>
            <a:off x="191069" y="1561381"/>
            <a:ext cx="8761863" cy="1689138"/>
          </a:xfrm>
        </p:spPr>
        <p:txBody>
          <a:bodyPr anchor="ctr">
            <a:normAutofit/>
          </a:bodyPr>
          <a:lstStyle>
            <a:lvl1pPr marL="0" indent="0" algn="ctr">
              <a:buNone/>
              <a:defRPr sz="2400" b="1" cap="none" spc="0" baseline="0">
                <a:solidFill>
                  <a:schemeClr val="bg1"/>
                </a:solidFill>
                <a:latin typeface="Goudy Old Style" panose="02020502050305020303" pitchFamily="18" charset="0"/>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dirty="0" smtClean="0"/>
              <a:t>Click to edit master subtitle style</a:t>
            </a:r>
            <a:endParaRPr kumimoji="0" lang="en-US" dirty="0"/>
          </a:p>
        </p:txBody>
      </p:sp>
      <p:sp>
        <p:nvSpPr>
          <p:cNvPr id="8" name="Title 7"/>
          <p:cNvSpPr>
            <a:spLocks noGrp="1" noChangeAspect="1"/>
          </p:cNvSpPr>
          <p:nvPr>
            <p:ph type="ctrTitle"/>
          </p:nvPr>
        </p:nvSpPr>
        <p:spPr>
          <a:xfrm>
            <a:off x="192024" y="525946"/>
            <a:ext cx="8759952" cy="995776"/>
          </a:xfrm>
        </p:spPr>
        <p:txBody>
          <a:bodyPr anchor="ctr">
            <a:normAutofit/>
          </a:bodyPr>
          <a:lstStyle>
            <a:lvl1pPr algn="ctr">
              <a:defRPr sz="3200" b="1">
                <a:solidFill>
                  <a:schemeClr val="bg1"/>
                </a:solidFill>
                <a:latin typeface="Goudy Old Style" panose="02020502050305020303" pitchFamily="18" charset="0"/>
              </a:defRPr>
            </a:lvl1pPr>
          </a:lstStyle>
          <a:p>
            <a:r>
              <a:rPr kumimoji="0" lang="en-US" smtClean="0"/>
              <a:t>Click to edit Master title style</a:t>
            </a:r>
            <a:endParaRPr kumimoji="0"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hart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Chart Placeholder 4"/>
          <p:cNvSpPr>
            <a:spLocks noGrp="1"/>
          </p:cNvSpPr>
          <p:nvPr>
            <p:ph type="chart" sz="quarter" idx="11"/>
          </p:nvPr>
        </p:nvSpPr>
        <p:spPr>
          <a:xfrm>
            <a:off x="320040" y="1278143"/>
            <a:ext cx="8531352" cy="3117273"/>
          </a:xfrm>
        </p:spPr>
        <p:txBody>
          <a:bodyPr/>
          <a:lstStyle/>
          <a:p>
            <a:r>
              <a:rPr lang="en-US" dirty="0" smtClean="0"/>
              <a:t>Click icon to add chart</a:t>
            </a:r>
            <a:endParaRPr lang="en-US" dirty="0"/>
          </a:p>
        </p:txBody>
      </p:sp>
      <p:sp>
        <p:nvSpPr>
          <p:cNvPr id="7" name="Text Placeholder 3"/>
          <p:cNvSpPr>
            <a:spLocks noGrp="1"/>
          </p:cNvSpPr>
          <p:nvPr>
            <p:ph type="body" sz="quarter" idx="13" hasCustomPrompt="1"/>
          </p:nvPr>
        </p:nvSpPr>
        <p:spPr>
          <a:xfrm>
            <a:off x="320675" y="4810188"/>
            <a:ext cx="4643438" cy="188912"/>
          </a:xfrm>
        </p:spPr>
        <p:txBody>
          <a:bodyPr>
            <a:noAutofit/>
          </a:bodyPr>
          <a:lstStyle>
            <a:lvl1pPr marL="0" indent="0">
              <a:buNone/>
              <a:defRPr sz="1200" i="1"/>
            </a:lvl1pPr>
          </a:lstStyle>
          <a:p>
            <a:pPr lvl="0"/>
            <a:r>
              <a:rPr lang="en-US" dirty="0" smtClean="0"/>
              <a:t>Agenda item descriptor placeholder</a:t>
            </a:r>
            <a:endParaRPr lang="en-US" dirty="0"/>
          </a:p>
        </p:txBody>
      </p:sp>
      <p:sp>
        <p:nvSpPr>
          <p:cNvPr id="9" name="Title Placeholder 21"/>
          <p:cNvSpPr>
            <a:spLocks noGrp="1"/>
          </p:cNvSpPr>
          <p:nvPr>
            <p:ph type="title"/>
          </p:nvPr>
        </p:nvSpPr>
        <p:spPr>
          <a:xfrm>
            <a:off x="320040" y="156958"/>
            <a:ext cx="7434072" cy="816165"/>
          </a:xfrm>
          <a:prstGeom prst="rect">
            <a:avLst/>
          </a:prstGeom>
        </p:spPr>
        <p:txBody>
          <a:bodyPr vert="horz" lIns="0" tIns="0" rIns="0" bIns="0" anchor="ctr" anchorCtr="0">
            <a:normAutofit/>
          </a:bodyPr>
          <a:lstStyle/>
          <a:p>
            <a:r>
              <a:rPr kumimoji="0" lang="en-US" dirty="0" smtClean="0"/>
              <a:t>Click to edit Master title style</a:t>
            </a:r>
            <a:endParaRPr kumimoji="0"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3" hasCustomPrompt="1"/>
          </p:nvPr>
        </p:nvSpPr>
        <p:spPr>
          <a:xfrm>
            <a:off x="320675" y="4810188"/>
            <a:ext cx="4643438" cy="188912"/>
          </a:xfrm>
        </p:spPr>
        <p:txBody>
          <a:bodyPr>
            <a:noAutofit/>
          </a:bodyPr>
          <a:lstStyle>
            <a:lvl1pPr marL="0" indent="0">
              <a:buNone/>
              <a:defRPr sz="1200" i="1"/>
            </a:lvl1pPr>
          </a:lstStyle>
          <a:p>
            <a:pPr lvl="0"/>
            <a:r>
              <a:rPr lang="en-US" dirty="0" smtClean="0"/>
              <a:t>Agenda item descriptor placeholder</a:t>
            </a:r>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lank no log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3" hasCustomPrompt="1"/>
          </p:nvPr>
        </p:nvSpPr>
        <p:spPr>
          <a:xfrm>
            <a:off x="320675" y="4810188"/>
            <a:ext cx="4643438" cy="188912"/>
          </a:xfrm>
        </p:spPr>
        <p:txBody>
          <a:bodyPr>
            <a:noAutofit/>
          </a:bodyPr>
          <a:lstStyle>
            <a:lvl1pPr marL="0" indent="0">
              <a:buNone/>
              <a:defRPr sz="1200" i="1"/>
            </a:lvl1pPr>
          </a:lstStyle>
          <a:p>
            <a:pPr lvl="0"/>
            <a:r>
              <a:rPr lang="en-US" dirty="0" smtClean="0"/>
              <a:t>Agenda item descriptor placeholder</a:t>
            </a:r>
            <a:endParaRPr lang="en-US" dirty="0"/>
          </a:p>
        </p:txBody>
      </p:sp>
    </p:spTree>
    <p:extLst>
      <p:ext uri="{BB962C8B-B14F-4D97-AF65-F5344CB8AC3E}">
        <p14:creationId xmlns:p14="http://schemas.microsoft.com/office/powerpoint/2010/main" val="34222801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Header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noChangeAspect="1"/>
          </p:cNvSpPr>
          <p:nvPr>
            <p:ph type="title"/>
          </p:nvPr>
        </p:nvSpPr>
        <p:spPr>
          <a:xfrm>
            <a:off x="259307" y="1573862"/>
            <a:ext cx="8625386" cy="1579418"/>
          </a:xfrm>
        </p:spPr>
        <p:txBody>
          <a:bodyPr anchor="ctr">
            <a:normAutofit/>
          </a:bodyPr>
          <a:lstStyle>
            <a:lvl1pPr algn="ctr">
              <a:lnSpc>
                <a:spcPct val="100000"/>
              </a:lnSpc>
              <a:buNone/>
              <a:defRPr sz="3200" b="1" cap="none" baseline="0">
                <a:solidFill>
                  <a:schemeClr val="accent1">
                    <a:lumMod val="75000"/>
                  </a:schemeClr>
                </a:solidFill>
                <a:latin typeface="Goudy Old Style" panose="02020502050305020303" pitchFamily="18" charset="0"/>
              </a:defRPr>
            </a:lvl1pPr>
          </a:lstStyle>
          <a:p>
            <a:r>
              <a:rPr kumimoji="0" lang="en-US" smtClean="0"/>
              <a:t>Click to edit Master title style</a:t>
            </a:r>
            <a:endParaRPr kumimoji="0" lang="en-US" dirty="0"/>
          </a:p>
        </p:txBody>
      </p:sp>
      <p:sp>
        <p:nvSpPr>
          <p:cNvPr id="3" name="Text Placeholder 3"/>
          <p:cNvSpPr>
            <a:spLocks noGrp="1"/>
          </p:cNvSpPr>
          <p:nvPr>
            <p:ph type="body" sz="quarter" idx="10" hasCustomPrompt="1"/>
          </p:nvPr>
        </p:nvSpPr>
        <p:spPr>
          <a:xfrm>
            <a:off x="225631" y="3403134"/>
            <a:ext cx="8645237" cy="1563583"/>
          </a:xfrm>
        </p:spPr>
        <p:txBody>
          <a:bodyPr anchor="ctr"/>
          <a:lstStyle>
            <a:lvl1pPr marL="0" indent="0" algn="ctr">
              <a:buNone/>
              <a:defRPr>
                <a:latin typeface="Goudy Old Style" panose="02020502050305020303" pitchFamily="18" charset="0"/>
              </a:defRPr>
            </a:lvl1pPr>
            <a:lvl2pPr marL="228600" indent="0">
              <a:buNone/>
              <a:defRPr/>
            </a:lvl2pPr>
          </a:lstStyle>
          <a:p>
            <a:pPr lvl="0"/>
            <a:r>
              <a:rPr lang="en-US" dirty="0" smtClean="0"/>
              <a:t>Click to edit subtitle</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noChangeAspect="1"/>
          </p:cNvSpPr>
          <p:nvPr>
            <p:ph type="title"/>
          </p:nvPr>
        </p:nvSpPr>
        <p:spPr>
          <a:xfrm>
            <a:off x="259307" y="1199626"/>
            <a:ext cx="8625386" cy="1786855"/>
          </a:xfrm>
        </p:spPr>
        <p:txBody>
          <a:bodyPr anchor="ctr">
            <a:normAutofit/>
          </a:bodyPr>
          <a:lstStyle>
            <a:lvl1pPr algn="ctr">
              <a:lnSpc>
                <a:spcPct val="100000"/>
              </a:lnSpc>
              <a:buNone/>
              <a:defRPr sz="3200" b="1" cap="none" baseline="0">
                <a:solidFill>
                  <a:schemeClr val="accent1">
                    <a:lumMod val="75000"/>
                  </a:schemeClr>
                </a:solidFill>
                <a:latin typeface="Goudy Old Style" panose="02020502050305020303" pitchFamily="18" charset="0"/>
              </a:defRPr>
            </a:lvl1pPr>
          </a:lstStyle>
          <a:p>
            <a:r>
              <a:rPr kumimoji="0" lang="en-US" smtClean="0"/>
              <a:t>Click to edit Master title style</a:t>
            </a:r>
            <a:endParaRPr kumimoji="0" lang="en-US" dirty="0"/>
          </a:p>
        </p:txBody>
      </p:sp>
      <p:sp>
        <p:nvSpPr>
          <p:cNvPr id="4" name="Text Placeholder 3"/>
          <p:cNvSpPr>
            <a:spLocks noGrp="1"/>
          </p:cNvSpPr>
          <p:nvPr>
            <p:ph type="body" sz="quarter" idx="10" hasCustomPrompt="1"/>
          </p:nvPr>
        </p:nvSpPr>
        <p:spPr>
          <a:xfrm>
            <a:off x="225631" y="3253838"/>
            <a:ext cx="8645237" cy="1662545"/>
          </a:xfrm>
        </p:spPr>
        <p:txBody>
          <a:bodyPr anchor="ctr"/>
          <a:lstStyle>
            <a:lvl1pPr marL="0" indent="0" algn="ctr">
              <a:buNone/>
              <a:defRPr>
                <a:latin typeface="Goudy Old Style" panose="02020502050305020303" pitchFamily="18" charset="0"/>
              </a:defRPr>
            </a:lvl1pPr>
            <a:lvl2pPr marL="228600" indent="0">
              <a:buNone/>
              <a:defRPr/>
            </a:lvl2pPr>
          </a:lstStyle>
          <a:p>
            <a:pPr lvl="0"/>
            <a:r>
              <a:rPr lang="en-US" dirty="0" smtClean="0"/>
              <a:t>Click to edit subtitle</a:t>
            </a:r>
          </a:p>
        </p:txBody>
      </p:sp>
    </p:spTree>
    <p:extLst>
      <p:ext uri="{BB962C8B-B14F-4D97-AF65-F5344CB8AC3E}">
        <p14:creationId xmlns:p14="http://schemas.microsoft.com/office/powerpoint/2010/main" val="5351963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Header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noChangeAspect="1"/>
          </p:cNvSpPr>
          <p:nvPr>
            <p:ph type="title"/>
          </p:nvPr>
        </p:nvSpPr>
        <p:spPr>
          <a:xfrm>
            <a:off x="259307" y="1191236"/>
            <a:ext cx="8625386" cy="2281806"/>
          </a:xfrm>
        </p:spPr>
        <p:txBody>
          <a:bodyPr anchor="ctr">
            <a:normAutofit/>
          </a:bodyPr>
          <a:lstStyle>
            <a:lvl1pPr algn="ctr">
              <a:lnSpc>
                <a:spcPct val="100000"/>
              </a:lnSpc>
              <a:buNone/>
              <a:defRPr sz="3200" b="1" cap="none" baseline="0">
                <a:solidFill>
                  <a:schemeClr val="accent1">
                    <a:lumMod val="75000"/>
                  </a:schemeClr>
                </a:solidFill>
                <a:latin typeface="Goudy Old Style" panose="02020502050305020303" pitchFamily="18" charset="0"/>
              </a:defRPr>
            </a:lvl1pPr>
          </a:lstStyle>
          <a:p>
            <a:r>
              <a:rPr kumimoji="0" lang="en-US" smtClean="0"/>
              <a:t>Click to edit Master title style</a:t>
            </a:r>
            <a:endParaRPr kumimoji="0" lang="en-US" dirty="0"/>
          </a:p>
        </p:txBody>
      </p:sp>
      <p:sp>
        <p:nvSpPr>
          <p:cNvPr id="4" name="Text Placeholder 3"/>
          <p:cNvSpPr>
            <a:spLocks noGrp="1"/>
          </p:cNvSpPr>
          <p:nvPr>
            <p:ph type="body" sz="quarter" idx="10" hasCustomPrompt="1"/>
          </p:nvPr>
        </p:nvSpPr>
        <p:spPr>
          <a:xfrm>
            <a:off x="225631" y="3683000"/>
            <a:ext cx="8645237" cy="1233383"/>
          </a:xfrm>
        </p:spPr>
        <p:txBody>
          <a:bodyPr anchor="ctr"/>
          <a:lstStyle>
            <a:lvl1pPr marL="0" indent="0" algn="ctr">
              <a:buNone/>
              <a:defRPr>
                <a:latin typeface="Goudy Old Style" panose="02020502050305020303" pitchFamily="18" charset="0"/>
              </a:defRPr>
            </a:lvl1pPr>
            <a:lvl2pPr marL="228600" indent="0">
              <a:buNone/>
              <a:defRPr/>
            </a:lvl2pPr>
          </a:lstStyle>
          <a:p>
            <a:pPr lvl="0"/>
            <a:r>
              <a:rPr lang="en-US" dirty="0" smtClean="0"/>
              <a:t>Click to edit subtitle</a:t>
            </a:r>
          </a:p>
        </p:txBody>
      </p:sp>
    </p:spTree>
    <p:extLst>
      <p:ext uri="{BB962C8B-B14F-4D97-AF65-F5344CB8AC3E}">
        <p14:creationId xmlns:p14="http://schemas.microsoft.com/office/powerpoint/2010/main" val="14434888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text only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2"/>
          </p:nvPr>
        </p:nvSpPr>
        <p:spPr>
          <a:xfrm>
            <a:off x="319177" y="1277609"/>
            <a:ext cx="8531525" cy="3237459"/>
          </a:xfrm>
        </p:spPr>
        <p:txBody>
          <a:bodyPr/>
          <a:lstStyle>
            <a:lvl1pPr marL="228600" indent="-228600">
              <a:lnSpc>
                <a:spcPct val="100000"/>
              </a:lnSpc>
              <a:spcBef>
                <a:spcPts val="576"/>
              </a:spcBef>
              <a:defRPr b="0"/>
            </a:lvl1pPr>
            <a:lvl2pPr marL="457200" indent="-228600">
              <a:lnSpc>
                <a:spcPct val="100000"/>
              </a:lnSpc>
              <a:spcBef>
                <a:spcPts val="576"/>
              </a:spcBef>
              <a:defRPr b="0"/>
            </a:lvl2pPr>
            <a:lvl3pPr marL="685800" indent="-228600">
              <a:lnSpc>
                <a:spcPct val="100000"/>
              </a:lnSpc>
              <a:spcBef>
                <a:spcPts val="576"/>
              </a:spcBef>
              <a:defRPr b="0"/>
            </a:lvl3pPr>
          </a:lstStyle>
          <a:p>
            <a:pPr lvl="0"/>
            <a:r>
              <a:rPr lang="en-US" dirty="0" smtClean="0"/>
              <a:t>Click to edit Master text styles</a:t>
            </a:r>
          </a:p>
          <a:p>
            <a:pPr lvl="1"/>
            <a:r>
              <a:rPr lang="en-US" dirty="0" smtClean="0"/>
              <a:t>Second level</a:t>
            </a:r>
          </a:p>
          <a:p>
            <a:pPr lvl="2"/>
            <a:r>
              <a:rPr lang="en-US" dirty="0" smtClean="0"/>
              <a:t>Third level</a:t>
            </a:r>
          </a:p>
        </p:txBody>
      </p:sp>
      <p:sp>
        <p:nvSpPr>
          <p:cNvPr id="4" name="Text Placeholder 3"/>
          <p:cNvSpPr>
            <a:spLocks noGrp="1"/>
          </p:cNvSpPr>
          <p:nvPr>
            <p:ph type="body" sz="quarter" idx="13" hasCustomPrompt="1"/>
          </p:nvPr>
        </p:nvSpPr>
        <p:spPr>
          <a:xfrm>
            <a:off x="320675" y="4810188"/>
            <a:ext cx="4643438" cy="188912"/>
          </a:xfrm>
        </p:spPr>
        <p:txBody>
          <a:bodyPr>
            <a:noAutofit/>
          </a:bodyPr>
          <a:lstStyle>
            <a:lvl1pPr marL="0" indent="0">
              <a:buNone/>
              <a:defRPr sz="1200" i="1"/>
            </a:lvl1pPr>
          </a:lstStyle>
          <a:p>
            <a:pPr lvl="0"/>
            <a:r>
              <a:rPr lang="en-US" dirty="0" smtClean="0"/>
              <a:t>Agenda item descriptor placeholder</a:t>
            </a:r>
            <a:endParaRPr lang="en-US" dirty="0"/>
          </a:p>
        </p:txBody>
      </p:sp>
      <p:sp>
        <p:nvSpPr>
          <p:cNvPr id="5" name="Title Placeholder 21"/>
          <p:cNvSpPr>
            <a:spLocks noGrp="1"/>
          </p:cNvSpPr>
          <p:nvPr>
            <p:ph type="title"/>
          </p:nvPr>
        </p:nvSpPr>
        <p:spPr>
          <a:xfrm>
            <a:off x="320040" y="156958"/>
            <a:ext cx="7434072" cy="816165"/>
          </a:xfrm>
          <a:prstGeom prst="rect">
            <a:avLst/>
          </a:prstGeom>
        </p:spPr>
        <p:txBody>
          <a:bodyPr vert="horz" lIns="0" tIns="0" rIns="0" bIns="0" anchor="ctr" anchorCtr="0">
            <a:normAutofit/>
          </a:bodyPr>
          <a:lstStyle/>
          <a:p>
            <a:r>
              <a:rPr kumimoji="0" lang="en-US" dirty="0" smtClean="0"/>
              <a:t>Click to edit Master title style</a:t>
            </a:r>
            <a:endParaRPr kumimoji="0" lang="en-US" dirty="0"/>
          </a:p>
        </p:txBody>
      </p:sp>
    </p:spTree>
  </p:cSld>
  <p:clrMapOvr>
    <a:masterClrMapping/>
  </p:clrMapOvr>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with text and graphic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5"/>
          <p:cNvSpPr>
            <a:spLocks noGrp="1" noChangeAspect="1"/>
          </p:cNvSpPr>
          <p:nvPr>
            <p:ph type="body" sz="quarter" idx="12"/>
          </p:nvPr>
        </p:nvSpPr>
        <p:spPr>
          <a:xfrm>
            <a:off x="507571" y="1281476"/>
            <a:ext cx="3750624" cy="3121194"/>
          </a:xfrm>
        </p:spPr>
        <p:txBody>
          <a:bodyPr/>
          <a:lstStyle>
            <a:lvl1pPr marL="228600" indent="-228600">
              <a:lnSpc>
                <a:spcPct val="100000"/>
              </a:lnSpc>
              <a:spcBef>
                <a:spcPts val="576"/>
              </a:spcBef>
              <a:defRPr b="0"/>
            </a:lvl1pPr>
            <a:lvl2pPr marL="457200" indent="-228600">
              <a:lnSpc>
                <a:spcPct val="100000"/>
              </a:lnSpc>
              <a:spcBef>
                <a:spcPts val="576"/>
              </a:spcBef>
              <a:defRPr b="0"/>
            </a:lvl2pPr>
            <a:lvl3pPr marL="685800" indent="-228600">
              <a:lnSpc>
                <a:spcPct val="100000"/>
              </a:lnSpc>
              <a:spcBef>
                <a:spcPts val="576"/>
              </a:spcBef>
              <a:defRPr b="0"/>
            </a:lvl3pPr>
          </a:lstStyle>
          <a:p>
            <a:pPr lvl="0"/>
            <a:r>
              <a:rPr lang="en-US" smtClean="0"/>
              <a:t>Click to edit Master text styles</a:t>
            </a:r>
          </a:p>
          <a:p>
            <a:pPr lvl="1"/>
            <a:r>
              <a:rPr lang="en-US" smtClean="0"/>
              <a:t>Second level</a:t>
            </a:r>
          </a:p>
          <a:p>
            <a:pPr lvl="2"/>
            <a:r>
              <a:rPr lang="en-US" smtClean="0"/>
              <a:t>Third level</a:t>
            </a:r>
          </a:p>
        </p:txBody>
      </p:sp>
      <p:sp>
        <p:nvSpPr>
          <p:cNvPr id="7" name="Content Placeholder 6"/>
          <p:cNvSpPr>
            <a:spLocks noGrp="1"/>
          </p:cNvSpPr>
          <p:nvPr>
            <p:ph sz="quarter" idx="13"/>
          </p:nvPr>
        </p:nvSpPr>
        <p:spPr>
          <a:xfrm>
            <a:off x="4511676" y="1292848"/>
            <a:ext cx="4330399" cy="334861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Title Placeholder 21"/>
          <p:cNvSpPr>
            <a:spLocks noGrp="1"/>
          </p:cNvSpPr>
          <p:nvPr>
            <p:ph type="title"/>
          </p:nvPr>
        </p:nvSpPr>
        <p:spPr>
          <a:xfrm>
            <a:off x="320040" y="156958"/>
            <a:ext cx="7434072" cy="816165"/>
          </a:xfrm>
          <a:prstGeom prst="rect">
            <a:avLst/>
          </a:prstGeom>
        </p:spPr>
        <p:txBody>
          <a:bodyPr vert="horz" lIns="0" tIns="0" rIns="0" bIns="0" anchor="ctr" anchorCtr="0">
            <a:normAutofit/>
          </a:bodyPr>
          <a:lstStyle/>
          <a:p>
            <a:r>
              <a:rPr kumimoji="0" lang="en-US" dirty="0" smtClean="0"/>
              <a:t>Click to edit Master title style</a:t>
            </a:r>
            <a:endParaRPr kumimoji="0" lang="en-US" dirty="0"/>
          </a:p>
        </p:txBody>
      </p:sp>
      <p:sp>
        <p:nvSpPr>
          <p:cNvPr id="9" name="Text Placeholder 3"/>
          <p:cNvSpPr>
            <a:spLocks noGrp="1"/>
          </p:cNvSpPr>
          <p:nvPr>
            <p:ph type="body" sz="quarter" idx="14" hasCustomPrompt="1"/>
          </p:nvPr>
        </p:nvSpPr>
        <p:spPr>
          <a:xfrm>
            <a:off x="320675" y="4810188"/>
            <a:ext cx="4643438" cy="188912"/>
          </a:xfrm>
        </p:spPr>
        <p:txBody>
          <a:bodyPr>
            <a:noAutofit/>
          </a:bodyPr>
          <a:lstStyle>
            <a:lvl1pPr marL="0" indent="0">
              <a:buNone/>
              <a:defRPr sz="1200" i="1"/>
            </a:lvl1pPr>
          </a:lstStyle>
          <a:p>
            <a:pPr lvl="0"/>
            <a:r>
              <a:rPr lang="en-US" dirty="0" smtClean="0"/>
              <a:t>Agenda item descriptor placeholder</a:t>
            </a:r>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3"/>
          <p:cNvSpPr>
            <a:spLocks noGrp="1"/>
          </p:cNvSpPr>
          <p:nvPr>
            <p:ph type="body" sz="quarter" idx="13" hasCustomPrompt="1"/>
          </p:nvPr>
        </p:nvSpPr>
        <p:spPr>
          <a:xfrm>
            <a:off x="320675" y="4810188"/>
            <a:ext cx="4643438" cy="188912"/>
          </a:xfrm>
        </p:spPr>
        <p:txBody>
          <a:bodyPr>
            <a:noAutofit/>
          </a:bodyPr>
          <a:lstStyle>
            <a:lvl1pPr marL="0" indent="0">
              <a:buNone/>
              <a:defRPr sz="1200" i="1"/>
            </a:lvl1pPr>
          </a:lstStyle>
          <a:p>
            <a:pPr lvl="0"/>
            <a:r>
              <a:rPr lang="en-US" dirty="0" smtClean="0"/>
              <a:t>Agenda item descriptor placeholder</a:t>
            </a:r>
            <a:endParaRPr lang="en-US" dirty="0"/>
          </a:p>
        </p:txBody>
      </p:sp>
      <p:sp>
        <p:nvSpPr>
          <p:cNvPr id="4" name="Title Placeholder 21"/>
          <p:cNvSpPr>
            <a:spLocks noGrp="1"/>
          </p:cNvSpPr>
          <p:nvPr>
            <p:ph type="title"/>
          </p:nvPr>
        </p:nvSpPr>
        <p:spPr>
          <a:xfrm>
            <a:off x="320040" y="156958"/>
            <a:ext cx="7434072" cy="816165"/>
          </a:xfrm>
          <a:prstGeom prst="rect">
            <a:avLst/>
          </a:prstGeom>
        </p:spPr>
        <p:txBody>
          <a:bodyPr vert="horz" lIns="0" tIns="0" rIns="0" bIns="0" anchor="ctr" anchorCtr="0">
            <a:normAutofit/>
          </a:bodyPr>
          <a:lstStyle/>
          <a:p>
            <a:r>
              <a:rPr kumimoji="0" lang="en-US" dirty="0" smtClean="0"/>
              <a:t>Click to edit Master title style</a:t>
            </a:r>
            <a:endParaRPr kumimoji="0"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2 colum text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2"/>
          </p:nvPr>
        </p:nvSpPr>
        <p:spPr>
          <a:xfrm>
            <a:off x="320040" y="1295920"/>
            <a:ext cx="8531352" cy="3268122"/>
          </a:xfrm>
        </p:spPr>
        <p:txBody>
          <a:bodyPr numCol="2" spcCol="457200"/>
          <a:lstStyle>
            <a:lvl1pPr>
              <a:lnSpc>
                <a:spcPct val="100000"/>
              </a:lnSpc>
              <a:spcBef>
                <a:spcPts val="576"/>
              </a:spcBef>
              <a:defRPr b="0"/>
            </a:lvl1pPr>
            <a:lvl2pPr>
              <a:lnSpc>
                <a:spcPct val="100000"/>
              </a:lnSpc>
              <a:spcBef>
                <a:spcPts val="576"/>
              </a:spcBef>
              <a:defRPr sz="2400" b="0"/>
            </a:lvl2pPr>
            <a:lvl3pPr>
              <a:lnSpc>
                <a:spcPct val="100000"/>
              </a:lnSpc>
              <a:spcBef>
                <a:spcPts val="576"/>
              </a:spcBef>
              <a:defRPr sz="2400" b="0"/>
            </a:lvl3pPr>
          </a:lstStyle>
          <a:p>
            <a:pPr lvl="0"/>
            <a:r>
              <a:rPr lang="en-US" dirty="0" smtClean="0"/>
              <a:t>Click to edit Master text styles</a:t>
            </a:r>
          </a:p>
          <a:p>
            <a:pPr lvl="1"/>
            <a:r>
              <a:rPr lang="en-US" dirty="0" smtClean="0"/>
              <a:t>Second level</a:t>
            </a:r>
          </a:p>
          <a:p>
            <a:pPr lvl="2"/>
            <a:r>
              <a:rPr lang="en-US" dirty="0" smtClean="0"/>
              <a:t>Third level</a:t>
            </a:r>
          </a:p>
        </p:txBody>
      </p:sp>
      <p:sp>
        <p:nvSpPr>
          <p:cNvPr id="8" name="Text Placeholder 3"/>
          <p:cNvSpPr>
            <a:spLocks noGrp="1"/>
          </p:cNvSpPr>
          <p:nvPr>
            <p:ph type="body" sz="quarter" idx="13" hasCustomPrompt="1"/>
          </p:nvPr>
        </p:nvSpPr>
        <p:spPr>
          <a:xfrm>
            <a:off x="320675" y="4810188"/>
            <a:ext cx="4643438" cy="188912"/>
          </a:xfrm>
        </p:spPr>
        <p:txBody>
          <a:bodyPr>
            <a:noAutofit/>
          </a:bodyPr>
          <a:lstStyle>
            <a:lvl1pPr marL="0" indent="0">
              <a:buNone/>
              <a:defRPr sz="1200" i="1"/>
            </a:lvl1pPr>
          </a:lstStyle>
          <a:p>
            <a:pPr lvl="0"/>
            <a:r>
              <a:rPr lang="en-US" dirty="0" smtClean="0"/>
              <a:t>Agenda item descriptor placeholder</a:t>
            </a:r>
            <a:endParaRPr lang="en-US" dirty="0"/>
          </a:p>
        </p:txBody>
      </p:sp>
      <p:sp>
        <p:nvSpPr>
          <p:cNvPr id="7" name="Title Placeholder 21"/>
          <p:cNvSpPr>
            <a:spLocks noGrp="1"/>
          </p:cNvSpPr>
          <p:nvPr>
            <p:ph type="title"/>
          </p:nvPr>
        </p:nvSpPr>
        <p:spPr>
          <a:xfrm>
            <a:off x="320040" y="156958"/>
            <a:ext cx="7434072" cy="816165"/>
          </a:xfrm>
          <a:prstGeom prst="rect">
            <a:avLst/>
          </a:prstGeom>
        </p:spPr>
        <p:txBody>
          <a:bodyPr vert="horz" lIns="0" tIns="0" rIns="0" bIns="0" anchor="ctr" anchorCtr="0">
            <a:normAutofit/>
          </a:bodyPr>
          <a:lstStyle/>
          <a:p>
            <a:r>
              <a:rPr kumimoji="0" lang="en-US" dirty="0" smtClean="0"/>
              <a:t>Click to edit Master title style</a:t>
            </a:r>
            <a:endParaRPr kumimoji="0"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ab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able Placeholder 4"/>
          <p:cNvSpPr>
            <a:spLocks noGrp="1"/>
          </p:cNvSpPr>
          <p:nvPr>
            <p:ph type="tbl" sz="quarter" idx="11"/>
          </p:nvPr>
        </p:nvSpPr>
        <p:spPr>
          <a:xfrm>
            <a:off x="320040" y="1278143"/>
            <a:ext cx="8531352" cy="3117273"/>
          </a:xfrm>
        </p:spPr>
        <p:txBody>
          <a:bodyPr/>
          <a:lstStyle/>
          <a:p>
            <a:r>
              <a:rPr lang="en-US" smtClean="0"/>
              <a:t>Click icon to add table</a:t>
            </a:r>
            <a:endParaRPr lang="en-US" dirty="0"/>
          </a:p>
        </p:txBody>
      </p:sp>
      <p:sp>
        <p:nvSpPr>
          <p:cNvPr id="6" name="Text Placeholder 3"/>
          <p:cNvSpPr>
            <a:spLocks noGrp="1"/>
          </p:cNvSpPr>
          <p:nvPr>
            <p:ph type="body" sz="quarter" idx="13" hasCustomPrompt="1"/>
          </p:nvPr>
        </p:nvSpPr>
        <p:spPr>
          <a:xfrm>
            <a:off x="320675" y="4810188"/>
            <a:ext cx="4643438" cy="188912"/>
          </a:xfrm>
        </p:spPr>
        <p:txBody>
          <a:bodyPr>
            <a:noAutofit/>
          </a:bodyPr>
          <a:lstStyle>
            <a:lvl1pPr marL="0" indent="0">
              <a:buNone/>
              <a:defRPr sz="1200" i="1"/>
            </a:lvl1pPr>
          </a:lstStyle>
          <a:p>
            <a:pPr lvl="0"/>
            <a:r>
              <a:rPr lang="en-US" dirty="0" smtClean="0"/>
              <a:t>Agenda item descriptor placeholder</a:t>
            </a:r>
            <a:endParaRPr lang="en-US" dirty="0"/>
          </a:p>
        </p:txBody>
      </p:sp>
      <p:sp>
        <p:nvSpPr>
          <p:cNvPr id="8" name="Title Placeholder 21"/>
          <p:cNvSpPr>
            <a:spLocks noGrp="1"/>
          </p:cNvSpPr>
          <p:nvPr>
            <p:ph type="title"/>
          </p:nvPr>
        </p:nvSpPr>
        <p:spPr>
          <a:xfrm>
            <a:off x="320040" y="156958"/>
            <a:ext cx="7434072" cy="816165"/>
          </a:xfrm>
          <a:prstGeom prst="rect">
            <a:avLst/>
          </a:prstGeom>
        </p:spPr>
        <p:txBody>
          <a:bodyPr vert="horz" lIns="0" tIns="0" rIns="0" bIns="0" anchor="ctr" anchorCtr="0">
            <a:normAutofit/>
          </a:bodyPr>
          <a:lstStyle/>
          <a:p>
            <a:r>
              <a:rPr kumimoji="0" lang="en-US" dirty="0" smtClean="0"/>
              <a:t>Click to edit Master title style</a:t>
            </a:r>
            <a:endParaRPr kumimoji="0"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3.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320040" y="174151"/>
            <a:ext cx="7434072" cy="807361"/>
          </a:xfrm>
          <a:prstGeom prst="rect">
            <a:avLst/>
          </a:prstGeom>
        </p:spPr>
        <p:txBody>
          <a:bodyPr vert="horz" lIns="0" tIns="0" rIns="0" bIns="0" anchor="ctr" anchorCtr="0">
            <a:normAutofit/>
          </a:bodyPr>
          <a:lstStyle/>
          <a:p>
            <a:r>
              <a:rPr kumimoji="0" lang="en-US" smtClean="0"/>
              <a:t>Click to edit Master title style</a:t>
            </a:r>
            <a:endParaRPr kumimoji="0" lang="en-US" dirty="0"/>
          </a:p>
        </p:txBody>
      </p:sp>
      <p:sp>
        <p:nvSpPr>
          <p:cNvPr id="13" name="Text Placeholder 12"/>
          <p:cNvSpPr>
            <a:spLocks noGrp="1"/>
          </p:cNvSpPr>
          <p:nvPr>
            <p:ph type="body" idx="1"/>
          </p:nvPr>
        </p:nvSpPr>
        <p:spPr>
          <a:xfrm>
            <a:off x="320040" y="1284464"/>
            <a:ext cx="8531352" cy="3114172"/>
          </a:xfrm>
          <a:prstGeom prst="rect">
            <a:avLst/>
          </a:prstGeom>
        </p:spPr>
        <p:txBody>
          <a:bodyPr vert="horz" lIns="0" tIns="0" rIns="0" bIns="0">
            <a:normAutofit/>
          </a:bodyPr>
          <a:lstStyle/>
          <a:p>
            <a:pPr lvl="0" eaLnBrk="1" latinLnBrk="0" hangingPunct="1"/>
            <a:r>
              <a:rPr kumimoji="0" lang="en-US" dirty="0" smtClean="0"/>
              <a:t>Click to edit Master text styles</a:t>
            </a:r>
          </a:p>
          <a:p>
            <a:pPr lvl="1" eaLnBrk="1" latinLnBrk="0" hangingPunct="1"/>
            <a:r>
              <a:rPr kumimoji="0" lang="en-US" dirty="0" smtClean="0"/>
              <a:t>Second level</a:t>
            </a:r>
          </a:p>
          <a:p>
            <a:pPr lvl="2" eaLnBrk="1" latinLnBrk="0" hangingPunct="1"/>
            <a:r>
              <a:rPr kumimoji="0" lang="en-US" dirty="0" smtClean="0"/>
              <a:t>Third level</a:t>
            </a:r>
          </a:p>
        </p:txBody>
      </p:sp>
    </p:spTree>
  </p:cSld>
  <p:clrMap bg1="lt1" tx1="dk1" bg2="lt2" tx2="dk2" accent1="accent1" accent2="accent2" accent3="accent3" accent4="accent4" accent5="accent5" accent6="accent6" hlink="hlink" folHlink="folHlink"/>
  <p:sldLayoutIdLst>
    <p:sldLayoutId id="2147483661" r:id="rId1"/>
    <p:sldLayoutId id="2147483663" r:id="rId2"/>
    <p:sldLayoutId id="2147483675" r:id="rId3"/>
    <p:sldLayoutId id="2147483676" r:id="rId4"/>
    <p:sldLayoutId id="2147483668" r:id="rId5"/>
    <p:sldLayoutId id="2147483673" r:id="rId6"/>
    <p:sldLayoutId id="2147483672" r:id="rId7"/>
    <p:sldLayoutId id="2147483671" r:id="rId8"/>
    <p:sldLayoutId id="2147483669" r:id="rId9"/>
    <p:sldLayoutId id="2147483670" r:id="rId10"/>
    <p:sldLayoutId id="2147483667" r:id="rId11"/>
    <p:sldLayoutId id="2147483674" r:id="rId12"/>
  </p:sldLayoutIdLst>
  <p:hf hdr="0" ftr="0" dt="0"/>
  <p:txStyles>
    <p:titleStyle>
      <a:lvl1pPr algn="l" rtl="0" eaLnBrk="1" latinLnBrk="0" hangingPunct="1">
        <a:spcBef>
          <a:spcPct val="0"/>
        </a:spcBef>
        <a:buNone/>
        <a:defRPr kumimoji="0" sz="3200" b="1" kern="1200">
          <a:solidFill>
            <a:schemeClr val="bg2">
              <a:lumMod val="10000"/>
            </a:schemeClr>
          </a:solidFill>
          <a:latin typeface="Goudy Old Style" panose="02020502050305020303" pitchFamily="18" charset="0"/>
          <a:ea typeface="+mj-ea"/>
          <a:cs typeface="+mj-cs"/>
        </a:defRPr>
      </a:lvl1pPr>
    </p:titleStyle>
    <p:bodyStyle>
      <a:lvl1pPr marL="228600" indent="-228600" algn="l" rtl="0" eaLnBrk="1" latinLnBrk="0" hangingPunct="1">
        <a:spcBef>
          <a:spcPct val="20000"/>
        </a:spcBef>
        <a:buClr>
          <a:srgbClr val="567632"/>
        </a:buClr>
        <a:buSzPct val="85000"/>
        <a:buFont typeface="Wingdings 2"/>
        <a:buChar char=""/>
        <a:defRPr kumimoji="0" sz="2400" b="0" kern="1200">
          <a:solidFill>
            <a:schemeClr val="tx1"/>
          </a:solidFill>
          <a:latin typeface="Arial Narrow" pitchFamily="34" charset="0"/>
          <a:ea typeface="+mn-ea"/>
          <a:cs typeface="+mn-cs"/>
        </a:defRPr>
      </a:lvl1pPr>
      <a:lvl2pPr marL="457200" indent="-228600" algn="l" rtl="0" eaLnBrk="1" latinLnBrk="0" hangingPunct="1">
        <a:spcBef>
          <a:spcPct val="20000"/>
        </a:spcBef>
        <a:buClr>
          <a:srgbClr val="567632"/>
        </a:buClr>
        <a:buSzPct val="75000"/>
        <a:buFont typeface="Wingdings" pitchFamily="2" charset="2"/>
        <a:buChar char=""/>
        <a:defRPr kumimoji="0" sz="2400" b="0" kern="1200">
          <a:solidFill>
            <a:schemeClr val="tx1"/>
          </a:solidFill>
          <a:latin typeface="Arial Narrow" pitchFamily="34" charset="0"/>
          <a:ea typeface="+mn-ea"/>
          <a:cs typeface="+mn-cs"/>
        </a:defRPr>
      </a:lvl2pPr>
      <a:lvl3pPr marL="685800" indent="-228600" algn="l" rtl="0" eaLnBrk="1" latinLnBrk="0" hangingPunct="1">
        <a:spcBef>
          <a:spcPct val="20000"/>
        </a:spcBef>
        <a:buClr>
          <a:schemeClr val="tx1"/>
        </a:buClr>
        <a:buSzPct val="75000"/>
        <a:buFont typeface="Arial" pitchFamily="34" charset="0"/>
        <a:buChar char="­"/>
        <a:defRPr kumimoji="0" sz="2400" b="0" kern="1200">
          <a:solidFill>
            <a:schemeClr val="tx1"/>
          </a:solidFill>
          <a:latin typeface="Arial Narrow" pitchFamily="34" charset="0"/>
          <a:ea typeface="+mn-ea"/>
          <a:cs typeface="+mn-cs"/>
        </a:defRPr>
      </a:lvl3pPr>
      <a:lvl4pPr marL="1097280" indent="-228600" algn="l" rtl="0" eaLnBrk="1" latinLnBrk="0" hangingPunct="1">
        <a:spcBef>
          <a:spcPct val="20000"/>
        </a:spcBef>
        <a:buClr>
          <a:schemeClr val="accent4"/>
        </a:buClr>
        <a:buSzPct val="70000"/>
        <a:buFont typeface="Wingdings"/>
        <a:buNone/>
        <a:defRPr kumimoji="0" sz="2000" kern="1200">
          <a:solidFill>
            <a:schemeClr val="tx2"/>
          </a:solidFill>
          <a:latin typeface="Arial Narrow" pitchFamily="34" charset="0"/>
          <a:ea typeface="+mn-ea"/>
          <a:cs typeface="+mn-cs"/>
        </a:defRPr>
      </a:lvl4pPr>
      <a:lvl5pPr marL="1371600" indent="-228600" algn="l" rtl="0" eaLnBrk="1" latinLnBrk="0" hangingPunct="1">
        <a:spcBef>
          <a:spcPct val="20000"/>
        </a:spcBef>
        <a:buClr>
          <a:schemeClr val="accent5"/>
        </a:buClr>
        <a:buFontTx/>
        <a:buNone/>
        <a:defRPr kumimoji="0" sz="1800" kern="1200">
          <a:solidFill>
            <a:schemeClr val="tx1"/>
          </a:solidFill>
          <a:latin typeface="Arial Narrow" pitchFamily="34" charset="0"/>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5.xml"/><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jpe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4.xml"/><Relationship Id="rId1" Type="http://schemas.openxmlformats.org/officeDocument/2006/relationships/slideLayout" Target="../slideLayouts/slideLayout5.xml"/><Relationship Id="rId4" Type="http://schemas.openxmlformats.org/officeDocument/2006/relationships/image" Target="../media/image23.jpg"/></Relationships>
</file>

<file path=ppt/slides/_rels/slide22.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image" Target="../media/image24.jpeg"/><Relationship Id="rId7" Type="http://schemas.openxmlformats.org/officeDocument/2006/relationships/image" Target="../media/image28.jpeg"/><Relationship Id="rId2" Type="http://schemas.openxmlformats.org/officeDocument/2006/relationships/notesSlide" Target="../notesSlides/notesSlide15.xml"/><Relationship Id="rId1" Type="http://schemas.openxmlformats.org/officeDocument/2006/relationships/slideLayout" Target="../slideLayouts/slideLayout12.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 Id="rId9" Type="http://schemas.openxmlformats.org/officeDocument/2006/relationships/image" Target="../media/image30.png"/></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7.xml"/><Relationship Id="rId1" Type="http://schemas.openxmlformats.org/officeDocument/2006/relationships/slideLayout" Target="../slideLayouts/slideLayout5.xml"/><Relationship Id="rId4" Type="http://schemas.openxmlformats.org/officeDocument/2006/relationships/image" Target="../media/image33.png"/></Relationships>
</file>

<file path=ppt/slides/_rels/slide25.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notesSlide" Target="../notesSlides/notesSlide18.xml"/><Relationship Id="rId1" Type="http://schemas.openxmlformats.org/officeDocument/2006/relationships/slideLayout" Target="../slideLayouts/slideLayout5.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 Id="rId9" Type="http://schemas.openxmlformats.org/officeDocument/2006/relationships/image" Target="../media/image40.png"/></Relationships>
</file>

<file path=ppt/slides/_rels/slide2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5.xml"/><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5.xml"/><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5.xml"/><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Subtitle 18"/>
          <p:cNvSpPr>
            <a:spLocks noGrp="1"/>
          </p:cNvSpPr>
          <p:nvPr>
            <p:ph type="subTitle" idx="1"/>
          </p:nvPr>
        </p:nvSpPr>
        <p:spPr>
          <a:xfrm>
            <a:off x="191069" y="2065563"/>
            <a:ext cx="8761863" cy="1184955"/>
          </a:xfrm>
        </p:spPr>
        <p:txBody>
          <a:bodyPr/>
          <a:lstStyle/>
          <a:p>
            <a:r>
              <a:rPr lang="en-US" dirty="0" smtClean="0"/>
              <a:t>Texas State Agency Business Administrators’ Association</a:t>
            </a:r>
          </a:p>
          <a:p>
            <a:r>
              <a:rPr lang="en-US" dirty="0" smtClean="0"/>
              <a:t>July 21, 2022</a:t>
            </a:r>
            <a:endParaRPr lang="en-US" dirty="0"/>
          </a:p>
        </p:txBody>
      </p:sp>
      <p:sp>
        <p:nvSpPr>
          <p:cNvPr id="18" name="Title 17"/>
          <p:cNvSpPr>
            <a:spLocks noGrp="1"/>
          </p:cNvSpPr>
          <p:nvPr>
            <p:ph type="ctrTitle"/>
          </p:nvPr>
        </p:nvSpPr>
        <p:spPr>
          <a:xfrm>
            <a:off x="192024" y="525945"/>
            <a:ext cx="8759952" cy="1474305"/>
          </a:xfrm>
        </p:spPr>
        <p:txBody>
          <a:bodyPr/>
          <a:lstStyle/>
          <a:p>
            <a:r>
              <a:rPr lang="en-US" dirty="0" smtClean="0"/>
              <a:t>Tools to Attract and Retain Employees:</a:t>
            </a:r>
            <a:br>
              <a:rPr lang="en-US" dirty="0" smtClean="0"/>
            </a:br>
            <a:r>
              <a:rPr lang="en-US" dirty="0" smtClean="0"/>
              <a:t>BENEFITS!</a:t>
            </a:r>
            <a:endParaRPr lang="en-US"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a:xfrm>
            <a:off x="319177" y="1277609"/>
            <a:ext cx="6346318" cy="3237459"/>
          </a:xfrm>
        </p:spPr>
        <p:txBody>
          <a:bodyPr>
            <a:normAutofit fontScale="92500" lnSpcReduction="10000"/>
          </a:bodyPr>
          <a:lstStyle/>
          <a:p>
            <a:r>
              <a:rPr lang="en-US" dirty="0"/>
              <a:t>Defined benefit retirement plan offers lifetime retirement payments after just 10 years of state service (five years for employees starting on or after Sept. 1, 2022) </a:t>
            </a:r>
            <a:endParaRPr lang="en-US" dirty="0" smtClean="0"/>
          </a:p>
          <a:p>
            <a:r>
              <a:rPr lang="en-US" dirty="0"/>
              <a:t>Employees earn insurance benefits* in retirement after 10 years of state service. </a:t>
            </a:r>
            <a:endParaRPr lang="en-US" dirty="0" smtClean="0"/>
          </a:p>
          <a:p>
            <a:pPr>
              <a:spcAft>
                <a:spcPts val="600"/>
              </a:spcAft>
            </a:pPr>
            <a:r>
              <a:rPr lang="en-US" dirty="0" smtClean="0"/>
              <a:t>Optional </a:t>
            </a:r>
            <a:r>
              <a:rPr lang="en-US" dirty="0"/>
              <a:t>401(k) / 457 plans with affordable minimum contributions and low fees can help boost retirement income. </a:t>
            </a:r>
            <a:endParaRPr lang="en-US" dirty="0" smtClean="0"/>
          </a:p>
          <a:p>
            <a:pPr marL="0" indent="0">
              <a:spcBef>
                <a:spcPts val="0"/>
              </a:spcBef>
              <a:buNone/>
            </a:pPr>
            <a:r>
              <a:rPr lang="en-US" sz="1300" dirty="0"/>
              <a:t>*Health and other insurance benefits for employees and retirees are subject to change based on available state funding. You should confirm the benefits available as of your proposed hire date with the agency’s human resources department. </a:t>
            </a:r>
          </a:p>
        </p:txBody>
      </p:sp>
      <p:sp>
        <p:nvSpPr>
          <p:cNvPr id="4" name="Title 3"/>
          <p:cNvSpPr>
            <a:spLocks noGrp="1"/>
          </p:cNvSpPr>
          <p:nvPr>
            <p:ph type="title"/>
          </p:nvPr>
        </p:nvSpPr>
        <p:spPr/>
        <p:txBody>
          <a:bodyPr/>
          <a:lstStyle/>
          <a:p>
            <a:r>
              <a:rPr lang="en-US" dirty="0" smtClean="0"/>
              <a:t>Benefits – ERS Defined Benefit Plan</a:t>
            </a:r>
            <a:endParaRPr lang="en-US" dirty="0"/>
          </a:p>
        </p:txBody>
      </p:sp>
      <p:pic>
        <p:nvPicPr>
          <p:cNvPr id="5"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5960305" y="1679987"/>
            <a:ext cx="2977208" cy="25076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8064015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Benefits - Retirement</a:t>
            </a:r>
            <a:endParaRPr lang="en-US"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08495" y="1136260"/>
            <a:ext cx="5127010" cy="3673928"/>
          </a:xfrm>
          <a:prstGeom prst="rect">
            <a:avLst/>
          </a:prstGeom>
        </p:spPr>
      </p:pic>
    </p:spTree>
    <p:extLst>
      <p:ext uri="{BB962C8B-B14F-4D97-AF65-F5344CB8AC3E}">
        <p14:creationId xmlns:p14="http://schemas.microsoft.com/office/powerpoint/2010/main" val="158547857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Lifetime Retirement Benefits</a:t>
            </a:r>
            <a:br>
              <a:rPr lang="en-US" dirty="0" smtClean="0"/>
            </a:br>
            <a:r>
              <a:rPr lang="en-US" dirty="0" smtClean="0"/>
              <a:t>Group 4</a:t>
            </a:r>
            <a:endParaRPr lang="en-US" dirty="0"/>
          </a:p>
        </p:txBody>
      </p:sp>
    </p:spTree>
    <p:extLst>
      <p:ext uri="{BB962C8B-B14F-4D97-AF65-F5344CB8AC3E}">
        <p14:creationId xmlns:p14="http://schemas.microsoft.com/office/powerpoint/2010/main" val="52725580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a:xfrm>
            <a:off x="933810" y="1877110"/>
            <a:ext cx="7295790" cy="364727"/>
          </a:xfrm>
        </p:spPr>
        <p:txBody>
          <a:bodyPr>
            <a:normAutofit/>
          </a:bodyPr>
          <a:lstStyle/>
          <a:p>
            <a:pPr marL="128588" lvl="1" indent="0" algn="ctr">
              <a:spcAft>
                <a:spcPts val="1350"/>
              </a:spcAft>
              <a:buNone/>
            </a:pPr>
            <a:r>
              <a:rPr lang="en-US" sz="1800" dirty="0"/>
              <a:t>Group 4 benefits </a:t>
            </a:r>
            <a:r>
              <a:rPr lang="en-US" sz="1800" b="1" u="sng" dirty="0"/>
              <a:t>are</a:t>
            </a:r>
            <a:r>
              <a:rPr lang="en-US" sz="1800" dirty="0"/>
              <a:t> a </a:t>
            </a:r>
            <a:r>
              <a:rPr lang="en-US" sz="1800" b="1" dirty="0"/>
              <a:t>defined benefit pension</a:t>
            </a:r>
            <a:r>
              <a:rPr lang="en-US" sz="1800" dirty="0"/>
              <a:t>:</a:t>
            </a:r>
          </a:p>
        </p:txBody>
      </p:sp>
      <p:sp>
        <p:nvSpPr>
          <p:cNvPr id="4" name="Title 3"/>
          <p:cNvSpPr>
            <a:spLocks noGrp="1"/>
          </p:cNvSpPr>
          <p:nvPr>
            <p:ph type="title"/>
          </p:nvPr>
        </p:nvSpPr>
        <p:spPr/>
        <p:txBody>
          <a:bodyPr>
            <a:noAutofit/>
          </a:bodyPr>
          <a:lstStyle/>
          <a:p>
            <a:r>
              <a:rPr lang="en-US" sz="2400" dirty="0"/>
              <a:t>SB 321 maintained a defined benefit pension plan for all state employees</a:t>
            </a:r>
          </a:p>
        </p:txBody>
      </p:sp>
      <p:sp>
        <p:nvSpPr>
          <p:cNvPr id="5" name="Rectangle 4"/>
          <p:cNvSpPr/>
          <p:nvPr/>
        </p:nvSpPr>
        <p:spPr>
          <a:xfrm>
            <a:off x="933809" y="1181443"/>
            <a:ext cx="7295790" cy="482609"/>
          </a:xfrm>
          <a:prstGeom prst="rect">
            <a:avLst/>
          </a:prstGeom>
          <a:solidFill>
            <a:schemeClr val="tx2"/>
          </a:solidFill>
          <a:ln w="25908">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Group 4 is </a:t>
            </a:r>
            <a:r>
              <a:rPr lang="en-US" b="1" u="sng" dirty="0"/>
              <a:t>NOT</a:t>
            </a:r>
            <a:r>
              <a:rPr lang="en-US" dirty="0"/>
              <a:t> a 401(k) plan</a:t>
            </a:r>
          </a:p>
        </p:txBody>
      </p:sp>
      <p:graphicFrame>
        <p:nvGraphicFramePr>
          <p:cNvPr id="6" name="Table 5"/>
          <p:cNvGraphicFramePr>
            <a:graphicFrameLocks noGrp="1"/>
          </p:cNvGraphicFramePr>
          <p:nvPr>
            <p:extLst/>
          </p:nvPr>
        </p:nvGraphicFramePr>
        <p:xfrm>
          <a:off x="2107056" y="1529903"/>
          <a:ext cx="781710" cy="2194560"/>
        </p:xfrm>
        <a:graphic>
          <a:graphicData uri="http://schemas.openxmlformats.org/drawingml/2006/table">
            <a:tbl>
              <a:tblPr firstRow="1" bandRow="1">
                <a:tableStyleId>{5C22544A-7EE6-4342-B048-85BDC9FD1C3A}</a:tableStyleId>
              </a:tblPr>
              <a:tblGrid>
                <a:gridCol w="605259">
                  <a:extLst>
                    <a:ext uri="{9D8B030D-6E8A-4147-A177-3AD203B41FA5}">
                      <a16:colId xmlns:a16="http://schemas.microsoft.com/office/drawing/2014/main" val="2026655052"/>
                    </a:ext>
                  </a:extLst>
                </a:gridCol>
                <a:gridCol w="176451">
                  <a:extLst>
                    <a:ext uri="{9D8B030D-6E8A-4147-A177-3AD203B41FA5}">
                      <a16:colId xmlns:a16="http://schemas.microsoft.com/office/drawing/2014/main" val="3919516451"/>
                    </a:ext>
                  </a:extLst>
                </a:gridCol>
              </a:tblGrid>
              <a:tr h="480060">
                <a:tc>
                  <a:txBody>
                    <a:bodyPr/>
                    <a:lstStyle/>
                    <a:p>
                      <a:endParaRPr lang="en-US" sz="1400" dirty="0">
                        <a:solidFill>
                          <a:schemeClr val="tx1"/>
                        </a:solidFill>
                      </a:endParaRPr>
                    </a:p>
                  </a:txBody>
                  <a:tcPr marL="68580" marR="68580" marT="34290" marB="3429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b="0" dirty="0">
                        <a:solidFill>
                          <a:schemeClr val="tx1"/>
                        </a:solidFill>
                      </a:endParaRPr>
                    </a:p>
                  </a:txBody>
                  <a:tcPr marL="68580" marR="68580" marT="34290" marB="3429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60835"/>
                  </a:ext>
                </a:extLst>
              </a:tr>
              <a:tr h="617220">
                <a:tc>
                  <a:txBody>
                    <a:bodyPr/>
                    <a:lstStyle/>
                    <a:p>
                      <a:endParaRPr lang="en-US" sz="1400">
                        <a:solidFill>
                          <a:schemeClr val="tx1"/>
                        </a:solidFill>
                      </a:endParaRPr>
                    </a:p>
                  </a:txBody>
                  <a:tcPr marL="68580" marR="68580" marT="34290" marB="3429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dirty="0" smtClean="0">
                        <a:solidFill>
                          <a:schemeClr val="tx1"/>
                        </a:solidFill>
                      </a:endParaRPr>
                    </a:p>
                  </a:txBody>
                  <a:tcPr marL="68580" marR="68580" marT="34290" marB="3429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64833075"/>
                  </a:ext>
                </a:extLst>
              </a:tr>
              <a:tr h="617220">
                <a:tc>
                  <a:txBody>
                    <a:bodyPr/>
                    <a:lstStyle/>
                    <a:p>
                      <a:endParaRPr lang="en-US" sz="1400" dirty="0">
                        <a:solidFill>
                          <a:schemeClr val="tx1"/>
                        </a:solidFill>
                      </a:endParaRPr>
                    </a:p>
                  </a:txBody>
                  <a:tcPr marL="68580" marR="68580" marT="34290" marB="3429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b="1" dirty="0" smtClean="0">
                        <a:solidFill>
                          <a:schemeClr val="tx1"/>
                        </a:solidFill>
                      </a:endParaRPr>
                    </a:p>
                  </a:txBody>
                  <a:tcPr marL="68580" marR="68580" marT="34290" marB="3429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7275338"/>
                  </a:ext>
                </a:extLst>
              </a:tr>
              <a:tr h="480060">
                <a:tc>
                  <a:txBody>
                    <a:bodyPr/>
                    <a:lstStyle/>
                    <a:p>
                      <a:endParaRPr lang="en-US" sz="1400">
                        <a:solidFill>
                          <a:schemeClr val="tx1"/>
                        </a:solidFill>
                      </a:endParaRPr>
                    </a:p>
                  </a:txBody>
                  <a:tcPr marL="68580" marR="68580" marT="34290" marB="3429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dirty="0" smtClean="0"/>
                    </a:p>
                  </a:txBody>
                  <a:tcPr marL="68580" marR="68580" marT="34290" marB="3429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26721794"/>
                  </a:ext>
                </a:extLst>
              </a:tr>
            </a:tbl>
          </a:graphicData>
        </a:graphic>
      </p:graphicFrame>
      <p:sp>
        <p:nvSpPr>
          <p:cNvPr id="7" name="Rectangle 6"/>
          <p:cNvSpPr/>
          <p:nvPr/>
        </p:nvSpPr>
        <p:spPr>
          <a:xfrm>
            <a:off x="1839909" y="2317479"/>
            <a:ext cx="6254116" cy="323165"/>
          </a:xfrm>
          <a:prstGeom prst="rect">
            <a:avLst/>
          </a:prstGeom>
        </p:spPr>
        <p:txBody>
          <a:bodyPr wrap="square">
            <a:spAutoFit/>
          </a:bodyPr>
          <a:lstStyle/>
          <a:p>
            <a:pPr>
              <a:lnSpc>
                <a:spcPts val="1800"/>
              </a:lnSpc>
            </a:pPr>
            <a:r>
              <a:rPr lang="en-US" sz="1500" dirty="0"/>
              <a:t>investments are pooled together and professionally managed </a:t>
            </a:r>
          </a:p>
        </p:txBody>
      </p:sp>
      <p:sp>
        <p:nvSpPr>
          <p:cNvPr id="8" name="Rectangle 7"/>
          <p:cNvSpPr/>
          <p:nvPr/>
        </p:nvSpPr>
        <p:spPr>
          <a:xfrm>
            <a:off x="1790655" y="2893465"/>
            <a:ext cx="6310738" cy="553998"/>
          </a:xfrm>
          <a:prstGeom prst="rect">
            <a:avLst/>
          </a:prstGeom>
        </p:spPr>
        <p:txBody>
          <a:bodyPr wrap="square">
            <a:spAutoFit/>
          </a:bodyPr>
          <a:lstStyle/>
          <a:p>
            <a:r>
              <a:rPr lang="en-US" sz="1500" dirty="0"/>
              <a:t>members qualify for a retirement benefit after working for a certain period of time (</a:t>
            </a:r>
            <a:r>
              <a:rPr lang="en-US" sz="1500" b="1" dirty="0"/>
              <a:t>vesting period</a:t>
            </a:r>
            <a:r>
              <a:rPr lang="en-US" sz="1500" dirty="0"/>
              <a:t>)</a:t>
            </a:r>
          </a:p>
        </p:txBody>
      </p:sp>
      <p:sp>
        <p:nvSpPr>
          <p:cNvPr id="9" name="Rectangle 8"/>
          <p:cNvSpPr/>
          <p:nvPr/>
        </p:nvSpPr>
        <p:spPr>
          <a:xfrm>
            <a:off x="1805143" y="3620367"/>
            <a:ext cx="6294084" cy="323165"/>
          </a:xfrm>
          <a:prstGeom prst="rect">
            <a:avLst/>
          </a:prstGeom>
        </p:spPr>
        <p:txBody>
          <a:bodyPr wrap="square">
            <a:spAutoFit/>
          </a:bodyPr>
          <a:lstStyle/>
          <a:p>
            <a:r>
              <a:rPr lang="en-US" sz="1500" dirty="0"/>
              <a:t>members must reach a certain age to meet </a:t>
            </a:r>
            <a:r>
              <a:rPr lang="en-US" sz="1500" b="1" dirty="0"/>
              <a:t>retirement eligibility</a:t>
            </a:r>
          </a:p>
        </p:txBody>
      </p:sp>
      <p:sp>
        <p:nvSpPr>
          <p:cNvPr id="10" name="Rectangle 9"/>
          <p:cNvSpPr/>
          <p:nvPr/>
        </p:nvSpPr>
        <p:spPr>
          <a:xfrm>
            <a:off x="1805143" y="4276197"/>
            <a:ext cx="6294084" cy="323165"/>
          </a:xfrm>
          <a:prstGeom prst="rect">
            <a:avLst/>
          </a:prstGeom>
        </p:spPr>
        <p:txBody>
          <a:bodyPr wrap="square">
            <a:spAutoFit/>
          </a:bodyPr>
          <a:lstStyle/>
          <a:p>
            <a:r>
              <a:rPr lang="en-US" sz="1500" dirty="0"/>
              <a:t>retirees are paid a guaranteed income (</a:t>
            </a:r>
            <a:r>
              <a:rPr lang="en-US" sz="1500" b="1" dirty="0"/>
              <a:t>annuity</a:t>
            </a:r>
            <a:r>
              <a:rPr lang="en-US" sz="1500" dirty="0"/>
              <a:t>) for life </a:t>
            </a:r>
          </a:p>
        </p:txBody>
      </p:sp>
      <p:grpSp>
        <p:nvGrpSpPr>
          <p:cNvPr id="16" name="Group 15"/>
          <p:cNvGrpSpPr/>
          <p:nvPr/>
        </p:nvGrpSpPr>
        <p:grpSpPr>
          <a:xfrm>
            <a:off x="1417448" y="2311900"/>
            <a:ext cx="289842" cy="369332"/>
            <a:chOff x="803277" y="1723008"/>
            <a:chExt cx="386456" cy="492442"/>
          </a:xfrm>
        </p:grpSpPr>
        <p:sp>
          <p:nvSpPr>
            <p:cNvPr id="17" name="Rectangle 16"/>
            <p:cNvSpPr/>
            <p:nvPr/>
          </p:nvSpPr>
          <p:spPr>
            <a:xfrm>
              <a:off x="809070" y="1787138"/>
              <a:ext cx="380663" cy="380663"/>
            </a:xfrm>
            <a:prstGeom prst="rect">
              <a:avLst/>
            </a:prstGeom>
            <a:solidFill>
              <a:srgbClr val="4B721D"/>
            </a:solidFill>
            <a:ln w="19558">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18" name="Rectangle 17"/>
            <p:cNvSpPr/>
            <p:nvPr/>
          </p:nvSpPr>
          <p:spPr>
            <a:xfrm>
              <a:off x="803277" y="1723008"/>
              <a:ext cx="380663" cy="492442"/>
            </a:xfrm>
            <a:prstGeom prst="rect">
              <a:avLst/>
            </a:prstGeom>
          </p:spPr>
          <p:txBody>
            <a:bodyPr wrap="square" anchor="ctr">
              <a:spAutoFit/>
            </a:bodyPr>
            <a:lstStyle/>
            <a:p>
              <a:pPr algn="ctr"/>
              <a:r>
                <a:rPr lang="en-US" dirty="0">
                  <a:solidFill>
                    <a:srgbClr val="FFFFFF"/>
                  </a:solidFill>
                  <a:latin typeface="Wingdings"/>
                  <a:ea typeface="Wingdings"/>
                  <a:cs typeface="Wingdings"/>
                </a:rPr>
                <a:t></a:t>
              </a:r>
              <a:endParaRPr lang="en-US" dirty="0">
                <a:solidFill>
                  <a:srgbClr val="FFFFFF"/>
                </a:solidFill>
              </a:endParaRPr>
            </a:p>
          </p:txBody>
        </p:sp>
      </p:grpSp>
      <p:grpSp>
        <p:nvGrpSpPr>
          <p:cNvPr id="19" name="Group 18"/>
          <p:cNvGrpSpPr/>
          <p:nvPr/>
        </p:nvGrpSpPr>
        <p:grpSpPr>
          <a:xfrm>
            <a:off x="1417448" y="2893465"/>
            <a:ext cx="289842" cy="369332"/>
            <a:chOff x="803277" y="1723008"/>
            <a:chExt cx="386456" cy="492442"/>
          </a:xfrm>
        </p:grpSpPr>
        <p:sp>
          <p:nvSpPr>
            <p:cNvPr id="20" name="Rectangle 19"/>
            <p:cNvSpPr/>
            <p:nvPr/>
          </p:nvSpPr>
          <p:spPr>
            <a:xfrm>
              <a:off x="809070" y="1787138"/>
              <a:ext cx="380663" cy="380663"/>
            </a:xfrm>
            <a:prstGeom prst="rect">
              <a:avLst/>
            </a:prstGeom>
            <a:solidFill>
              <a:srgbClr val="4B721D"/>
            </a:solidFill>
            <a:ln w="19558">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21" name="Rectangle 20"/>
            <p:cNvSpPr/>
            <p:nvPr/>
          </p:nvSpPr>
          <p:spPr>
            <a:xfrm>
              <a:off x="803277" y="1723008"/>
              <a:ext cx="380663" cy="492442"/>
            </a:xfrm>
            <a:prstGeom prst="rect">
              <a:avLst/>
            </a:prstGeom>
          </p:spPr>
          <p:txBody>
            <a:bodyPr wrap="square" anchor="ctr">
              <a:spAutoFit/>
            </a:bodyPr>
            <a:lstStyle/>
            <a:p>
              <a:pPr algn="ctr"/>
              <a:r>
                <a:rPr lang="en-US" dirty="0">
                  <a:solidFill>
                    <a:srgbClr val="FFFFFF"/>
                  </a:solidFill>
                  <a:latin typeface="Wingdings"/>
                  <a:ea typeface="Wingdings"/>
                  <a:cs typeface="Wingdings"/>
                </a:rPr>
                <a:t></a:t>
              </a:r>
              <a:endParaRPr lang="en-US" dirty="0">
                <a:solidFill>
                  <a:srgbClr val="FFFFFF"/>
                </a:solidFill>
              </a:endParaRPr>
            </a:p>
          </p:txBody>
        </p:sp>
      </p:grpSp>
      <p:grpSp>
        <p:nvGrpSpPr>
          <p:cNvPr id="22" name="Group 21"/>
          <p:cNvGrpSpPr/>
          <p:nvPr/>
        </p:nvGrpSpPr>
        <p:grpSpPr>
          <a:xfrm>
            <a:off x="1417448" y="3582251"/>
            <a:ext cx="289842" cy="369332"/>
            <a:chOff x="803277" y="1723008"/>
            <a:chExt cx="386456" cy="492442"/>
          </a:xfrm>
        </p:grpSpPr>
        <p:sp>
          <p:nvSpPr>
            <p:cNvPr id="23" name="Rectangle 22"/>
            <p:cNvSpPr/>
            <p:nvPr/>
          </p:nvSpPr>
          <p:spPr>
            <a:xfrm>
              <a:off x="809070" y="1787138"/>
              <a:ext cx="380663" cy="380663"/>
            </a:xfrm>
            <a:prstGeom prst="rect">
              <a:avLst/>
            </a:prstGeom>
            <a:solidFill>
              <a:srgbClr val="4B721D"/>
            </a:solidFill>
            <a:ln w="19558">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24" name="Rectangle 23"/>
            <p:cNvSpPr/>
            <p:nvPr/>
          </p:nvSpPr>
          <p:spPr>
            <a:xfrm>
              <a:off x="803277" y="1723008"/>
              <a:ext cx="380663" cy="492442"/>
            </a:xfrm>
            <a:prstGeom prst="rect">
              <a:avLst/>
            </a:prstGeom>
          </p:spPr>
          <p:txBody>
            <a:bodyPr wrap="square" anchor="ctr">
              <a:spAutoFit/>
            </a:bodyPr>
            <a:lstStyle/>
            <a:p>
              <a:pPr algn="ctr"/>
              <a:r>
                <a:rPr lang="en-US" dirty="0">
                  <a:solidFill>
                    <a:srgbClr val="FFFFFF"/>
                  </a:solidFill>
                  <a:latin typeface="Wingdings"/>
                  <a:ea typeface="Wingdings"/>
                  <a:cs typeface="Wingdings"/>
                </a:rPr>
                <a:t></a:t>
              </a:r>
              <a:endParaRPr lang="en-US" dirty="0">
                <a:solidFill>
                  <a:srgbClr val="FFFFFF"/>
                </a:solidFill>
              </a:endParaRPr>
            </a:p>
          </p:txBody>
        </p:sp>
      </p:grpSp>
      <p:grpSp>
        <p:nvGrpSpPr>
          <p:cNvPr id="25" name="Group 24"/>
          <p:cNvGrpSpPr/>
          <p:nvPr/>
        </p:nvGrpSpPr>
        <p:grpSpPr>
          <a:xfrm>
            <a:off x="1413103" y="4253113"/>
            <a:ext cx="289842" cy="369332"/>
            <a:chOff x="803277" y="1723008"/>
            <a:chExt cx="386456" cy="492442"/>
          </a:xfrm>
        </p:grpSpPr>
        <p:sp>
          <p:nvSpPr>
            <p:cNvPr id="26" name="Rectangle 25"/>
            <p:cNvSpPr/>
            <p:nvPr/>
          </p:nvSpPr>
          <p:spPr>
            <a:xfrm>
              <a:off x="809070" y="1787138"/>
              <a:ext cx="380663" cy="380663"/>
            </a:xfrm>
            <a:prstGeom prst="rect">
              <a:avLst/>
            </a:prstGeom>
            <a:solidFill>
              <a:srgbClr val="4B721D"/>
            </a:solidFill>
            <a:ln w="19558">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27" name="Rectangle 26"/>
            <p:cNvSpPr/>
            <p:nvPr/>
          </p:nvSpPr>
          <p:spPr>
            <a:xfrm>
              <a:off x="803277" y="1723008"/>
              <a:ext cx="380663" cy="492442"/>
            </a:xfrm>
            <a:prstGeom prst="rect">
              <a:avLst/>
            </a:prstGeom>
          </p:spPr>
          <p:txBody>
            <a:bodyPr wrap="square" anchor="ctr">
              <a:spAutoFit/>
            </a:bodyPr>
            <a:lstStyle/>
            <a:p>
              <a:pPr algn="ctr"/>
              <a:r>
                <a:rPr lang="en-US" dirty="0">
                  <a:solidFill>
                    <a:srgbClr val="FFFFFF"/>
                  </a:solidFill>
                  <a:latin typeface="Wingdings"/>
                  <a:ea typeface="Wingdings"/>
                  <a:cs typeface="Wingdings"/>
                </a:rPr>
                <a:t></a:t>
              </a:r>
              <a:endParaRPr lang="en-US" dirty="0">
                <a:solidFill>
                  <a:srgbClr val="FFFFFF"/>
                </a:solidFill>
              </a:endParaRPr>
            </a:p>
          </p:txBody>
        </p:sp>
      </p:grpSp>
    </p:spTree>
    <p:extLst>
      <p:ext uri="{BB962C8B-B14F-4D97-AF65-F5344CB8AC3E}">
        <p14:creationId xmlns:p14="http://schemas.microsoft.com/office/powerpoint/2010/main" val="3610835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p:txBody>
          <a:bodyPr>
            <a:normAutofit/>
          </a:bodyPr>
          <a:lstStyle/>
          <a:p>
            <a:pPr marL="285750" indent="-342900">
              <a:lnSpc>
                <a:spcPct val="120000"/>
              </a:lnSpc>
              <a:spcBef>
                <a:spcPts val="0"/>
              </a:spcBef>
              <a:spcAft>
                <a:spcPts val="600"/>
              </a:spcAft>
            </a:pPr>
            <a:r>
              <a:rPr lang="en-US" i="1" dirty="0"/>
              <a:t>Employee contributions</a:t>
            </a:r>
            <a:r>
              <a:rPr lang="en-US" dirty="0"/>
              <a:t>: </a:t>
            </a:r>
            <a:endParaRPr lang="en-US" dirty="0" smtClean="0"/>
          </a:p>
          <a:p>
            <a:pPr marL="514350" lvl="1" indent="-342900">
              <a:lnSpc>
                <a:spcPct val="120000"/>
              </a:lnSpc>
              <a:spcBef>
                <a:spcPts val="0"/>
              </a:spcBef>
              <a:spcAft>
                <a:spcPts val="600"/>
              </a:spcAft>
              <a:buFont typeface="Wingdings" panose="05000000000000000000" pitchFamily="2" charset="2"/>
              <a:buChar char="Ø"/>
            </a:pPr>
            <a:r>
              <a:rPr lang="en-US" dirty="0" smtClean="0"/>
              <a:t>Group </a:t>
            </a:r>
            <a:r>
              <a:rPr lang="en-US" dirty="0"/>
              <a:t>4 employees contribute 6% of pay into an individual retirement account</a:t>
            </a:r>
          </a:p>
          <a:p>
            <a:r>
              <a:rPr lang="en-US" i="1" dirty="0" smtClean="0"/>
              <a:t>Investment </a:t>
            </a:r>
            <a:r>
              <a:rPr lang="en-US" i="1" dirty="0"/>
              <a:t>earnings and gain sharing</a:t>
            </a:r>
            <a:r>
              <a:rPr lang="en-US" dirty="0" smtClean="0"/>
              <a:t>:</a:t>
            </a:r>
          </a:p>
          <a:p>
            <a:pPr marL="630238" lvl="1" indent="-346075">
              <a:lnSpc>
                <a:spcPct val="120000"/>
              </a:lnSpc>
              <a:buSzPct val="85000"/>
              <a:buFont typeface="Wingdings" panose="05000000000000000000" pitchFamily="2" charset="2"/>
              <a:buChar char="Ø"/>
            </a:pPr>
            <a:r>
              <a:rPr lang="en-US" dirty="0"/>
              <a:t>Guaranteed Annual </a:t>
            </a:r>
            <a:r>
              <a:rPr lang="en-US" dirty="0" smtClean="0"/>
              <a:t>Interest - individual </a:t>
            </a:r>
            <a:r>
              <a:rPr lang="en-US" dirty="0"/>
              <a:t>account balance is </a:t>
            </a:r>
            <a:r>
              <a:rPr lang="en-US" u="sng" dirty="0"/>
              <a:t>guaranteed</a:t>
            </a:r>
            <a:r>
              <a:rPr lang="en-US" dirty="0"/>
              <a:t> to increase in value each year by 4</a:t>
            </a:r>
            <a:r>
              <a:rPr lang="en-US" dirty="0" smtClean="0"/>
              <a:t>%</a:t>
            </a:r>
            <a:endParaRPr lang="en-US" dirty="0"/>
          </a:p>
        </p:txBody>
      </p:sp>
      <p:sp>
        <p:nvSpPr>
          <p:cNvPr id="4" name="Title 3"/>
          <p:cNvSpPr>
            <a:spLocks noGrp="1"/>
          </p:cNvSpPr>
          <p:nvPr>
            <p:ph type="title"/>
          </p:nvPr>
        </p:nvSpPr>
        <p:spPr/>
        <p:txBody>
          <a:bodyPr/>
          <a:lstStyle/>
          <a:p>
            <a:r>
              <a:rPr lang="en-US" dirty="0" smtClean="0"/>
              <a:t>Group 4 – How it Works</a:t>
            </a:r>
            <a:endParaRPr lang="en-US" dirty="0"/>
          </a:p>
        </p:txBody>
      </p:sp>
    </p:spTree>
    <p:extLst>
      <p:ext uri="{BB962C8B-B14F-4D97-AF65-F5344CB8AC3E}">
        <p14:creationId xmlns:p14="http://schemas.microsoft.com/office/powerpoint/2010/main" val="351194283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p:txBody>
          <a:bodyPr>
            <a:normAutofit/>
          </a:bodyPr>
          <a:lstStyle/>
          <a:p>
            <a:r>
              <a:rPr lang="en-US" i="1" dirty="0"/>
              <a:t>State match</a:t>
            </a:r>
            <a:r>
              <a:rPr lang="en-US" dirty="0" smtClean="0"/>
              <a:t>:</a:t>
            </a:r>
          </a:p>
          <a:p>
            <a:pPr lvl="1">
              <a:buFont typeface="Wingdings" panose="05000000000000000000" pitchFamily="2" charset="2"/>
              <a:buChar char="Ø"/>
            </a:pPr>
            <a:r>
              <a:rPr lang="en-US" dirty="0" smtClean="0"/>
              <a:t> </a:t>
            </a:r>
            <a:r>
              <a:rPr lang="en-US" dirty="0"/>
              <a:t>The state will match 150% of your account balance (including the interest earned and any gain sharing) throughout your career. </a:t>
            </a:r>
            <a:endParaRPr lang="en-US" dirty="0" smtClean="0"/>
          </a:p>
          <a:p>
            <a:r>
              <a:rPr lang="en-US" i="1" dirty="0" smtClean="0"/>
              <a:t>Lifetime </a:t>
            </a:r>
            <a:r>
              <a:rPr lang="en-US" i="1" dirty="0"/>
              <a:t>annuity payments with opportunities for increases</a:t>
            </a:r>
            <a:r>
              <a:rPr lang="en-US" dirty="0" smtClean="0"/>
              <a:t>:</a:t>
            </a:r>
          </a:p>
          <a:p>
            <a:pPr lvl="1">
              <a:buFont typeface="Wingdings" panose="05000000000000000000" pitchFamily="2" charset="2"/>
              <a:buChar char="Ø"/>
            </a:pPr>
            <a:r>
              <a:rPr lang="en-US" dirty="0"/>
              <a:t>Group 4 standard </a:t>
            </a:r>
            <a:r>
              <a:rPr lang="en-US" u="sng" dirty="0"/>
              <a:t>lifetime</a:t>
            </a:r>
            <a:r>
              <a:rPr lang="en-US" dirty="0"/>
              <a:t> monthly annuity is calculated based on </a:t>
            </a:r>
            <a:br>
              <a:rPr lang="en-US" dirty="0"/>
            </a:br>
            <a:r>
              <a:rPr lang="en-US" dirty="0"/>
              <a:t>the total cash balance amount and age at </a:t>
            </a:r>
            <a:r>
              <a:rPr lang="en-US" dirty="0" smtClean="0"/>
              <a:t>retirement</a:t>
            </a:r>
          </a:p>
          <a:p>
            <a:pPr lvl="1">
              <a:buFont typeface="Wingdings" panose="05000000000000000000" pitchFamily="2" charset="2"/>
              <a:buChar char="Ø"/>
            </a:pPr>
            <a:r>
              <a:rPr lang="en-US" dirty="0"/>
              <a:t>Group 4 annuities are expected to increase in </a:t>
            </a:r>
            <a:r>
              <a:rPr lang="en-US" dirty="0" smtClean="0"/>
              <a:t>retirement</a:t>
            </a:r>
            <a:endParaRPr lang="en-US" dirty="0"/>
          </a:p>
        </p:txBody>
      </p:sp>
      <p:sp>
        <p:nvSpPr>
          <p:cNvPr id="4" name="Title 3"/>
          <p:cNvSpPr>
            <a:spLocks noGrp="1"/>
          </p:cNvSpPr>
          <p:nvPr>
            <p:ph type="title"/>
          </p:nvPr>
        </p:nvSpPr>
        <p:spPr/>
        <p:txBody>
          <a:bodyPr/>
          <a:lstStyle/>
          <a:p>
            <a:r>
              <a:rPr lang="en-US" dirty="0" smtClean="0"/>
              <a:t>Group 4 – How it Works</a:t>
            </a:r>
            <a:endParaRPr lang="en-US" dirty="0"/>
          </a:p>
        </p:txBody>
      </p:sp>
    </p:spTree>
    <p:extLst>
      <p:ext uri="{BB962C8B-B14F-4D97-AF65-F5344CB8AC3E}">
        <p14:creationId xmlns:p14="http://schemas.microsoft.com/office/powerpoint/2010/main" val="159608559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a:xfrm>
            <a:off x="2189881" y="3083105"/>
            <a:ext cx="4634891" cy="1175320"/>
          </a:xfrm>
          <a:prstGeom prst="rect">
            <a:avLst/>
          </a:prstGeom>
          <a:solidFill>
            <a:schemeClr val="accent1">
              <a:lumMod val="20000"/>
              <a:lumOff val="80000"/>
            </a:schemeClr>
          </a:solidFill>
          <a:ln w="25908">
            <a:solidFill>
              <a:srgbClr val="4B721D"/>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p>
        </p:txBody>
      </p:sp>
      <p:sp>
        <p:nvSpPr>
          <p:cNvPr id="2" name="Text Placeholder 1"/>
          <p:cNvSpPr>
            <a:spLocks noGrp="1"/>
          </p:cNvSpPr>
          <p:nvPr>
            <p:ph type="body" sz="quarter" idx="12"/>
          </p:nvPr>
        </p:nvSpPr>
        <p:spPr>
          <a:xfrm>
            <a:off x="1935092" y="2161706"/>
            <a:ext cx="2053222" cy="692924"/>
          </a:xfrm>
        </p:spPr>
        <p:txBody>
          <a:bodyPr>
            <a:normAutofit/>
          </a:bodyPr>
          <a:lstStyle/>
          <a:p>
            <a:pPr marL="0" indent="0" algn="ctr">
              <a:buNone/>
            </a:pPr>
            <a:r>
              <a:rPr lang="en-US" b="1" dirty="0"/>
              <a:t>$204,629</a:t>
            </a:r>
          </a:p>
          <a:p>
            <a:pPr marL="0" indent="0" algn="ctr">
              <a:buNone/>
            </a:pPr>
            <a:r>
              <a:rPr lang="en-US" sz="1600" dirty="0" smtClean="0"/>
              <a:t>Member Account Balance</a:t>
            </a:r>
            <a:endParaRPr lang="en-US" sz="1600" dirty="0"/>
          </a:p>
        </p:txBody>
      </p:sp>
      <p:sp>
        <p:nvSpPr>
          <p:cNvPr id="3" name="Title 2"/>
          <p:cNvSpPr>
            <a:spLocks noGrp="1"/>
          </p:cNvSpPr>
          <p:nvPr>
            <p:ph type="title"/>
          </p:nvPr>
        </p:nvSpPr>
        <p:spPr/>
        <p:txBody>
          <a:bodyPr>
            <a:normAutofit/>
          </a:bodyPr>
          <a:lstStyle/>
          <a:p>
            <a:r>
              <a:rPr lang="en-US" sz="2400" dirty="0"/>
              <a:t>Group 4 Cash Balance</a:t>
            </a:r>
            <a:r>
              <a:rPr lang="en-US" b="1" dirty="0"/>
              <a:t/>
            </a:r>
            <a:br>
              <a:rPr lang="en-US" b="1" dirty="0"/>
            </a:br>
            <a:r>
              <a:rPr lang="en-US" sz="2100" i="1" dirty="0"/>
              <a:t>Lifetime annuity calculation for regular state employees</a:t>
            </a:r>
            <a:endParaRPr lang="en-US" sz="2100" dirty="0"/>
          </a:p>
        </p:txBody>
      </p:sp>
      <p:sp>
        <p:nvSpPr>
          <p:cNvPr id="4" name="Text Placeholder 3"/>
          <p:cNvSpPr>
            <a:spLocks noGrp="1"/>
          </p:cNvSpPr>
          <p:nvPr>
            <p:ph type="body" sz="quarter" idx="13"/>
          </p:nvPr>
        </p:nvSpPr>
        <p:spPr>
          <a:xfrm>
            <a:off x="3550941" y="4281509"/>
            <a:ext cx="3273832" cy="587013"/>
          </a:xfrm>
        </p:spPr>
        <p:txBody>
          <a:bodyPr/>
          <a:lstStyle/>
          <a:p>
            <a:pPr algn="r"/>
            <a:r>
              <a:rPr lang="en-US" dirty="0"/>
              <a:t>Member starting at age 32 with $35,000 starting salary </a:t>
            </a:r>
            <a:br>
              <a:rPr lang="en-US" dirty="0"/>
            </a:br>
            <a:r>
              <a:rPr lang="en-US" dirty="0"/>
              <a:t>assuming 2% annual salary increases throughout career.  </a:t>
            </a:r>
          </a:p>
        </p:txBody>
      </p:sp>
      <p:sp>
        <p:nvSpPr>
          <p:cNvPr id="5" name="Text Placeholder 1"/>
          <p:cNvSpPr txBox="1">
            <a:spLocks/>
          </p:cNvSpPr>
          <p:nvPr/>
        </p:nvSpPr>
        <p:spPr>
          <a:xfrm>
            <a:off x="3743158" y="2152630"/>
            <a:ext cx="1948655" cy="692924"/>
          </a:xfrm>
          <a:prstGeom prst="rect">
            <a:avLst/>
          </a:prstGeom>
        </p:spPr>
        <p:txBody>
          <a:bodyPr vert="horz" lIns="0" tIns="0" rIns="0" bIns="0">
            <a:normAutofit/>
          </a:bodyPr>
          <a:lstStyle>
            <a:lvl1pPr marL="228600" indent="-228600" algn="l" rtl="0" eaLnBrk="1" latinLnBrk="0" hangingPunct="1">
              <a:lnSpc>
                <a:spcPct val="100000"/>
              </a:lnSpc>
              <a:spcBef>
                <a:spcPts val="576"/>
              </a:spcBef>
              <a:buClr>
                <a:srgbClr val="567632"/>
              </a:buClr>
              <a:buSzPct val="85000"/>
              <a:buFont typeface="Wingdings 2"/>
              <a:buChar char=""/>
              <a:defRPr kumimoji="0" sz="2400" b="0" kern="1200">
                <a:solidFill>
                  <a:schemeClr val="tx1"/>
                </a:solidFill>
                <a:latin typeface="Arial Narrow" pitchFamily="34" charset="0"/>
                <a:ea typeface="+mn-ea"/>
                <a:cs typeface="+mn-cs"/>
              </a:defRPr>
            </a:lvl1pPr>
            <a:lvl2pPr marL="457200" indent="-228600" algn="l" rtl="0" eaLnBrk="1" latinLnBrk="0" hangingPunct="1">
              <a:lnSpc>
                <a:spcPct val="100000"/>
              </a:lnSpc>
              <a:spcBef>
                <a:spcPts val="576"/>
              </a:spcBef>
              <a:buClr>
                <a:srgbClr val="567632"/>
              </a:buClr>
              <a:buSzPct val="75000"/>
              <a:buFont typeface="Wingdings" pitchFamily="2" charset="2"/>
              <a:buChar char=""/>
              <a:defRPr kumimoji="0" sz="2400" b="0" kern="1200">
                <a:solidFill>
                  <a:schemeClr val="tx1"/>
                </a:solidFill>
                <a:latin typeface="Arial Narrow" pitchFamily="34" charset="0"/>
                <a:ea typeface="+mn-ea"/>
                <a:cs typeface="+mn-cs"/>
              </a:defRPr>
            </a:lvl2pPr>
            <a:lvl3pPr marL="685800" indent="-228600" algn="l" rtl="0" eaLnBrk="1" latinLnBrk="0" hangingPunct="1">
              <a:lnSpc>
                <a:spcPct val="100000"/>
              </a:lnSpc>
              <a:spcBef>
                <a:spcPts val="576"/>
              </a:spcBef>
              <a:buClr>
                <a:schemeClr val="tx1"/>
              </a:buClr>
              <a:buSzPct val="75000"/>
              <a:buFont typeface="Arial" pitchFamily="34" charset="0"/>
              <a:buChar char="­"/>
              <a:defRPr kumimoji="0" sz="2400" b="0" kern="1200">
                <a:solidFill>
                  <a:schemeClr val="tx1"/>
                </a:solidFill>
                <a:latin typeface="Arial Narrow" pitchFamily="34" charset="0"/>
                <a:ea typeface="+mn-ea"/>
                <a:cs typeface="+mn-cs"/>
              </a:defRPr>
            </a:lvl3pPr>
            <a:lvl4pPr marL="1097280" indent="-228600" algn="l" rtl="0" eaLnBrk="1" latinLnBrk="0" hangingPunct="1">
              <a:spcBef>
                <a:spcPct val="20000"/>
              </a:spcBef>
              <a:buClr>
                <a:schemeClr val="accent4"/>
              </a:buClr>
              <a:buSzPct val="70000"/>
              <a:buFont typeface="Wingdings"/>
              <a:buNone/>
              <a:defRPr kumimoji="0" sz="2000" kern="1200">
                <a:solidFill>
                  <a:schemeClr val="tx2"/>
                </a:solidFill>
                <a:latin typeface="Arial Narrow" pitchFamily="34" charset="0"/>
                <a:ea typeface="+mn-ea"/>
                <a:cs typeface="+mn-cs"/>
              </a:defRPr>
            </a:lvl4pPr>
            <a:lvl5pPr marL="1371600" indent="-228600" algn="l" rtl="0" eaLnBrk="1" latinLnBrk="0" hangingPunct="1">
              <a:spcBef>
                <a:spcPct val="20000"/>
              </a:spcBef>
              <a:buClr>
                <a:schemeClr val="accent5"/>
              </a:buClr>
              <a:buFontTx/>
              <a:buNone/>
              <a:defRPr kumimoji="0" sz="1800" kern="1200">
                <a:solidFill>
                  <a:schemeClr val="tx1"/>
                </a:solidFill>
                <a:latin typeface="Arial Narrow" pitchFamily="34" charset="0"/>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pPr marL="0" indent="0" algn="ctr">
              <a:buNone/>
            </a:pPr>
            <a:r>
              <a:rPr lang="en-US" b="1" dirty="0"/>
              <a:t>$306,943</a:t>
            </a:r>
          </a:p>
          <a:p>
            <a:pPr marL="0" indent="0" algn="ctr">
              <a:buNone/>
            </a:pPr>
            <a:r>
              <a:rPr lang="en-US" sz="1350" dirty="0"/>
              <a:t>150% State Match</a:t>
            </a:r>
          </a:p>
        </p:txBody>
      </p:sp>
      <p:sp>
        <p:nvSpPr>
          <p:cNvPr id="6" name="Text Placeholder 1"/>
          <p:cNvSpPr txBox="1">
            <a:spLocks/>
          </p:cNvSpPr>
          <p:nvPr/>
        </p:nvSpPr>
        <p:spPr>
          <a:xfrm>
            <a:off x="5378319" y="2128878"/>
            <a:ext cx="1914811" cy="692924"/>
          </a:xfrm>
          <a:prstGeom prst="rect">
            <a:avLst/>
          </a:prstGeom>
        </p:spPr>
        <p:txBody>
          <a:bodyPr vert="horz" lIns="0" tIns="0" rIns="0" bIns="0">
            <a:normAutofit/>
          </a:bodyPr>
          <a:lstStyle>
            <a:lvl1pPr marL="228600" indent="-228600" algn="l" rtl="0" eaLnBrk="1" latinLnBrk="0" hangingPunct="1">
              <a:lnSpc>
                <a:spcPct val="100000"/>
              </a:lnSpc>
              <a:spcBef>
                <a:spcPts val="576"/>
              </a:spcBef>
              <a:buClr>
                <a:srgbClr val="567632"/>
              </a:buClr>
              <a:buSzPct val="85000"/>
              <a:buFont typeface="Wingdings 2"/>
              <a:buChar char=""/>
              <a:defRPr kumimoji="0" sz="2400" b="0" kern="1200">
                <a:solidFill>
                  <a:schemeClr val="tx1"/>
                </a:solidFill>
                <a:latin typeface="Arial Narrow" pitchFamily="34" charset="0"/>
                <a:ea typeface="+mn-ea"/>
                <a:cs typeface="+mn-cs"/>
              </a:defRPr>
            </a:lvl1pPr>
            <a:lvl2pPr marL="457200" indent="-228600" algn="l" rtl="0" eaLnBrk="1" latinLnBrk="0" hangingPunct="1">
              <a:lnSpc>
                <a:spcPct val="100000"/>
              </a:lnSpc>
              <a:spcBef>
                <a:spcPts val="576"/>
              </a:spcBef>
              <a:buClr>
                <a:srgbClr val="567632"/>
              </a:buClr>
              <a:buSzPct val="75000"/>
              <a:buFont typeface="Wingdings" pitchFamily="2" charset="2"/>
              <a:buChar char=""/>
              <a:defRPr kumimoji="0" sz="2400" b="0" kern="1200">
                <a:solidFill>
                  <a:schemeClr val="tx1"/>
                </a:solidFill>
                <a:latin typeface="Arial Narrow" pitchFamily="34" charset="0"/>
                <a:ea typeface="+mn-ea"/>
                <a:cs typeface="+mn-cs"/>
              </a:defRPr>
            </a:lvl2pPr>
            <a:lvl3pPr marL="685800" indent="-228600" algn="l" rtl="0" eaLnBrk="1" latinLnBrk="0" hangingPunct="1">
              <a:lnSpc>
                <a:spcPct val="100000"/>
              </a:lnSpc>
              <a:spcBef>
                <a:spcPts val="576"/>
              </a:spcBef>
              <a:buClr>
                <a:schemeClr val="tx1"/>
              </a:buClr>
              <a:buSzPct val="75000"/>
              <a:buFont typeface="Arial" pitchFamily="34" charset="0"/>
              <a:buChar char="­"/>
              <a:defRPr kumimoji="0" sz="2400" b="0" kern="1200">
                <a:solidFill>
                  <a:schemeClr val="tx1"/>
                </a:solidFill>
                <a:latin typeface="Arial Narrow" pitchFamily="34" charset="0"/>
                <a:ea typeface="+mn-ea"/>
                <a:cs typeface="+mn-cs"/>
              </a:defRPr>
            </a:lvl3pPr>
            <a:lvl4pPr marL="1097280" indent="-228600" algn="l" rtl="0" eaLnBrk="1" latinLnBrk="0" hangingPunct="1">
              <a:spcBef>
                <a:spcPct val="20000"/>
              </a:spcBef>
              <a:buClr>
                <a:schemeClr val="accent4"/>
              </a:buClr>
              <a:buSzPct val="70000"/>
              <a:buFont typeface="Wingdings"/>
              <a:buNone/>
              <a:defRPr kumimoji="0" sz="2000" kern="1200">
                <a:solidFill>
                  <a:schemeClr val="tx2"/>
                </a:solidFill>
                <a:latin typeface="Arial Narrow" pitchFamily="34" charset="0"/>
                <a:ea typeface="+mn-ea"/>
                <a:cs typeface="+mn-cs"/>
              </a:defRPr>
            </a:lvl4pPr>
            <a:lvl5pPr marL="1371600" indent="-228600" algn="l" rtl="0" eaLnBrk="1" latinLnBrk="0" hangingPunct="1">
              <a:spcBef>
                <a:spcPct val="20000"/>
              </a:spcBef>
              <a:buClr>
                <a:schemeClr val="accent5"/>
              </a:buClr>
              <a:buFontTx/>
              <a:buNone/>
              <a:defRPr kumimoji="0" sz="1800" kern="1200">
                <a:solidFill>
                  <a:schemeClr val="tx1"/>
                </a:solidFill>
                <a:latin typeface="Arial Narrow" pitchFamily="34" charset="0"/>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pPr marL="0" indent="0" algn="ctr">
              <a:buNone/>
            </a:pPr>
            <a:r>
              <a:rPr lang="en-US" b="1" dirty="0"/>
              <a:t>$511,572</a:t>
            </a:r>
          </a:p>
          <a:p>
            <a:pPr marL="0" indent="0" algn="ctr">
              <a:buNone/>
            </a:pPr>
            <a:r>
              <a:rPr lang="en-US" sz="1350" dirty="0"/>
              <a:t>Cash Balance</a:t>
            </a:r>
          </a:p>
        </p:txBody>
      </p:sp>
      <p:sp>
        <p:nvSpPr>
          <p:cNvPr id="7" name="TextBox 6"/>
          <p:cNvSpPr txBox="1"/>
          <p:nvPr/>
        </p:nvSpPr>
        <p:spPr>
          <a:xfrm>
            <a:off x="3743158" y="2118818"/>
            <a:ext cx="330417" cy="461665"/>
          </a:xfrm>
          <a:prstGeom prst="rect">
            <a:avLst/>
          </a:prstGeom>
          <a:noFill/>
        </p:spPr>
        <p:txBody>
          <a:bodyPr wrap="square" rtlCol="0">
            <a:spAutoFit/>
          </a:bodyPr>
          <a:lstStyle/>
          <a:p>
            <a:r>
              <a:rPr lang="en-US" sz="2400" b="1" dirty="0"/>
              <a:t>+</a:t>
            </a:r>
          </a:p>
        </p:txBody>
      </p:sp>
      <p:sp>
        <p:nvSpPr>
          <p:cNvPr id="8" name="TextBox 7"/>
          <p:cNvSpPr txBox="1"/>
          <p:nvPr/>
        </p:nvSpPr>
        <p:spPr>
          <a:xfrm>
            <a:off x="5361396" y="2099344"/>
            <a:ext cx="330417" cy="461665"/>
          </a:xfrm>
          <a:prstGeom prst="rect">
            <a:avLst/>
          </a:prstGeom>
          <a:noFill/>
        </p:spPr>
        <p:txBody>
          <a:bodyPr wrap="square" rtlCol="0">
            <a:spAutoFit/>
          </a:bodyPr>
          <a:lstStyle/>
          <a:p>
            <a:r>
              <a:rPr lang="en-US" sz="2400" b="1" dirty="0"/>
              <a:t>=</a:t>
            </a:r>
            <a:endParaRPr lang="en-US" sz="2100" b="1" dirty="0"/>
          </a:p>
        </p:txBody>
      </p:sp>
      <p:sp>
        <p:nvSpPr>
          <p:cNvPr id="12" name="Text Placeholder 1"/>
          <p:cNvSpPr txBox="1">
            <a:spLocks/>
          </p:cNvSpPr>
          <p:nvPr/>
        </p:nvSpPr>
        <p:spPr>
          <a:xfrm>
            <a:off x="2465014" y="3138025"/>
            <a:ext cx="1227361" cy="614120"/>
          </a:xfrm>
          <a:prstGeom prst="rect">
            <a:avLst/>
          </a:prstGeom>
        </p:spPr>
        <p:txBody>
          <a:bodyPr vert="horz" lIns="0" tIns="0" rIns="0" bIns="0">
            <a:normAutofit/>
          </a:bodyPr>
          <a:lstStyle>
            <a:lvl1pPr marL="228600" indent="-228600" algn="l" rtl="0" eaLnBrk="1" latinLnBrk="0" hangingPunct="1">
              <a:lnSpc>
                <a:spcPct val="100000"/>
              </a:lnSpc>
              <a:spcBef>
                <a:spcPts val="576"/>
              </a:spcBef>
              <a:buClr>
                <a:srgbClr val="567632"/>
              </a:buClr>
              <a:buSzPct val="85000"/>
              <a:buFont typeface="Wingdings 2"/>
              <a:buChar char=""/>
              <a:defRPr kumimoji="0" sz="2400" b="0" kern="1200">
                <a:solidFill>
                  <a:schemeClr val="tx1"/>
                </a:solidFill>
                <a:latin typeface="Arial Narrow" pitchFamily="34" charset="0"/>
                <a:ea typeface="+mn-ea"/>
                <a:cs typeface="+mn-cs"/>
              </a:defRPr>
            </a:lvl1pPr>
            <a:lvl2pPr marL="457200" indent="-228600" algn="l" rtl="0" eaLnBrk="1" latinLnBrk="0" hangingPunct="1">
              <a:lnSpc>
                <a:spcPct val="100000"/>
              </a:lnSpc>
              <a:spcBef>
                <a:spcPts val="576"/>
              </a:spcBef>
              <a:buClr>
                <a:srgbClr val="567632"/>
              </a:buClr>
              <a:buSzPct val="75000"/>
              <a:buFont typeface="Wingdings" pitchFamily="2" charset="2"/>
              <a:buChar char=""/>
              <a:defRPr kumimoji="0" sz="2400" b="0" kern="1200">
                <a:solidFill>
                  <a:schemeClr val="tx1"/>
                </a:solidFill>
                <a:latin typeface="Arial Narrow" pitchFamily="34" charset="0"/>
                <a:ea typeface="+mn-ea"/>
                <a:cs typeface="+mn-cs"/>
              </a:defRPr>
            </a:lvl2pPr>
            <a:lvl3pPr marL="685800" indent="-228600" algn="l" rtl="0" eaLnBrk="1" latinLnBrk="0" hangingPunct="1">
              <a:lnSpc>
                <a:spcPct val="100000"/>
              </a:lnSpc>
              <a:spcBef>
                <a:spcPts val="576"/>
              </a:spcBef>
              <a:buClr>
                <a:schemeClr val="tx1"/>
              </a:buClr>
              <a:buSzPct val="75000"/>
              <a:buFont typeface="Arial" pitchFamily="34" charset="0"/>
              <a:buChar char="­"/>
              <a:defRPr kumimoji="0" sz="2400" b="0" kern="1200">
                <a:solidFill>
                  <a:schemeClr val="tx1"/>
                </a:solidFill>
                <a:latin typeface="Arial Narrow" pitchFamily="34" charset="0"/>
                <a:ea typeface="+mn-ea"/>
                <a:cs typeface="+mn-cs"/>
              </a:defRPr>
            </a:lvl3pPr>
            <a:lvl4pPr marL="1097280" indent="-228600" algn="l" rtl="0" eaLnBrk="1" latinLnBrk="0" hangingPunct="1">
              <a:spcBef>
                <a:spcPct val="20000"/>
              </a:spcBef>
              <a:buClr>
                <a:schemeClr val="accent4"/>
              </a:buClr>
              <a:buSzPct val="70000"/>
              <a:buFont typeface="Wingdings"/>
              <a:buNone/>
              <a:defRPr kumimoji="0" sz="2000" kern="1200">
                <a:solidFill>
                  <a:schemeClr val="tx2"/>
                </a:solidFill>
                <a:latin typeface="Arial Narrow" pitchFamily="34" charset="0"/>
                <a:ea typeface="+mn-ea"/>
                <a:cs typeface="+mn-cs"/>
              </a:defRPr>
            </a:lvl4pPr>
            <a:lvl5pPr marL="1371600" indent="-228600" algn="l" rtl="0" eaLnBrk="1" latinLnBrk="0" hangingPunct="1">
              <a:spcBef>
                <a:spcPct val="20000"/>
              </a:spcBef>
              <a:buClr>
                <a:schemeClr val="accent5"/>
              </a:buClr>
              <a:buFontTx/>
              <a:buNone/>
              <a:defRPr kumimoji="0" sz="1800" kern="1200">
                <a:solidFill>
                  <a:schemeClr val="tx1"/>
                </a:solidFill>
                <a:latin typeface="Arial Narrow" pitchFamily="34" charset="0"/>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pPr marL="0" indent="0" algn="ctr">
              <a:buNone/>
            </a:pPr>
            <a:r>
              <a:rPr lang="en-US" b="1" dirty="0"/>
              <a:t>$511,572</a:t>
            </a:r>
          </a:p>
          <a:p>
            <a:pPr marL="0" indent="0" algn="ctr">
              <a:spcBef>
                <a:spcPts val="0"/>
              </a:spcBef>
              <a:buNone/>
            </a:pPr>
            <a:r>
              <a:rPr lang="en-US" sz="1350" dirty="0"/>
              <a:t>Cash Balance</a:t>
            </a:r>
          </a:p>
        </p:txBody>
      </p:sp>
      <p:cxnSp>
        <p:nvCxnSpPr>
          <p:cNvPr id="14" name="Straight Connector 13"/>
          <p:cNvCxnSpPr/>
          <p:nvPr/>
        </p:nvCxnSpPr>
        <p:spPr>
          <a:xfrm>
            <a:off x="2334773" y="3804478"/>
            <a:ext cx="1653540" cy="0"/>
          </a:xfrm>
          <a:prstGeom prst="line">
            <a:avLst/>
          </a:prstGeom>
          <a:ln w="38100"/>
        </p:spPr>
        <p:style>
          <a:lnRef idx="1">
            <a:schemeClr val="dk1"/>
          </a:lnRef>
          <a:fillRef idx="0">
            <a:schemeClr val="dk1"/>
          </a:fillRef>
          <a:effectRef idx="0">
            <a:schemeClr val="dk1"/>
          </a:effectRef>
          <a:fontRef idx="minor">
            <a:schemeClr val="tx1"/>
          </a:fontRef>
        </p:style>
      </p:cxnSp>
      <p:sp>
        <p:nvSpPr>
          <p:cNvPr id="15" name="TextBox 14"/>
          <p:cNvSpPr txBox="1"/>
          <p:nvPr/>
        </p:nvSpPr>
        <p:spPr>
          <a:xfrm>
            <a:off x="4353832" y="3474556"/>
            <a:ext cx="211792" cy="415498"/>
          </a:xfrm>
          <a:prstGeom prst="rect">
            <a:avLst/>
          </a:prstGeom>
          <a:noFill/>
        </p:spPr>
        <p:txBody>
          <a:bodyPr wrap="square" rtlCol="0">
            <a:spAutoFit/>
          </a:bodyPr>
          <a:lstStyle/>
          <a:p>
            <a:r>
              <a:rPr lang="en-US" sz="2100" b="1" dirty="0"/>
              <a:t>=</a:t>
            </a:r>
          </a:p>
        </p:txBody>
      </p:sp>
      <p:sp>
        <p:nvSpPr>
          <p:cNvPr id="16" name="Text Placeholder 1"/>
          <p:cNvSpPr txBox="1">
            <a:spLocks/>
          </p:cNvSpPr>
          <p:nvPr/>
        </p:nvSpPr>
        <p:spPr>
          <a:xfrm>
            <a:off x="5187856" y="3141484"/>
            <a:ext cx="1274072" cy="1158881"/>
          </a:xfrm>
          <a:prstGeom prst="rect">
            <a:avLst/>
          </a:prstGeom>
        </p:spPr>
        <p:txBody>
          <a:bodyPr vert="horz" lIns="0" tIns="0" rIns="0" bIns="0">
            <a:normAutofit/>
          </a:bodyPr>
          <a:lstStyle>
            <a:lvl1pPr marL="228600" indent="-228600" algn="l" rtl="0" eaLnBrk="1" latinLnBrk="0" hangingPunct="1">
              <a:lnSpc>
                <a:spcPct val="100000"/>
              </a:lnSpc>
              <a:spcBef>
                <a:spcPts val="576"/>
              </a:spcBef>
              <a:buClr>
                <a:srgbClr val="567632"/>
              </a:buClr>
              <a:buSzPct val="85000"/>
              <a:buFont typeface="Wingdings 2"/>
              <a:buChar char=""/>
              <a:defRPr kumimoji="0" sz="2400" b="0" kern="1200">
                <a:solidFill>
                  <a:schemeClr val="tx1"/>
                </a:solidFill>
                <a:latin typeface="Arial Narrow" pitchFamily="34" charset="0"/>
                <a:ea typeface="+mn-ea"/>
                <a:cs typeface="+mn-cs"/>
              </a:defRPr>
            </a:lvl1pPr>
            <a:lvl2pPr marL="457200" indent="-228600" algn="l" rtl="0" eaLnBrk="1" latinLnBrk="0" hangingPunct="1">
              <a:lnSpc>
                <a:spcPct val="100000"/>
              </a:lnSpc>
              <a:spcBef>
                <a:spcPts val="576"/>
              </a:spcBef>
              <a:buClr>
                <a:srgbClr val="567632"/>
              </a:buClr>
              <a:buSzPct val="75000"/>
              <a:buFont typeface="Wingdings" pitchFamily="2" charset="2"/>
              <a:buChar char=""/>
              <a:defRPr kumimoji="0" sz="2400" b="0" kern="1200">
                <a:solidFill>
                  <a:schemeClr val="tx1"/>
                </a:solidFill>
                <a:latin typeface="Arial Narrow" pitchFamily="34" charset="0"/>
                <a:ea typeface="+mn-ea"/>
                <a:cs typeface="+mn-cs"/>
              </a:defRPr>
            </a:lvl2pPr>
            <a:lvl3pPr marL="685800" indent="-228600" algn="l" rtl="0" eaLnBrk="1" latinLnBrk="0" hangingPunct="1">
              <a:lnSpc>
                <a:spcPct val="100000"/>
              </a:lnSpc>
              <a:spcBef>
                <a:spcPts val="576"/>
              </a:spcBef>
              <a:buClr>
                <a:schemeClr val="tx1"/>
              </a:buClr>
              <a:buSzPct val="75000"/>
              <a:buFont typeface="Arial" pitchFamily="34" charset="0"/>
              <a:buChar char="­"/>
              <a:defRPr kumimoji="0" sz="2400" b="0" kern="1200">
                <a:solidFill>
                  <a:schemeClr val="tx1"/>
                </a:solidFill>
                <a:latin typeface="Arial Narrow" pitchFamily="34" charset="0"/>
                <a:ea typeface="+mn-ea"/>
                <a:cs typeface="+mn-cs"/>
              </a:defRPr>
            </a:lvl3pPr>
            <a:lvl4pPr marL="1097280" indent="-228600" algn="l" rtl="0" eaLnBrk="1" latinLnBrk="0" hangingPunct="1">
              <a:spcBef>
                <a:spcPct val="20000"/>
              </a:spcBef>
              <a:buClr>
                <a:schemeClr val="accent4"/>
              </a:buClr>
              <a:buSzPct val="70000"/>
              <a:buFont typeface="Wingdings"/>
              <a:buNone/>
              <a:defRPr kumimoji="0" sz="2000" kern="1200">
                <a:solidFill>
                  <a:schemeClr val="tx2"/>
                </a:solidFill>
                <a:latin typeface="Arial Narrow" pitchFamily="34" charset="0"/>
                <a:ea typeface="+mn-ea"/>
                <a:cs typeface="+mn-cs"/>
              </a:defRPr>
            </a:lvl4pPr>
            <a:lvl5pPr marL="1371600" indent="-228600" algn="l" rtl="0" eaLnBrk="1" latinLnBrk="0" hangingPunct="1">
              <a:spcBef>
                <a:spcPct val="20000"/>
              </a:spcBef>
              <a:buClr>
                <a:schemeClr val="accent5"/>
              </a:buClr>
              <a:buFontTx/>
              <a:buNone/>
              <a:defRPr kumimoji="0" sz="1800" kern="1200">
                <a:solidFill>
                  <a:schemeClr val="tx1"/>
                </a:solidFill>
                <a:latin typeface="Arial Narrow" pitchFamily="34" charset="0"/>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pPr marL="0" indent="0" algn="ctr">
              <a:buNone/>
            </a:pPr>
            <a:r>
              <a:rPr lang="en-US" sz="2700" b="1" dirty="0"/>
              <a:t>$2,795</a:t>
            </a:r>
          </a:p>
          <a:p>
            <a:pPr marL="0" indent="0" algn="ctr">
              <a:buNone/>
            </a:pPr>
            <a:r>
              <a:rPr lang="en-US" sz="1350" dirty="0"/>
              <a:t>Starting Standard Monthly Annuity at Age 62</a:t>
            </a:r>
          </a:p>
        </p:txBody>
      </p:sp>
      <p:sp>
        <p:nvSpPr>
          <p:cNvPr id="17" name="Text Placeholder 1"/>
          <p:cNvSpPr txBox="1">
            <a:spLocks/>
          </p:cNvSpPr>
          <p:nvPr/>
        </p:nvSpPr>
        <p:spPr>
          <a:xfrm>
            <a:off x="2167905" y="3833098"/>
            <a:ext cx="1987279" cy="490814"/>
          </a:xfrm>
          <a:prstGeom prst="rect">
            <a:avLst/>
          </a:prstGeom>
        </p:spPr>
        <p:txBody>
          <a:bodyPr vert="horz" lIns="0" tIns="0" rIns="0" bIns="0">
            <a:normAutofit/>
          </a:bodyPr>
          <a:lstStyle>
            <a:lvl1pPr marL="228600" indent="-228600" algn="l" rtl="0" eaLnBrk="1" latinLnBrk="0" hangingPunct="1">
              <a:lnSpc>
                <a:spcPct val="100000"/>
              </a:lnSpc>
              <a:spcBef>
                <a:spcPts val="576"/>
              </a:spcBef>
              <a:buClr>
                <a:srgbClr val="567632"/>
              </a:buClr>
              <a:buSzPct val="85000"/>
              <a:buFont typeface="Wingdings 2"/>
              <a:buChar char=""/>
              <a:defRPr kumimoji="0" sz="2400" b="0" kern="1200">
                <a:solidFill>
                  <a:schemeClr val="tx1"/>
                </a:solidFill>
                <a:latin typeface="Arial Narrow" pitchFamily="34" charset="0"/>
                <a:ea typeface="+mn-ea"/>
                <a:cs typeface="+mn-cs"/>
              </a:defRPr>
            </a:lvl1pPr>
            <a:lvl2pPr marL="457200" indent="-228600" algn="l" rtl="0" eaLnBrk="1" latinLnBrk="0" hangingPunct="1">
              <a:lnSpc>
                <a:spcPct val="100000"/>
              </a:lnSpc>
              <a:spcBef>
                <a:spcPts val="576"/>
              </a:spcBef>
              <a:buClr>
                <a:srgbClr val="567632"/>
              </a:buClr>
              <a:buSzPct val="75000"/>
              <a:buFont typeface="Wingdings" pitchFamily="2" charset="2"/>
              <a:buChar char=""/>
              <a:defRPr kumimoji="0" sz="2400" b="0" kern="1200">
                <a:solidFill>
                  <a:schemeClr val="tx1"/>
                </a:solidFill>
                <a:latin typeface="Arial Narrow" pitchFamily="34" charset="0"/>
                <a:ea typeface="+mn-ea"/>
                <a:cs typeface="+mn-cs"/>
              </a:defRPr>
            </a:lvl2pPr>
            <a:lvl3pPr marL="685800" indent="-228600" algn="l" rtl="0" eaLnBrk="1" latinLnBrk="0" hangingPunct="1">
              <a:lnSpc>
                <a:spcPct val="100000"/>
              </a:lnSpc>
              <a:spcBef>
                <a:spcPts val="576"/>
              </a:spcBef>
              <a:buClr>
                <a:schemeClr val="tx1"/>
              </a:buClr>
              <a:buSzPct val="75000"/>
              <a:buFont typeface="Arial" pitchFamily="34" charset="0"/>
              <a:buChar char="­"/>
              <a:defRPr kumimoji="0" sz="2400" b="0" kern="1200">
                <a:solidFill>
                  <a:schemeClr val="tx1"/>
                </a:solidFill>
                <a:latin typeface="Arial Narrow" pitchFamily="34" charset="0"/>
                <a:ea typeface="+mn-ea"/>
                <a:cs typeface="+mn-cs"/>
              </a:defRPr>
            </a:lvl3pPr>
            <a:lvl4pPr marL="1097280" indent="-228600" algn="l" rtl="0" eaLnBrk="1" latinLnBrk="0" hangingPunct="1">
              <a:spcBef>
                <a:spcPct val="20000"/>
              </a:spcBef>
              <a:buClr>
                <a:schemeClr val="accent4"/>
              </a:buClr>
              <a:buSzPct val="70000"/>
              <a:buFont typeface="Wingdings"/>
              <a:buNone/>
              <a:defRPr kumimoji="0" sz="2000" kern="1200">
                <a:solidFill>
                  <a:schemeClr val="tx2"/>
                </a:solidFill>
                <a:latin typeface="Arial Narrow" pitchFamily="34" charset="0"/>
                <a:ea typeface="+mn-ea"/>
                <a:cs typeface="+mn-cs"/>
              </a:defRPr>
            </a:lvl4pPr>
            <a:lvl5pPr marL="1371600" indent="-228600" algn="l" rtl="0" eaLnBrk="1" latinLnBrk="0" hangingPunct="1">
              <a:spcBef>
                <a:spcPct val="20000"/>
              </a:spcBef>
              <a:buClr>
                <a:schemeClr val="accent5"/>
              </a:buClr>
              <a:buFontTx/>
              <a:buNone/>
              <a:defRPr kumimoji="0" sz="1800" kern="1200">
                <a:solidFill>
                  <a:schemeClr val="tx1"/>
                </a:solidFill>
                <a:latin typeface="Arial Narrow" pitchFamily="34" charset="0"/>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pPr marL="0" indent="0" algn="ctr">
              <a:buNone/>
            </a:pPr>
            <a:r>
              <a:rPr lang="en-US" sz="1800" b="1" dirty="0"/>
              <a:t>Annuity Factor</a:t>
            </a:r>
          </a:p>
        </p:txBody>
      </p:sp>
      <p:sp>
        <p:nvSpPr>
          <p:cNvPr id="9" name="Rectangle 8"/>
          <p:cNvSpPr/>
          <p:nvPr/>
        </p:nvSpPr>
        <p:spPr>
          <a:xfrm>
            <a:off x="1352612" y="1215270"/>
            <a:ext cx="6506893" cy="830997"/>
          </a:xfrm>
          <a:prstGeom prst="rect">
            <a:avLst/>
          </a:prstGeom>
        </p:spPr>
        <p:txBody>
          <a:bodyPr wrap="square">
            <a:spAutoFit/>
          </a:bodyPr>
          <a:lstStyle/>
          <a:p>
            <a:pPr algn="ctr"/>
            <a:r>
              <a:rPr lang="en-US" sz="2400" b="1" dirty="0"/>
              <a:t>A Group 4 standard </a:t>
            </a:r>
            <a:r>
              <a:rPr lang="en-US" sz="2400" b="1" u="sng" dirty="0"/>
              <a:t>lifetime</a:t>
            </a:r>
            <a:r>
              <a:rPr lang="en-US" sz="2400" b="1" dirty="0"/>
              <a:t> monthly annuity is </a:t>
            </a:r>
            <a:r>
              <a:rPr lang="en-US" sz="2400" b="1" dirty="0" smtClean="0"/>
              <a:t>calculation example</a:t>
            </a:r>
            <a:endParaRPr lang="en-US" sz="2400" b="1" dirty="0"/>
          </a:p>
        </p:txBody>
      </p:sp>
    </p:spTree>
    <p:extLst>
      <p:ext uri="{BB962C8B-B14F-4D97-AF65-F5344CB8AC3E}">
        <p14:creationId xmlns:p14="http://schemas.microsoft.com/office/powerpoint/2010/main" val="498587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19"/>
                                        </p:tgtEl>
                                        <p:attrNameLst>
                                          <p:attrName>style.visibility</p:attrName>
                                        </p:attrNameLst>
                                      </p:cBhvr>
                                      <p:to>
                                        <p:strVal val="visible"/>
                                      </p:to>
                                    </p:set>
                                    <p:anim calcmode="lin" valueType="num">
                                      <p:cBhvr additive="base">
                                        <p:cTn id="29" dur="500" fill="hold"/>
                                        <p:tgtEl>
                                          <p:spTgt spid="19"/>
                                        </p:tgtEl>
                                        <p:attrNameLst>
                                          <p:attrName>ppt_x</p:attrName>
                                        </p:attrNameLst>
                                      </p:cBhvr>
                                      <p:tavLst>
                                        <p:tav tm="0">
                                          <p:val>
                                            <p:strVal val="#ppt_x"/>
                                          </p:val>
                                        </p:tav>
                                        <p:tav tm="100000">
                                          <p:val>
                                            <p:strVal val="#ppt_x"/>
                                          </p:val>
                                        </p:tav>
                                      </p:tavLst>
                                    </p:anim>
                                    <p:anim calcmode="lin" valueType="num">
                                      <p:cBhvr additive="base">
                                        <p:cTn id="30" dur="500" fill="hold"/>
                                        <p:tgtEl>
                                          <p:spTgt spid="19"/>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4">
                                            <p:txEl>
                                              <p:pRg st="0" end="0"/>
                                            </p:txEl>
                                          </p:spTgt>
                                        </p:tgtEl>
                                        <p:attrNameLst>
                                          <p:attrName>style.visibility</p:attrName>
                                        </p:attrNameLst>
                                      </p:cBhvr>
                                      <p:to>
                                        <p:strVal val="visible"/>
                                      </p:to>
                                    </p:set>
                                    <p:anim calcmode="lin" valueType="num">
                                      <p:cBhvr additive="base">
                                        <p:cTn id="33"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4">
                                            <p:txEl>
                                              <p:pRg st="0" end="0"/>
                                            </p:txEl>
                                          </p:spTgt>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12"/>
                                        </p:tgtEl>
                                        <p:attrNameLst>
                                          <p:attrName>style.visibility</p:attrName>
                                        </p:attrNameLst>
                                      </p:cBhvr>
                                      <p:to>
                                        <p:strVal val="visible"/>
                                      </p:to>
                                    </p:set>
                                    <p:anim calcmode="lin" valueType="num">
                                      <p:cBhvr additive="base">
                                        <p:cTn id="37" dur="500" fill="hold"/>
                                        <p:tgtEl>
                                          <p:spTgt spid="12"/>
                                        </p:tgtEl>
                                        <p:attrNameLst>
                                          <p:attrName>ppt_x</p:attrName>
                                        </p:attrNameLst>
                                      </p:cBhvr>
                                      <p:tavLst>
                                        <p:tav tm="0">
                                          <p:val>
                                            <p:strVal val="#ppt_x"/>
                                          </p:val>
                                        </p:tav>
                                        <p:tav tm="100000">
                                          <p:val>
                                            <p:strVal val="#ppt_x"/>
                                          </p:val>
                                        </p:tav>
                                      </p:tavLst>
                                    </p:anim>
                                    <p:anim calcmode="lin" valueType="num">
                                      <p:cBhvr additive="base">
                                        <p:cTn id="38" dur="500" fill="hold"/>
                                        <p:tgtEl>
                                          <p:spTgt spid="12"/>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14"/>
                                        </p:tgtEl>
                                        <p:attrNameLst>
                                          <p:attrName>style.visibility</p:attrName>
                                        </p:attrNameLst>
                                      </p:cBhvr>
                                      <p:to>
                                        <p:strVal val="visible"/>
                                      </p:to>
                                    </p:set>
                                    <p:anim calcmode="lin" valueType="num">
                                      <p:cBhvr additive="base">
                                        <p:cTn id="41" dur="500" fill="hold"/>
                                        <p:tgtEl>
                                          <p:spTgt spid="14"/>
                                        </p:tgtEl>
                                        <p:attrNameLst>
                                          <p:attrName>ppt_x</p:attrName>
                                        </p:attrNameLst>
                                      </p:cBhvr>
                                      <p:tavLst>
                                        <p:tav tm="0">
                                          <p:val>
                                            <p:strVal val="#ppt_x"/>
                                          </p:val>
                                        </p:tav>
                                        <p:tav tm="100000">
                                          <p:val>
                                            <p:strVal val="#ppt_x"/>
                                          </p:val>
                                        </p:tav>
                                      </p:tavLst>
                                    </p:anim>
                                    <p:anim calcmode="lin" valueType="num">
                                      <p:cBhvr additive="base">
                                        <p:cTn id="42" dur="500" fill="hold"/>
                                        <p:tgtEl>
                                          <p:spTgt spid="14"/>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15"/>
                                        </p:tgtEl>
                                        <p:attrNameLst>
                                          <p:attrName>style.visibility</p:attrName>
                                        </p:attrNameLst>
                                      </p:cBhvr>
                                      <p:to>
                                        <p:strVal val="visible"/>
                                      </p:to>
                                    </p:set>
                                    <p:anim calcmode="lin" valueType="num">
                                      <p:cBhvr additive="base">
                                        <p:cTn id="45" dur="500" fill="hold"/>
                                        <p:tgtEl>
                                          <p:spTgt spid="15"/>
                                        </p:tgtEl>
                                        <p:attrNameLst>
                                          <p:attrName>ppt_x</p:attrName>
                                        </p:attrNameLst>
                                      </p:cBhvr>
                                      <p:tavLst>
                                        <p:tav tm="0">
                                          <p:val>
                                            <p:strVal val="#ppt_x"/>
                                          </p:val>
                                        </p:tav>
                                        <p:tav tm="100000">
                                          <p:val>
                                            <p:strVal val="#ppt_x"/>
                                          </p:val>
                                        </p:tav>
                                      </p:tavLst>
                                    </p:anim>
                                    <p:anim calcmode="lin" valueType="num">
                                      <p:cBhvr additive="base">
                                        <p:cTn id="46" dur="500" fill="hold"/>
                                        <p:tgtEl>
                                          <p:spTgt spid="15"/>
                                        </p:tgtEl>
                                        <p:attrNameLst>
                                          <p:attrName>ppt_y</p:attrName>
                                        </p:attrNameLst>
                                      </p:cBhvr>
                                      <p:tavLst>
                                        <p:tav tm="0">
                                          <p:val>
                                            <p:strVal val="1+#ppt_h/2"/>
                                          </p:val>
                                        </p:tav>
                                        <p:tav tm="100000">
                                          <p:val>
                                            <p:strVal val="#ppt_y"/>
                                          </p:val>
                                        </p:tav>
                                      </p:tavLst>
                                    </p:anim>
                                  </p:childTnLst>
                                </p:cTn>
                              </p:par>
                              <p:par>
                                <p:cTn id="47" presetID="2" presetClass="entr" presetSubtype="4" fill="hold" grpId="0" nodeType="withEffect">
                                  <p:stCondLst>
                                    <p:cond delay="0"/>
                                  </p:stCondLst>
                                  <p:childTnLst>
                                    <p:set>
                                      <p:cBhvr>
                                        <p:cTn id="48" dur="1" fill="hold">
                                          <p:stCondLst>
                                            <p:cond delay="0"/>
                                          </p:stCondLst>
                                        </p:cTn>
                                        <p:tgtEl>
                                          <p:spTgt spid="16"/>
                                        </p:tgtEl>
                                        <p:attrNameLst>
                                          <p:attrName>style.visibility</p:attrName>
                                        </p:attrNameLst>
                                      </p:cBhvr>
                                      <p:to>
                                        <p:strVal val="visible"/>
                                      </p:to>
                                    </p:set>
                                    <p:anim calcmode="lin" valueType="num">
                                      <p:cBhvr additive="base">
                                        <p:cTn id="49" dur="500" fill="hold"/>
                                        <p:tgtEl>
                                          <p:spTgt spid="16"/>
                                        </p:tgtEl>
                                        <p:attrNameLst>
                                          <p:attrName>ppt_x</p:attrName>
                                        </p:attrNameLst>
                                      </p:cBhvr>
                                      <p:tavLst>
                                        <p:tav tm="0">
                                          <p:val>
                                            <p:strVal val="#ppt_x"/>
                                          </p:val>
                                        </p:tav>
                                        <p:tav tm="100000">
                                          <p:val>
                                            <p:strVal val="#ppt_x"/>
                                          </p:val>
                                        </p:tav>
                                      </p:tavLst>
                                    </p:anim>
                                    <p:anim calcmode="lin" valueType="num">
                                      <p:cBhvr additive="base">
                                        <p:cTn id="50" dur="500" fill="hold"/>
                                        <p:tgtEl>
                                          <p:spTgt spid="16"/>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17"/>
                                        </p:tgtEl>
                                        <p:attrNameLst>
                                          <p:attrName>style.visibility</p:attrName>
                                        </p:attrNameLst>
                                      </p:cBhvr>
                                      <p:to>
                                        <p:strVal val="visible"/>
                                      </p:to>
                                    </p:set>
                                    <p:anim calcmode="lin" valueType="num">
                                      <p:cBhvr additive="base">
                                        <p:cTn id="53" dur="500" fill="hold"/>
                                        <p:tgtEl>
                                          <p:spTgt spid="17"/>
                                        </p:tgtEl>
                                        <p:attrNameLst>
                                          <p:attrName>ppt_x</p:attrName>
                                        </p:attrNameLst>
                                      </p:cBhvr>
                                      <p:tavLst>
                                        <p:tav tm="0">
                                          <p:val>
                                            <p:strVal val="#ppt_x"/>
                                          </p:val>
                                        </p:tav>
                                        <p:tav tm="100000">
                                          <p:val>
                                            <p:strVal val="#ppt_x"/>
                                          </p:val>
                                        </p:tav>
                                      </p:tavLst>
                                    </p:anim>
                                    <p:anim calcmode="lin" valueType="num">
                                      <p:cBhvr additive="base">
                                        <p:cTn id="54"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 grpId="0" uiExpand="1" build="p"/>
      <p:bldP spid="4" grpId="0" build="p"/>
      <p:bldP spid="5" grpId="0"/>
      <p:bldP spid="6" grpId="0"/>
      <p:bldP spid="7" grpId="0"/>
      <p:bldP spid="8" grpId="0"/>
      <p:bldP spid="12" grpId="0"/>
      <p:bldP spid="15" grpId="0"/>
      <p:bldP spid="16" grpId="0"/>
      <p:bldP spid="1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p:txBody>
          <a:bodyPr/>
          <a:lstStyle/>
          <a:p>
            <a:r>
              <a:rPr lang="en-US" i="1" dirty="0"/>
              <a:t>Vesting and retirement eligibility</a:t>
            </a:r>
            <a:r>
              <a:rPr lang="en-US" dirty="0"/>
              <a:t>: </a:t>
            </a:r>
            <a:endParaRPr lang="en-US" dirty="0" smtClean="0"/>
          </a:p>
          <a:p>
            <a:pPr lvl="1">
              <a:buFont typeface="Wingdings" panose="05000000000000000000" pitchFamily="2" charset="2"/>
              <a:buChar char="Ø"/>
            </a:pPr>
            <a:r>
              <a:rPr lang="en-US" dirty="0" smtClean="0"/>
              <a:t>You </a:t>
            </a:r>
            <a:r>
              <a:rPr lang="en-US" dirty="0"/>
              <a:t>will be fully vested in your retirement account after contributing to it for five years while you work for a participating state agency. </a:t>
            </a:r>
            <a:endParaRPr lang="en-US" dirty="0" smtClean="0"/>
          </a:p>
          <a:p>
            <a:pPr lvl="1">
              <a:buFont typeface="Wingdings" panose="05000000000000000000" pitchFamily="2" charset="2"/>
              <a:buChar char="Ø"/>
            </a:pPr>
            <a:r>
              <a:rPr lang="en-US" dirty="0"/>
              <a:t>To be eligible to retire and start getting an annuity, you must either: </a:t>
            </a:r>
            <a:endParaRPr lang="en-US" dirty="0" smtClean="0"/>
          </a:p>
          <a:p>
            <a:pPr lvl="2">
              <a:buFont typeface="Wingdings" panose="05000000000000000000" pitchFamily="2" charset="2"/>
              <a:buChar char="v"/>
            </a:pPr>
            <a:r>
              <a:rPr lang="en-US" dirty="0" smtClean="0"/>
              <a:t>meet </a:t>
            </a:r>
            <a:r>
              <a:rPr lang="en-US" dirty="0"/>
              <a:t>the Rule of 80, when your age (in years and months) plus your years and months of service credit equal 80, </a:t>
            </a:r>
            <a:r>
              <a:rPr lang="en-US" dirty="0" smtClean="0"/>
              <a:t>or</a:t>
            </a:r>
          </a:p>
          <a:p>
            <a:pPr lvl="2">
              <a:buFont typeface="Wingdings" panose="05000000000000000000" pitchFamily="2" charset="2"/>
              <a:buChar char="v"/>
            </a:pPr>
            <a:r>
              <a:rPr lang="en-US" dirty="0" smtClean="0"/>
              <a:t>be </a:t>
            </a:r>
            <a:r>
              <a:rPr lang="en-US" dirty="0"/>
              <a:t>age 65 and have at least five years of service credit. </a:t>
            </a:r>
          </a:p>
        </p:txBody>
      </p:sp>
      <p:sp>
        <p:nvSpPr>
          <p:cNvPr id="4" name="Title 3"/>
          <p:cNvSpPr>
            <a:spLocks noGrp="1"/>
          </p:cNvSpPr>
          <p:nvPr>
            <p:ph type="title"/>
          </p:nvPr>
        </p:nvSpPr>
        <p:spPr/>
        <p:txBody>
          <a:bodyPr/>
          <a:lstStyle/>
          <a:p>
            <a:r>
              <a:rPr lang="en-US" dirty="0" smtClean="0"/>
              <a:t>Group 4 – How it Works</a:t>
            </a:r>
            <a:endParaRPr lang="en-US" dirty="0"/>
          </a:p>
        </p:txBody>
      </p:sp>
    </p:spTree>
    <p:extLst>
      <p:ext uri="{BB962C8B-B14F-4D97-AF65-F5344CB8AC3E}">
        <p14:creationId xmlns:p14="http://schemas.microsoft.com/office/powerpoint/2010/main" val="171365636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p:txBody>
          <a:bodyPr/>
          <a:lstStyle/>
          <a:p>
            <a:r>
              <a:rPr lang="en-US" dirty="0" smtClean="0"/>
              <a:t>Health insurance - if </a:t>
            </a:r>
            <a:r>
              <a:rPr lang="en-US" dirty="0"/>
              <a:t>you retire with at least 10 years of state service in a benefits-eligible </a:t>
            </a:r>
            <a:r>
              <a:rPr lang="en-US" dirty="0" smtClean="0"/>
              <a:t>position. </a:t>
            </a:r>
          </a:p>
          <a:p>
            <a:r>
              <a:rPr lang="en-US" dirty="0" smtClean="0"/>
              <a:t>Group dental insurance</a:t>
            </a:r>
          </a:p>
          <a:p>
            <a:r>
              <a:rPr lang="en-US" dirty="0" smtClean="0"/>
              <a:t>Vision benefits</a:t>
            </a:r>
          </a:p>
          <a:p>
            <a:r>
              <a:rPr lang="en-US" dirty="0" smtClean="0"/>
              <a:t>Term </a:t>
            </a:r>
            <a:r>
              <a:rPr lang="en-US" dirty="0"/>
              <a:t>life </a:t>
            </a:r>
            <a:r>
              <a:rPr lang="en-US" dirty="0" smtClean="0"/>
              <a:t>insurance</a:t>
            </a:r>
          </a:p>
          <a:p>
            <a:endParaRPr lang="en-US" dirty="0"/>
          </a:p>
        </p:txBody>
      </p:sp>
      <p:sp>
        <p:nvSpPr>
          <p:cNvPr id="4" name="Title 3"/>
          <p:cNvSpPr>
            <a:spLocks noGrp="1"/>
          </p:cNvSpPr>
          <p:nvPr>
            <p:ph type="title"/>
          </p:nvPr>
        </p:nvSpPr>
        <p:spPr/>
        <p:txBody>
          <a:bodyPr/>
          <a:lstStyle/>
          <a:p>
            <a:r>
              <a:rPr lang="en-US" dirty="0" smtClean="0"/>
              <a:t>Group 4 – Other benefits in retirement</a:t>
            </a:r>
            <a:endParaRPr lang="en-US" dirty="0"/>
          </a:p>
        </p:txBody>
      </p:sp>
    </p:spTree>
    <p:extLst>
      <p:ext uri="{BB962C8B-B14F-4D97-AF65-F5344CB8AC3E}">
        <p14:creationId xmlns:p14="http://schemas.microsoft.com/office/powerpoint/2010/main" val="424370523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5744" y="189978"/>
            <a:ext cx="2969172" cy="740752"/>
          </a:xfrm>
          <a:prstGeom prst="rect">
            <a:avLst/>
          </a:prstGeom>
        </p:spPr>
      </p:pic>
      <p:sp>
        <p:nvSpPr>
          <p:cNvPr id="6" name="Content Placeholder 2"/>
          <p:cNvSpPr txBox="1">
            <a:spLocks/>
          </p:cNvSpPr>
          <p:nvPr/>
        </p:nvSpPr>
        <p:spPr>
          <a:xfrm>
            <a:off x="631802" y="1254219"/>
            <a:ext cx="4002674" cy="3357062"/>
          </a:xfrm>
          <a:prstGeom prst="rect">
            <a:avLst/>
          </a:prstGeom>
        </p:spPr>
        <p:txBody>
          <a:bodyPr>
            <a:normAutofit/>
          </a:bodyPr>
          <a:lstStyle>
            <a:lvl1pPr marL="228600" indent="-228600" algn="l" rtl="0" eaLnBrk="1" latinLnBrk="0" hangingPunct="1">
              <a:spcBef>
                <a:spcPct val="20000"/>
              </a:spcBef>
              <a:buClr>
                <a:srgbClr val="567632"/>
              </a:buClr>
              <a:buSzPct val="85000"/>
              <a:buFont typeface="Wingdings 2"/>
              <a:buChar char=""/>
              <a:defRPr kumimoji="0" sz="2400" b="0" kern="1200">
                <a:solidFill>
                  <a:schemeClr val="tx1"/>
                </a:solidFill>
                <a:latin typeface="Arial Narrow" pitchFamily="34" charset="0"/>
                <a:ea typeface="+mn-ea"/>
                <a:cs typeface="+mn-cs"/>
              </a:defRPr>
            </a:lvl1pPr>
            <a:lvl2pPr marL="457200" indent="-228600" algn="l" rtl="0" eaLnBrk="1" latinLnBrk="0" hangingPunct="1">
              <a:spcBef>
                <a:spcPct val="20000"/>
              </a:spcBef>
              <a:buClr>
                <a:srgbClr val="567632"/>
              </a:buClr>
              <a:buSzPct val="75000"/>
              <a:buFont typeface="Wingdings" pitchFamily="2" charset="2"/>
              <a:buChar char=""/>
              <a:defRPr kumimoji="0" sz="2400" b="0" kern="1200">
                <a:solidFill>
                  <a:schemeClr val="tx1"/>
                </a:solidFill>
                <a:latin typeface="Arial Narrow" pitchFamily="34" charset="0"/>
                <a:ea typeface="+mn-ea"/>
                <a:cs typeface="+mn-cs"/>
              </a:defRPr>
            </a:lvl2pPr>
            <a:lvl3pPr marL="685800" indent="-228600" algn="l" rtl="0" eaLnBrk="1" latinLnBrk="0" hangingPunct="1">
              <a:spcBef>
                <a:spcPct val="20000"/>
              </a:spcBef>
              <a:buClr>
                <a:schemeClr val="tx1"/>
              </a:buClr>
              <a:buSzPct val="75000"/>
              <a:buFont typeface="Arial" pitchFamily="34" charset="0"/>
              <a:buChar char="­"/>
              <a:defRPr kumimoji="0" sz="2400" b="0" kern="1200">
                <a:solidFill>
                  <a:schemeClr val="tx1"/>
                </a:solidFill>
                <a:latin typeface="Arial Narrow" pitchFamily="34" charset="0"/>
                <a:ea typeface="+mn-ea"/>
                <a:cs typeface="+mn-cs"/>
              </a:defRPr>
            </a:lvl3pPr>
            <a:lvl4pPr marL="1097280" indent="-228600" algn="l" rtl="0" eaLnBrk="1" latinLnBrk="0" hangingPunct="1">
              <a:spcBef>
                <a:spcPct val="20000"/>
              </a:spcBef>
              <a:buClr>
                <a:schemeClr val="accent4"/>
              </a:buClr>
              <a:buSzPct val="70000"/>
              <a:buFont typeface="Wingdings"/>
              <a:buNone/>
              <a:defRPr kumimoji="0" sz="2000" kern="1200">
                <a:solidFill>
                  <a:schemeClr val="tx2"/>
                </a:solidFill>
                <a:latin typeface="Arial Narrow" pitchFamily="34" charset="0"/>
                <a:ea typeface="+mn-ea"/>
                <a:cs typeface="+mn-cs"/>
              </a:defRPr>
            </a:lvl4pPr>
            <a:lvl5pPr marL="1371600" indent="-228600" algn="l" rtl="0" eaLnBrk="1" latinLnBrk="0" hangingPunct="1">
              <a:spcBef>
                <a:spcPct val="20000"/>
              </a:spcBef>
              <a:buClr>
                <a:schemeClr val="accent5"/>
              </a:buClr>
              <a:buFontTx/>
              <a:buNone/>
              <a:defRPr kumimoji="0" sz="1800" kern="1200">
                <a:solidFill>
                  <a:schemeClr val="tx1"/>
                </a:solidFill>
                <a:latin typeface="Arial Narrow" pitchFamily="34" charset="0"/>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pPr marL="257175" indent="-171450">
              <a:lnSpc>
                <a:spcPct val="110000"/>
              </a:lnSpc>
              <a:buClr>
                <a:srgbClr val="49742A"/>
              </a:buClr>
              <a:buFont typeface="Arial" panose="020B0604020202020204" pitchFamily="34" charset="0"/>
              <a:buChar char="•"/>
            </a:pPr>
            <a:r>
              <a:rPr lang="en-US" sz="1950" smtClean="0"/>
              <a:t>401(k) or 457 Program</a:t>
            </a:r>
          </a:p>
          <a:p>
            <a:pPr marL="257175" indent="-171450">
              <a:lnSpc>
                <a:spcPct val="110000"/>
              </a:lnSpc>
              <a:buClr>
                <a:srgbClr val="49742A"/>
              </a:buClr>
              <a:buFont typeface="Arial" panose="020B0604020202020204" pitchFamily="34" charset="0"/>
              <a:buChar char="•"/>
            </a:pPr>
            <a:r>
              <a:rPr lang="en-US" sz="1950" smtClean="0"/>
              <a:t>Pre-tax contribution</a:t>
            </a:r>
          </a:p>
          <a:p>
            <a:pPr marL="257175" indent="-171450">
              <a:lnSpc>
                <a:spcPct val="110000"/>
              </a:lnSpc>
              <a:buClr>
                <a:srgbClr val="49742A"/>
              </a:buClr>
              <a:buFont typeface="Arial" panose="020B0604020202020204" pitchFamily="34" charset="0"/>
              <a:buChar char="•"/>
            </a:pPr>
            <a:r>
              <a:rPr lang="en-US" sz="1950" smtClean="0"/>
              <a:t>Automatically enrolled at 1% </a:t>
            </a:r>
            <a:r>
              <a:rPr lang="en-US" sz="1950" b="1" smtClean="0"/>
              <a:t>(ERS contributing state agency employees only) </a:t>
            </a:r>
          </a:p>
          <a:p>
            <a:pPr marL="257175" indent="-171450">
              <a:lnSpc>
                <a:spcPct val="110000"/>
              </a:lnSpc>
              <a:buClr>
                <a:srgbClr val="49742A"/>
              </a:buClr>
              <a:buFont typeface="Arial" panose="020B0604020202020204" pitchFamily="34" charset="0"/>
              <a:buChar char="•"/>
            </a:pPr>
            <a:r>
              <a:rPr lang="en-US" sz="1950" smtClean="0"/>
              <a:t>Transfer funds</a:t>
            </a:r>
          </a:p>
          <a:p>
            <a:pPr marL="257175" indent="-171450">
              <a:lnSpc>
                <a:spcPct val="110000"/>
              </a:lnSpc>
              <a:buClr>
                <a:srgbClr val="49742A"/>
              </a:buClr>
              <a:buFont typeface="Arial" panose="020B0604020202020204" pitchFamily="34" charset="0"/>
              <a:buChar char="•"/>
            </a:pPr>
            <a:r>
              <a:rPr lang="en-US" sz="1950" smtClean="0"/>
              <a:t>Employees can make changes  </a:t>
            </a:r>
            <a:endParaRPr lang="en-US" sz="1950" dirty="0"/>
          </a:p>
        </p:txBody>
      </p:sp>
      <p:sp>
        <p:nvSpPr>
          <p:cNvPr id="7" name="Content Placeholder 3"/>
          <p:cNvSpPr txBox="1">
            <a:spLocks/>
          </p:cNvSpPr>
          <p:nvPr/>
        </p:nvSpPr>
        <p:spPr>
          <a:xfrm>
            <a:off x="5096757" y="1523499"/>
            <a:ext cx="2913236" cy="974775"/>
          </a:xfrm>
          <a:prstGeom prst="rect">
            <a:avLst/>
          </a:prstGeom>
        </p:spPr>
        <p:txBody>
          <a:bodyPr>
            <a:noAutofit/>
          </a:bodyPr>
          <a:lstStyle>
            <a:lvl1pPr marL="228600" indent="-228600" algn="l" rtl="0" eaLnBrk="1" latinLnBrk="0" hangingPunct="1">
              <a:spcBef>
                <a:spcPct val="20000"/>
              </a:spcBef>
              <a:buClr>
                <a:srgbClr val="567632"/>
              </a:buClr>
              <a:buSzPct val="85000"/>
              <a:buFont typeface="Wingdings 2"/>
              <a:buChar char=""/>
              <a:defRPr kumimoji="0" sz="2400" b="0" kern="1200">
                <a:solidFill>
                  <a:schemeClr val="tx1"/>
                </a:solidFill>
                <a:latin typeface="Arial Narrow" pitchFamily="34" charset="0"/>
                <a:ea typeface="+mn-ea"/>
                <a:cs typeface="+mn-cs"/>
              </a:defRPr>
            </a:lvl1pPr>
            <a:lvl2pPr marL="457200" indent="-228600" algn="l" rtl="0" eaLnBrk="1" latinLnBrk="0" hangingPunct="1">
              <a:spcBef>
                <a:spcPct val="20000"/>
              </a:spcBef>
              <a:buClr>
                <a:srgbClr val="567632"/>
              </a:buClr>
              <a:buSzPct val="75000"/>
              <a:buFont typeface="Wingdings" pitchFamily="2" charset="2"/>
              <a:buChar char=""/>
              <a:defRPr kumimoji="0" sz="2400" b="0" kern="1200">
                <a:solidFill>
                  <a:schemeClr val="tx1"/>
                </a:solidFill>
                <a:latin typeface="Arial Narrow" pitchFamily="34" charset="0"/>
                <a:ea typeface="+mn-ea"/>
                <a:cs typeface="+mn-cs"/>
              </a:defRPr>
            </a:lvl2pPr>
            <a:lvl3pPr marL="685800" indent="-228600" algn="l" rtl="0" eaLnBrk="1" latinLnBrk="0" hangingPunct="1">
              <a:spcBef>
                <a:spcPct val="20000"/>
              </a:spcBef>
              <a:buClr>
                <a:schemeClr val="tx1"/>
              </a:buClr>
              <a:buSzPct val="75000"/>
              <a:buFont typeface="Arial" pitchFamily="34" charset="0"/>
              <a:buChar char="­"/>
              <a:defRPr kumimoji="0" sz="2400" b="0" kern="1200">
                <a:solidFill>
                  <a:schemeClr val="tx1"/>
                </a:solidFill>
                <a:latin typeface="Arial Narrow" pitchFamily="34" charset="0"/>
                <a:ea typeface="+mn-ea"/>
                <a:cs typeface="+mn-cs"/>
              </a:defRPr>
            </a:lvl3pPr>
            <a:lvl4pPr marL="1097280" indent="-228600" algn="l" rtl="0" eaLnBrk="1" latinLnBrk="0" hangingPunct="1">
              <a:spcBef>
                <a:spcPct val="20000"/>
              </a:spcBef>
              <a:buClr>
                <a:schemeClr val="accent4"/>
              </a:buClr>
              <a:buSzPct val="70000"/>
              <a:buFont typeface="Wingdings"/>
              <a:buNone/>
              <a:defRPr kumimoji="0" sz="2000" kern="1200">
                <a:solidFill>
                  <a:schemeClr val="tx2"/>
                </a:solidFill>
                <a:latin typeface="Arial Narrow" pitchFamily="34" charset="0"/>
                <a:ea typeface="+mn-ea"/>
                <a:cs typeface="+mn-cs"/>
              </a:defRPr>
            </a:lvl4pPr>
            <a:lvl5pPr marL="1371600" indent="-228600" algn="l" rtl="0" eaLnBrk="1" latinLnBrk="0" hangingPunct="1">
              <a:spcBef>
                <a:spcPct val="20000"/>
              </a:spcBef>
              <a:buClr>
                <a:schemeClr val="accent5"/>
              </a:buClr>
              <a:buFontTx/>
              <a:buNone/>
              <a:defRPr kumimoji="0" sz="1800" kern="1200">
                <a:solidFill>
                  <a:schemeClr val="tx1"/>
                </a:solidFill>
                <a:latin typeface="Arial Narrow" pitchFamily="34" charset="0"/>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pPr algn="ctr"/>
            <a:r>
              <a:rPr lang="en-US" sz="1650" b="1" smtClean="0">
                <a:solidFill>
                  <a:srgbClr val="49742A"/>
                </a:solidFill>
              </a:rPr>
              <a:t>A 457 account may be available for some higher education institutions. </a:t>
            </a:r>
            <a:endParaRPr lang="en-US" sz="1650" b="1" dirty="0">
              <a:solidFill>
                <a:srgbClr val="49742A"/>
              </a:solidFill>
            </a:endParaRPr>
          </a:p>
        </p:txBody>
      </p:sp>
      <p:sp>
        <p:nvSpPr>
          <p:cNvPr id="8" name="TextBox 7"/>
          <p:cNvSpPr txBox="1"/>
          <p:nvPr/>
        </p:nvSpPr>
        <p:spPr>
          <a:xfrm>
            <a:off x="5176748" y="3070690"/>
            <a:ext cx="2824252" cy="854080"/>
          </a:xfrm>
          <a:prstGeom prst="rect">
            <a:avLst/>
          </a:prstGeom>
        </p:spPr>
        <p:txBody>
          <a:bodyPr wrap="square" rtlCol="0">
            <a:spAutoFit/>
          </a:bodyPr>
          <a:lstStyle/>
          <a:p>
            <a:pPr algn="ctr"/>
            <a:r>
              <a:rPr lang="en-US" sz="1650" b="1" dirty="0">
                <a:solidFill>
                  <a:srgbClr val="49742A"/>
                </a:solidFill>
              </a:rPr>
              <a:t>Retirees no longer make contributions but still have access to their accounts </a:t>
            </a:r>
          </a:p>
        </p:txBody>
      </p: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92934" y="2710800"/>
            <a:ext cx="165171" cy="164930"/>
          </a:xfrm>
          <a:prstGeom prst="rect">
            <a:avLst/>
          </a:prstGeom>
        </p:spPr>
      </p:pic>
      <p:cxnSp>
        <p:nvCxnSpPr>
          <p:cNvPr id="10" name="Straight Connector 9"/>
          <p:cNvCxnSpPr/>
          <p:nvPr/>
        </p:nvCxnSpPr>
        <p:spPr>
          <a:xfrm>
            <a:off x="4777523" y="1254219"/>
            <a:ext cx="0" cy="1353981"/>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4777523" y="2924999"/>
            <a:ext cx="0" cy="1353981"/>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5568043" y="2793174"/>
            <a:ext cx="2081893" cy="0"/>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9943794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Employees </a:t>
            </a:r>
            <a:r>
              <a:rPr lang="en-US" dirty="0"/>
              <a:t>E</a:t>
            </a:r>
            <a:r>
              <a:rPr lang="en-US" dirty="0" smtClean="0"/>
              <a:t>arn Valuable Benefits</a:t>
            </a:r>
            <a:endParaRPr lang="en-US" dirty="0"/>
          </a:p>
        </p:txBody>
      </p:sp>
    </p:spTree>
    <p:extLst>
      <p:ext uri="{BB962C8B-B14F-4D97-AF65-F5344CB8AC3E}">
        <p14:creationId xmlns:p14="http://schemas.microsoft.com/office/powerpoint/2010/main" val="60173499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a:xfrm>
            <a:off x="320040" y="2516863"/>
            <a:ext cx="8531525" cy="2151391"/>
          </a:xfrm>
        </p:spPr>
        <p:txBody>
          <a:bodyPr/>
          <a:lstStyle/>
          <a:p>
            <a:pPr lvl="1"/>
            <a:r>
              <a:rPr lang="en-US" dirty="0" smtClean="0"/>
              <a:t>Health </a:t>
            </a:r>
            <a:r>
              <a:rPr lang="en-US" dirty="0"/>
              <a:t>insurance premiums for eligible full-time employees paid at 100% for you and 50% for dependents. For eligible part-time employees, premiums paid at 50% for you and 25% for dependents </a:t>
            </a:r>
            <a:endParaRPr lang="en-US" dirty="0" smtClean="0"/>
          </a:p>
          <a:p>
            <a:pPr lvl="1"/>
            <a:r>
              <a:rPr lang="en-US" dirty="0"/>
              <a:t>No deductibles for in-network, in-area services in HealthSelect of Texas </a:t>
            </a:r>
            <a:endParaRPr lang="en-US" dirty="0" smtClean="0"/>
          </a:p>
          <a:p>
            <a:pPr lvl="1"/>
            <a:r>
              <a:rPr lang="en-US" dirty="0"/>
              <a:t>Low-cost doctor visits and low- or no-cost virtual visits </a:t>
            </a:r>
          </a:p>
        </p:txBody>
      </p:sp>
      <p:sp>
        <p:nvSpPr>
          <p:cNvPr id="4" name="Title 3"/>
          <p:cNvSpPr>
            <a:spLocks noGrp="1"/>
          </p:cNvSpPr>
          <p:nvPr>
            <p:ph type="title"/>
          </p:nvPr>
        </p:nvSpPr>
        <p:spPr/>
        <p:txBody>
          <a:bodyPr/>
          <a:lstStyle/>
          <a:p>
            <a:r>
              <a:rPr lang="en-US" dirty="0" smtClean="0"/>
              <a:t>Benefits - Insurance</a:t>
            </a:r>
            <a:endParaRPr lang="en-US" dirty="0"/>
          </a:p>
        </p:txBody>
      </p:sp>
      <p:grpSp>
        <p:nvGrpSpPr>
          <p:cNvPr id="5" name="Group 4"/>
          <p:cNvGrpSpPr/>
          <p:nvPr/>
        </p:nvGrpSpPr>
        <p:grpSpPr>
          <a:xfrm>
            <a:off x="631685" y="1268243"/>
            <a:ext cx="7880630" cy="1192129"/>
            <a:chOff x="706817" y="1268243"/>
            <a:chExt cx="7880630" cy="1192129"/>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6817" y="1842515"/>
              <a:ext cx="3840480" cy="481260"/>
            </a:xfrm>
            <a:prstGeom prst="rect">
              <a:avLst/>
            </a:prstGeom>
          </p:spPr>
        </p:pic>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t="51110"/>
            <a:stretch/>
          </p:blipFill>
          <p:spPr>
            <a:xfrm>
              <a:off x="4777447" y="1268243"/>
              <a:ext cx="3810000" cy="1192129"/>
            </a:xfrm>
            <a:prstGeom prst="rect">
              <a:avLst/>
            </a:prstGeom>
          </p:spPr>
        </p:pic>
      </p:grpSp>
    </p:spTree>
    <p:extLst>
      <p:ext uri="{BB962C8B-B14F-4D97-AF65-F5344CB8AC3E}">
        <p14:creationId xmlns:p14="http://schemas.microsoft.com/office/powerpoint/2010/main" val="319727919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a:xfrm>
            <a:off x="320040" y="2755492"/>
            <a:ext cx="8531525" cy="1639521"/>
          </a:xfrm>
        </p:spPr>
        <p:txBody>
          <a:bodyPr/>
          <a:lstStyle/>
          <a:p>
            <a:pPr lvl="1"/>
            <a:r>
              <a:rPr lang="en-US" dirty="0" smtClean="0"/>
              <a:t>Preventive </a:t>
            </a:r>
            <a:r>
              <a:rPr lang="en-US" dirty="0"/>
              <a:t>care and physicals covered at 100% </a:t>
            </a:r>
          </a:p>
          <a:p>
            <a:pPr lvl="1"/>
            <a:r>
              <a:rPr lang="en-US" dirty="0" smtClean="0"/>
              <a:t>Full </a:t>
            </a:r>
            <a:r>
              <a:rPr lang="en-US" dirty="0"/>
              <a:t>prescription drug coverage with a mail-order service </a:t>
            </a:r>
          </a:p>
          <a:p>
            <a:pPr lvl="1"/>
            <a:r>
              <a:rPr lang="en-US" dirty="0" smtClean="0"/>
              <a:t>State </a:t>
            </a:r>
            <a:r>
              <a:rPr lang="en-US" dirty="0"/>
              <a:t>contribution to HSA for high-deductible health plan members </a:t>
            </a:r>
          </a:p>
        </p:txBody>
      </p:sp>
      <p:sp>
        <p:nvSpPr>
          <p:cNvPr id="4" name="Title 3"/>
          <p:cNvSpPr>
            <a:spLocks noGrp="1"/>
          </p:cNvSpPr>
          <p:nvPr>
            <p:ph type="title"/>
          </p:nvPr>
        </p:nvSpPr>
        <p:spPr/>
        <p:txBody>
          <a:bodyPr/>
          <a:lstStyle/>
          <a:p>
            <a:r>
              <a:rPr lang="en-US" dirty="0" smtClean="0"/>
              <a:t>Benefits - Insurance</a:t>
            </a:r>
            <a:endParaRPr lang="en-US" dirty="0"/>
          </a:p>
        </p:txBody>
      </p:sp>
      <p:grpSp>
        <p:nvGrpSpPr>
          <p:cNvPr id="8" name="Group 7"/>
          <p:cNvGrpSpPr/>
          <p:nvPr/>
        </p:nvGrpSpPr>
        <p:grpSpPr>
          <a:xfrm>
            <a:off x="631685" y="1268243"/>
            <a:ext cx="7880630" cy="1192129"/>
            <a:chOff x="706817" y="1268243"/>
            <a:chExt cx="7880630" cy="1192129"/>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6817" y="1842515"/>
              <a:ext cx="3840480" cy="481260"/>
            </a:xfrm>
            <a:prstGeom prst="rect">
              <a:avLst/>
            </a:prstGeom>
          </p:spPr>
        </p:pic>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t="51110"/>
            <a:stretch/>
          </p:blipFill>
          <p:spPr>
            <a:xfrm>
              <a:off x="4777447" y="1268243"/>
              <a:ext cx="3810000" cy="1192129"/>
            </a:xfrm>
            <a:prstGeom prst="rect">
              <a:avLst/>
            </a:prstGeom>
          </p:spPr>
        </p:pic>
      </p:grpSp>
    </p:spTree>
    <p:extLst>
      <p:ext uri="{BB962C8B-B14F-4D97-AF65-F5344CB8AC3E}">
        <p14:creationId xmlns:p14="http://schemas.microsoft.com/office/powerpoint/2010/main" val="7791616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r="6491"/>
          <a:stretch/>
        </p:blipFill>
        <p:spPr>
          <a:xfrm>
            <a:off x="5553771" y="-8382"/>
            <a:ext cx="3591702" cy="2560678"/>
          </a:xfrm>
          <a:prstGeom prst="rect">
            <a:avLst/>
          </a:prstGeom>
        </p:spPr>
      </p:pic>
      <p:pic>
        <p:nvPicPr>
          <p:cNvPr id="4" name="Picture 3"/>
          <p:cNvPicPr>
            <a:picLocks noChangeAspect="1"/>
          </p:cNvPicPr>
          <p:nvPr/>
        </p:nvPicPr>
        <p:blipFill rotWithShape="1">
          <a:blip r:embed="rId4" cstate="print">
            <a:extLst>
              <a:ext uri="{28A0092B-C50C-407E-A947-70E740481C1C}">
                <a14:useLocalDpi xmlns:a14="http://schemas.microsoft.com/office/drawing/2010/main" val="0"/>
              </a:ext>
            </a:extLst>
          </a:blip>
          <a:srcRect r="12353"/>
          <a:stretch/>
        </p:blipFill>
        <p:spPr>
          <a:xfrm flipH="1">
            <a:off x="81" y="-8402"/>
            <a:ext cx="2904318" cy="1864490"/>
          </a:xfrm>
          <a:prstGeom prst="rect">
            <a:avLst/>
          </a:prstGeom>
        </p:spPr>
      </p:pic>
      <p:pic>
        <p:nvPicPr>
          <p:cNvPr id="5" name="Picture 4"/>
          <p:cNvPicPr>
            <a:picLocks noChangeAspect="1"/>
          </p:cNvPicPr>
          <p:nvPr/>
        </p:nvPicPr>
        <p:blipFill rotWithShape="1">
          <a:blip r:embed="rId5" cstate="print">
            <a:extLst>
              <a:ext uri="{28A0092B-C50C-407E-A947-70E740481C1C}">
                <a14:useLocalDpi xmlns:a14="http://schemas.microsoft.com/office/drawing/2010/main" val="0"/>
              </a:ext>
            </a:extLst>
          </a:blip>
          <a:srcRect t="29210" b="32825"/>
          <a:stretch/>
        </p:blipFill>
        <p:spPr>
          <a:xfrm>
            <a:off x="2607085" y="-7901"/>
            <a:ext cx="3071102" cy="1749188"/>
          </a:xfrm>
          <a:prstGeom prst="rect">
            <a:avLst/>
          </a:prstGeom>
        </p:spPr>
      </p:pic>
      <p:pic>
        <p:nvPicPr>
          <p:cNvPr id="6" name="Picture 5"/>
          <p:cNvPicPr>
            <a:picLocks noChangeAspect="1"/>
          </p:cNvPicPr>
          <p:nvPr/>
        </p:nvPicPr>
        <p:blipFill rotWithShape="1">
          <a:blip r:embed="rId6" cstate="print">
            <a:extLst>
              <a:ext uri="{28A0092B-C50C-407E-A947-70E740481C1C}">
                <a14:useLocalDpi xmlns:a14="http://schemas.microsoft.com/office/drawing/2010/main" val="0"/>
              </a:ext>
            </a:extLst>
          </a:blip>
          <a:srcRect l="16493" t="30438" r="21092" b="6514"/>
          <a:stretch/>
        </p:blipFill>
        <p:spPr>
          <a:xfrm flipH="1">
            <a:off x="3291910" y="1741384"/>
            <a:ext cx="2575416" cy="1697486"/>
          </a:xfrm>
          <a:prstGeom prst="rect">
            <a:avLst/>
          </a:prstGeom>
        </p:spPr>
      </p:pic>
      <p:pic>
        <p:nvPicPr>
          <p:cNvPr id="7" name="Picture 6"/>
          <p:cNvPicPr>
            <a:picLocks noChangeAspect="1"/>
          </p:cNvPicPr>
          <p:nvPr/>
        </p:nvPicPr>
        <p:blipFill rotWithShape="1">
          <a:blip r:embed="rId7" cstate="print">
            <a:extLst>
              <a:ext uri="{28A0092B-C50C-407E-A947-70E740481C1C}">
                <a14:useLocalDpi xmlns:a14="http://schemas.microsoft.com/office/drawing/2010/main" val="0"/>
              </a:ext>
            </a:extLst>
          </a:blip>
          <a:srcRect t="26771" b="15453"/>
          <a:stretch/>
        </p:blipFill>
        <p:spPr>
          <a:xfrm flipH="1">
            <a:off x="94" y="1749335"/>
            <a:ext cx="3383146" cy="1677630"/>
          </a:xfrm>
          <a:prstGeom prst="rect">
            <a:avLst/>
          </a:prstGeom>
        </p:spPr>
      </p:pic>
      <p:pic>
        <p:nvPicPr>
          <p:cNvPr id="8" name="Picture 7"/>
          <p:cNvPicPr>
            <a:picLocks noChangeAspect="1"/>
          </p:cNvPicPr>
          <p:nvPr/>
        </p:nvPicPr>
        <p:blipFill rotWithShape="1">
          <a:blip r:embed="rId8" cstate="print">
            <a:extLst>
              <a:ext uri="{28A0092B-C50C-407E-A947-70E740481C1C}">
                <a14:useLocalDpi xmlns:a14="http://schemas.microsoft.com/office/drawing/2010/main" val="0"/>
              </a:ext>
            </a:extLst>
          </a:blip>
          <a:srcRect t="9969" r="10432" b="21854"/>
          <a:stretch/>
        </p:blipFill>
        <p:spPr>
          <a:xfrm flipH="1">
            <a:off x="5822021" y="1749335"/>
            <a:ext cx="3321978" cy="1685580"/>
          </a:xfrm>
          <a:prstGeom prst="rect">
            <a:avLst/>
          </a:prstGeom>
        </p:spPr>
      </p:pic>
      <p:sp>
        <p:nvSpPr>
          <p:cNvPr id="9" name="Title 1"/>
          <p:cNvSpPr txBox="1">
            <a:spLocks/>
          </p:cNvSpPr>
          <p:nvPr/>
        </p:nvSpPr>
        <p:spPr>
          <a:xfrm>
            <a:off x="0" y="3525125"/>
            <a:ext cx="9144000" cy="724036"/>
          </a:xfrm>
          <a:prstGeom prst="rect">
            <a:avLst/>
          </a:prstGeom>
          <a:noFill/>
        </p:spPr>
        <p:txBody>
          <a:bodyPr/>
          <a:lstStyle>
            <a:lvl1pPr algn="l" defTabSz="914400" rtl="0" eaLnBrk="1" latinLnBrk="0" hangingPunct="1">
              <a:spcBef>
                <a:spcPct val="0"/>
              </a:spcBef>
              <a:buNone/>
              <a:defRPr sz="3600" b="1" kern="1200" baseline="0">
                <a:solidFill>
                  <a:srgbClr val="6C3C00"/>
                </a:solidFill>
                <a:latin typeface="+mj-lt"/>
                <a:ea typeface="+mj-ea"/>
                <a:cs typeface="+mj-cs"/>
              </a:defRPr>
            </a:lvl1pPr>
          </a:lstStyle>
          <a:p>
            <a:pPr algn="ctr"/>
            <a:r>
              <a:rPr lang="en-US" sz="4400" b="0" dirty="0" smtClean="0">
                <a:latin typeface="Arial" panose="020B0604020202020204" pitchFamily="34" charset="0"/>
                <a:cs typeface="Arial" panose="020B0604020202020204" pitchFamily="34" charset="0"/>
              </a:rPr>
              <a:t>Know your optional benefits</a:t>
            </a:r>
            <a:endParaRPr lang="en-US" sz="4400" b="0" dirty="0">
              <a:latin typeface="Arial" panose="020B0604020202020204" pitchFamily="34" charset="0"/>
              <a:cs typeface="Arial" panose="020B0604020202020204" pitchFamily="34" charset="0"/>
            </a:endParaRPr>
          </a:p>
        </p:txBody>
      </p:sp>
      <p:pic>
        <p:nvPicPr>
          <p:cNvPr id="10" name="Picture 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837908" y="4261193"/>
            <a:ext cx="1299737" cy="725181"/>
          </a:xfrm>
          <a:prstGeom prst="rect">
            <a:avLst/>
          </a:prstGeom>
        </p:spPr>
      </p:pic>
      <p:sp>
        <p:nvSpPr>
          <p:cNvPr id="11" name="Rectangle 10"/>
          <p:cNvSpPr/>
          <p:nvPr/>
        </p:nvSpPr>
        <p:spPr>
          <a:xfrm>
            <a:off x="0" y="3420032"/>
            <a:ext cx="9144000" cy="147782"/>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1766064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11"/>
          <p:cNvPicPr>
            <a:picLocks noGrp="1" noChangeAspect="1"/>
          </p:cNvPicPr>
          <p:nvPr>
            <p:ph idx="10"/>
          </p:nvPr>
        </p:nvPicPr>
        <p:blipFill>
          <a:blip r:embed="rId3" cstate="print">
            <a:extLst>
              <a:ext uri="{28A0092B-C50C-407E-A947-70E740481C1C}">
                <a14:useLocalDpi xmlns:a14="http://schemas.microsoft.com/office/drawing/2010/main" val="0"/>
              </a:ext>
            </a:extLst>
          </a:blip>
          <a:stretch>
            <a:fillRect/>
          </a:stretch>
        </p:blipFill>
        <p:spPr>
          <a:xfrm>
            <a:off x="319177" y="284072"/>
            <a:ext cx="3355186" cy="557194"/>
          </a:xfrm>
          <a:prstGeom prst="rect">
            <a:avLst/>
          </a:prstGeom>
          <a:noFill/>
          <a:ln>
            <a:noFill/>
          </a:ln>
        </p:spPr>
      </p:pic>
      <p:graphicFrame>
        <p:nvGraphicFramePr>
          <p:cNvPr id="6" name="Table 5"/>
          <p:cNvGraphicFramePr>
            <a:graphicFrameLocks noGrp="1"/>
          </p:cNvGraphicFramePr>
          <p:nvPr>
            <p:extLst>
              <p:ext uri="{D42A27DB-BD31-4B8C-83A1-F6EECF244321}">
                <p14:modId xmlns:p14="http://schemas.microsoft.com/office/powerpoint/2010/main" val="4120490447"/>
              </p:ext>
            </p:extLst>
          </p:nvPr>
        </p:nvGraphicFramePr>
        <p:xfrm>
          <a:off x="1143000" y="1122484"/>
          <a:ext cx="6858000" cy="3851680"/>
        </p:xfrm>
        <a:graphic>
          <a:graphicData uri="http://schemas.openxmlformats.org/drawingml/2006/table">
            <a:tbl>
              <a:tblPr firstRow="1" bandRow="1">
                <a:tableStyleId>{5C22544A-7EE6-4342-B048-85BDC9FD1C3A}</a:tableStyleId>
              </a:tblPr>
              <a:tblGrid>
                <a:gridCol w="2286000">
                  <a:extLst>
                    <a:ext uri="{9D8B030D-6E8A-4147-A177-3AD203B41FA5}">
                      <a16:colId xmlns:a16="http://schemas.microsoft.com/office/drawing/2014/main" val="3521531764"/>
                    </a:ext>
                  </a:extLst>
                </a:gridCol>
                <a:gridCol w="2286000">
                  <a:extLst>
                    <a:ext uri="{9D8B030D-6E8A-4147-A177-3AD203B41FA5}">
                      <a16:colId xmlns:a16="http://schemas.microsoft.com/office/drawing/2014/main" val="1495288610"/>
                    </a:ext>
                  </a:extLst>
                </a:gridCol>
                <a:gridCol w="2286000">
                  <a:extLst>
                    <a:ext uri="{9D8B030D-6E8A-4147-A177-3AD203B41FA5}">
                      <a16:colId xmlns:a16="http://schemas.microsoft.com/office/drawing/2014/main" val="3027190813"/>
                    </a:ext>
                  </a:extLst>
                </a:gridCol>
              </a:tblGrid>
              <a:tr h="547781">
                <a:tc>
                  <a:txBody>
                    <a:bodyPr/>
                    <a:lstStyle/>
                    <a:p>
                      <a:pPr algn="ctr"/>
                      <a:r>
                        <a:rPr lang="en-US" sz="1500" b="1" dirty="0" smtClean="0">
                          <a:solidFill>
                            <a:schemeClr val="bg1"/>
                          </a:solidFill>
                        </a:rPr>
                        <a:t>Health Care FSA</a:t>
                      </a:r>
                      <a:endParaRPr lang="en-US" sz="1500" b="1" dirty="0">
                        <a:solidFill>
                          <a:schemeClr val="bg1"/>
                        </a:solidFill>
                      </a:endParaRPr>
                    </a:p>
                  </a:txBody>
                  <a:tcPr marL="68580" marR="68580" marT="34290" marB="3429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49742A"/>
                    </a:solidFill>
                  </a:tcPr>
                </a:tc>
                <a:tc>
                  <a:txBody>
                    <a:bodyPr/>
                    <a:lstStyle/>
                    <a:p>
                      <a:pPr algn="ctr"/>
                      <a:r>
                        <a:rPr lang="en-US" sz="1500" b="1" dirty="0" smtClean="0">
                          <a:solidFill>
                            <a:schemeClr val="bg1"/>
                          </a:solidFill>
                        </a:rPr>
                        <a:t>Limited-purpose FSA</a:t>
                      </a:r>
                      <a:endParaRPr lang="en-US" sz="1500" b="1" dirty="0">
                        <a:solidFill>
                          <a:schemeClr val="bg1"/>
                        </a:solidFill>
                      </a:endParaRPr>
                    </a:p>
                  </a:txBody>
                  <a:tcPr marL="68580" marR="68580" marT="34290" marB="3429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6C3C00"/>
                    </a:solidFill>
                  </a:tcPr>
                </a:tc>
                <a:tc>
                  <a:txBody>
                    <a:bodyPr/>
                    <a:lstStyle/>
                    <a:p>
                      <a:pPr algn="ctr"/>
                      <a:r>
                        <a:rPr lang="en-US" sz="1500" b="1" dirty="0" smtClean="0">
                          <a:solidFill>
                            <a:schemeClr val="bg1"/>
                          </a:solidFill>
                        </a:rPr>
                        <a:t>Dependent</a:t>
                      </a:r>
                      <a:r>
                        <a:rPr lang="en-US" sz="1500" b="1" baseline="0" dirty="0" smtClean="0">
                          <a:solidFill>
                            <a:schemeClr val="bg1"/>
                          </a:solidFill>
                        </a:rPr>
                        <a:t> Care FSA</a:t>
                      </a:r>
                      <a:endParaRPr lang="en-US" sz="1500" b="1" dirty="0">
                        <a:solidFill>
                          <a:schemeClr val="bg1"/>
                        </a:solidFill>
                      </a:endParaRPr>
                    </a:p>
                  </a:txBody>
                  <a:tcPr marL="68580" marR="68580" marT="34290" marB="3429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2E617A"/>
                    </a:solidFill>
                  </a:tcPr>
                </a:tc>
                <a:extLst>
                  <a:ext uri="{0D108BD9-81ED-4DB2-BD59-A6C34878D82A}">
                    <a16:rowId xmlns:a16="http://schemas.microsoft.com/office/drawing/2014/main" val="1849865961"/>
                  </a:ext>
                </a:extLst>
              </a:tr>
              <a:tr h="3303899">
                <a:tc>
                  <a:txBody>
                    <a:bodyPr/>
                    <a:lstStyle/>
                    <a:p>
                      <a:pPr marL="285750" indent="-285750">
                        <a:buFont typeface="Arial" panose="020B0604020202020204" pitchFamily="34" charset="0"/>
                        <a:buChar char="•"/>
                      </a:pPr>
                      <a:r>
                        <a:rPr lang="en-US" sz="1800" dirty="0" smtClean="0"/>
                        <a:t>Can be used towards eligible</a:t>
                      </a:r>
                      <a:r>
                        <a:rPr lang="en-US" sz="1800" baseline="0" dirty="0" smtClean="0"/>
                        <a:t> medical, dental, vision and prescription drugs</a:t>
                      </a:r>
                    </a:p>
                    <a:p>
                      <a:pPr marL="285750" indent="-285750">
                        <a:buFont typeface="Arial" panose="020B0604020202020204" pitchFamily="34" charset="0"/>
                        <a:buChar char="•"/>
                      </a:pPr>
                      <a:endParaRPr lang="en-US" sz="700" baseline="0" dirty="0" smtClean="0"/>
                    </a:p>
                    <a:p>
                      <a:pPr marL="285750" indent="-285750">
                        <a:buFont typeface="Arial" panose="020B0604020202020204" pitchFamily="34" charset="0"/>
                        <a:buChar char="•"/>
                      </a:pPr>
                      <a:r>
                        <a:rPr lang="en-US" sz="1800" baseline="0" dirty="0" smtClean="0"/>
                        <a:t>Can pledge from </a:t>
                      </a:r>
                      <a:br>
                        <a:rPr lang="en-US" sz="1800" baseline="0" dirty="0" smtClean="0"/>
                      </a:br>
                      <a:r>
                        <a:rPr lang="en-US" sz="1800" baseline="0" dirty="0" smtClean="0"/>
                        <a:t>$180 to $2,850</a:t>
                      </a:r>
                    </a:p>
                    <a:p>
                      <a:pPr marL="285750" indent="-285750">
                        <a:buFont typeface="Arial" panose="020B0604020202020204" pitchFamily="34" charset="0"/>
                        <a:buChar char="•"/>
                      </a:pPr>
                      <a:endParaRPr lang="en-US" sz="700" baseline="0" dirty="0" smtClean="0"/>
                    </a:p>
                    <a:p>
                      <a:pPr marL="285750" indent="-285750">
                        <a:buFont typeface="Arial" panose="020B0604020202020204" pitchFamily="34" charset="0"/>
                        <a:buChar char="•"/>
                      </a:pPr>
                      <a:r>
                        <a:rPr lang="en-US" sz="1800" baseline="0" dirty="0" smtClean="0"/>
                        <a:t>Debit card can be used </a:t>
                      </a:r>
                    </a:p>
                    <a:p>
                      <a:pPr marL="285750" indent="-285750">
                        <a:buFont typeface="Arial" panose="020B0604020202020204" pitchFamily="34" charset="0"/>
                        <a:buChar char="•"/>
                      </a:pPr>
                      <a:endParaRPr lang="en-US" sz="600" baseline="0" dirty="0" smtClean="0"/>
                    </a:p>
                  </a:txBody>
                  <a:tcPr marL="68580" marR="68580" marT="34290" marB="3429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noFill/>
                  </a:tcPr>
                </a:tc>
                <a:tc>
                  <a:txBody>
                    <a:bodyPr/>
                    <a:lstStyle/>
                    <a:p>
                      <a:pPr marL="285750" indent="-285750">
                        <a:buFont typeface="Arial" panose="020B0604020202020204" pitchFamily="34" charset="0"/>
                        <a:buChar char="•"/>
                      </a:pPr>
                      <a:r>
                        <a:rPr lang="en-US" sz="1800" dirty="0" smtClean="0"/>
                        <a:t>Can be used towards</a:t>
                      </a:r>
                      <a:r>
                        <a:rPr lang="en-US" sz="1800" baseline="0" dirty="0" smtClean="0"/>
                        <a:t> dental and vision only</a:t>
                      </a:r>
                    </a:p>
                    <a:p>
                      <a:pPr marL="0" indent="0">
                        <a:buFont typeface="Arial" panose="020B0604020202020204" pitchFamily="34" charset="0"/>
                        <a:buNone/>
                      </a:pPr>
                      <a:r>
                        <a:rPr lang="en-US" sz="700" baseline="0" dirty="0" smtClean="0"/>
                        <a:t> </a:t>
                      </a:r>
                    </a:p>
                    <a:p>
                      <a:pPr marL="285750" indent="-285750">
                        <a:buFont typeface="Arial" panose="020B0604020202020204" pitchFamily="34" charset="0"/>
                        <a:buChar char="•"/>
                      </a:pPr>
                      <a:r>
                        <a:rPr lang="en-US" sz="1800" baseline="0" dirty="0" smtClean="0"/>
                        <a:t>Can pledge from </a:t>
                      </a:r>
                      <a:br>
                        <a:rPr lang="en-US" sz="1800" baseline="0" dirty="0" smtClean="0"/>
                      </a:br>
                      <a:r>
                        <a:rPr lang="en-US" sz="1800" baseline="0" dirty="0" smtClean="0"/>
                        <a:t>$180 to $2,850</a:t>
                      </a:r>
                    </a:p>
                    <a:p>
                      <a:pPr marL="285750" indent="-285750">
                        <a:buFont typeface="Arial" panose="020B0604020202020204" pitchFamily="34" charset="0"/>
                        <a:buChar char="•"/>
                      </a:pPr>
                      <a:endParaRPr lang="en-US" sz="700" baseline="0" dirty="0" smtClean="0"/>
                    </a:p>
                    <a:p>
                      <a:pPr marL="285750" indent="-285750">
                        <a:buFont typeface="Arial" panose="020B0604020202020204" pitchFamily="34" charset="0"/>
                        <a:buChar char="•"/>
                      </a:pPr>
                      <a:r>
                        <a:rPr lang="en-US" sz="1800" baseline="0" dirty="0" smtClean="0"/>
                        <a:t>Debit card can be used </a:t>
                      </a:r>
                    </a:p>
                    <a:p>
                      <a:pPr marL="285750" indent="-285750">
                        <a:buFont typeface="Arial" panose="020B0604020202020204" pitchFamily="34" charset="0"/>
                        <a:buChar char="•"/>
                      </a:pPr>
                      <a:endParaRPr lang="en-US" sz="600" baseline="0" dirty="0" smtClean="0"/>
                    </a:p>
                  </a:txBody>
                  <a:tcPr marL="68580" marR="68580" marT="34290" marB="3429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noFill/>
                  </a:tcPr>
                </a:tc>
                <a:tc>
                  <a:txBody>
                    <a:bodyPr/>
                    <a:lstStyle/>
                    <a:p>
                      <a:pPr marL="285750" indent="-285750">
                        <a:buFont typeface="Arial" panose="020B0604020202020204" pitchFamily="34" charset="0"/>
                        <a:buChar char="•"/>
                      </a:pPr>
                      <a:r>
                        <a:rPr lang="en-US" sz="1700" dirty="0" smtClean="0"/>
                        <a:t>Can be used towards dependent care expenses </a:t>
                      </a:r>
                    </a:p>
                    <a:p>
                      <a:pPr marL="285750" indent="-285750">
                        <a:buFont typeface="Arial" panose="020B0604020202020204" pitchFamily="34" charset="0"/>
                        <a:buChar char="•"/>
                      </a:pPr>
                      <a:endParaRPr lang="en-US" sz="700" dirty="0" smtClean="0"/>
                    </a:p>
                    <a:p>
                      <a:pPr marL="285750" indent="-285750">
                        <a:buFont typeface="Arial" panose="020B0604020202020204" pitchFamily="34" charset="0"/>
                        <a:buChar char="•"/>
                      </a:pPr>
                      <a:r>
                        <a:rPr lang="en-US" sz="1700" dirty="0" smtClean="0"/>
                        <a:t>Can pledge from </a:t>
                      </a:r>
                      <a:br>
                        <a:rPr lang="en-US" sz="1700" dirty="0" smtClean="0"/>
                      </a:br>
                      <a:r>
                        <a:rPr lang="en-US" sz="1700" dirty="0" smtClean="0"/>
                        <a:t>$180 to $5,000</a:t>
                      </a:r>
                    </a:p>
                    <a:p>
                      <a:pPr marL="285750" indent="-285750">
                        <a:buFont typeface="Arial" panose="020B0604020202020204" pitchFamily="34" charset="0"/>
                        <a:buChar char="•"/>
                      </a:pPr>
                      <a:endParaRPr lang="en-US" sz="700" dirty="0" smtClean="0"/>
                    </a:p>
                    <a:p>
                      <a:pPr marL="285750" indent="-285750">
                        <a:buFont typeface="Arial" panose="020B0604020202020204" pitchFamily="34" charset="0"/>
                        <a:buChar char="•"/>
                      </a:pPr>
                      <a:r>
                        <a:rPr lang="en-US" sz="1700" dirty="0" smtClean="0"/>
                        <a:t>There</a:t>
                      </a:r>
                      <a:r>
                        <a:rPr lang="en-US" sz="1700" baseline="0" dirty="0" smtClean="0"/>
                        <a:t> is no debit card</a:t>
                      </a:r>
                    </a:p>
                    <a:p>
                      <a:pPr marL="285750" indent="-285750">
                        <a:buFont typeface="Arial" panose="020B0604020202020204" pitchFamily="34" charset="0"/>
                        <a:buChar char="•"/>
                      </a:pPr>
                      <a:endParaRPr lang="en-US" sz="700" baseline="0" dirty="0" smtClean="0"/>
                    </a:p>
                    <a:p>
                      <a:pPr marL="285750" indent="-285750">
                        <a:buFont typeface="Arial" panose="020B0604020202020204" pitchFamily="34" charset="0"/>
                        <a:buChar char="•"/>
                      </a:pPr>
                      <a:r>
                        <a:rPr lang="en-US" sz="1700" baseline="0" dirty="0" smtClean="0"/>
                        <a:t>There is no carryover but there is a grace period </a:t>
                      </a:r>
                      <a:endParaRPr lang="en-US" sz="1700" dirty="0"/>
                    </a:p>
                  </a:txBody>
                  <a:tcPr marL="68580" marR="68580" marT="34290" marB="3429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noFill/>
                  </a:tcPr>
                </a:tc>
                <a:extLst>
                  <a:ext uri="{0D108BD9-81ED-4DB2-BD59-A6C34878D82A}">
                    <a16:rowId xmlns:a16="http://schemas.microsoft.com/office/drawing/2014/main" val="2775143082"/>
                  </a:ext>
                </a:extLst>
              </a:tr>
            </a:tbl>
          </a:graphicData>
        </a:graphic>
      </p:graphicFrame>
    </p:spTree>
    <p:extLst>
      <p:ext uri="{BB962C8B-B14F-4D97-AF65-F5344CB8AC3E}">
        <p14:creationId xmlns:p14="http://schemas.microsoft.com/office/powerpoint/2010/main" val="261295546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Dental Insurance</a:t>
            </a:r>
            <a:endParaRPr lang="en-US" dirty="0"/>
          </a:p>
        </p:txBody>
      </p:sp>
      <p:graphicFrame>
        <p:nvGraphicFramePr>
          <p:cNvPr id="7" name="Content Placeholder 11"/>
          <p:cNvGraphicFramePr>
            <a:graphicFrameLocks/>
          </p:cNvGraphicFramePr>
          <p:nvPr>
            <p:extLst>
              <p:ext uri="{D42A27DB-BD31-4B8C-83A1-F6EECF244321}">
                <p14:modId xmlns:p14="http://schemas.microsoft.com/office/powerpoint/2010/main" val="4113129408"/>
              </p:ext>
            </p:extLst>
          </p:nvPr>
        </p:nvGraphicFramePr>
        <p:xfrm>
          <a:off x="219809" y="1094704"/>
          <a:ext cx="8800638" cy="2950313"/>
        </p:xfrm>
        <a:graphic>
          <a:graphicData uri="http://schemas.openxmlformats.org/drawingml/2006/table">
            <a:tbl>
              <a:tblPr firstRow="1" bandRow="1">
                <a:tableStyleId>{5C22544A-7EE6-4342-B048-85BDC9FD1C3A}</a:tableStyleId>
              </a:tblPr>
              <a:tblGrid>
                <a:gridCol w="2479410">
                  <a:extLst>
                    <a:ext uri="{9D8B030D-6E8A-4147-A177-3AD203B41FA5}">
                      <a16:colId xmlns:a16="http://schemas.microsoft.com/office/drawing/2014/main" val="909353241"/>
                    </a:ext>
                  </a:extLst>
                </a:gridCol>
                <a:gridCol w="3160614">
                  <a:extLst>
                    <a:ext uri="{9D8B030D-6E8A-4147-A177-3AD203B41FA5}">
                      <a16:colId xmlns:a16="http://schemas.microsoft.com/office/drawing/2014/main" val="2289602789"/>
                    </a:ext>
                  </a:extLst>
                </a:gridCol>
                <a:gridCol w="3160614">
                  <a:extLst>
                    <a:ext uri="{9D8B030D-6E8A-4147-A177-3AD203B41FA5}">
                      <a16:colId xmlns:a16="http://schemas.microsoft.com/office/drawing/2014/main" val="2102193423"/>
                    </a:ext>
                  </a:extLst>
                </a:gridCol>
              </a:tblGrid>
              <a:tr h="637843">
                <a:tc>
                  <a:txBody>
                    <a:bodyPr/>
                    <a:lstStyle/>
                    <a:p>
                      <a:endParaRPr lang="en-US" dirty="0"/>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49742A"/>
                    </a:solidFill>
                  </a:tcPr>
                </a:tc>
                <a:tc>
                  <a:txBody>
                    <a:bodyPr/>
                    <a:lstStyle/>
                    <a:p>
                      <a:pPr algn="ctr"/>
                      <a:endParaRPr lang="en-US" dirty="0"/>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a:endParaRPr lang="en-US" dirty="0"/>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227419830"/>
                  </a:ext>
                </a:extLst>
              </a:tr>
              <a:tr h="620511">
                <a:tc>
                  <a:txBody>
                    <a:bodyPr/>
                    <a:lstStyle/>
                    <a:p>
                      <a:pPr algn="ctr"/>
                      <a:r>
                        <a:rPr lang="en-US" b="1" dirty="0" smtClean="0">
                          <a:solidFill>
                            <a:schemeClr val="bg1"/>
                          </a:solidFill>
                        </a:rPr>
                        <a:t>Primary Care Dentist </a:t>
                      </a:r>
                      <a:endParaRPr lang="en-US" b="1" dirty="0">
                        <a:solidFill>
                          <a:schemeClr val="bg1"/>
                        </a:solidFill>
                      </a:endParaRP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49742A"/>
                    </a:solidFill>
                  </a:tcPr>
                </a:tc>
                <a:tc>
                  <a:txBody>
                    <a:bodyPr/>
                    <a:lstStyle/>
                    <a:p>
                      <a:pPr algn="ctr"/>
                      <a:r>
                        <a:rPr lang="en-US" dirty="0" smtClean="0"/>
                        <a:t>No*</a:t>
                      </a:r>
                      <a:endParaRPr lang="en-US" dirty="0"/>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3">
                        <a:lumMod val="20000"/>
                        <a:lumOff val="80000"/>
                      </a:schemeClr>
                    </a:solidFill>
                  </a:tcPr>
                </a:tc>
                <a:tc>
                  <a:txBody>
                    <a:bodyPr/>
                    <a:lstStyle/>
                    <a:p>
                      <a:pPr algn="ctr"/>
                      <a:r>
                        <a:rPr lang="en-US" dirty="0" smtClean="0"/>
                        <a:t>Yes</a:t>
                      </a:r>
                      <a:r>
                        <a:rPr lang="en-US" baseline="0" dirty="0" smtClean="0"/>
                        <a:t> – make sure there is a PCD in your area</a:t>
                      </a:r>
                      <a:endParaRPr lang="en-US" dirty="0"/>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1491070947"/>
                  </a:ext>
                </a:extLst>
              </a:tr>
              <a:tr h="526984">
                <a:tc>
                  <a:txBody>
                    <a:bodyPr/>
                    <a:lstStyle/>
                    <a:p>
                      <a:pPr algn="ctr"/>
                      <a:r>
                        <a:rPr lang="en-US" b="1" dirty="0" smtClean="0">
                          <a:solidFill>
                            <a:schemeClr val="bg1"/>
                          </a:solidFill>
                        </a:rPr>
                        <a:t>Deductible </a:t>
                      </a:r>
                      <a:endParaRPr lang="en-US" b="1" dirty="0">
                        <a:solidFill>
                          <a:schemeClr val="bg1"/>
                        </a:solidFill>
                      </a:endParaRP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49742A"/>
                    </a:solidFill>
                  </a:tcPr>
                </a:tc>
                <a:tc>
                  <a:txBody>
                    <a:bodyPr/>
                    <a:lstStyle/>
                    <a:p>
                      <a:pPr algn="ctr"/>
                      <a:r>
                        <a:rPr lang="en-US" dirty="0" smtClean="0"/>
                        <a:t>Yes**</a:t>
                      </a:r>
                      <a:endParaRPr lang="en-US" dirty="0"/>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a:r>
                        <a:rPr lang="en-US" dirty="0" smtClean="0"/>
                        <a:t>No</a:t>
                      </a:r>
                      <a:endParaRPr lang="en-US" dirty="0"/>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332388085"/>
                  </a:ext>
                </a:extLst>
              </a:tr>
              <a:tr h="505326">
                <a:tc>
                  <a:txBody>
                    <a:bodyPr/>
                    <a:lstStyle/>
                    <a:p>
                      <a:pPr algn="ctr"/>
                      <a:r>
                        <a:rPr lang="en-US" b="1" dirty="0" smtClean="0">
                          <a:solidFill>
                            <a:schemeClr val="bg1"/>
                          </a:solidFill>
                        </a:rPr>
                        <a:t>Copays/Coinsurance </a:t>
                      </a:r>
                      <a:endParaRPr lang="en-US" b="1" dirty="0">
                        <a:solidFill>
                          <a:schemeClr val="bg1"/>
                        </a:solidFill>
                      </a:endParaRP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49742A"/>
                    </a:solidFill>
                  </a:tcPr>
                </a:tc>
                <a:tc>
                  <a:txBody>
                    <a:bodyPr/>
                    <a:lstStyle/>
                    <a:p>
                      <a:pPr algn="ctr"/>
                      <a:r>
                        <a:rPr lang="en-US" dirty="0" smtClean="0"/>
                        <a:t>Yes**</a:t>
                      </a:r>
                      <a:endParaRPr lang="en-US" dirty="0"/>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3">
                        <a:lumMod val="20000"/>
                        <a:lumOff val="80000"/>
                      </a:schemeClr>
                    </a:solidFill>
                  </a:tcPr>
                </a:tc>
                <a:tc>
                  <a:txBody>
                    <a:bodyPr/>
                    <a:lstStyle/>
                    <a:p>
                      <a:pPr algn="ctr"/>
                      <a:r>
                        <a:rPr lang="en-US" dirty="0" smtClean="0"/>
                        <a:t>Yes – they vary by service</a:t>
                      </a:r>
                      <a:endParaRPr lang="en-US" dirty="0"/>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3977096733"/>
                  </a:ext>
                </a:extLst>
              </a:tr>
              <a:tr h="620511">
                <a:tc>
                  <a:txBody>
                    <a:bodyPr/>
                    <a:lstStyle/>
                    <a:p>
                      <a:pPr algn="ctr"/>
                      <a:r>
                        <a:rPr lang="en-US" b="1" dirty="0" smtClean="0">
                          <a:solidFill>
                            <a:schemeClr val="bg1"/>
                          </a:solidFill>
                        </a:rPr>
                        <a:t>Maximum Calendar Year Benefits</a:t>
                      </a:r>
                      <a:r>
                        <a:rPr lang="en-US" b="1" baseline="0" dirty="0" smtClean="0">
                          <a:solidFill>
                            <a:schemeClr val="bg1"/>
                          </a:solidFill>
                        </a:rPr>
                        <a:t> </a:t>
                      </a:r>
                      <a:endParaRPr lang="en-US" b="1" dirty="0">
                        <a:solidFill>
                          <a:schemeClr val="bg1"/>
                        </a:solidFill>
                      </a:endParaRP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49742A"/>
                    </a:solidFill>
                  </a:tcPr>
                </a:tc>
                <a:tc>
                  <a:txBody>
                    <a:bodyPr/>
                    <a:lstStyle/>
                    <a:p>
                      <a:pPr algn="ctr"/>
                      <a:r>
                        <a:rPr lang="en-US" dirty="0" smtClean="0"/>
                        <a:t>$2,000 (includes</a:t>
                      </a:r>
                      <a:r>
                        <a:rPr lang="en-US" baseline="0" dirty="0" smtClean="0"/>
                        <a:t> routine extractions) </a:t>
                      </a:r>
                      <a:endParaRPr lang="en-US" dirty="0"/>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a:r>
                        <a:rPr lang="en-US" dirty="0" smtClean="0"/>
                        <a:t>Unlimited</a:t>
                      </a:r>
                      <a:endParaRPr lang="en-US" dirty="0"/>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689253060"/>
                  </a:ext>
                </a:extLst>
              </a:tr>
            </a:tbl>
          </a:graphicData>
        </a:graphic>
      </p:graphicFrame>
      <p:sp>
        <p:nvSpPr>
          <p:cNvPr id="8" name="TextBox 7"/>
          <p:cNvSpPr txBox="1"/>
          <p:nvPr/>
        </p:nvSpPr>
        <p:spPr>
          <a:xfrm>
            <a:off x="219808" y="4146051"/>
            <a:ext cx="5969122" cy="646331"/>
          </a:xfrm>
          <a:prstGeom prst="rect">
            <a:avLst/>
          </a:prstGeom>
        </p:spPr>
        <p:txBody>
          <a:bodyPr wrap="square" rtlCol="0">
            <a:spAutoFit/>
          </a:bodyPr>
          <a:lstStyle/>
          <a:p>
            <a:r>
              <a:rPr lang="en-US" dirty="0" smtClean="0"/>
              <a:t>*The plan pays more if you an in-network dentist. </a:t>
            </a:r>
          </a:p>
          <a:p>
            <a:r>
              <a:rPr lang="en-US" dirty="0" smtClean="0"/>
              <a:t>**Amount differs for in-network and out-of-network dentist </a:t>
            </a:r>
          </a:p>
        </p:txBody>
      </p:sp>
      <p:pic>
        <p:nvPicPr>
          <p:cNvPr id="9" name="Content Placeholder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74028" y="1149427"/>
            <a:ext cx="2774348" cy="480354"/>
          </a:xfrm>
          <a:prstGeom prst="rect">
            <a:avLst/>
          </a:prstGeom>
        </p:spPr>
      </p:pic>
      <p:pic>
        <p:nvPicPr>
          <p:cNvPr id="10" name="Content Placeholder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93456" y="1225456"/>
            <a:ext cx="2771646" cy="256766"/>
          </a:xfrm>
          <a:prstGeom prst="rect">
            <a:avLst/>
          </a:prstGeom>
        </p:spPr>
      </p:pic>
    </p:spTree>
    <p:extLst>
      <p:ext uri="{BB962C8B-B14F-4D97-AF65-F5344CB8AC3E}">
        <p14:creationId xmlns:p14="http://schemas.microsoft.com/office/powerpoint/2010/main" val="169954345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9177" y="211684"/>
            <a:ext cx="2207066" cy="677904"/>
          </a:xfrm>
          <a:prstGeom prst="rect">
            <a:avLst/>
          </a:prstGeom>
        </p:spPr>
      </p:pic>
      <p:cxnSp>
        <p:nvCxnSpPr>
          <p:cNvPr id="6" name="Straight Connector 5"/>
          <p:cNvCxnSpPr/>
          <p:nvPr/>
        </p:nvCxnSpPr>
        <p:spPr>
          <a:xfrm>
            <a:off x="4344851" y="1270664"/>
            <a:ext cx="0" cy="3512150"/>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4717845" y="1271221"/>
            <a:ext cx="1576497" cy="715581"/>
          </a:xfrm>
          <a:prstGeom prst="rect">
            <a:avLst/>
          </a:prstGeom>
        </p:spPr>
        <p:txBody>
          <a:bodyPr wrap="square" rtlCol="0">
            <a:spAutoFit/>
          </a:bodyPr>
          <a:lstStyle/>
          <a:p>
            <a:r>
              <a:rPr lang="en-US" sz="4050" b="1" dirty="0">
                <a:solidFill>
                  <a:srgbClr val="6C3C00"/>
                </a:solidFill>
                <a:latin typeface="Arial Black" panose="020B0A04020102020204" pitchFamily="34" charset="0"/>
              </a:rPr>
              <a:t>$200</a:t>
            </a:r>
          </a:p>
        </p:txBody>
      </p:sp>
      <p:sp>
        <p:nvSpPr>
          <p:cNvPr id="8" name="TextBox 7"/>
          <p:cNvSpPr txBox="1"/>
          <p:nvPr/>
        </p:nvSpPr>
        <p:spPr>
          <a:xfrm>
            <a:off x="4782192" y="1855786"/>
            <a:ext cx="1945757" cy="646331"/>
          </a:xfrm>
          <a:prstGeom prst="rect">
            <a:avLst/>
          </a:prstGeom>
        </p:spPr>
        <p:txBody>
          <a:bodyPr wrap="square" rtlCol="0">
            <a:spAutoFit/>
          </a:bodyPr>
          <a:lstStyle/>
          <a:p>
            <a:r>
              <a:rPr lang="en-US" b="1" dirty="0">
                <a:solidFill>
                  <a:schemeClr val="tx1">
                    <a:lumMod val="95000"/>
                    <a:lumOff val="5000"/>
                  </a:schemeClr>
                </a:solidFill>
              </a:rPr>
              <a:t>Allowance toward frames or contacts</a:t>
            </a:r>
          </a:p>
        </p:txBody>
      </p:sp>
      <p:pic>
        <p:nvPicPr>
          <p:cNvPr id="9" name="Picture 7"/>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6582857" y="1328510"/>
            <a:ext cx="1259198" cy="14066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3"/>
          <p:cNvPicPr>
            <a:picLocks noChangeAspect="1" noChangeArrowheads="1"/>
          </p:cNvPicPr>
          <p:nvPr/>
        </p:nvPicPr>
        <p:blipFill rotWithShape="1">
          <a:blip r:embed="rId5">
            <a:extLst>
              <a:ext uri="{28A0092B-C50C-407E-A947-70E740481C1C}">
                <a14:useLocalDpi xmlns:a14="http://schemas.microsoft.com/office/drawing/2010/main" val="0"/>
              </a:ext>
            </a:extLst>
          </a:blip>
          <a:srcRect t="9958" b="13470"/>
          <a:stretch/>
        </p:blipFill>
        <p:spPr bwMode="auto">
          <a:xfrm>
            <a:off x="3028465" y="1074421"/>
            <a:ext cx="955337" cy="7315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TextBox 10"/>
          <p:cNvSpPr txBox="1"/>
          <p:nvPr/>
        </p:nvSpPr>
        <p:spPr>
          <a:xfrm>
            <a:off x="966644" y="1162229"/>
            <a:ext cx="2448147" cy="646331"/>
          </a:xfrm>
          <a:prstGeom prst="rect">
            <a:avLst/>
          </a:prstGeom>
        </p:spPr>
        <p:txBody>
          <a:bodyPr wrap="square" rtlCol="0">
            <a:spAutoFit/>
          </a:bodyPr>
          <a:lstStyle/>
          <a:p>
            <a:r>
              <a:rPr lang="en-US" b="1" dirty="0"/>
              <a:t>Lower cost for routine eye exam</a:t>
            </a:r>
          </a:p>
        </p:txBody>
      </p:sp>
      <p:sp>
        <p:nvSpPr>
          <p:cNvPr id="12" name="Rectangle 11"/>
          <p:cNvSpPr/>
          <p:nvPr/>
        </p:nvSpPr>
        <p:spPr>
          <a:xfrm>
            <a:off x="2604070" y="2014320"/>
            <a:ext cx="1478541" cy="923330"/>
          </a:xfrm>
          <a:prstGeom prst="rect">
            <a:avLst/>
          </a:prstGeom>
        </p:spPr>
        <p:txBody>
          <a:bodyPr wrap="square">
            <a:spAutoFit/>
          </a:bodyPr>
          <a:lstStyle/>
          <a:p>
            <a:r>
              <a:rPr lang="en-US" b="1" dirty="0"/>
              <a:t>Providers available in </a:t>
            </a:r>
            <a:br>
              <a:rPr lang="en-US" b="1" dirty="0"/>
            </a:br>
            <a:r>
              <a:rPr lang="en-US" b="1" dirty="0"/>
              <a:t>all 50 states</a:t>
            </a:r>
          </a:p>
        </p:txBody>
      </p:sp>
      <p:sp>
        <p:nvSpPr>
          <p:cNvPr id="13" name="Rectangle 12"/>
          <p:cNvSpPr/>
          <p:nvPr/>
        </p:nvSpPr>
        <p:spPr>
          <a:xfrm>
            <a:off x="943224" y="3097567"/>
            <a:ext cx="2471567" cy="646331"/>
          </a:xfrm>
          <a:prstGeom prst="rect">
            <a:avLst/>
          </a:prstGeom>
        </p:spPr>
        <p:txBody>
          <a:bodyPr wrap="square">
            <a:spAutoFit/>
          </a:bodyPr>
          <a:lstStyle/>
          <a:p>
            <a:r>
              <a:rPr lang="en-US" b="1" dirty="0"/>
              <a:t>Save money using in-network providers</a:t>
            </a:r>
          </a:p>
        </p:txBody>
      </p:sp>
      <p:pic>
        <p:nvPicPr>
          <p:cNvPr id="14" name="Picture 9"/>
          <p:cNvPicPr>
            <a:picLocks noChangeAspect="1" noChangeArrowheads="1"/>
          </p:cNvPicPr>
          <p:nvPr/>
        </p:nvPicPr>
        <p:blipFill>
          <a:blip r:embed="rId6" cstate="print">
            <a:extLst>
              <a:ext uri="{28A0092B-C50C-407E-A947-70E740481C1C}">
                <a14:useLocalDpi xmlns:a14="http://schemas.microsoft.com/office/drawing/2010/main" val="0"/>
              </a:ext>
            </a:extLst>
          </a:blip>
          <a:stretch>
            <a:fillRect/>
          </a:stretch>
        </p:blipFill>
        <p:spPr bwMode="auto">
          <a:xfrm>
            <a:off x="1038514" y="2036463"/>
            <a:ext cx="1425850" cy="8763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5" name="Straight Connector 14"/>
          <p:cNvCxnSpPr/>
          <p:nvPr/>
        </p:nvCxnSpPr>
        <p:spPr>
          <a:xfrm>
            <a:off x="877657" y="2988887"/>
            <a:ext cx="3154410" cy="0"/>
          </a:xfrm>
          <a:prstGeom prst="line">
            <a:avLst/>
          </a:prstGeom>
          <a:ln w="3175">
            <a:solidFill>
              <a:schemeClr val="tx1">
                <a:lumMod val="50000"/>
                <a:lumOff val="50000"/>
              </a:schemeClr>
            </a:solidFill>
            <a:prstDash val="solid"/>
          </a:ln>
        </p:spPr>
        <p:style>
          <a:lnRef idx="1">
            <a:schemeClr val="accent1"/>
          </a:lnRef>
          <a:fillRef idx="0">
            <a:schemeClr val="accent1"/>
          </a:fillRef>
          <a:effectRef idx="0">
            <a:schemeClr val="accent1"/>
          </a:effectRef>
          <a:fontRef idx="minor">
            <a:schemeClr val="tx1"/>
          </a:fontRef>
        </p:style>
      </p:cxnSp>
      <p:pic>
        <p:nvPicPr>
          <p:cNvPr id="16" name="Picture 9"/>
          <p:cNvPicPr>
            <a:picLocks noChangeAspect="1" noChangeArrowheads="1"/>
          </p:cNvPicPr>
          <p:nvPr/>
        </p:nvPicPr>
        <p:blipFill>
          <a:blip r:embed="rId7" cstate="print">
            <a:extLst>
              <a:ext uri="{28A0092B-C50C-407E-A947-70E740481C1C}">
                <a14:useLocalDpi xmlns:a14="http://schemas.microsoft.com/office/drawing/2010/main" val="0"/>
              </a:ext>
            </a:extLst>
          </a:blip>
          <a:stretch>
            <a:fillRect/>
          </a:stretch>
        </p:blipFill>
        <p:spPr bwMode="auto">
          <a:xfrm>
            <a:off x="3317212" y="3025586"/>
            <a:ext cx="755809" cy="7215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7" name="Straight Connector 16"/>
          <p:cNvCxnSpPr/>
          <p:nvPr/>
        </p:nvCxnSpPr>
        <p:spPr>
          <a:xfrm>
            <a:off x="877657" y="1908904"/>
            <a:ext cx="3154410" cy="0"/>
          </a:xfrm>
          <a:prstGeom prst="line">
            <a:avLst/>
          </a:prstGeom>
          <a:ln w="3175">
            <a:solidFill>
              <a:schemeClr val="tx1">
                <a:lumMod val="50000"/>
                <a:lumOff val="50000"/>
              </a:schemeClr>
            </a:solidFill>
            <a:prstDash val="solid"/>
          </a:ln>
        </p:spPr>
        <p:style>
          <a:lnRef idx="1">
            <a:schemeClr val="accent1"/>
          </a:lnRef>
          <a:fillRef idx="0">
            <a:schemeClr val="accent1"/>
          </a:fillRef>
          <a:effectRef idx="0">
            <a:schemeClr val="accent1"/>
          </a:effectRef>
          <a:fontRef idx="minor">
            <a:schemeClr val="tx1"/>
          </a:fontRef>
        </p:style>
      </p:cxnSp>
      <p:grpSp>
        <p:nvGrpSpPr>
          <p:cNvPr id="18" name="Group 17"/>
          <p:cNvGrpSpPr/>
          <p:nvPr/>
        </p:nvGrpSpPr>
        <p:grpSpPr>
          <a:xfrm>
            <a:off x="4826080" y="2791027"/>
            <a:ext cx="3029938" cy="210498"/>
            <a:chOff x="4872854" y="3651916"/>
            <a:chExt cx="4039917" cy="280664"/>
          </a:xfrm>
        </p:grpSpPr>
        <p:cxnSp>
          <p:nvCxnSpPr>
            <p:cNvPr id="19" name="Straight Connector 18"/>
            <p:cNvCxnSpPr/>
            <p:nvPr/>
          </p:nvCxnSpPr>
          <p:spPr>
            <a:xfrm>
              <a:off x="4872854" y="3792248"/>
              <a:ext cx="1831470" cy="0"/>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pic>
          <p:nvPicPr>
            <p:cNvPr id="20" name="Picture 19"/>
            <p:cNvPicPr>
              <a:picLocks noChangeAspect="1"/>
            </p:cNvPicPr>
            <p:nvPr/>
          </p:nvPicPr>
          <p:blipFill rotWithShape="1">
            <a:blip r:embed="rId8" cstate="print">
              <a:extLst>
                <a:ext uri="{28A0092B-C50C-407E-A947-70E740481C1C}">
                  <a14:useLocalDpi xmlns:a14="http://schemas.microsoft.com/office/drawing/2010/main" val="0"/>
                </a:ext>
              </a:extLst>
            </a:blip>
            <a:srcRect l="33085" t="32369" r="33662" b="32326"/>
            <a:stretch/>
          </p:blipFill>
          <p:spPr>
            <a:xfrm>
              <a:off x="6762203" y="3651916"/>
              <a:ext cx="264345" cy="280664"/>
            </a:xfrm>
            <a:prstGeom prst="rect">
              <a:avLst/>
            </a:prstGeom>
          </p:spPr>
        </p:pic>
        <p:cxnSp>
          <p:nvCxnSpPr>
            <p:cNvPr id="21" name="Straight Connector 20"/>
            <p:cNvCxnSpPr/>
            <p:nvPr/>
          </p:nvCxnSpPr>
          <p:spPr>
            <a:xfrm>
              <a:off x="7081301" y="3792248"/>
              <a:ext cx="1831470" cy="0"/>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grpSp>
      <p:sp>
        <p:nvSpPr>
          <p:cNvPr id="22" name="TextBox 21"/>
          <p:cNvSpPr txBox="1"/>
          <p:nvPr/>
        </p:nvSpPr>
        <p:spPr>
          <a:xfrm>
            <a:off x="4832144" y="3071027"/>
            <a:ext cx="2982265" cy="369332"/>
          </a:xfrm>
          <a:prstGeom prst="rect">
            <a:avLst/>
          </a:prstGeom>
        </p:spPr>
        <p:txBody>
          <a:bodyPr wrap="square" rtlCol="0">
            <a:spAutoFit/>
          </a:bodyPr>
          <a:lstStyle/>
          <a:p>
            <a:pPr algn="ctr"/>
            <a:r>
              <a:rPr lang="en-US" b="1" dirty="0">
                <a:solidFill>
                  <a:schemeClr val="tx1">
                    <a:lumMod val="95000"/>
                    <a:lumOff val="5000"/>
                  </a:schemeClr>
                </a:solidFill>
              </a:rPr>
              <a:t>Participating retailers:</a:t>
            </a:r>
          </a:p>
        </p:txBody>
      </p:sp>
      <p:grpSp>
        <p:nvGrpSpPr>
          <p:cNvPr id="23" name="Group 22"/>
          <p:cNvGrpSpPr/>
          <p:nvPr/>
        </p:nvGrpSpPr>
        <p:grpSpPr>
          <a:xfrm>
            <a:off x="4681276" y="3457516"/>
            <a:ext cx="3662624" cy="1246495"/>
            <a:chOff x="4717702" y="4492728"/>
            <a:chExt cx="4426298" cy="1781078"/>
          </a:xfrm>
        </p:grpSpPr>
        <p:sp>
          <p:nvSpPr>
            <p:cNvPr id="24" name="TextBox 23"/>
            <p:cNvSpPr txBox="1"/>
            <p:nvPr/>
          </p:nvSpPr>
          <p:spPr>
            <a:xfrm>
              <a:off x="4717702" y="4492728"/>
              <a:ext cx="2082420" cy="1781078"/>
            </a:xfrm>
            <a:prstGeom prst="rect">
              <a:avLst/>
            </a:prstGeom>
          </p:spPr>
          <p:txBody>
            <a:bodyPr wrap="square" rtlCol="0">
              <a:spAutoFit/>
            </a:bodyPr>
            <a:lstStyle/>
            <a:p>
              <a:pPr marL="214313" indent="-214313">
                <a:buFont typeface="Arial" panose="020B0604020202020204" pitchFamily="34" charset="0"/>
                <a:buChar char="•"/>
              </a:pPr>
              <a:r>
                <a:rPr lang="en-US" sz="1500" dirty="0" err="1"/>
                <a:t>LensCrafters</a:t>
              </a:r>
              <a:endParaRPr lang="en-US" sz="1500" dirty="0"/>
            </a:p>
            <a:p>
              <a:pPr marL="214313" indent="-214313">
                <a:buFont typeface="Arial" panose="020B0604020202020204" pitchFamily="34" charset="0"/>
                <a:buChar char="•"/>
              </a:pPr>
              <a:r>
                <a:rPr lang="en-US" sz="1500" dirty="0"/>
                <a:t>Pearle Vision</a:t>
              </a:r>
            </a:p>
            <a:p>
              <a:pPr marL="214313" indent="-214313">
                <a:buFont typeface="Arial" panose="020B0604020202020204" pitchFamily="34" charset="0"/>
                <a:buChar char="•"/>
              </a:pPr>
              <a:r>
                <a:rPr lang="en-US" sz="1500" dirty="0"/>
                <a:t>Target Optical</a:t>
              </a:r>
            </a:p>
            <a:p>
              <a:pPr marL="214313" indent="-214313">
                <a:buFont typeface="Arial" panose="020B0604020202020204" pitchFamily="34" charset="0"/>
                <a:buChar char="•"/>
              </a:pPr>
              <a:r>
                <a:rPr lang="en-US" sz="1500" dirty="0" err="1"/>
                <a:t>VisionWorks</a:t>
              </a:r>
              <a:endParaRPr lang="en-US" sz="1500" dirty="0"/>
            </a:p>
            <a:p>
              <a:pPr marL="214313" indent="-214313">
                <a:buFont typeface="Arial" panose="020B0604020202020204" pitchFamily="34" charset="0"/>
                <a:buChar char="•"/>
              </a:pPr>
              <a:r>
                <a:rPr lang="en-US" sz="1500" dirty="0"/>
                <a:t>1-800 Contacts </a:t>
              </a:r>
            </a:p>
          </p:txBody>
        </p:sp>
        <p:sp>
          <p:nvSpPr>
            <p:cNvPr id="25" name="TextBox 24"/>
            <p:cNvSpPr txBox="1"/>
            <p:nvPr/>
          </p:nvSpPr>
          <p:spPr>
            <a:xfrm>
              <a:off x="6782400" y="4492728"/>
              <a:ext cx="2361600" cy="1781078"/>
            </a:xfrm>
            <a:prstGeom prst="rect">
              <a:avLst/>
            </a:prstGeom>
          </p:spPr>
          <p:txBody>
            <a:bodyPr wrap="square" rtlCol="0">
              <a:spAutoFit/>
            </a:bodyPr>
            <a:lstStyle/>
            <a:p>
              <a:pPr marL="214313" indent="-214313">
                <a:buFont typeface="Arial" panose="020B0604020202020204" pitchFamily="34" charset="0"/>
                <a:buChar char="•"/>
              </a:pPr>
              <a:r>
                <a:rPr lang="en-US" sz="1500" dirty="0"/>
                <a:t>Walmart Vision Center</a:t>
              </a:r>
            </a:p>
            <a:p>
              <a:pPr marL="214313" indent="-214313">
                <a:buFont typeface="Arial" panose="020B0604020202020204" pitchFamily="34" charset="0"/>
                <a:buChar char="•"/>
              </a:pPr>
              <a:r>
                <a:rPr lang="en-US" sz="1500" dirty="0"/>
                <a:t>Sam’s Club Optical</a:t>
              </a:r>
            </a:p>
            <a:p>
              <a:pPr marL="214313" indent="-214313">
                <a:buFont typeface="Arial" panose="020B0604020202020204" pitchFamily="34" charset="0"/>
                <a:buChar char="•"/>
              </a:pPr>
              <a:r>
                <a:rPr lang="en-US" sz="1500" dirty="0"/>
                <a:t>Costco Optical </a:t>
              </a:r>
            </a:p>
            <a:p>
              <a:endParaRPr lang="en-US" sz="1500" dirty="0"/>
            </a:p>
          </p:txBody>
        </p:sp>
      </p:grpSp>
      <p:cxnSp>
        <p:nvCxnSpPr>
          <p:cNvPr id="26" name="Straight Connector 25"/>
          <p:cNvCxnSpPr/>
          <p:nvPr/>
        </p:nvCxnSpPr>
        <p:spPr>
          <a:xfrm>
            <a:off x="889087" y="3880427"/>
            <a:ext cx="3154410" cy="0"/>
          </a:xfrm>
          <a:prstGeom prst="line">
            <a:avLst/>
          </a:prstGeom>
          <a:ln w="3175">
            <a:solidFill>
              <a:schemeClr val="tx1">
                <a:lumMod val="50000"/>
                <a:lumOff val="50000"/>
              </a:schemeClr>
            </a:solidFill>
            <a:prstDash val="solid"/>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2094860" y="3931776"/>
            <a:ext cx="1987751" cy="923330"/>
          </a:xfrm>
          <a:prstGeom prst="rect">
            <a:avLst/>
          </a:prstGeom>
        </p:spPr>
        <p:txBody>
          <a:bodyPr wrap="square" rtlCol="0">
            <a:spAutoFit/>
          </a:bodyPr>
          <a:lstStyle/>
          <a:p>
            <a:pPr algn="ctr"/>
            <a:r>
              <a:rPr lang="en-US" b="1" dirty="0">
                <a:solidFill>
                  <a:schemeClr val="tx1">
                    <a:lumMod val="95000"/>
                    <a:lumOff val="5000"/>
                  </a:schemeClr>
                </a:solidFill>
              </a:rPr>
              <a:t>Apply your benefits to </a:t>
            </a:r>
            <a:br>
              <a:rPr lang="en-US" b="1" dirty="0">
                <a:solidFill>
                  <a:schemeClr val="tx1">
                    <a:lumMod val="95000"/>
                    <a:lumOff val="5000"/>
                  </a:schemeClr>
                </a:solidFill>
              </a:rPr>
            </a:br>
            <a:r>
              <a:rPr lang="en-US" b="1" dirty="0">
                <a:solidFill>
                  <a:schemeClr val="tx1">
                    <a:lumMod val="95000"/>
                    <a:lumOff val="5000"/>
                  </a:schemeClr>
                </a:solidFill>
              </a:rPr>
              <a:t>your order</a:t>
            </a:r>
          </a:p>
        </p:txBody>
      </p:sp>
      <p:pic>
        <p:nvPicPr>
          <p:cNvPr id="28" name="Picture 3"/>
          <p:cNvPicPr>
            <a:picLocks noChangeAspect="1" noChangeArrowheads="1"/>
          </p:cNvPicPr>
          <p:nvPr/>
        </p:nvPicPr>
        <p:blipFill>
          <a:blip r:embed="rId9" cstate="print">
            <a:extLst>
              <a:ext uri="{28A0092B-C50C-407E-A947-70E740481C1C}">
                <a14:useLocalDpi xmlns:a14="http://schemas.microsoft.com/office/drawing/2010/main" val="0"/>
              </a:ext>
            </a:extLst>
          </a:blip>
          <a:stretch>
            <a:fillRect/>
          </a:stretch>
        </p:blipFill>
        <p:spPr bwMode="auto">
          <a:xfrm>
            <a:off x="1184080" y="4063296"/>
            <a:ext cx="1122643" cy="6685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9896866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smtClean="0"/>
              <a:t>Texas Income Protection Plan (TIPP)</a:t>
            </a:r>
            <a:endParaRPr lang="en-US" dirty="0"/>
          </a:p>
        </p:txBody>
      </p:sp>
      <p:sp>
        <p:nvSpPr>
          <p:cNvPr id="6" name="Content Placeholder 2"/>
          <p:cNvSpPr txBox="1">
            <a:spLocks/>
          </p:cNvSpPr>
          <p:nvPr/>
        </p:nvSpPr>
        <p:spPr>
          <a:xfrm>
            <a:off x="320040" y="1480996"/>
            <a:ext cx="7773238" cy="2372540"/>
          </a:xfrm>
          <a:prstGeom prst="rect">
            <a:avLst/>
          </a:prstGeom>
        </p:spPr>
        <p:txBody>
          <a:bodyPr>
            <a:normAutofit fontScale="92500" lnSpcReduction="10000"/>
          </a:bodyPr>
          <a:lstStyle>
            <a:lvl1pPr marL="228600" indent="-228600" algn="l" rtl="0" eaLnBrk="1" latinLnBrk="0" hangingPunct="1">
              <a:spcBef>
                <a:spcPct val="20000"/>
              </a:spcBef>
              <a:buClr>
                <a:srgbClr val="567632"/>
              </a:buClr>
              <a:buSzPct val="85000"/>
              <a:buFont typeface="Wingdings 2"/>
              <a:buChar char=""/>
              <a:defRPr kumimoji="0" sz="2400" b="0" kern="1200">
                <a:solidFill>
                  <a:schemeClr val="tx1"/>
                </a:solidFill>
                <a:latin typeface="Arial Narrow" pitchFamily="34" charset="0"/>
                <a:ea typeface="+mn-ea"/>
                <a:cs typeface="+mn-cs"/>
              </a:defRPr>
            </a:lvl1pPr>
            <a:lvl2pPr marL="457200" indent="-228600" algn="l" rtl="0" eaLnBrk="1" latinLnBrk="0" hangingPunct="1">
              <a:spcBef>
                <a:spcPct val="20000"/>
              </a:spcBef>
              <a:buClr>
                <a:srgbClr val="567632"/>
              </a:buClr>
              <a:buSzPct val="75000"/>
              <a:buFont typeface="Wingdings" pitchFamily="2" charset="2"/>
              <a:buChar char=""/>
              <a:defRPr kumimoji="0" sz="2400" b="0" kern="1200">
                <a:solidFill>
                  <a:schemeClr val="tx1"/>
                </a:solidFill>
                <a:latin typeface="Arial Narrow" pitchFamily="34" charset="0"/>
                <a:ea typeface="+mn-ea"/>
                <a:cs typeface="+mn-cs"/>
              </a:defRPr>
            </a:lvl2pPr>
            <a:lvl3pPr marL="685800" indent="-228600" algn="l" rtl="0" eaLnBrk="1" latinLnBrk="0" hangingPunct="1">
              <a:spcBef>
                <a:spcPct val="20000"/>
              </a:spcBef>
              <a:buClr>
                <a:schemeClr val="tx1"/>
              </a:buClr>
              <a:buSzPct val="75000"/>
              <a:buFont typeface="Arial" pitchFamily="34" charset="0"/>
              <a:buChar char="­"/>
              <a:defRPr kumimoji="0" sz="2400" b="0" kern="1200">
                <a:solidFill>
                  <a:schemeClr val="tx1"/>
                </a:solidFill>
                <a:latin typeface="Arial Narrow" pitchFamily="34" charset="0"/>
                <a:ea typeface="+mn-ea"/>
                <a:cs typeface="+mn-cs"/>
              </a:defRPr>
            </a:lvl3pPr>
            <a:lvl4pPr marL="1097280" indent="-228600" algn="l" rtl="0" eaLnBrk="1" latinLnBrk="0" hangingPunct="1">
              <a:spcBef>
                <a:spcPct val="20000"/>
              </a:spcBef>
              <a:buClr>
                <a:schemeClr val="accent4"/>
              </a:buClr>
              <a:buSzPct val="70000"/>
              <a:buFont typeface="Wingdings"/>
              <a:buNone/>
              <a:defRPr kumimoji="0" sz="2000" kern="1200">
                <a:solidFill>
                  <a:schemeClr val="tx2"/>
                </a:solidFill>
                <a:latin typeface="Arial Narrow" pitchFamily="34" charset="0"/>
                <a:ea typeface="+mn-ea"/>
                <a:cs typeface="+mn-cs"/>
              </a:defRPr>
            </a:lvl4pPr>
            <a:lvl5pPr marL="1371600" indent="-228600" algn="l" rtl="0" eaLnBrk="1" latinLnBrk="0" hangingPunct="1">
              <a:spcBef>
                <a:spcPct val="20000"/>
              </a:spcBef>
              <a:buClr>
                <a:schemeClr val="accent5"/>
              </a:buClr>
              <a:buFontTx/>
              <a:buNone/>
              <a:defRPr kumimoji="0" sz="1800" kern="1200">
                <a:solidFill>
                  <a:schemeClr val="tx1"/>
                </a:solidFill>
                <a:latin typeface="Arial Narrow" pitchFamily="34" charset="0"/>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r>
              <a:rPr lang="en-US" b="1" dirty="0" smtClean="0"/>
              <a:t>Short-term disability insurance </a:t>
            </a:r>
          </a:p>
          <a:p>
            <a:pPr marL="259556" indent="-176213">
              <a:buClr>
                <a:srgbClr val="49742A"/>
              </a:buClr>
              <a:buFont typeface="Arial" panose="020B0604020202020204" pitchFamily="34" charset="0"/>
              <a:buChar char="•"/>
            </a:pPr>
            <a:r>
              <a:rPr lang="en-US" dirty="0" smtClean="0"/>
              <a:t>Pays up to 66% of your monthly salary</a:t>
            </a:r>
          </a:p>
          <a:p>
            <a:pPr marL="259556" indent="-176213">
              <a:buClr>
                <a:srgbClr val="49742A"/>
              </a:buClr>
              <a:buFont typeface="Arial" panose="020B0604020202020204" pitchFamily="34" charset="0"/>
              <a:buChar char="•"/>
            </a:pPr>
            <a:r>
              <a:rPr lang="en-US" dirty="0" smtClean="0"/>
              <a:t>Up to five months</a:t>
            </a:r>
          </a:p>
          <a:p>
            <a:pPr marL="259556" indent="-176213">
              <a:buFont typeface="Arial" panose="020B0604020202020204" pitchFamily="34" charset="0"/>
              <a:buChar char="•"/>
            </a:pPr>
            <a:endParaRPr lang="en-US" sz="600" dirty="0" smtClean="0"/>
          </a:p>
          <a:p>
            <a:r>
              <a:rPr lang="en-US" b="1" dirty="0" smtClean="0"/>
              <a:t>Long-term disability insurance</a:t>
            </a:r>
          </a:p>
          <a:p>
            <a:pPr marL="259556" indent="-176213">
              <a:buClr>
                <a:srgbClr val="49742A"/>
              </a:buClr>
              <a:buFont typeface="Arial" panose="020B0604020202020204" pitchFamily="34" charset="0"/>
              <a:buChar char="•"/>
            </a:pPr>
            <a:r>
              <a:rPr lang="en-US" dirty="0" smtClean="0"/>
              <a:t>Pays up to 60% of your monthly salary – pay period depends on your age at the time of disability</a:t>
            </a:r>
            <a:endParaRPr lang="en-US" dirty="0"/>
          </a:p>
        </p:txBody>
      </p:sp>
      <p:pic>
        <p:nvPicPr>
          <p:cNvPr id="5" name="Content Placeholder 2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44859" y="1590406"/>
            <a:ext cx="2882618" cy="1297178"/>
          </a:xfrm>
          <a:prstGeom prst="rect">
            <a:avLst/>
          </a:prstGeom>
        </p:spPr>
      </p:pic>
      <p:sp>
        <p:nvSpPr>
          <p:cNvPr id="8" name="Content Placeholder 10"/>
          <p:cNvSpPr txBox="1">
            <a:spLocks/>
          </p:cNvSpPr>
          <p:nvPr/>
        </p:nvSpPr>
        <p:spPr>
          <a:xfrm>
            <a:off x="481263" y="4215868"/>
            <a:ext cx="8181474" cy="460593"/>
          </a:xfrm>
          <a:prstGeom prst="rect">
            <a:avLst/>
          </a:prstGeom>
        </p:spPr>
        <p:txBody>
          <a:bodyPr>
            <a:noAutofit/>
          </a:bodyPr>
          <a:lstStyle>
            <a:lvl1pPr marL="228600" indent="-228600" algn="l" rtl="0" eaLnBrk="1" latinLnBrk="0" hangingPunct="1">
              <a:spcBef>
                <a:spcPct val="20000"/>
              </a:spcBef>
              <a:buClr>
                <a:srgbClr val="567632"/>
              </a:buClr>
              <a:buSzPct val="85000"/>
              <a:buFont typeface="Wingdings 2"/>
              <a:buChar char=""/>
              <a:defRPr kumimoji="0" sz="2400" b="0" kern="1200">
                <a:solidFill>
                  <a:schemeClr val="tx1"/>
                </a:solidFill>
                <a:latin typeface="Arial Narrow" pitchFamily="34" charset="0"/>
                <a:ea typeface="+mn-ea"/>
                <a:cs typeface="+mn-cs"/>
              </a:defRPr>
            </a:lvl1pPr>
            <a:lvl2pPr marL="457200" indent="-228600" algn="l" rtl="0" eaLnBrk="1" latinLnBrk="0" hangingPunct="1">
              <a:spcBef>
                <a:spcPct val="20000"/>
              </a:spcBef>
              <a:buClr>
                <a:srgbClr val="567632"/>
              </a:buClr>
              <a:buSzPct val="75000"/>
              <a:buFont typeface="Wingdings" pitchFamily="2" charset="2"/>
              <a:buChar char=""/>
              <a:defRPr kumimoji="0" sz="2400" b="0" kern="1200">
                <a:solidFill>
                  <a:schemeClr val="tx1"/>
                </a:solidFill>
                <a:latin typeface="Arial Narrow" pitchFamily="34" charset="0"/>
                <a:ea typeface="+mn-ea"/>
                <a:cs typeface="+mn-cs"/>
              </a:defRPr>
            </a:lvl2pPr>
            <a:lvl3pPr marL="685800" indent="-228600" algn="l" rtl="0" eaLnBrk="1" latinLnBrk="0" hangingPunct="1">
              <a:spcBef>
                <a:spcPct val="20000"/>
              </a:spcBef>
              <a:buClr>
                <a:schemeClr val="tx1"/>
              </a:buClr>
              <a:buSzPct val="75000"/>
              <a:buFont typeface="Arial" pitchFamily="34" charset="0"/>
              <a:buChar char="­"/>
              <a:defRPr kumimoji="0" sz="2400" b="0" kern="1200">
                <a:solidFill>
                  <a:schemeClr val="tx1"/>
                </a:solidFill>
                <a:latin typeface="Arial Narrow" pitchFamily="34" charset="0"/>
                <a:ea typeface="+mn-ea"/>
                <a:cs typeface="+mn-cs"/>
              </a:defRPr>
            </a:lvl3pPr>
            <a:lvl4pPr marL="1097280" indent="-228600" algn="l" rtl="0" eaLnBrk="1" latinLnBrk="0" hangingPunct="1">
              <a:spcBef>
                <a:spcPct val="20000"/>
              </a:spcBef>
              <a:buClr>
                <a:schemeClr val="accent4"/>
              </a:buClr>
              <a:buSzPct val="70000"/>
              <a:buFont typeface="Wingdings"/>
              <a:buNone/>
              <a:defRPr kumimoji="0" sz="2000" kern="1200">
                <a:solidFill>
                  <a:schemeClr val="tx2"/>
                </a:solidFill>
                <a:latin typeface="Arial Narrow" pitchFamily="34" charset="0"/>
                <a:ea typeface="+mn-ea"/>
                <a:cs typeface="+mn-cs"/>
              </a:defRPr>
            </a:lvl4pPr>
            <a:lvl5pPr marL="1371600" indent="-228600" algn="l" rtl="0" eaLnBrk="1" latinLnBrk="0" hangingPunct="1">
              <a:spcBef>
                <a:spcPct val="20000"/>
              </a:spcBef>
              <a:buClr>
                <a:schemeClr val="accent5"/>
              </a:buClr>
              <a:buFontTx/>
              <a:buNone/>
              <a:defRPr kumimoji="0" sz="1800" kern="1200">
                <a:solidFill>
                  <a:schemeClr val="tx1"/>
                </a:solidFill>
                <a:latin typeface="Arial Narrow" pitchFamily="34" charset="0"/>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pPr marL="0" indent="0" algn="ctr">
              <a:buNone/>
            </a:pPr>
            <a:r>
              <a:rPr lang="en-US" sz="2600" b="1" smtClean="0">
                <a:solidFill>
                  <a:srgbClr val="6C3C00"/>
                </a:solidFill>
              </a:rPr>
              <a:t>Pre-existing conditions subject to certain exclusions.</a:t>
            </a:r>
            <a:endParaRPr lang="en-US" sz="2600" b="1" dirty="0">
              <a:solidFill>
                <a:srgbClr val="6C3C00"/>
              </a:solidFill>
            </a:endParaRPr>
          </a:p>
        </p:txBody>
      </p:sp>
    </p:spTree>
    <p:extLst>
      <p:ext uri="{BB962C8B-B14F-4D97-AF65-F5344CB8AC3E}">
        <p14:creationId xmlns:p14="http://schemas.microsoft.com/office/powerpoint/2010/main" val="127543239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Discount Purchase Program</a:t>
            </a:r>
            <a:endParaRPr lang="en-US" dirty="0"/>
          </a:p>
        </p:txBody>
      </p:sp>
      <p:sp>
        <p:nvSpPr>
          <p:cNvPr id="5" name="Rectangle 4"/>
          <p:cNvSpPr/>
          <p:nvPr/>
        </p:nvSpPr>
        <p:spPr>
          <a:xfrm>
            <a:off x="1143000" y="4254747"/>
            <a:ext cx="6858000" cy="37147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6" name="Content Placeholder 12" descr="treat yourself to cool deals graphic"/>
          <p:cNvPicPr>
            <a:picLocks noChangeAspect="1"/>
          </p:cNvPicPr>
          <p:nvPr/>
        </p:nvPicPr>
        <p:blipFill rotWithShape="1">
          <a:blip r:embed="rId2" cstate="print">
            <a:extLst>
              <a:ext uri="{28A0092B-C50C-407E-A947-70E740481C1C}">
                <a14:useLocalDpi xmlns:a14="http://schemas.microsoft.com/office/drawing/2010/main" val="0"/>
              </a:ext>
            </a:extLst>
          </a:blip>
          <a:srcRect l="8851"/>
          <a:stretch/>
        </p:blipFill>
        <p:spPr>
          <a:xfrm>
            <a:off x="1143000" y="1307170"/>
            <a:ext cx="2649802" cy="2881656"/>
          </a:xfrm>
          <a:prstGeom prst="rect">
            <a:avLst/>
          </a:prstGeom>
        </p:spPr>
      </p:pic>
      <p:pic>
        <p:nvPicPr>
          <p:cNvPr id="7" name="Content Placeholder 14" descr="Discount Purchase Program logo"/>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51059" y="1307170"/>
            <a:ext cx="1875345" cy="513709"/>
          </a:xfrm>
          <a:prstGeom prst="rect">
            <a:avLst/>
          </a:prstGeom>
        </p:spPr>
      </p:pic>
      <p:sp>
        <p:nvSpPr>
          <p:cNvPr id="8" name="Content Placeholder 4"/>
          <p:cNvSpPr txBox="1">
            <a:spLocks/>
          </p:cNvSpPr>
          <p:nvPr/>
        </p:nvSpPr>
        <p:spPr>
          <a:xfrm>
            <a:off x="4293909" y="1885950"/>
            <a:ext cx="3543300" cy="1943100"/>
          </a:xfrm>
          <a:prstGeom prst="rect">
            <a:avLst/>
          </a:prstGeom>
        </p:spPr>
        <p:txBody>
          <a:bodyPr>
            <a:normAutofit fontScale="92500" lnSpcReduction="10000"/>
          </a:bodyPr>
          <a:lstStyle>
            <a:lvl1pPr marL="228600" indent="-228600" algn="l" rtl="0" eaLnBrk="1" latinLnBrk="0" hangingPunct="1">
              <a:spcBef>
                <a:spcPct val="20000"/>
              </a:spcBef>
              <a:buClr>
                <a:srgbClr val="567632"/>
              </a:buClr>
              <a:buSzPct val="85000"/>
              <a:buFont typeface="Wingdings 2"/>
              <a:buChar char=""/>
              <a:defRPr kumimoji="0" sz="2400" b="0" kern="1200">
                <a:solidFill>
                  <a:schemeClr val="tx1"/>
                </a:solidFill>
                <a:latin typeface="Arial Narrow" pitchFamily="34" charset="0"/>
                <a:ea typeface="+mn-ea"/>
                <a:cs typeface="+mn-cs"/>
              </a:defRPr>
            </a:lvl1pPr>
            <a:lvl2pPr marL="457200" indent="-228600" algn="l" rtl="0" eaLnBrk="1" latinLnBrk="0" hangingPunct="1">
              <a:spcBef>
                <a:spcPct val="20000"/>
              </a:spcBef>
              <a:buClr>
                <a:srgbClr val="567632"/>
              </a:buClr>
              <a:buSzPct val="75000"/>
              <a:buFont typeface="Wingdings" pitchFamily="2" charset="2"/>
              <a:buChar char=""/>
              <a:defRPr kumimoji="0" sz="2400" b="0" kern="1200">
                <a:solidFill>
                  <a:schemeClr val="tx1"/>
                </a:solidFill>
                <a:latin typeface="Arial Narrow" pitchFamily="34" charset="0"/>
                <a:ea typeface="+mn-ea"/>
                <a:cs typeface="+mn-cs"/>
              </a:defRPr>
            </a:lvl2pPr>
            <a:lvl3pPr marL="685800" indent="-228600" algn="l" rtl="0" eaLnBrk="1" latinLnBrk="0" hangingPunct="1">
              <a:spcBef>
                <a:spcPct val="20000"/>
              </a:spcBef>
              <a:buClr>
                <a:schemeClr val="tx1"/>
              </a:buClr>
              <a:buSzPct val="75000"/>
              <a:buFont typeface="Arial" pitchFamily="34" charset="0"/>
              <a:buChar char="­"/>
              <a:defRPr kumimoji="0" sz="2400" b="0" kern="1200">
                <a:solidFill>
                  <a:schemeClr val="tx1"/>
                </a:solidFill>
                <a:latin typeface="Arial Narrow" pitchFamily="34" charset="0"/>
                <a:ea typeface="+mn-ea"/>
                <a:cs typeface="+mn-cs"/>
              </a:defRPr>
            </a:lvl3pPr>
            <a:lvl4pPr marL="1097280" indent="-228600" algn="l" rtl="0" eaLnBrk="1" latinLnBrk="0" hangingPunct="1">
              <a:spcBef>
                <a:spcPct val="20000"/>
              </a:spcBef>
              <a:buClr>
                <a:schemeClr val="accent4"/>
              </a:buClr>
              <a:buSzPct val="70000"/>
              <a:buFont typeface="Wingdings"/>
              <a:buNone/>
              <a:defRPr kumimoji="0" sz="2000" kern="1200">
                <a:solidFill>
                  <a:schemeClr val="tx2"/>
                </a:solidFill>
                <a:latin typeface="Arial Narrow" pitchFamily="34" charset="0"/>
                <a:ea typeface="+mn-ea"/>
                <a:cs typeface="+mn-cs"/>
              </a:defRPr>
            </a:lvl4pPr>
            <a:lvl5pPr marL="1371600" indent="-228600" algn="l" rtl="0" eaLnBrk="1" latinLnBrk="0" hangingPunct="1">
              <a:spcBef>
                <a:spcPct val="20000"/>
              </a:spcBef>
              <a:buClr>
                <a:schemeClr val="accent5"/>
              </a:buClr>
              <a:buFontTx/>
              <a:buNone/>
              <a:defRPr kumimoji="0" sz="1800" kern="1200">
                <a:solidFill>
                  <a:schemeClr val="tx1"/>
                </a:solidFill>
                <a:latin typeface="Arial Narrow" pitchFamily="34" charset="0"/>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r>
              <a:rPr lang="en-US" b="1" smtClean="0">
                <a:latin typeface="Arial" panose="020B0604020202020204" pitchFamily="34" charset="0"/>
                <a:cs typeface="Arial" panose="020B0604020202020204" pitchFamily="34" charset="0"/>
              </a:rPr>
              <a:t>Ready to Save?</a:t>
            </a:r>
          </a:p>
          <a:p>
            <a:pPr marL="255985" indent="-172641">
              <a:buFont typeface="Arial" panose="020B0604020202020204" pitchFamily="34" charset="0"/>
              <a:buChar char="•"/>
            </a:pPr>
            <a:r>
              <a:rPr lang="en-US" smtClean="0">
                <a:latin typeface="Arial" panose="020B0604020202020204" pitchFamily="34" charset="0"/>
                <a:cs typeface="Arial" panose="020B0604020202020204" pitchFamily="34" charset="0"/>
              </a:rPr>
              <a:t>Shop online for discounted prices.</a:t>
            </a:r>
          </a:p>
          <a:p>
            <a:pPr marL="255985" indent="-172641">
              <a:spcAft>
                <a:spcPts val="450"/>
              </a:spcAft>
              <a:buFont typeface="Arial" panose="020B0604020202020204" pitchFamily="34" charset="0"/>
              <a:buChar char="•"/>
            </a:pPr>
            <a:r>
              <a:rPr lang="en-US" smtClean="0">
                <a:latin typeface="Arial" panose="020B0604020202020204" pitchFamily="34" charset="0"/>
                <a:cs typeface="Arial" panose="020B0604020202020204" pitchFamily="34" charset="0"/>
              </a:rPr>
              <a:t>No membership fee.</a:t>
            </a:r>
          </a:p>
          <a:p>
            <a:pPr marL="255985" indent="-172641">
              <a:buFont typeface="Arial" panose="020B0604020202020204" pitchFamily="34" charset="0"/>
              <a:buChar char="•"/>
            </a:pPr>
            <a:r>
              <a:rPr lang="en-US" smtClean="0">
                <a:latin typeface="Arial" panose="020B0604020202020204" pitchFamily="34" charset="0"/>
                <a:cs typeface="Arial" panose="020B0604020202020204" pitchFamily="34" charset="0"/>
              </a:rPr>
              <a:t>Just shop and save!</a:t>
            </a:r>
          </a:p>
          <a:p>
            <a:endParaRPr lang="en-US" smtClean="0"/>
          </a:p>
          <a:p>
            <a:endParaRPr lang="en-US" dirty="0"/>
          </a:p>
        </p:txBody>
      </p:sp>
      <p:sp>
        <p:nvSpPr>
          <p:cNvPr id="9" name="Content Placeholder 10"/>
          <p:cNvSpPr txBox="1">
            <a:spLocks/>
          </p:cNvSpPr>
          <p:nvPr/>
        </p:nvSpPr>
        <p:spPr>
          <a:xfrm>
            <a:off x="2914653" y="4288602"/>
            <a:ext cx="4629150" cy="303765"/>
          </a:xfrm>
          <a:prstGeom prst="rect">
            <a:avLst/>
          </a:prstGeom>
        </p:spPr>
        <p:txBody>
          <a:bodyPr>
            <a:normAutofit fontScale="70000" lnSpcReduction="20000"/>
          </a:bodyPr>
          <a:lstStyle>
            <a:lvl1pPr marL="228600" indent="-228600" algn="l" rtl="0" eaLnBrk="1" latinLnBrk="0" hangingPunct="1">
              <a:spcBef>
                <a:spcPct val="20000"/>
              </a:spcBef>
              <a:buClr>
                <a:srgbClr val="567632"/>
              </a:buClr>
              <a:buSzPct val="85000"/>
              <a:buFont typeface="Wingdings 2"/>
              <a:buChar char=""/>
              <a:defRPr kumimoji="0" sz="2400" b="0" kern="1200">
                <a:solidFill>
                  <a:schemeClr val="tx1"/>
                </a:solidFill>
                <a:latin typeface="Arial Narrow" pitchFamily="34" charset="0"/>
                <a:ea typeface="+mn-ea"/>
                <a:cs typeface="+mn-cs"/>
              </a:defRPr>
            </a:lvl1pPr>
            <a:lvl2pPr marL="457200" indent="-228600" algn="l" rtl="0" eaLnBrk="1" latinLnBrk="0" hangingPunct="1">
              <a:spcBef>
                <a:spcPct val="20000"/>
              </a:spcBef>
              <a:buClr>
                <a:srgbClr val="567632"/>
              </a:buClr>
              <a:buSzPct val="75000"/>
              <a:buFont typeface="Wingdings" pitchFamily="2" charset="2"/>
              <a:buChar char=""/>
              <a:defRPr kumimoji="0" sz="2400" b="0" kern="1200">
                <a:solidFill>
                  <a:schemeClr val="tx1"/>
                </a:solidFill>
                <a:latin typeface="Arial Narrow" pitchFamily="34" charset="0"/>
                <a:ea typeface="+mn-ea"/>
                <a:cs typeface="+mn-cs"/>
              </a:defRPr>
            </a:lvl2pPr>
            <a:lvl3pPr marL="685800" indent="-228600" algn="l" rtl="0" eaLnBrk="1" latinLnBrk="0" hangingPunct="1">
              <a:spcBef>
                <a:spcPct val="20000"/>
              </a:spcBef>
              <a:buClr>
                <a:schemeClr val="tx1"/>
              </a:buClr>
              <a:buSzPct val="75000"/>
              <a:buFont typeface="Arial" pitchFamily="34" charset="0"/>
              <a:buChar char="­"/>
              <a:defRPr kumimoji="0" sz="2400" b="0" kern="1200">
                <a:solidFill>
                  <a:schemeClr val="tx1"/>
                </a:solidFill>
                <a:latin typeface="Arial Narrow" pitchFamily="34" charset="0"/>
                <a:ea typeface="+mn-ea"/>
                <a:cs typeface="+mn-cs"/>
              </a:defRPr>
            </a:lvl3pPr>
            <a:lvl4pPr marL="1097280" indent="-228600" algn="l" rtl="0" eaLnBrk="1" latinLnBrk="0" hangingPunct="1">
              <a:spcBef>
                <a:spcPct val="20000"/>
              </a:spcBef>
              <a:buClr>
                <a:schemeClr val="accent4"/>
              </a:buClr>
              <a:buSzPct val="70000"/>
              <a:buFont typeface="Wingdings"/>
              <a:buNone/>
              <a:defRPr kumimoji="0" sz="2000" kern="1200">
                <a:solidFill>
                  <a:schemeClr val="tx2"/>
                </a:solidFill>
                <a:latin typeface="Arial Narrow" pitchFamily="34" charset="0"/>
                <a:ea typeface="+mn-ea"/>
                <a:cs typeface="+mn-cs"/>
              </a:defRPr>
            </a:lvl4pPr>
            <a:lvl5pPr marL="1371600" indent="-228600" algn="l" rtl="0" eaLnBrk="1" latinLnBrk="0" hangingPunct="1">
              <a:spcBef>
                <a:spcPct val="20000"/>
              </a:spcBef>
              <a:buClr>
                <a:schemeClr val="accent5"/>
              </a:buClr>
              <a:buFontTx/>
              <a:buNone/>
              <a:defRPr kumimoji="0" sz="1800" kern="1200">
                <a:solidFill>
                  <a:schemeClr val="tx1"/>
                </a:solidFill>
                <a:latin typeface="Arial Narrow" pitchFamily="34" charset="0"/>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r>
              <a:rPr lang="en-US" b="1" u="sng" dirty="0" smtClean="0">
                <a:solidFill>
                  <a:schemeClr val="bg1">
                    <a:lumMod val="95000"/>
                  </a:schemeClr>
                </a:solidFill>
              </a:rPr>
              <a:t>https://ers.savings.beneplace.com/</a:t>
            </a:r>
            <a:endParaRPr lang="en-US" b="1" dirty="0">
              <a:solidFill>
                <a:schemeClr val="bg1">
                  <a:lumMod val="95000"/>
                </a:schemeClr>
              </a:solidFill>
            </a:endParaRPr>
          </a:p>
        </p:txBody>
      </p:sp>
      <p:cxnSp>
        <p:nvCxnSpPr>
          <p:cNvPr id="10" name="Straight Connector 9"/>
          <p:cNvCxnSpPr/>
          <p:nvPr/>
        </p:nvCxnSpPr>
        <p:spPr>
          <a:xfrm>
            <a:off x="3989896" y="1209468"/>
            <a:ext cx="0" cy="2619584"/>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300183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45057" y="454422"/>
            <a:ext cx="3807680" cy="2554545"/>
          </a:xfrm>
          <a:prstGeom prst="rect">
            <a:avLst/>
          </a:prstGeom>
        </p:spPr>
        <p:txBody>
          <a:bodyPr wrap="square">
            <a:spAutoFit/>
          </a:bodyPr>
          <a:lstStyle/>
          <a:p>
            <a:pPr algn="ctr"/>
            <a:r>
              <a:rPr lang="en-US" sz="3200" dirty="0" smtClean="0">
                <a:solidFill>
                  <a:srgbClr val="754200"/>
                </a:solidFill>
                <a:latin typeface="Goudy Old Style" panose="02020502050305020303" pitchFamily="18" charset="0"/>
              </a:rPr>
              <a:t>ERS supports the state workforce by offering competitive benefits at a reasonable cost.</a:t>
            </a:r>
            <a:endParaRPr lang="en-US" sz="2000" dirty="0">
              <a:solidFill>
                <a:srgbClr val="754200"/>
              </a:solidFill>
              <a:latin typeface="Goudy Old Style" panose="02020502050305020303" pitchFamily="18" charset="0"/>
            </a:endParaRPr>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18968" t="7717" r="16561" b="6504"/>
          <a:stretch/>
        </p:blipFill>
        <p:spPr>
          <a:xfrm>
            <a:off x="3437864" y="100668"/>
            <a:ext cx="5710222" cy="4915949"/>
          </a:xfrm>
          <a:prstGeom prst="rect">
            <a:avLst/>
          </a:prstGeom>
        </p:spPr>
      </p:pic>
    </p:spTree>
    <p:extLst>
      <p:ext uri="{BB962C8B-B14F-4D97-AF65-F5344CB8AC3E}">
        <p14:creationId xmlns:p14="http://schemas.microsoft.com/office/powerpoint/2010/main" val="164461315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Benefits include</a:t>
            </a:r>
            <a:endParaRPr lang="en-US" dirty="0"/>
          </a:p>
        </p:txBody>
      </p:sp>
      <p:sp>
        <p:nvSpPr>
          <p:cNvPr id="5" name="Text Placeholder 1"/>
          <p:cNvSpPr>
            <a:spLocks noGrp="1"/>
          </p:cNvSpPr>
          <p:nvPr>
            <p:ph type="body" sz="quarter" idx="12"/>
          </p:nvPr>
        </p:nvSpPr>
        <p:spPr>
          <a:xfrm>
            <a:off x="319178" y="1159329"/>
            <a:ext cx="4180634" cy="3355740"/>
          </a:xfrm>
        </p:spPr>
        <p:txBody>
          <a:bodyPr>
            <a:noAutofit/>
          </a:bodyPr>
          <a:lstStyle/>
          <a:p>
            <a:pPr>
              <a:spcBef>
                <a:spcPts val="0"/>
              </a:spcBef>
            </a:pPr>
            <a:endParaRPr lang="en-US" sz="2000" dirty="0"/>
          </a:p>
          <a:p>
            <a:pPr>
              <a:spcBef>
                <a:spcPts val="0"/>
              </a:spcBef>
              <a:spcAft>
                <a:spcPts val="1200"/>
              </a:spcAft>
            </a:pPr>
            <a:r>
              <a:rPr lang="en-US" sz="2000" dirty="0"/>
              <a:t> </a:t>
            </a:r>
            <a:r>
              <a:rPr lang="en-US" sz="2000" dirty="0" smtClean="0"/>
              <a:t>Health coverage</a:t>
            </a:r>
          </a:p>
          <a:p>
            <a:pPr lvl="1">
              <a:spcBef>
                <a:spcPts val="0"/>
              </a:spcBef>
              <a:spcAft>
                <a:spcPts val="1200"/>
              </a:spcAft>
            </a:pPr>
            <a:r>
              <a:rPr lang="en-US" sz="2000" dirty="0" smtClean="0"/>
              <a:t>100</a:t>
            </a:r>
            <a:r>
              <a:rPr lang="en-US" sz="2000" dirty="0"/>
              <a:t>% premiums paid </a:t>
            </a:r>
            <a:r>
              <a:rPr lang="en-US" sz="2000" dirty="0" smtClean="0"/>
              <a:t>for </a:t>
            </a:r>
            <a:r>
              <a:rPr lang="en-US" sz="2000" dirty="0"/>
              <a:t>eligible full-time </a:t>
            </a:r>
            <a:r>
              <a:rPr lang="en-US" sz="2000" dirty="0" smtClean="0"/>
              <a:t>employees</a:t>
            </a:r>
          </a:p>
          <a:p>
            <a:pPr lvl="1">
              <a:spcBef>
                <a:spcPts val="0"/>
              </a:spcBef>
              <a:spcAft>
                <a:spcPts val="1200"/>
              </a:spcAft>
            </a:pPr>
            <a:r>
              <a:rPr lang="en-US" sz="2000" dirty="0" smtClean="0"/>
              <a:t> </a:t>
            </a:r>
            <a:r>
              <a:rPr lang="en-US" sz="2000" dirty="0"/>
              <a:t>50% health premiums paid for eligible spouses and children of full-time </a:t>
            </a:r>
            <a:r>
              <a:rPr lang="en-US" sz="2000" dirty="0" smtClean="0"/>
              <a:t>employees</a:t>
            </a:r>
          </a:p>
          <a:p>
            <a:pPr>
              <a:spcBef>
                <a:spcPts val="0"/>
              </a:spcBef>
            </a:pPr>
            <a:r>
              <a:rPr lang="en-US" sz="2000" dirty="0"/>
              <a:t> ERS Retirement plan (if applicable)</a:t>
            </a:r>
          </a:p>
          <a:p>
            <a:pPr marL="0" indent="0">
              <a:spcBef>
                <a:spcPts val="0"/>
              </a:spcBef>
              <a:buNone/>
            </a:pPr>
            <a:endParaRPr lang="en-US" sz="2000" dirty="0"/>
          </a:p>
        </p:txBody>
      </p:sp>
      <p:sp>
        <p:nvSpPr>
          <p:cNvPr id="6" name="Text Placeholder 1"/>
          <p:cNvSpPr txBox="1">
            <a:spLocks/>
          </p:cNvSpPr>
          <p:nvPr/>
        </p:nvSpPr>
        <p:spPr>
          <a:xfrm>
            <a:off x="4598410" y="1159328"/>
            <a:ext cx="4180634" cy="3355739"/>
          </a:xfrm>
          <a:prstGeom prst="rect">
            <a:avLst/>
          </a:prstGeom>
        </p:spPr>
        <p:txBody>
          <a:bodyPr vert="horz" lIns="0" tIns="0" rIns="0" bIns="0">
            <a:noAutofit/>
          </a:bodyPr>
          <a:lstStyle>
            <a:lvl1pPr marL="228600" indent="-228600" algn="l" rtl="0" eaLnBrk="1" latinLnBrk="0" hangingPunct="1">
              <a:lnSpc>
                <a:spcPct val="100000"/>
              </a:lnSpc>
              <a:spcBef>
                <a:spcPts val="576"/>
              </a:spcBef>
              <a:buClr>
                <a:srgbClr val="567632"/>
              </a:buClr>
              <a:buSzPct val="85000"/>
              <a:buFont typeface="Wingdings 2"/>
              <a:buChar char=""/>
              <a:defRPr kumimoji="0" sz="2400" b="0" kern="1200">
                <a:solidFill>
                  <a:schemeClr val="tx1"/>
                </a:solidFill>
                <a:latin typeface="Arial Narrow" pitchFamily="34" charset="0"/>
                <a:ea typeface="+mn-ea"/>
                <a:cs typeface="+mn-cs"/>
              </a:defRPr>
            </a:lvl1pPr>
            <a:lvl2pPr marL="457200" indent="-228600" algn="l" rtl="0" eaLnBrk="1" latinLnBrk="0" hangingPunct="1">
              <a:lnSpc>
                <a:spcPct val="100000"/>
              </a:lnSpc>
              <a:spcBef>
                <a:spcPts val="576"/>
              </a:spcBef>
              <a:buClr>
                <a:srgbClr val="567632"/>
              </a:buClr>
              <a:buSzPct val="75000"/>
              <a:buFont typeface="Wingdings" pitchFamily="2" charset="2"/>
              <a:buChar char=""/>
              <a:defRPr kumimoji="0" sz="2400" b="0" kern="1200">
                <a:solidFill>
                  <a:schemeClr val="tx1"/>
                </a:solidFill>
                <a:latin typeface="Arial Narrow" pitchFamily="34" charset="0"/>
                <a:ea typeface="+mn-ea"/>
                <a:cs typeface="+mn-cs"/>
              </a:defRPr>
            </a:lvl2pPr>
            <a:lvl3pPr marL="685800" indent="-228600" algn="l" rtl="0" eaLnBrk="1" latinLnBrk="0" hangingPunct="1">
              <a:lnSpc>
                <a:spcPct val="100000"/>
              </a:lnSpc>
              <a:spcBef>
                <a:spcPts val="576"/>
              </a:spcBef>
              <a:buClr>
                <a:schemeClr val="tx1"/>
              </a:buClr>
              <a:buSzPct val="75000"/>
              <a:buFont typeface="Arial" pitchFamily="34" charset="0"/>
              <a:buChar char="­"/>
              <a:defRPr kumimoji="0" sz="2400" b="0" kern="1200">
                <a:solidFill>
                  <a:schemeClr val="tx1"/>
                </a:solidFill>
                <a:latin typeface="Arial Narrow" pitchFamily="34" charset="0"/>
                <a:ea typeface="+mn-ea"/>
                <a:cs typeface="+mn-cs"/>
              </a:defRPr>
            </a:lvl3pPr>
            <a:lvl4pPr marL="1097280" indent="-228600" algn="l" rtl="0" eaLnBrk="1" latinLnBrk="0" hangingPunct="1">
              <a:spcBef>
                <a:spcPct val="20000"/>
              </a:spcBef>
              <a:buClr>
                <a:schemeClr val="accent4"/>
              </a:buClr>
              <a:buSzPct val="70000"/>
              <a:buFont typeface="Wingdings"/>
              <a:buNone/>
              <a:defRPr kumimoji="0" sz="2000" kern="1200">
                <a:solidFill>
                  <a:schemeClr val="tx2"/>
                </a:solidFill>
                <a:latin typeface="Arial Narrow" pitchFamily="34" charset="0"/>
                <a:ea typeface="+mn-ea"/>
                <a:cs typeface="+mn-cs"/>
              </a:defRPr>
            </a:lvl4pPr>
            <a:lvl5pPr marL="1371600" indent="-228600" algn="l" rtl="0" eaLnBrk="1" latinLnBrk="0" hangingPunct="1">
              <a:spcBef>
                <a:spcPct val="20000"/>
              </a:spcBef>
              <a:buClr>
                <a:schemeClr val="accent5"/>
              </a:buClr>
              <a:buFontTx/>
              <a:buNone/>
              <a:defRPr kumimoji="0" sz="1800" kern="1200">
                <a:solidFill>
                  <a:schemeClr val="tx1"/>
                </a:solidFill>
                <a:latin typeface="Arial Narrow" pitchFamily="34" charset="0"/>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pPr>
              <a:spcBef>
                <a:spcPts val="0"/>
              </a:spcBef>
            </a:pPr>
            <a:endParaRPr lang="en-US" sz="2000" dirty="0" smtClean="0"/>
          </a:p>
          <a:p>
            <a:pPr>
              <a:spcBef>
                <a:spcPts val="0"/>
              </a:spcBef>
            </a:pPr>
            <a:r>
              <a:rPr lang="en-US" sz="2000" dirty="0" smtClean="0"/>
              <a:t> </a:t>
            </a:r>
            <a:r>
              <a:rPr lang="en-US" sz="2000" dirty="0" smtClean="0"/>
              <a:t>Valuable benefits make up about one-third of the average State of Texas compensation package</a:t>
            </a:r>
          </a:p>
          <a:p>
            <a:pPr>
              <a:spcBef>
                <a:spcPts val="0"/>
              </a:spcBef>
            </a:pPr>
            <a:endParaRPr lang="en-US" sz="2000" dirty="0" smtClean="0"/>
          </a:p>
          <a:p>
            <a:pPr>
              <a:spcBef>
                <a:spcPts val="0"/>
              </a:spcBef>
            </a:pPr>
            <a:r>
              <a:rPr lang="en-US" sz="2000" dirty="0" smtClean="0"/>
              <a:t> More pay and vacation time as rewards for longevity</a:t>
            </a:r>
            <a:endParaRPr lang="en-US" sz="2000" dirty="0"/>
          </a:p>
        </p:txBody>
      </p:sp>
      <p:pic>
        <p:nvPicPr>
          <p:cNvPr id="7" name="Picture 5"/>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6517942" y="3320068"/>
            <a:ext cx="1264975" cy="12649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644109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Benefits breakdown</a:t>
            </a:r>
            <a:endParaRPr lang="en-US" dirty="0"/>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87511" y="1076422"/>
            <a:ext cx="7211459" cy="3828222"/>
          </a:xfrm>
          <a:prstGeom prst="rect">
            <a:avLst/>
          </a:prstGeom>
        </p:spPr>
      </p:pic>
    </p:spTree>
    <p:extLst>
      <p:ext uri="{BB962C8B-B14F-4D97-AF65-F5344CB8AC3E}">
        <p14:creationId xmlns:p14="http://schemas.microsoft.com/office/powerpoint/2010/main" val="341575464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2"/>
          </p:nvPr>
        </p:nvSpPr>
        <p:spPr>
          <a:xfrm>
            <a:off x="319177" y="1277610"/>
            <a:ext cx="8531525" cy="2837190"/>
          </a:xfrm>
        </p:spPr>
        <p:txBody>
          <a:bodyPr>
            <a:normAutofit/>
          </a:bodyPr>
          <a:lstStyle/>
          <a:p>
            <a:pPr marL="0" indent="0">
              <a:buNone/>
            </a:pPr>
            <a:r>
              <a:rPr lang="en-US" dirty="0" smtClean="0"/>
              <a:t>Overviews of and details on:</a:t>
            </a:r>
          </a:p>
          <a:p>
            <a:r>
              <a:rPr lang="en-US" dirty="0" smtClean="0"/>
              <a:t>Health and other insurance benefits</a:t>
            </a:r>
          </a:p>
          <a:p>
            <a:r>
              <a:rPr lang="en-US" dirty="0" smtClean="0"/>
              <a:t>State of Texas Retirement and Texa$aver</a:t>
            </a:r>
            <a:r>
              <a:rPr lang="en-US" baseline="30000" dirty="0" smtClean="0"/>
              <a:t>SM</a:t>
            </a:r>
            <a:r>
              <a:rPr lang="en-US" dirty="0" smtClean="0"/>
              <a:t> 401(k)s and 457s</a:t>
            </a:r>
          </a:p>
          <a:p>
            <a:r>
              <a:rPr lang="en-US" dirty="0" smtClean="0"/>
              <a:t>Dependent eligibility and coverage</a:t>
            </a:r>
          </a:p>
        </p:txBody>
      </p:sp>
      <p:sp>
        <p:nvSpPr>
          <p:cNvPr id="4" name="Title 3"/>
          <p:cNvSpPr>
            <a:spLocks noGrp="1"/>
          </p:cNvSpPr>
          <p:nvPr>
            <p:ph type="title"/>
          </p:nvPr>
        </p:nvSpPr>
        <p:spPr>
          <a:xfrm>
            <a:off x="319177" y="174151"/>
            <a:ext cx="7644416" cy="825116"/>
          </a:xfrm>
        </p:spPr>
        <p:txBody>
          <a:bodyPr>
            <a:normAutofit fontScale="90000"/>
          </a:bodyPr>
          <a:lstStyle/>
          <a:p>
            <a:r>
              <a:rPr lang="en-US" sz="3600" dirty="0" smtClean="0"/>
              <a:t>ERS website: ers.texas.gov</a:t>
            </a:r>
            <a:r>
              <a:rPr lang="en-US" dirty="0" smtClean="0"/>
              <a:t/>
            </a:r>
            <a:br>
              <a:rPr lang="en-US" dirty="0" smtClean="0"/>
            </a:br>
            <a:r>
              <a:rPr lang="en-US" sz="3100" b="0" i="1" dirty="0" smtClean="0"/>
              <a:t>Benefits information for new employees and recruits</a:t>
            </a:r>
            <a:endParaRPr lang="en-US" sz="3100" b="0" i="1" dirty="0"/>
          </a:p>
        </p:txBody>
      </p:sp>
    </p:spTree>
    <p:extLst>
      <p:ext uri="{BB962C8B-B14F-4D97-AF65-F5344CB8AC3E}">
        <p14:creationId xmlns:p14="http://schemas.microsoft.com/office/powerpoint/2010/main" val="338391040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19177" y="0"/>
            <a:ext cx="7528038" cy="825116"/>
          </a:xfrm>
        </p:spPr>
        <p:txBody>
          <a:bodyPr>
            <a:normAutofit/>
          </a:bodyPr>
          <a:lstStyle/>
          <a:p>
            <a:r>
              <a:rPr lang="en-US" dirty="0" smtClean="0"/>
              <a:t>Overview for Recruits: Benefits at a Glance</a:t>
            </a:r>
            <a:endParaRPr lang="en-US" dirty="0"/>
          </a:p>
        </p:txBody>
      </p:sp>
      <p:pic>
        <p:nvPicPr>
          <p:cNvPr id="5" name="Picture 4"/>
          <p:cNvPicPr>
            <a:picLocks noChangeAspect="1"/>
          </p:cNvPicPr>
          <p:nvPr/>
        </p:nvPicPr>
        <p:blipFill rotWithShape="1">
          <a:blip r:embed="rId3"/>
          <a:srcRect t="3146" r="6675" b="4127"/>
          <a:stretch/>
        </p:blipFill>
        <p:spPr>
          <a:xfrm>
            <a:off x="212460" y="898940"/>
            <a:ext cx="6318238" cy="3923607"/>
          </a:xfrm>
          <a:prstGeom prst="rect">
            <a:avLst/>
          </a:prstGeom>
        </p:spPr>
      </p:pic>
      <p:sp>
        <p:nvSpPr>
          <p:cNvPr id="6" name="Oval 5"/>
          <p:cNvSpPr/>
          <p:nvPr/>
        </p:nvSpPr>
        <p:spPr>
          <a:xfrm>
            <a:off x="989214" y="1670859"/>
            <a:ext cx="939338" cy="43226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rotWithShape="1">
          <a:blip r:embed="rId4"/>
          <a:srcRect l="9171" t="3206" r="10073" b="4338"/>
          <a:stretch/>
        </p:blipFill>
        <p:spPr>
          <a:xfrm>
            <a:off x="4178196" y="1546400"/>
            <a:ext cx="4705004" cy="3366655"/>
          </a:xfrm>
          <a:prstGeom prst="rect">
            <a:avLst/>
          </a:prstGeom>
        </p:spPr>
      </p:pic>
    </p:spTree>
    <p:extLst>
      <p:ext uri="{BB962C8B-B14F-4D97-AF65-F5344CB8AC3E}">
        <p14:creationId xmlns:p14="http://schemas.microsoft.com/office/powerpoint/2010/main" val="4256863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19177" y="0"/>
            <a:ext cx="7528038" cy="825116"/>
          </a:xfrm>
        </p:spPr>
        <p:txBody>
          <a:bodyPr>
            <a:normAutofit/>
          </a:bodyPr>
          <a:lstStyle/>
          <a:p>
            <a:r>
              <a:rPr lang="en-US" dirty="0" smtClean="0"/>
              <a:t>Information for New Employees</a:t>
            </a:r>
            <a:endParaRPr lang="en-US" b="0" i="1" dirty="0"/>
          </a:p>
        </p:txBody>
      </p:sp>
      <p:pic>
        <p:nvPicPr>
          <p:cNvPr id="2" name="Picture 1"/>
          <p:cNvPicPr>
            <a:picLocks noChangeAspect="1"/>
          </p:cNvPicPr>
          <p:nvPr/>
        </p:nvPicPr>
        <p:blipFill rotWithShape="1">
          <a:blip r:embed="rId3"/>
          <a:srcRect l="3817" t="3093" r="7629" b="4226"/>
          <a:stretch/>
        </p:blipFill>
        <p:spPr>
          <a:xfrm>
            <a:off x="3003225" y="843449"/>
            <a:ext cx="5881094" cy="3846929"/>
          </a:xfrm>
          <a:prstGeom prst="rect">
            <a:avLst/>
          </a:prstGeom>
        </p:spPr>
      </p:pic>
      <p:sp>
        <p:nvSpPr>
          <p:cNvPr id="6" name="Oval 5"/>
          <p:cNvSpPr/>
          <p:nvPr/>
        </p:nvSpPr>
        <p:spPr>
          <a:xfrm>
            <a:off x="7032178" y="3069650"/>
            <a:ext cx="748145" cy="19950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4"/>
          <a:stretch>
            <a:fillRect/>
          </a:stretch>
        </p:blipFill>
        <p:spPr>
          <a:xfrm>
            <a:off x="411701" y="1537855"/>
            <a:ext cx="5299427" cy="3312142"/>
          </a:xfrm>
          <a:prstGeom prst="rect">
            <a:avLst/>
          </a:prstGeom>
        </p:spPr>
      </p:pic>
      <p:sp>
        <p:nvSpPr>
          <p:cNvPr id="8" name="Oval 7"/>
          <p:cNvSpPr/>
          <p:nvPr/>
        </p:nvSpPr>
        <p:spPr>
          <a:xfrm>
            <a:off x="3790604" y="3208713"/>
            <a:ext cx="1213657" cy="32645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3682539" y="4006735"/>
            <a:ext cx="1321722" cy="48213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21032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19177" y="0"/>
            <a:ext cx="7528038" cy="825116"/>
          </a:xfrm>
        </p:spPr>
        <p:txBody>
          <a:bodyPr>
            <a:normAutofit/>
          </a:bodyPr>
          <a:lstStyle/>
          <a:p>
            <a:r>
              <a:rPr lang="en-US" dirty="0" smtClean="0"/>
              <a:t>More Details</a:t>
            </a:r>
            <a:endParaRPr lang="en-US" dirty="0"/>
          </a:p>
        </p:txBody>
      </p:sp>
      <p:pic>
        <p:nvPicPr>
          <p:cNvPr id="5" name="Picture 4"/>
          <p:cNvPicPr>
            <a:picLocks noChangeAspect="1"/>
          </p:cNvPicPr>
          <p:nvPr/>
        </p:nvPicPr>
        <p:blipFill rotWithShape="1">
          <a:blip r:embed="rId3"/>
          <a:srcRect t="3146" r="6675" b="4127"/>
          <a:stretch/>
        </p:blipFill>
        <p:spPr>
          <a:xfrm>
            <a:off x="186173" y="825116"/>
            <a:ext cx="6318238" cy="3923607"/>
          </a:xfrm>
          <a:prstGeom prst="rect">
            <a:avLst/>
          </a:prstGeom>
        </p:spPr>
      </p:pic>
      <p:sp>
        <p:nvSpPr>
          <p:cNvPr id="6" name="Oval 5"/>
          <p:cNvSpPr/>
          <p:nvPr/>
        </p:nvSpPr>
        <p:spPr>
          <a:xfrm>
            <a:off x="1936865" y="1575417"/>
            <a:ext cx="939338" cy="43226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rotWithShape="1">
          <a:blip r:embed="rId4"/>
          <a:srcRect t="3341" b="4460"/>
          <a:stretch/>
        </p:blipFill>
        <p:spPr>
          <a:xfrm>
            <a:off x="3607080" y="1862052"/>
            <a:ext cx="5366394" cy="3092334"/>
          </a:xfrm>
          <a:prstGeom prst="rect">
            <a:avLst/>
          </a:prstGeom>
        </p:spPr>
      </p:pic>
    </p:spTree>
    <p:extLst>
      <p:ext uri="{BB962C8B-B14F-4D97-AF65-F5344CB8AC3E}">
        <p14:creationId xmlns:p14="http://schemas.microsoft.com/office/powerpoint/2010/main" val="2353523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1118608" y="825116"/>
            <a:ext cx="6653791" cy="4158620"/>
          </a:xfrm>
          <a:prstGeom prst="rect">
            <a:avLst/>
          </a:prstGeom>
        </p:spPr>
      </p:pic>
      <p:sp>
        <p:nvSpPr>
          <p:cNvPr id="4" name="Title 3"/>
          <p:cNvSpPr>
            <a:spLocks noGrp="1"/>
          </p:cNvSpPr>
          <p:nvPr>
            <p:ph type="title"/>
          </p:nvPr>
        </p:nvSpPr>
        <p:spPr>
          <a:xfrm>
            <a:off x="319177" y="0"/>
            <a:ext cx="7528038" cy="825116"/>
          </a:xfrm>
        </p:spPr>
        <p:txBody>
          <a:bodyPr>
            <a:normAutofit/>
          </a:bodyPr>
          <a:lstStyle/>
          <a:p>
            <a:r>
              <a:rPr lang="en-US" dirty="0" smtClean="0"/>
              <a:t>Ongoing Information and Education</a:t>
            </a:r>
            <a:endParaRPr lang="en-US" b="0" i="1" dirty="0"/>
          </a:p>
        </p:txBody>
      </p:sp>
      <p:sp>
        <p:nvSpPr>
          <p:cNvPr id="6" name="Oval 5"/>
          <p:cNvSpPr/>
          <p:nvPr/>
        </p:nvSpPr>
        <p:spPr>
          <a:xfrm>
            <a:off x="2244243" y="1190876"/>
            <a:ext cx="748145" cy="19950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5636029" y="4012795"/>
            <a:ext cx="947652" cy="29925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4862945" y="1116062"/>
            <a:ext cx="1388226" cy="170801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20518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9" grpId="0" animBg="1"/>
    </p:bld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2015_ppt_template_16x9">
  <a:themeElements>
    <a:clrScheme name="ERS colors">
      <a:dk1>
        <a:sysClr val="windowText" lastClr="000000"/>
      </a:dk1>
      <a:lt1>
        <a:sysClr val="window" lastClr="FFFFFF"/>
      </a:lt1>
      <a:dk2>
        <a:srgbClr val="567632"/>
      </a:dk2>
      <a:lt2>
        <a:srgbClr val="FFF6DD"/>
      </a:lt2>
      <a:accent1>
        <a:srgbClr val="567632"/>
      </a:accent1>
      <a:accent2>
        <a:srgbClr val="B8D6D6"/>
      </a:accent2>
      <a:accent3>
        <a:srgbClr val="B19D8D"/>
      </a:accent3>
      <a:accent4>
        <a:srgbClr val="1B75BC"/>
      </a:accent4>
      <a:accent5>
        <a:srgbClr val="9AC16E"/>
      </a:accent5>
      <a:accent6>
        <a:srgbClr val="F0CE55"/>
      </a:accent6>
      <a:hlink>
        <a:srgbClr val="53B5FF"/>
      </a:hlink>
      <a:folHlink>
        <a:srgbClr val="DA9EF5"/>
      </a:folHlink>
    </a:clrScheme>
    <a:fontScheme name="ERS ppt font">
      <a:majorFont>
        <a:latin typeface="Arial Narrow"/>
        <a:ea typeface=""/>
        <a:cs typeface=""/>
      </a:majorFont>
      <a:minorFont>
        <a:latin typeface="Arial Narrow"/>
        <a:ea typeface=""/>
        <a:cs typeface=""/>
      </a:minorFont>
    </a:fontScheme>
    <a:fmtScheme name="Clarity">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blipFill>
          <a:blip xmlns:r="http://schemas.openxmlformats.org/officeDocument/2006/relationships" r:embed="rId1">
            <a:duotone>
              <a:schemeClr val="phClr">
                <a:shade val="70000"/>
                <a:satMod val="115000"/>
              </a:schemeClr>
              <a:schemeClr val="phClr">
                <a:tint val="85000"/>
              </a:schemeClr>
            </a:duotone>
          </a:blip>
          <a:tile tx="0" ty="0" sx="85000" sy="85000" flip="none" algn="tl"/>
        </a:blipFill>
        <a:blipFill>
          <a:blip xmlns:r="http://schemas.openxmlformats.org/officeDocument/2006/relationships" r:embed="rId2">
            <a:duotone>
              <a:schemeClr val="phClr">
                <a:shade val="65000"/>
                <a:satMod val="115000"/>
              </a:schemeClr>
              <a:schemeClr val="phClr">
                <a:tint val="85000"/>
              </a:schemeClr>
            </a:duotone>
          </a:blip>
          <a:tile tx="0" ty="0" sx="65000" sy="65000" flip="none" algn="tl"/>
        </a:blipFill>
      </a:bgFillStyleLst>
    </a:fmtScheme>
  </a:themeElements>
  <a:objectDefaults>
    <a:txDef>
      <a:spPr>
        <a:noFill/>
      </a:spPr>
      <a:bodyPr wrap="square" rtlCol="0">
        <a:spAutoFit/>
      </a:bodyPr>
      <a:lstStyle>
        <a:defPPr>
          <a:defRPr dirty="0"/>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APAL_Document" ma:contentTypeID="0x01010065E3BD7613594644ADA684A3841AD0DD00376FCDEEB88E594D96F2A7B56D071AC00056C80387B3C5464794AA917791C43ED0" ma:contentTypeVersion="69" ma:contentTypeDescription="" ma:contentTypeScope="" ma:versionID="b06e590b779a755fbcae5998e959ec0b">
  <xsd:schema xmlns:xsd="http://www.w3.org/2001/XMLSchema" xmlns:xs="http://www.w3.org/2001/XMLSchema" xmlns:p="http://schemas.microsoft.com/office/2006/metadata/properties" xmlns:ns2="381aa00b-dce2-460c-9f29-a942b8ae4d0a" xmlns:ns3="ff60aecd-dc91-4e9c-a3ab-733d263bedb2" targetNamespace="http://schemas.microsoft.com/office/2006/metadata/properties" ma:root="true" ma:fieldsID="2be0a0135535018918032f064ae95481" ns2:_="" ns3:_="">
    <xsd:import namespace="381aa00b-dce2-460c-9f29-a942b8ae4d0a"/>
    <xsd:import namespace="ff60aecd-dc91-4e9c-a3ab-733d263bedb2"/>
    <xsd:element name="properties">
      <xsd:complexType>
        <xsd:sequence>
          <xsd:element name="documentManagement">
            <xsd:complexType>
              <xsd:all>
                <xsd:element ref="ns2:bcd8cabef231467dabd9b3d78cd23f66" minOccurs="0"/>
                <xsd:element ref="ns2:TaxCatchAll" minOccurs="0"/>
                <xsd:element ref="ns2:TaxCatchAllLabel" minOccurs="0"/>
                <xsd:element ref="ns2:ie7b3359cf9143258e3b575e98527cce" minOccurs="0"/>
                <xsd:element ref="ns2:e5e595c25e9f42a69da9904cbe267c1e" minOccurs="0"/>
                <xsd:element ref="ns2:CY"/>
                <xsd:element ref="ns2:FY" minOccurs="0"/>
                <xsd:element ref="ns2:Retention_Event_Date" minOccurs="0"/>
                <xsd:element ref="ns3:APAL_x0020_Asset_x0020_Description"/>
                <xsd:element ref="ns3:APAL_x0020_Topic" minOccurs="0"/>
                <xsd:element ref="ns3:New_x0020_Hire_x0020_View" minOccurs="0"/>
                <xsd:element ref="ns3:Manager_x0020_View" minOccurs="0"/>
                <xsd:element ref="ns3:APAL_x0020_Record_x0020_Status"/>
                <xsd:element ref="ns3:APAL_x0020_Asset_x0020_Type"/>
                <xsd:element ref="ns3:ERS_x0020_Process"/>
                <xsd:element ref="ns3: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81aa00b-dce2-460c-9f29-a942b8ae4d0a" elementFormDefault="qualified">
    <xsd:import namespace="http://schemas.microsoft.com/office/2006/documentManagement/types"/>
    <xsd:import namespace="http://schemas.microsoft.com/office/infopath/2007/PartnerControls"/>
    <xsd:element name="bcd8cabef231467dabd9b3d78cd23f66" ma:index="8" nillable="true" ma:taxonomy="true" ma:internalName="bcd8cabef231467dabd9b3d78cd23f66" ma:taxonomyFieldName="Division" ma:displayName="Division" ma:default="" ma:fieldId="{bcd8cabe-f231-467d-abd9-b3d78cd23f66}" ma:sspId="2fe481af-16c7-4c41-a96d-d1f3336dc324" ma:termSetId="4d34b8ad-7d26-4f55-bfd1-5346b11c3f0d" ma:anchorId="00000000-0000-0000-0000-000000000000" ma:open="false" ma:isKeyword="false">
      <xsd:complexType>
        <xsd:sequence>
          <xsd:element ref="pc:Terms" minOccurs="0" maxOccurs="1"/>
        </xsd:sequence>
      </xsd:complexType>
    </xsd:element>
    <xsd:element name="TaxCatchAll" ma:index="9" nillable="true" ma:displayName="Taxonomy Catch All Column" ma:description="" ma:hidden="true" ma:list="{544cfa3c-00ce-4293-be88-0c7a55695566}" ma:internalName="TaxCatchAll" ma:showField="CatchAllData" ma:web="ff60aecd-dc91-4e9c-a3ab-733d263bedb2">
      <xsd:complexType>
        <xsd:complexContent>
          <xsd:extension base="dms:MultiChoiceLookup">
            <xsd:sequence>
              <xsd:element name="Value" type="dms:Lookup" maxOccurs="unbounded" minOccurs="0" nillable="true"/>
            </xsd:sequence>
          </xsd:extension>
        </xsd:complexContent>
      </xsd:complexType>
    </xsd:element>
    <xsd:element name="TaxCatchAllLabel" ma:index="10" nillable="true" ma:displayName="Taxonomy Catch All Column1" ma:description="" ma:hidden="true" ma:list="{544cfa3c-00ce-4293-be88-0c7a55695566}" ma:internalName="TaxCatchAllLabel" ma:readOnly="true" ma:showField="CatchAllDataLabel" ma:web="ff60aecd-dc91-4e9c-a3ab-733d263bedb2">
      <xsd:complexType>
        <xsd:complexContent>
          <xsd:extension base="dms:MultiChoiceLookup">
            <xsd:sequence>
              <xsd:element name="Value" type="dms:Lookup" maxOccurs="unbounded" minOccurs="0" nillable="true"/>
            </xsd:sequence>
          </xsd:extension>
        </xsd:complexContent>
      </xsd:complexType>
    </xsd:element>
    <xsd:element name="ie7b3359cf9143258e3b575e98527cce" ma:index="12" ma:taxonomy="true" ma:internalName="ie7b3359cf9143258e3b575e98527cce" ma:taxonomyFieldName="Data_Classification" ma:displayName="Data_Classification" ma:default="1;#Public|bb25c145-bd31-4910-96ab-bc45b36a653d" ma:fieldId="{2e7b3359-cf91-4325-8e3b-575e98527cce}" ma:sspId="2fe481af-16c7-4c41-a96d-d1f3336dc324" ma:termSetId="7f920475-fd31-4331-abe7-12bd1e4fdb15" ma:anchorId="00000000-0000-0000-0000-000000000000" ma:open="false" ma:isKeyword="false">
      <xsd:complexType>
        <xsd:sequence>
          <xsd:element ref="pc:Terms" minOccurs="0" maxOccurs="1"/>
        </xsd:sequence>
      </xsd:complexType>
    </xsd:element>
    <xsd:element name="e5e595c25e9f42a69da9904cbe267c1e" ma:index="14" ma:taxonomy="true" ma:internalName="e5e595c25e9f42a69da9904cbe267c1e" ma:taxonomyFieldName="Record_Series" ma:displayName="Record_Series" ma:default="" ma:fieldId="{e5e595c2-5e9f-42a6-9da9-904cbe267c1e}" ma:sspId="2fe481af-16c7-4c41-a96d-d1f3336dc324" ma:termSetId="2ae28348-1dbb-40fd-9679-faa270e59310" ma:anchorId="00000000-0000-0000-0000-000000000000" ma:open="true" ma:isKeyword="false">
      <xsd:complexType>
        <xsd:sequence>
          <xsd:element ref="pc:Terms" minOccurs="0" maxOccurs="1"/>
        </xsd:sequence>
      </xsd:complexType>
    </xsd:element>
    <xsd:element name="CY" ma:index="16" ma:displayName="CY" ma:default="2022" ma:description="Calendar year document was created." ma:format="Dropdown" ma:internalName="CY">
      <xsd:simpleType>
        <xsd:restriction base="dms:Choice">
          <xsd:enumeration value="1947"/>
          <xsd:enumeration value="1948"/>
          <xsd:enumeration value="1949"/>
          <xsd:enumeration value="1950"/>
          <xsd:enumeration value="1951"/>
          <xsd:enumeration value="1952"/>
          <xsd:enumeration value="1953"/>
          <xsd:enumeration value="1954"/>
          <xsd:enumeration value="1955"/>
          <xsd:enumeration value="1956"/>
          <xsd:enumeration value="1957"/>
          <xsd:enumeration value="1958"/>
          <xsd:enumeration value="1959"/>
          <xsd:enumeration value="1960"/>
          <xsd:enumeration value="1961"/>
          <xsd:enumeration value="1962"/>
          <xsd:enumeration value="1963"/>
          <xsd:enumeration value="1964"/>
          <xsd:enumeration value="1965"/>
          <xsd:enumeration value="1966"/>
          <xsd:enumeration value="1967"/>
          <xsd:enumeration value="1968"/>
          <xsd:enumeration value="1969"/>
          <xsd:enumeration value="1970"/>
          <xsd:enumeration value="1971"/>
          <xsd:enumeration value="1972"/>
          <xsd:enumeration value="1973"/>
          <xsd:enumeration value="1974"/>
          <xsd:enumeration value="1975"/>
          <xsd:enumeration value="1976"/>
          <xsd:enumeration value="1977"/>
          <xsd:enumeration value="1978"/>
          <xsd:enumeration value="1979"/>
          <xsd:enumeration value="1980"/>
          <xsd:enumeration value="1981"/>
          <xsd:enumeration value="1982"/>
          <xsd:enumeration value="1983"/>
          <xsd:enumeration value="1984"/>
          <xsd:enumeration value="1985"/>
          <xsd:enumeration value="1986"/>
          <xsd:enumeration value="1987"/>
          <xsd:enumeration value="1988"/>
          <xsd:enumeration value="1989"/>
          <xsd:enumeration value="1990"/>
          <xsd:enumeration value="1991"/>
          <xsd:enumeration value="1992"/>
          <xsd:enumeration value="1993"/>
          <xsd:enumeration value="1994"/>
          <xsd:enumeration value="1995"/>
          <xsd:enumeration value="1996"/>
          <xsd:enumeration value="1997"/>
          <xsd:enumeration value="1998"/>
          <xsd:enumeration value="1999"/>
          <xsd:enumeration value="2000"/>
          <xsd:enumeration value="2001"/>
          <xsd:enumeration value="2002"/>
          <xsd:enumeration value="2003"/>
          <xsd:enumeration value="2004"/>
          <xsd:enumeration value="2005"/>
          <xsd:enumeration value="2006"/>
          <xsd:enumeration value="2007"/>
          <xsd:enumeration value="2008"/>
          <xsd:enumeration value="2009"/>
          <xsd:enumeration value="2010"/>
          <xsd:enumeration value="2011"/>
          <xsd:enumeration value="2012"/>
          <xsd:enumeration value="2013"/>
          <xsd:enumeration value="2014"/>
          <xsd:enumeration value="2015"/>
          <xsd:enumeration value="2016"/>
          <xsd:enumeration value="2017"/>
          <xsd:enumeration value="2018"/>
          <xsd:enumeration value="2019"/>
          <xsd:enumeration value="2020"/>
          <xsd:enumeration value="2021"/>
          <xsd:enumeration value="2022"/>
          <xsd:enumeration value="2023"/>
          <xsd:enumeration value="2024"/>
          <xsd:enumeration value="2025"/>
          <xsd:enumeration value="2026"/>
        </xsd:restriction>
      </xsd:simpleType>
    </xsd:element>
    <xsd:element name="FY" ma:index="17" nillable="true" ma:displayName="FY" ma:default="2022" ma:description="Fiscal year to which this document applies." ma:format="Dropdown" ma:internalName="FY">
      <xsd:simpleType>
        <xsd:restriction base="dms:Choice">
          <xsd:enumeration value="1947"/>
          <xsd:enumeration value="1948"/>
          <xsd:enumeration value="1949"/>
          <xsd:enumeration value="1950"/>
          <xsd:enumeration value="1951"/>
          <xsd:enumeration value="1952"/>
          <xsd:enumeration value="1953"/>
          <xsd:enumeration value="1954"/>
          <xsd:enumeration value="1955"/>
          <xsd:enumeration value="1956"/>
          <xsd:enumeration value="1957"/>
          <xsd:enumeration value="1958"/>
          <xsd:enumeration value="1959"/>
          <xsd:enumeration value="1960"/>
          <xsd:enumeration value="1961"/>
          <xsd:enumeration value="1962"/>
          <xsd:enumeration value="1963"/>
          <xsd:enumeration value="1964"/>
          <xsd:enumeration value="1965"/>
          <xsd:enumeration value="1966"/>
          <xsd:enumeration value="1967"/>
          <xsd:enumeration value="1968"/>
          <xsd:enumeration value="1969"/>
          <xsd:enumeration value="1970"/>
          <xsd:enumeration value="1971"/>
          <xsd:enumeration value="1972"/>
          <xsd:enumeration value="1973"/>
          <xsd:enumeration value="1974"/>
          <xsd:enumeration value="1975"/>
          <xsd:enumeration value="1976"/>
          <xsd:enumeration value="1977"/>
          <xsd:enumeration value="1978"/>
          <xsd:enumeration value="1979"/>
          <xsd:enumeration value="1980"/>
          <xsd:enumeration value="1981"/>
          <xsd:enumeration value="1982"/>
          <xsd:enumeration value="1983"/>
          <xsd:enumeration value="1984"/>
          <xsd:enumeration value="1985"/>
          <xsd:enumeration value="1986"/>
          <xsd:enumeration value="1987"/>
          <xsd:enumeration value="1988"/>
          <xsd:enumeration value="1989"/>
          <xsd:enumeration value="1990"/>
          <xsd:enumeration value="1991"/>
          <xsd:enumeration value="1992"/>
          <xsd:enumeration value="1993"/>
          <xsd:enumeration value="1994"/>
          <xsd:enumeration value="1995"/>
          <xsd:enumeration value="1996"/>
          <xsd:enumeration value="1997"/>
          <xsd:enumeration value="1998"/>
          <xsd:enumeration value="1999"/>
          <xsd:enumeration value="2000"/>
          <xsd:enumeration value="2001"/>
          <xsd:enumeration value="2002"/>
          <xsd:enumeration value="2003"/>
          <xsd:enumeration value="2004"/>
          <xsd:enumeration value="2005"/>
          <xsd:enumeration value="2006"/>
          <xsd:enumeration value="2007"/>
          <xsd:enumeration value="2008"/>
          <xsd:enumeration value="2009"/>
          <xsd:enumeration value="2010"/>
          <xsd:enumeration value="2011"/>
          <xsd:enumeration value="2012"/>
          <xsd:enumeration value="2013"/>
          <xsd:enumeration value="2014"/>
          <xsd:enumeration value="2015"/>
          <xsd:enumeration value="2016"/>
          <xsd:enumeration value="2017"/>
          <xsd:enumeration value="2018"/>
          <xsd:enumeration value="2019"/>
          <xsd:enumeration value="2020"/>
          <xsd:enumeration value="2021"/>
          <xsd:enumeration value="2022"/>
          <xsd:enumeration value="2023"/>
          <xsd:enumeration value="2024"/>
          <xsd:enumeration value="2025"/>
        </xsd:restriction>
      </xsd:simpleType>
    </xsd:element>
    <xsd:element name="Retention_Event_Date" ma:index="18" nillable="true" ma:displayName="Retention_Event_Date" ma:description="Date of event tied to retention when the event is not accounted for in another field.  Consult the ERS Records Retention Schedule for additional information. " ma:format="DateOnly" ma:internalName="Retention_Event_Dat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ff60aecd-dc91-4e9c-a3ab-733d263bedb2" elementFormDefault="qualified">
    <xsd:import namespace="http://schemas.microsoft.com/office/2006/documentManagement/types"/>
    <xsd:import namespace="http://schemas.microsoft.com/office/infopath/2007/PartnerControls"/>
    <xsd:element name="APAL_x0020_Asset_x0020_Description" ma:index="19" ma:displayName="APAL Asset Description" ma:description="Description of the asset purpose" ma:internalName="APAL_x0020_Asset_x0020_Description" ma:readOnly="false">
      <xsd:simpleType>
        <xsd:restriction base="dms:Note">
          <xsd:maxLength value="255"/>
        </xsd:restriction>
      </xsd:simpleType>
    </xsd:element>
    <xsd:element name="APAL_x0020_Topic" ma:index="20" nillable="true" ma:displayName="APAL Topic" ma:description="Higher level process category (optional)" ma:format="Dropdown" ma:internalName="APAL_x0020_Topic">
      <xsd:simpleType>
        <xsd:restriction base="dms:Choice">
          <xsd:enumeration value="Help Desk"/>
          <xsd:enumeration value="Procurement and Contract Management"/>
          <xsd:enumeration value="Time Management"/>
          <xsd:enumeration value="Travel"/>
        </xsd:restriction>
      </xsd:simpleType>
    </xsd:element>
    <xsd:element name="New_x0020_Hire_x0020_View" ma:index="21" nillable="true" ma:displayName="New Hire View" ma:default="0" ma:description="To be featured content for anyone new to ERS" ma:internalName="New_x0020_Hire_x0020_View">
      <xsd:simpleType>
        <xsd:restriction base="dms:Boolean"/>
      </xsd:simpleType>
    </xsd:element>
    <xsd:element name="Manager_x0020_View" ma:index="22" nillable="true" ma:displayName="Manager View" ma:default="0" ma:description="To be featured content for supervisors or managers" ma:internalName="Manager_x0020_View">
      <xsd:simpleType>
        <xsd:restriction base="dms:Boolean"/>
      </xsd:simpleType>
    </xsd:element>
    <xsd:element name="APAL_x0020_Record_x0020_Status" ma:index="23" ma:displayName="APAL Record Status" ma:default="Active" ma:description="To indicate when a process asset is retired and no longer applies to ERS" ma:format="Dropdown" ma:internalName="APAL_x0020_Record_x0020_Status" ma:readOnly="false">
      <xsd:simpleType>
        <xsd:restriction base="dms:Choice">
          <xsd:enumeration value="Active"/>
          <xsd:enumeration value="Inactive"/>
        </xsd:restriction>
      </xsd:simpleType>
    </xsd:element>
    <xsd:element name="APAL_x0020_Asset_x0020_Type" ma:index="24" ma:displayName="APAL Asset Type" ma:description="Type of process asset" ma:format="Dropdown" ma:internalName="APAL_x0020_Asset_x0020_Type" ma:readOnly="false">
      <xsd:simpleType>
        <xsd:restriction base="dms:Choice">
          <xsd:enumeration value="Policy"/>
          <xsd:enumeration value="Procedure"/>
          <xsd:enumeration value="Form"/>
          <xsd:enumeration value="Template"/>
          <xsd:enumeration value="Application"/>
        </xsd:restriction>
      </xsd:simpleType>
    </xsd:element>
    <xsd:element name="ERS_x0020_Process" ma:index="25" ma:displayName="ERS Process" ma:description="Name of ERS internal process" ma:format="Dropdown" ma:internalName="ERS_x0020_Process" ma:readOnly="false">
      <xsd:simpleType>
        <xsd:restriction base="dms:Choice">
          <xsd:enumeration value="Agency Office Supplies"/>
          <xsd:enumeration value="Benefits"/>
          <xsd:enumeration value="Budget"/>
          <xsd:enumeration value="Change Request"/>
          <xsd:enumeration value="Communication Services"/>
          <xsd:enumeration value="Contract Management"/>
          <xsd:enumeration value="Emergency and Safety"/>
          <xsd:enumeration value="Employee Moves"/>
          <xsd:enumeration value="Employee Parking"/>
          <xsd:enumeration value="Employment"/>
          <xsd:enumeration value="Enterprise Risk Management"/>
          <xsd:enumeration value="Ethics"/>
          <xsd:enumeration value="Fraud"/>
          <xsd:enumeration value="Information Security"/>
          <xsd:enumeration value="Investments"/>
          <xsd:enumeration value="IS Help"/>
          <xsd:enumeration value="Large Copy or Print Requests"/>
          <xsd:enumeration value="Leave Accounting"/>
          <xsd:enumeration value="Legal Request"/>
          <xsd:enumeration value="Mail Operations"/>
          <xsd:enumeration value="Meetings"/>
          <xsd:enumeration value="Mileage Computation Worksheet"/>
          <xsd:enumeration value="Multiple Employee Travel"/>
          <xsd:enumeration value="Network Access"/>
          <xsd:enumeration value="Onboarding and Separation"/>
          <xsd:enumeration value="Printer and Copier Toner"/>
          <xsd:enumeration value="Project Management"/>
          <xsd:enumeration value="Prospective Employee Travel"/>
          <xsd:enumeration value="Purchasing"/>
          <xsd:enumeration value="Records Management"/>
          <xsd:enumeration value="Software Review"/>
          <xsd:enumeration value="Style Standards"/>
          <xsd:enumeration value="Timesheet"/>
          <xsd:enumeration value="Travel Advance Request"/>
          <xsd:enumeration value="Travel Approval"/>
          <xsd:enumeration value="Travel Voucher"/>
          <xsd:enumeration value="Traveling"/>
          <xsd:enumeration value="Tuition Reimbursement"/>
          <xsd:enumeration value="Vendor Reimbursement"/>
          <xsd:enumeration value="Visitor Management"/>
          <xsd:enumeration value="Work Environment"/>
          <xsd:enumeration value="Work Schedule"/>
        </xsd:restriction>
      </xsd:simpleType>
    </xsd:element>
    <xsd:element name="SharedWithUsers" ma:index="2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381aa00b-dce2-460c-9f29-a942b8ae4d0a">
      <Value>6</Value>
      <Value>1</Value>
      <Value>42</Value>
    </TaxCatchAll>
    <ERS_x0020_Process xmlns="ff60aecd-dc91-4e9c-a3ab-733d263bedb2">Style Standards</ERS_x0020_Process>
    <APAL_x0020_Record_x0020_Status xmlns="ff60aecd-dc91-4e9c-a3ab-733d263bedb2">Active</APAL_x0020_Record_x0020_Status>
    <APAL_x0020_Asset_x0020_Description xmlns="ff60aecd-dc91-4e9c-a3ab-733d263bedb2"/>
    <Manager_x0020_View xmlns="ff60aecd-dc91-4e9c-a3ab-733d263bedb2">false</Manager_x0020_View>
    <APAL_x0020_Topic xmlns="ff60aecd-dc91-4e9c-a3ab-733d263bedb2" xsi:nil="true"/>
    <New_x0020_Hire_x0020_View xmlns="ff60aecd-dc91-4e9c-a3ab-733d263bedb2">false</New_x0020_Hire_x0020_View>
    <FY xmlns="381aa00b-dce2-460c-9f29-a942b8ae4d0a">2019</FY>
    <APAL_x0020_Asset_x0020_Type xmlns="ff60aecd-dc91-4e9c-a3ab-733d263bedb2">Template</APAL_x0020_Asset_x0020_Type>
    <CY xmlns="381aa00b-dce2-460c-9f29-a942b8ae4d0a">2019</CY>
    <e5e595c25e9f42a69da9904cbe267c1e xmlns="381aa00b-dce2-460c-9f29-a942b8ae4d0a">
      <Terms xmlns="http://schemas.microsoft.com/office/infopath/2007/PartnerControls">
        <TermInfo xmlns="http://schemas.microsoft.com/office/infopath/2007/PartnerControls">
          <TermName xmlns="http://schemas.microsoft.com/office/infopath/2007/PartnerControls">GS 2032 Transitory Information</TermName>
          <TermId xmlns="http://schemas.microsoft.com/office/infopath/2007/PartnerControls">4aafcb3e-0adf-4aef-87ca-b93853fbf2cc</TermId>
        </TermInfo>
      </Terms>
    </e5e595c25e9f42a69da9904cbe267c1e>
    <bcd8cabef231467dabd9b3d78cd23f66 xmlns="381aa00b-dce2-460c-9f29-a942b8ae4d0a">
      <Terms xmlns="http://schemas.microsoft.com/office/infopath/2007/PartnerControls">
        <TermInfo xmlns="http://schemas.microsoft.com/office/infopath/2007/PartnerControls">
          <TermName xmlns="http://schemas.microsoft.com/office/infopath/2007/PartnerControls">Benefits Communications</TermName>
          <TermId xmlns="http://schemas.microsoft.com/office/infopath/2007/PartnerControls">3743f294-0652-4a2a-bd7c-5599cdb6b70f</TermId>
        </TermInfo>
      </Terms>
    </bcd8cabef231467dabd9b3d78cd23f66>
    <Retention_Event_Date xmlns="381aa00b-dce2-460c-9f29-a942b8ae4d0a" xsi:nil="true"/>
    <ie7b3359cf9143258e3b575e98527cce xmlns="381aa00b-dce2-460c-9f29-a942b8ae4d0a">
      <Terms xmlns="http://schemas.microsoft.com/office/infopath/2007/PartnerControls">
        <TermInfo xmlns="http://schemas.microsoft.com/office/infopath/2007/PartnerControls">
          <TermName xmlns="http://schemas.microsoft.com/office/infopath/2007/PartnerControls">Public</TermName>
          <TermId xmlns="http://schemas.microsoft.com/office/infopath/2007/PartnerControls">bb25c145-bd31-4910-96ab-bc45b36a653d</TermId>
        </TermInfo>
      </Terms>
    </ie7b3359cf9143258e3b575e98527cce>
  </documentManagement>
</p:properties>
</file>

<file path=customXml/item4.xml><?xml version="1.0" encoding="utf-8"?>
<?mso-contentType ?>
<SharedContentType xmlns="Microsoft.SharePoint.Taxonomy.ContentTypeSync" SourceId="2fe481af-16c7-4c41-a96d-d1f3336dc324" ContentTypeId="0x01010065E3BD7613594644ADA684A3841AD0DD" PreviousValue="false"/>
</file>

<file path=customXml/itemProps1.xml><?xml version="1.0" encoding="utf-8"?>
<ds:datastoreItem xmlns:ds="http://schemas.openxmlformats.org/officeDocument/2006/customXml" ds:itemID="{091C703A-1C74-474C-B9B8-BD7AB5F944A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81aa00b-dce2-460c-9f29-a942b8ae4d0a"/>
    <ds:schemaRef ds:uri="ff60aecd-dc91-4e9c-a3ab-733d263bedb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D5ABED58-482E-4E9A-882C-717CF217A091}">
  <ds:schemaRefs>
    <ds:schemaRef ds:uri="http://schemas.microsoft.com/sharepoint/v3/contenttype/forms"/>
  </ds:schemaRefs>
</ds:datastoreItem>
</file>

<file path=customXml/itemProps3.xml><?xml version="1.0" encoding="utf-8"?>
<ds:datastoreItem xmlns:ds="http://schemas.openxmlformats.org/officeDocument/2006/customXml" ds:itemID="{2A60E022-F698-4D04-95B7-5E439A4ABB9C}">
  <ds:schemaRefs>
    <ds:schemaRef ds:uri="ff60aecd-dc91-4e9c-a3ab-733d263bedb2"/>
    <ds:schemaRef ds:uri="http://schemas.microsoft.com/office/infopath/2007/PartnerControls"/>
    <ds:schemaRef ds:uri="http://schemas.microsoft.com/office/2006/documentManagement/types"/>
    <ds:schemaRef ds:uri="http://schemas.openxmlformats.org/package/2006/metadata/core-properties"/>
    <ds:schemaRef ds:uri="http://purl.org/dc/dcmitype/"/>
    <ds:schemaRef ds:uri="http://www.w3.org/XML/1998/namespace"/>
    <ds:schemaRef ds:uri="381aa00b-dce2-460c-9f29-a942b8ae4d0a"/>
    <ds:schemaRef ds:uri="http://purl.org/dc/terms/"/>
    <ds:schemaRef ds:uri="http://schemas.microsoft.com/office/2006/metadata/properties"/>
    <ds:schemaRef ds:uri="http://purl.org/dc/elements/1.1/"/>
  </ds:schemaRefs>
</ds:datastoreItem>
</file>

<file path=customXml/itemProps4.xml><?xml version="1.0" encoding="utf-8"?>
<ds:datastoreItem xmlns:ds="http://schemas.openxmlformats.org/officeDocument/2006/customXml" ds:itemID="{B10218A9-900A-4F6A-B223-5E00136118A6}">
  <ds:schemaRefs>
    <ds:schemaRef ds:uri="Microsoft.SharePoint.Taxonomy.ContentTypeSync"/>
  </ds:schemaRefs>
</ds:datastoreItem>
</file>

<file path=docProps/app.xml><?xml version="1.0" encoding="utf-8"?>
<Properties xmlns="http://schemas.openxmlformats.org/officeDocument/2006/extended-properties" xmlns:vt="http://schemas.openxmlformats.org/officeDocument/2006/docPropsVTypes">
  <Template>2016 Board PowerPoint template_16x9</Template>
  <TotalTime>290</TotalTime>
  <Words>4008</Words>
  <Application>Microsoft Office PowerPoint</Application>
  <PresentationFormat>On-screen Show (16:9)</PresentationFormat>
  <Paragraphs>350</Paragraphs>
  <Slides>28</Slides>
  <Notes>19</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28</vt:i4>
      </vt:variant>
    </vt:vector>
  </HeadingPairs>
  <TitlesOfParts>
    <vt:vector size="37" baseType="lpstr">
      <vt:lpstr>Arial</vt:lpstr>
      <vt:lpstr>Arial Black</vt:lpstr>
      <vt:lpstr>Arial Narrow</vt:lpstr>
      <vt:lpstr>Calibri</vt:lpstr>
      <vt:lpstr>Goudy Old Style</vt:lpstr>
      <vt:lpstr>Times New Roman</vt:lpstr>
      <vt:lpstr>Wingdings</vt:lpstr>
      <vt:lpstr>Wingdings 2</vt:lpstr>
      <vt:lpstr>2015_ppt_template_16x9</vt:lpstr>
      <vt:lpstr>Tools to Attract and Retain Employees: BENEFITS!</vt:lpstr>
      <vt:lpstr>Employees Earn Valuable Benefits</vt:lpstr>
      <vt:lpstr>Benefits include</vt:lpstr>
      <vt:lpstr>Benefits breakdown</vt:lpstr>
      <vt:lpstr>ERS website: ers.texas.gov Benefits information for new employees and recruits</vt:lpstr>
      <vt:lpstr>Overview for Recruits: Benefits at a Glance</vt:lpstr>
      <vt:lpstr>Information for New Employees</vt:lpstr>
      <vt:lpstr>More Details</vt:lpstr>
      <vt:lpstr>Ongoing Information and Education</vt:lpstr>
      <vt:lpstr>Benefits – ERS Defined Benefit Plan</vt:lpstr>
      <vt:lpstr>Benefits - Retirement</vt:lpstr>
      <vt:lpstr>Lifetime Retirement Benefits Group 4</vt:lpstr>
      <vt:lpstr>SB 321 maintained a defined benefit pension plan for all state employees</vt:lpstr>
      <vt:lpstr>Group 4 – How it Works</vt:lpstr>
      <vt:lpstr>Group 4 – How it Works</vt:lpstr>
      <vt:lpstr>Group 4 Cash Balance Lifetime annuity calculation for regular state employees</vt:lpstr>
      <vt:lpstr>Group 4 – How it Works</vt:lpstr>
      <vt:lpstr>Group 4 – Other benefits in retirement</vt:lpstr>
      <vt:lpstr>PowerPoint Presentation</vt:lpstr>
      <vt:lpstr>Benefits - Insurance</vt:lpstr>
      <vt:lpstr>Benefits - Insurance</vt:lpstr>
      <vt:lpstr>PowerPoint Presentation</vt:lpstr>
      <vt:lpstr>PowerPoint Presentation</vt:lpstr>
      <vt:lpstr>Dental Insurance</vt:lpstr>
      <vt:lpstr>PowerPoint Presentation</vt:lpstr>
      <vt:lpstr>Texas Income Protection Plan (TIPP)</vt:lpstr>
      <vt:lpstr>Discount Purchase Program</vt:lpstr>
      <vt:lpstr>PowerPoint Presentation</vt:lpstr>
    </vt:vector>
  </TitlesOfParts>
  <Company>ERS of Texas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Widescreen (16:9) Agency Template</dc:title>
  <dc:creator>Michael Martinez</dc:creator>
  <cp:lastModifiedBy>Mary Tillman</cp:lastModifiedBy>
  <cp:revision>30</cp:revision>
  <dcterms:created xsi:type="dcterms:W3CDTF">2019-04-15T18:20:27Z</dcterms:created>
  <dcterms:modified xsi:type="dcterms:W3CDTF">2022-07-15T15:11:11Z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0x01010065E3BD7613594644ADA684A3841AD0DD00376FCDEEB88E594D96F2A7B56D071AC00056C80387B3C5464794AA917791C43ED0</vt:lpwstr>
  </property>
  <property fmtid="{D5CDD505-2E9C-101B-9397-08002B2CF9AE}" pid="3" name="_dlc_DocIdItemGuid">
    <vt:lpwstr>4c0529e2-907c-4434-8a9e-84eb94b7a516</vt:lpwstr>
  </property>
  <property fmtid="{D5CDD505-2E9C-101B-9397-08002B2CF9AE}" pid="4" name="Division">
    <vt:lpwstr>6;#Benefits Communications|3743f294-0652-4a2a-bd7c-5599cdb6b70f</vt:lpwstr>
  </property>
  <property fmtid="{D5CDD505-2E9C-101B-9397-08002B2CF9AE}" pid="5" name="Record_Series1">
    <vt:lpwstr>8;#GS 2032 Transitory Information|935c049e-aaac-408f-b8b7-39132efff211</vt:lpwstr>
  </property>
  <property fmtid="{D5CDD505-2E9C-101B-9397-08002B2CF9AE}" pid="6" name="Data_Classification">
    <vt:lpwstr>1;#Public|bb25c145-bd31-4910-96ab-bc45b36a653d</vt:lpwstr>
  </property>
  <property fmtid="{D5CDD505-2E9C-101B-9397-08002B2CF9AE}" pid="7" name="Order">
    <vt:r8>6400</vt:r8>
  </property>
  <property fmtid="{D5CDD505-2E9C-101B-9397-08002B2CF9AE}" pid="8" name="Record_Series">
    <vt:lpwstr>42;#GS 2032 Transitory Information|4aafcb3e-0adf-4aef-87ca-b93853fbf2cc</vt:lpwstr>
  </property>
  <property fmtid="{D5CDD505-2E9C-101B-9397-08002B2CF9AE}" pid="9" name="xd_ProgID">
    <vt:lpwstr/>
  </property>
  <property fmtid="{D5CDD505-2E9C-101B-9397-08002B2CF9AE}" pid="10" name="TemplateUrl">
    <vt:lpwstr/>
  </property>
</Properties>
</file>