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762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8340" y="1109598"/>
            <a:ext cx="6104255" cy="2503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600" b="0" i="0">
                <a:solidFill>
                  <a:schemeClr val="bg1"/>
                </a:solidFill>
                <a:latin typeface="Haettenschweiler"/>
                <a:cs typeface="Haettenschweile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210462" y="5031813"/>
            <a:ext cx="3065779" cy="1781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600" b="0" i="0">
                <a:solidFill>
                  <a:schemeClr val="bg1"/>
                </a:solidFill>
                <a:latin typeface="Haettenschweiler"/>
                <a:cs typeface="Haettenschweile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600" b="0" i="0">
                <a:solidFill>
                  <a:schemeClr val="bg1"/>
                </a:solidFill>
                <a:latin typeface="Haettenschweiler"/>
                <a:cs typeface="Haettenschweile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600" b="0" i="0">
                <a:solidFill>
                  <a:schemeClr val="bg1"/>
                </a:solidFill>
                <a:latin typeface="Haettenschweiler"/>
                <a:cs typeface="Haettenschweile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8279" y="-74218"/>
            <a:ext cx="8799195" cy="47042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600" b="0" i="0">
                <a:solidFill>
                  <a:schemeClr val="bg1"/>
                </a:solidFill>
                <a:latin typeface="Haettenschweiler"/>
                <a:cs typeface="Haettenschweile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651375" y="1973707"/>
            <a:ext cx="3737609" cy="360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google.com/url?sa=i&amp;source=images&amp;cd&amp;cad=rja&amp;uact=8&amp;ved=2ahUKEwidosLOtovbAhVGQ6wKHf7hBjYQjRx6BAgBEAU&amp;url=https%3A//www.flickr.com/photos/ummmur/1175027108&amp;psig=AOvVaw0AL-EhsGsgjLf_0aeJF-UE&amp;ust=1526601126542780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google.com/url?sa=i&amp;source=images&amp;cd&amp;cad=rja&amp;uact=8&amp;ved=2ahUKEwiD8d3YuIvbAhUM7qwKHQNaBhUQjRx6BAgBEAU&amp;url=https%3A//www.boredpanda.com/plants-flowers-versus-concrete-asphalt-pavement/&amp;psig=AOvVaw3X69PX04JvBXXZDM52AB6x&amp;ust=1526601659545415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google.com/url?sa=i&amp;rct=j&amp;q&amp;esrc=s&amp;source=images&amp;cd&amp;cad=rja&amp;uact=8&amp;ved=2ahUKEwj2oaHU26fhAhUCXa0KHYIgBpEQjRx6BAgBEAU&amp;url=https%3A//www.topsimages.com/images/baby-cheering-53.html&amp;psig=AOvVaw24AcNJIB1l4h2G_i-yEywX&amp;ust=1553961448954749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oogle.com/url?sa=i&amp;source=images&amp;cd&amp;cad=rja&amp;uact=8&amp;ved=2ahUKEwi1_8yizoXbAhUKzFMKHV9NBBMQjRx6BAgBEAU&amp;url=http%3A//mtnlandforsale.com/lots-and-acreage-denver/&amp;psig=AOvVaw0BcycTJSlphIneUVE--b5A&amp;ust=1526401236644461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hyperlink" Target="http://www.google.com/url?sa=i&amp;rct=j&amp;q&amp;esrc=s&amp;source=images&amp;cd&amp;cad=rja&amp;uact=8&amp;ved=2ahUKEwibyJm-kdHcAhUFNKwKHbT9CQUQjRx6BAgBEAU&amp;url=http%3A//getwallpapers.com/collection/number-1-wallpaper&amp;psig=AOvVaw2-WkitTL1khOlk4R5oDWay&amp;ust=1533394409751345" TargetMode="Externa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www.google.com/url?sa=i&amp;rct=j&amp;q&amp;esrc=s&amp;source=images&amp;cd&amp;cad=rja&amp;uact=8&amp;ved=2ahUKEwjypPPgkdHcAhUEb60KHeG6DuMQjRx6BAgBEAU&amp;url=https%3A//medium.com/an-idea-for-you/dont-know-what-you-want-take-two-minutes-to-read-this-ca56f1e4043e&amp;psig=AOvVaw2AKnig2fI2OsZg43OUX00v&amp;ust=1533394484672688" TargetMode="Externa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www.google.com/url?sa=i&amp;rct=j&amp;q&amp;esrc=s&amp;source=images&amp;cd&amp;ved=2ahUKEwjV8JD3ktHcAhVNY6wKHccVDCEQjRx6BAgBEAU&amp;url=https%3A//quotefancy.com/commitment-quotes&amp;psig=AOvVaw1530P9B7vElyomuYXhQbbw&amp;ust=1533394768824667" TargetMode="Externa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www.google.com/url?sa=i&amp;rct=j&amp;q&amp;esrc=s&amp;source=images&amp;cd&amp;cad=rja&amp;uact=8&amp;ved=2ahUKEwiEo_bemNHcAhVORK0KHQ3LB1UQjRx6BAgBEAU&amp;url=https%3A//www.huffingtonpost.com/2014/08/30/health-benefits-rock-climbing_n_5708847.html&amp;psig=AOvVaw39X3Vb5nRemM6GNZ9HMSZP&amp;ust=1533396359176430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://www.google.com/url?sa=i&amp;rct=j&amp;q&amp;esrc=s&amp;source=images&amp;cd&amp;cad=rja&amp;uact=8&amp;ved&amp;url=http%3A//www.medischondernemen.nl/pm-netwerk/10-tips-voor-meer-zelfvertrouwen-op-het-werk&amp;psig=AOvVaw2-9DvMd_bUUvKKXKHDeZaX&amp;ust=1540660354885973" TargetMode="Externa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google.com/url?sa=i&amp;rct=j&amp;q&amp;esrc=s&amp;source=images&amp;cd&amp;cad=rja&amp;uact=8&amp;ved=2ahUKEwjIrrbx1KXhAhVEG6wKHTvRDe4QjRx6BAgBEAU&amp;url=https%3A//www.iecl.com/fixed-mindset-versus-a-growth-mindset/&amp;psig=AOvVaw29S0zjlyAxL6XfDNJ2wODn&amp;ust=1553890897646950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mailto:Alexis.Schminke@dps.Texas.gov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google.com/url?sa=i&amp;rct=j&amp;q&amp;esrc=s&amp;source=images&amp;cd&amp;cad=rja&amp;uact=8&amp;ved=2ahUKEwjIrrbx1KXhAhVEG6wKHTvRDe4QjRx6BAgBEAU&amp;url=https%3A//www.iecl.com/fixed-mindset-versus-a-growth-mindset/&amp;psig=AOvVaw29S0zjlyAxL6XfDNJ2wODn&amp;ust=1553890897646950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460375" rIns="0" bIns="0" rtlCol="0">
            <a:spAutoFit/>
          </a:bodyPr>
          <a:lstStyle/>
          <a:p>
            <a:pPr marL="12700" marR="5080">
              <a:lnSpc>
                <a:spcPct val="69400"/>
              </a:lnSpc>
              <a:spcBef>
                <a:spcPts val="3625"/>
              </a:spcBef>
            </a:pPr>
            <a:r>
              <a:rPr dirty="0"/>
              <a:t>Wellness</a:t>
            </a:r>
            <a:r>
              <a:rPr spc="-15" dirty="0"/>
              <a:t> </a:t>
            </a:r>
            <a:r>
              <a:rPr spc="-10" dirty="0"/>
              <a:t>Starts </a:t>
            </a:r>
            <a:r>
              <a:rPr dirty="0"/>
              <a:t>with</a:t>
            </a:r>
            <a:r>
              <a:rPr spc="-145" dirty="0"/>
              <a:t> </a:t>
            </a:r>
            <a:r>
              <a:rPr spc="-10" dirty="0"/>
              <a:t>Leadership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75945" marR="5080" indent="-563880">
              <a:lnSpc>
                <a:spcPct val="120000"/>
              </a:lnSpc>
              <a:spcBef>
                <a:spcPts val="95"/>
              </a:spcBef>
            </a:pPr>
            <a:r>
              <a:rPr sz="4800" b="0" dirty="0">
                <a:latin typeface="Haettenschweiler"/>
                <a:cs typeface="Haettenschweiler"/>
              </a:rPr>
              <a:t>Alexis</a:t>
            </a:r>
            <a:r>
              <a:rPr sz="4800" b="0" spc="-100" dirty="0">
                <a:latin typeface="Haettenschweiler"/>
                <a:cs typeface="Haettenschweiler"/>
              </a:rPr>
              <a:t> </a:t>
            </a:r>
            <a:r>
              <a:rPr sz="4800" b="0" spc="-10" dirty="0">
                <a:latin typeface="Haettenschweiler"/>
                <a:cs typeface="Haettenschweiler"/>
              </a:rPr>
              <a:t>Schminke </a:t>
            </a:r>
            <a:r>
              <a:rPr sz="4800" b="0" dirty="0">
                <a:latin typeface="Haettenschweiler"/>
                <a:cs typeface="Haettenschweiler"/>
              </a:rPr>
              <a:t>Texas</a:t>
            </a:r>
            <a:r>
              <a:rPr sz="4800" b="0" spc="-5" dirty="0">
                <a:latin typeface="Haettenschweiler"/>
                <a:cs typeface="Haettenschweiler"/>
              </a:rPr>
              <a:t> </a:t>
            </a:r>
            <a:r>
              <a:rPr sz="4800" b="0" spc="-25" dirty="0">
                <a:latin typeface="Haettenschweiler"/>
                <a:cs typeface="Haettenschweiler"/>
              </a:rPr>
              <a:t>DPS</a:t>
            </a:r>
            <a:endParaRPr sz="4800">
              <a:latin typeface="Haettenschweiler"/>
              <a:cs typeface="Haettenschweile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8279" y="329310"/>
            <a:ext cx="630301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0" dirty="0"/>
              <a:t>Wellness</a:t>
            </a:r>
            <a:r>
              <a:rPr sz="9000" spc="-135" dirty="0"/>
              <a:t> </a:t>
            </a:r>
            <a:r>
              <a:rPr sz="9000" spc="-10" dirty="0"/>
              <a:t>Pyramid</a:t>
            </a:r>
            <a:endParaRPr sz="9000"/>
          </a:p>
        </p:txBody>
      </p:sp>
      <p:grpSp>
        <p:nvGrpSpPr>
          <p:cNvPr id="3" name="object 3"/>
          <p:cNvGrpSpPr/>
          <p:nvPr/>
        </p:nvGrpSpPr>
        <p:grpSpPr>
          <a:xfrm>
            <a:off x="3404870" y="1954022"/>
            <a:ext cx="2200275" cy="1153160"/>
            <a:chOff x="3404870" y="1954022"/>
            <a:chExt cx="2200275" cy="1153160"/>
          </a:xfrm>
        </p:grpSpPr>
        <p:sp>
          <p:nvSpPr>
            <p:cNvPr id="4" name="object 4"/>
            <p:cNvSpPr/>
            <p:nvPr/>
          </p:nvSpPr>
          <p:spPr>
            <a:xfrm>
              <a:off x="3417570" y="1966722"/>
              <a:ext cx="2174875" cy="1127760"/>
            </a:xfrm>
            <a:custGeom>
              <a:avLst/>
              <a:gdLst/>
              <a:ahLst/>
              <a:cxnLst/>
              <a:rect l="l" t="t" r="r" b="b"/>
              <a:pathLst>
                <a:path w="2174875" h="1127760">
                  <a:moveTo>
                    <a:pt x="1087374" y="0"/>
                  </a:moveTo>
                  <a:lnTo>
                    <a:pt x="0" y="1127760"/>
                  </a:lnTo>
                  <a:lnTo>
                    <a:pt x="2174747" y="1127760"/>
                  </a:lnTo>
                  <a:lnTo>
                    <a:pt x="1087374" y="0"/>
                  </a:lnTo>
                  <a:close/>
                </a:path>
              </a:pathLst>
            </a:custGeom>
            <a:solidFill>
              <a:srgbClr val="529E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17570" y="1966722"/>
              <a:ext cx="2174875" cy="1127760"/>
            </a:xfrm>
            <a:custGeom>
              <a:avLst/>
              <a:gdLst/>
              <a:ahLst/>
              <a:cxnLst/>
              <a:rect l="l" t="t" r="r" b="b"/>
              <a:pathLst>
                <a:path w="2174875" h="1127760">
                  <a:moveTo>
                    <a:pt x="0" y="1127760"/>
                  </a:moveTo>
                  <a:lnTo>
                    <a:pt x="1087374" y="0"/>
                  </a:lnTo>
                  <a:lnTo>
                    <a:pt x="2174747" y="1127760"/>
                  </a:lnTo>
                  <a:lnTo>
                    <a:pt x="0" y="1127760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036314" y="2309876"/>
            <a:ext cx="934719" cy="3695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50" b="1" spc="-10" dirty="0">
                <a:solidFill>
                  <a:srgbClr val="FFFFFF"/>
                </a:solidFill>
                <a:latin typeface="Calibri"/>
                <a:cs typeface="Calibri"/>
              </a:rPr>
              <a:t>Choices</a:t>
            </a:r>
            <a:endParaRPr sz="225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316733" y="3081782"/>
            <a:ext cx="4376420" cy="1150620"/>
            <a:chOff x="2316733" y="3081782"/>
            <a:chExt cx="4376420" cy="1150620"/>
          </a:xfrm>
        </p:grpSpPr>
        <p:sp>
          <p:nvSpPr>
            <p:cNvPr id="8" name="object 8"/>
            <p:cNvSpPr/>
            <p:nvPr/>
          </p:nvSpPr>
          <p:spPr>
            <a:xfrm>
              <a:off x="2329433" y="3094482"/>
              <a:ext cx="4351020" cy="1125220"/>
            </a:xfrm>
            <a:custGeom>
              <a:avLst/>
              <a:gdLst/>
              <a:ahLst/>
              <a:cxnLst/>
              <a:rect l="l" t="t" r="r" b="b"/>
              <a:pathLst>
                <a:path w="4351020" h="1125220">
                  <a:moveTo>
                    <a:pt x="3143123" y="0"/>
                  </a:moveTo>
                  <a:lnTo>
                    <a:pt x="1207896" y="0"/>
                  </a:lnTo>
                  <a:lnTo>
                    <a:pt x="0" y="1124711"/>
                  </a:lnTo>
                  <a:lnTo>
                    <a:pt x="4351020" y="1124711"/>
                  </a:lnTo>
                  <a:lnTo>
                    <a:pt x="3143123" y="0"/>
                  </a:lnTo>
                  <a:close/>
                </a:path>
              </a:pathLst>
            </a:custGeom>
            <a:solidFill>
              <a:srgbClr val="529E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329433" y="3094482"/>
              <a:ext cx="4351020" cy="1125220"/>
            </a:xfrm>
            <a:custGeom>
              <a:avLst/>
              <a:gdLst/>
              <a:ahLst/>
              <a:cxnLst/>
              <a:rect l="l" t="t" r="r" b="b"/>
              <a:pathLst>
                <a:path w="4351020" h="1125220">
                  <a:moveTo>
                    <a:pt x="0" y="1124711"/>
                  </a:moveTo>
                  <a:lnTo>
                    <a:pt x="1207896" y="0"/>
                  </a:lnTo>
                  <a:lnTo>
                    <a:pt x="3143123" y="0"/>
                  </a:lnTo>
                  <a:lnTo>
                    <a:pt x="4351020" y="1124711"/>
                  </a:lnTo>
                  <a:lnTo>
                    <a:pt x="0" y="1124711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593972" y="3346830"/>
            <a:ext cx="1819275" cy="517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Will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FFFFFF"/>
                </a:solidFill>
                <a:latin typeface="Calibri"/>
                <a:cs typeface="Calibri"/>
              </a:rPr>
              <a:t>Power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228597" y="4208017"/>
            <a:ext cx="6553200" cy="1151890"/>
            <a:chOff x="1228597" y="4208017"/>
            <a:chExt cx="6553200" cy="1151890"/>
          </a:xfrm>
        </p:grpSpPr>
        <p:sp>
          <p:nvSpPr>
            <p:cNvPr id="12" name="object 12"/>
            <p:cNvSpPr/>
            <p:nvPr/>
          </p:nvSpPr>
          <p:spPr>
            <a:xfrm>
              <a:off x="1241297" y="4220717"/>
              <a:ext cx="6527800" cy="1126490"/>
            </a:xfrm>
            <a:custGeom>
              <a:avLst/>
              <a:gdLst/>
              <a:ahLst/>
              <a:cxnLst/>
              <a:rect l="l" t="t" r="r" b="b"/>
              <a:pathLst>
                <a:path w="6527800" h="1126489">
                  <a:moveTo>
                    <a:pt x="5317744" y="0"/>
                  </a:moveTo>
                  <a:lnTo>
                    <a:pt x="1209548" y="0"/>
                  </a:lnTo>
                  <a:lnTo>
                    <a:pt x="0" y="1126235"/>
                  </a:lnTo>
                  <a:lnTo>
                    <a:pt x="6527292" y="1126235"/>
                  </a:lnTo>
                  <a:lnTo>
                    <a:pt x="5317744" y="0"/>
                  </a:lnTo>
                  <a:close/>
                </a:path>
              </a:pathLst>
            </a:custGeom>
            <a:solidFill>
              <a:srgbClr val="529E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41297" y="4220717"/>
              <a:ext cx="6527800" cy="1126490"/>
            </a:xfrm>
            <a:custGeom>
              <a:avLst/>
              <a:gdLst/>
              <a:ahLst/>
              <a:cxnLst/>
              <a:rect l="l" t="t" r="r" b="b"/>
              <a:pathLst>
                <a:path w="6527800" h="1126489">
                  <a:moveTo>
                    <a:pt x="0" y="1126235"/>
                  </a:moveTo>
                  <a:lnTo>
                    <a:pt x="1209548" y="0"/>
                  </a:lnTo>
                  <a:lnTo>
                    <a:pt x="5317744" y="0"/>
                  </a:lnTo>
                  <a:lnTo>
                    <a:pt x="6527292" y="1126235"/>
                  </a:lnTo>
                  <a:lnTo>
                    <a:pt x="0" y="1126235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961891" y="4473651"/>
            <a:ext cx="1085215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Habits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40462" y="5334253"/>
            <a:ext cx="8727440" cy="1151890"/>
            <a:chOff x="140462" y="5334253"/>
            <a:chExt cx="8727440" cy="1151890"/>
          </a:xfrm>
        </p:grpSpPr>
        <p:sp>
          <p:nvSpPr>
            <p:cNvPr id="16" name="object 16"/>
            <p:cNvSpPr/>
            <p:nvPr/>
          </p:nvSpPr>
          <p:spPr>
            <a:xfrm>
              <a:off x="153162" y="5346953"/>
              <a:ext cx="8702040" cy="1126490"/>
            </a:xfrm>
            <a:custGeom>
              <a:avLst/>
              <a:gdLst/>
              <a:ahLst/>
              <a:cxnLst/>
              <a:rect l="l" t="t" r="r" b="b"/>
              <a:pathLst>
                <a:path w="8702040" h="1126489">
                  <a:moveTo>
                    <a:pt x="7492492" y="0"/>
                  </a:moveTo>
                  <a:lnTo>
                    <a:pt x="1209548" y="0"/>
                  </a:lnTo>
                  <a:lnTo>
                    <a:pt x="0" y="1126236"/>
                  </a:lnTo>
                  <a:lnTo>
                    <a:pt x="8702040" y="1126236"/>
                  </a:lnTo>
                  <a:lnTo>
                    <a:pt x="7492492" y="0"/>
                  </a:lnTo>
                  <a:close/>
                </a:path>
              </a:pathLst>
            </a:custGeom>
            <a:solidFill>
              <a:srgbClr val="529E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53162" y="5346953"/>
              <a:ext cx="8702040" cy="1126490"/>
            </a:xfrm>
            <a:custGeom>
              <a:avLst/>
              <a:gdLst/>
              <a:ahLst/>
              <a:cxnLst/>
              <a:rect l="l" t="t" r="r" b="b"/>
              <a:pathLst>
                <a:path w="8702040" h="1126489">
                  <a:moveTo>
                    <a:pt x="0" y="1126236"/>
                  </a:moveTo>
                  <a:lnTo>
                    <a:pt x="1209548" y="0"/>
                  </a:lnTo>
                  <a:lnTo>
                    <a:pt x="7492492" y="0"/>
                  </a:lnTo>
                  <a:lnTo>
                    <a:pt x="8702040" y="1126236"/>
                  </a:lnTo>
                  <a:lnTo>
                    <a:pt x="0" y="1126236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877314" y="5600191"/>
            <a:ext cx="5252720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Beliefs,</a:t>
            </a:r>
            <a:r>
              <a:rPr sz="32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Values,</a:t>
            </a:r>
            <a:r>
              <a:rPr sz="32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Life</a:t>
            </a:r>
            <a:r>
              <a:rPr sz="32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Experiences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52400" y="4191000"/>
            <a:ext cx="8836025" cy="28575"/>
          </a:xfrm>
          <a:custGeom>
            <a:avLst/>
            <a:gdLst/>
            <a:ahLst/>
            <a:cxnLst/>
            <a:rect l="l" t="t" r="r" b="b"/>
            <a:pathLst>
              <a:path w="8836025" h="28575">
                <a:moveTo>
                  <a:pt x="0" y="0"/>
                </a:moveTo>
                <a:lnTo>
                  <a:pt x="8836025" y="28575"/>
                </a:lnTo>
              </a:path>
            </a:pathLst>
          </a:custGeom>
          <a:ln w="73025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272021" y="3298012"/>
            <a:ext cx="1771014" cy="5397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350" spc="-10" dirty="0">
                <a:solidFill>
                  <a:srgbClr val="FFFFFF"/>
                </a:solidFill>
                <a:latin typeface="Calibri"/>
                <a:cs typeface="Calibri"/>
              </a:rPr>
              <a:t>Conscious</a:t>
            </a:r>
            <a:endParaRPr sz="33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653021" y="4475226"/>
            <a:ext cx="2366645" cy="5397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350" spc="-10" dirty="0">
                <a:solidFill>
                  <a:srgbClr val="FFFFFF"/>
                </a:solidFill>
                <a:latin typeface="Calibri"/>
                <a:cs typeface="Calibri"/>
              </a:rPr>
              <a:t>Subconscious</a:t>
            </a:r>
            <a:endParaRPr sz="33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96088"/>
            <a:ext cx="697674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/>
              <a:t>What</a:t>
            </a:r>
            <a:r>
              <a:rPr sz="6000" spc="-10" dirty="0"/>
              <a:t> </a:t>
            </a:r>
            <a:r>
              <a:rPr sz="6000" dirty="0"/>
              <a:t>is</a:t>
            </a:r>
            <a:r>
              <a:rPr sz="6000" spc="-15" dirty="0"/>
              <a:t> </a:t>
            </a:r>
            <a:r>
              <a:rPr sz="6000" dirty="0"/>
              <a:t>beneath</a:t>
            </a:r>
            <a:r>
              <a:rPr sz="6000" spc="-10" dirty="0"/>
              <a:t> </a:t>
            </a:r>
            <a:r>
              <a:rPr sz="6000" dirty="0"/>
              <a:t>the</a:t>
            </a:r>
            <a:r>
              <a:rPr sz="6000" spc="-15" dirty="0"/>
              <a:t> </a:t>
            </a:r>
            <a:r>
              <a:rPr sz="6000" spc="-10" dirty="0"/>
              <a:t>surface?</a:t>
            </a:r>
            <a:endParaRPr sz="6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7572" y="1379219"/>
            <a:ext cx="6134100" cy="5334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541646" y="2034285"/>
            <a:ext cx="2152015" cy="3716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000" b="1" spc="-10" dirty="0">
                <a:latin typeface="Calibri"/>
                <a:cs typeface="Calibri"/>
              </a:rPr>
              <a:t>Conscious</a:t>
            </a:r>
            <a:endParaRPr sz="3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0"/>
              </a:spcBef>
            </a:pPr>
            <a:endParaRPr sz="300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</a:pPr>
            <a:r>
              <a:rPr sz="3000" b="1" spc="-10" dirty="0">
                <a:latin typeface="Calibri"/>
                <a:cs typeface="Calibri"/>
              </a:rPr>
              <a:t>Subconscious </a:t>
            </a:r>
            <a:r>
              <a:rPr sz="3000" spc="-10" dirty="0">
                <a:latin typeface="Calibri"/>
                <a:cs typeface="Calibri"/>
              </a:rPr>
              <a:t>Values Upbringing Advertising Experiences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30808" rIns="0" bIns="0" rtlCol="0">
            <a:spAutoFit/>
          </a:bodyPr>
          <a:lstStyle/>
          <a:p>
            <a:pPr marL="4925060" marR="5080" indent="-722630">
              <a:lnSpc>
                <a:spcPts val="8450"/>
              </a:lnSpc>
              <a:spcBef>
                <a:spcPts val="2135"/>
              </a:spcBef>
            </a:pPr>
            <a:r>
              <a:rPr sz="8800" dirty="0"/>
              <a:t>CONNECT</a:t>
            </a:r>
            <a:r>
              <a:rPr sz="8800" spc="-270" dirty="0"/>
              <a:t> </a:t>
            </a:r>
            <a:r>
              <a:rPr sz="8800" spc="-25" dirty="0"/>
              <a:t>TO </a:t>
            </a:r>
            <a:r>
              <a:rPr sz="8800" spc="-10" dirty="0"/>
              <a:t>VALUES</a:t>
            </a:r>
            <a:endParaRPr sz="8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1140" y="82042"/>
            <a:ext cx="7473950" cy="1366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800" dirty="0"/>
              <a:t>Values</a:t>
            </a:r>
            <a:r>
              <a:rPr sz="8800" spc="-165" dirty="0"/>
              <a:t> </a:t>
            </a:r>
            <a:r>
              <a:rPr sz="8800" dirty="0"/>
              <a:t>drive</a:t>
            </a:r>
            <a:r>
              <a:rPr sz="8800" spc="-165" dirty="0"/>
              <a:t> </a:t>
            </a:r>
            <a:r>
              <a:rPr sz="8800" spc="-10" dirty="0"/>
              <a:t>behavior</a:t>
            </a:r>
            <a:endParaRPr sz="8800"/>
          </a:p>
        </p:txBody>
      </p:sp>
      <p:sp>
        <p:nvSpPr>
          <p:cNvPr id="3" name="object 3"/>
          <p:cNvSpPr txBox="1"/>
          <p:nvPr/>
        </p:nvSpPr>
        <p:spPr>
          <a:xfrm>
            <a:off x="535940" y="2203831"/>
            <a:ext cx="7294880" cy="39160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>
                <a:solidFill>
                  <a:srgbClr val="FFFFFF"/>
                </a:solidFill>
                <a:latin typeface="Haettenschweiler"/>
                <a:cs typeface="Haettenschweiler"/>
              </a:rPr>
              <a:t>Why</a:t>
            </a:r>
            <a:r>
              <a:rPr sz="4400" spc="-15" dirty="0">
                <a:solidFill>
                  <a:srgbClr val="FFFFFF"/>
                </a:solidFill>
                <a:latin typeface="Haettenschweiler"/>
                <a:cs typeface="Haettenschweiler"/>
              </a:rPr>
              <a:t> </a:t>
            </a:r>
            <a:r>
              <a:rPr sz="4400" dirty="0">
                <a:solidFill>
                  <a:srgbClr val="FFFFFF"/>
                </a:solidFill>
                <a:latin typeface="Haettenschweiler"/>
                <a:cs typeface="Haettenschweiler"/>
              </a:rPr>
              <a:t>you</a:t>
            </a:r>
            <a:r>
              <a:rPr sz="4400" spc="-10" dirty="0">
                <a:solidFill>
                  <a:srgbClr val="FFFFFF"/>
                </a:solidFill>
                <a:latin typeface="Haettenschweiler"/>
                <a:cs typeface="Haettenschweiler"/>
              </a:rPr>
              <a:t> </a:t>
            </a:r>
            <a:r>
              <a:rPr sz="4400" dirty="0">
                <a:solidFill>
                  <a:srgbClr val="FFFFFF"/>
                </a:solidFill>
                <a:latin typeface="Haettenschweiler"/>
                <a:cs typeface="Haettenschweiler"/>
              </a:rPr>
              <a:t>think</a:t>
            </a:r>
            <a:r>
              <a:rPr sz="4400" spc="-30" dirty="0">
                <a:solidFill>
                  <a:srgbClr val="FFFFFF"/>
                </a:solidFill>
                <a:latin typeface="Haettenschweiler"/>
                <a:cs typeface="Haettenschweiler"/>
              </a:rPr>
              <a:t> </a:t>
            </a:r>
            <a:r>
              <a:rPr sz="4400" dirty="0">
                <a:solidFill>
                  <a:srgbClr val="FFFFFF"/>
                </a:solidFill>
                <a:latin typeface="Haettenschweiler"/>
                <a:cs typeface="Haettenschweiler"/>
              </a:rPr>
              <a:t>what</a:t>
            </a:r>
            <a:r>
              <a:rPr sz="4400" spc="-5" dirty="0">
                <a:solidFill>
                  <a:srgbClr val="FFFFFF"/>
                </a:solidFill>
                <a:latin typeface="Haettenschweiler"/>
                <a:cs typeface="Haettenschweiler"/>
              </a:rPr>
              <a:t> </a:t>
            </a:r>
            <a:r>
              <a:rPr sz="4400" dirty="0">
                <a:solidFill>
                  <a:srgbClr val="FFFFFF"/>
                </a:solidFill>
                <a:latin typeface="Haettenschweiler"/>
                <a:cs typeface="Haettenschweiler"/>
              </a:rPr>
              <a:t>you</a:t>
            </a:r>
            <a:r>
              <a:rPr sz="4400" spc="-10" dirty="0">
                <a:solidFill>
                  <a:srgbClr val="FFFFFF"/>
                </a:solidFill>
                <a:latin typeface="Haettenschweiler"/>
                <a:cs typeface="Haettenschweiler"/>
              </a:rPr>
              <a:t> think</a:t>
            </a:r>
            <a:endParaRPr sz="4400">
              <a:latin typeface="Haettenschweiler"/>
              <a:cs typeface="Haettenschweiler"/>
            </a:endParaRPr>
          </a:p>
          <a:p>
            <a:pPr>
              <a:lnSpc>
                <a:spcPct val="100000"/>
              </a:lnSpc>
              <a:spcBef>
                <a:spcPts val="585"/>
              </a:spcBef>
            </a:pPr>
            <a:endParaRPr sz="4400">
              <a:latin typeface="Haettenschweiler"/>
              <a:cs typeface="Haettenschweiler"/>
            </a:endParaRPr>
          </a:p>
          <a:p>
            <a:pPr marL="12700">
              <a:lnSpc>
                <a:spcPct val="100000"/>
              </a:lnSpc>
            </a:pPr>
            <a:r>
              <a:rPr sz="4400" dirty="0">
                <a:solidFill>
                  <a:srgbClr val="FFFFFF"/>
                </a:solidFill>
                <a:latin typeface="Haettenschweiler"/>
                <a:cs typeface="Haettenschweiler"/>
              </a:rPr>
              <a:t>Filter</a:t>
            </a:r>
            <a:r>
              <a:rPr sz="4400" spc="-5" dirty="0">
                <a:solidFill>
                  <a:srgbClr val="FFFFFF"/>
                </a:solidFill>
                <a:latin typeface="Haettenschweiler"/>
                <a:cs typeface="Haettenschweiler"/>
              </a:rPr>
              <a:t> </a:t>
            </a:r>
            <a:r>
              <a:rPr sz="4400" dirty="0">
                <a:solidFill>
                  <a:srgbClr val="FFFFFF"/>
                </a:solidFill>
                <a:latin typeface="Haettenschweiler"/>
                <a:cs typeface="Haettenschweiler"/>
              </a:rPr>
              <a:t>in</a:t>
            </a:r>
            <a:r>
              <a:rPr sz="4400" spc="-20" dirty="0">
                <a:solidFill>
                  <a:srgbClr val="FFFFFF"/>
                </a:solidFill>
                <a:latin typeface="Haettenschweiler"/>
                <a:cs typeface="Haettenschweiler"/>
              </a:rPr>
              <a:t> </a:t>
            </a:r>
            <a:r>
              <a:rPr sz="4400" dirty="0">
                <a:solidFill>
                  <a:srgbClr val="FFFFFF"/>
                </a:solidFill>
                <a:latin typeface="Haettenschweiler"/>
                <a:cs typeface="Haettenschweiler"/>
              </a:rPr>
              <a:t>the </a:t>
            </a:r>
            <a:r>
              <a:rPr sz="4400" spc="-10" dirty="0">
                <a:solidFill>
                  <a:srgbClr val="FFFFFF"/>
                </a:solidFill>
                <a:latin typeface="Haettenschweiler"/>
                <a:cs typeface="Haettenschweiler"/>
              </a:rPr>
              <a:t>brain</a:t>
            </a:r>
            <a:endParaRPr sz="4400">
              <a:latin typeface="Haettenschweiler"/>
              <a:cs typeface="Haettenschweiler"/>
            </a:endParaRPr>
          </a:p>
          <a:p>
            <a:pPr>
              <a:lnSpc>
                <a:spcPct val="100000"/>
              </a:lnSpc>
              <a:spcBef>
                <a:spcPts val="1645"/>
              </a:spcBef>
            </a:pPr>
            <a:endParaRPr sz="4400">
              <a:latin typeface="Haettenschweiler"/>
              <a:cs typeface="Haettenschweiler"/>
            </a:endParaRPr>
          </a:p>
          <a:p>
            <a:pPr marL="12700" marR="5080">
              <a:lnSpc>
                <a:spcPct val="80000"/>
              </a:lnSpc>
            </a:pPr>
            <a:r>
              <a:rPr sz="4400" dirty="0">
                <a:solidFill>
                  <a:srgbClr val="FFFFFF"/>
                </a:solidFill>
                <a:latin typeface="Haettenschweiler"/>
                <a:cs typeface="Haettenschweiler"/>
              </a:rPr>
              <a:t>Drives</a:t>
            </a:r>
            <a:r>
              <a:rPr sz="4400" spc="-30" dirty="0">
                <a:solidFill>
                  <a:srgbClr val="FFFFFF"/>
                </a:solidFill>
                <a:latin typeface="Haettenschweiler"/>
                <a:cs typeface="Haettenschweiler"/>
              </a:rPr>
              <a:t> </a:t>
            </a:r>
            <a:r>
              <a:rPr sz="4400" dirty="0">
                <a:solidFill>
                  <a:srgbClr val="FFFFFF"/>
                </a:solidFill>
                <a:latin typeface="Haettenschweiler"/>
                <a:cs typeface="Haettenschweiler"/>
              </a:rPr>
              <a:t>healthy</a:t>
            </a:r>
            <a:r>
              <a:rPr sz="4400" spc="-20" dirty="0">
                <a:solidFill>
                  <a:srgbClr val="FFFFFF"/>
                </a:solidFill>
                <a:latin typeface="Haettenschweiler"/>
                <a:cs typeface="Haettenschweiler"/>
              </a:rPr>
              <a:t> </a:t>
            </a:r>
            <a:r>
              <a:rPr sz="4400" dirty="0">
                <a:solidFill>
                  <a:srgbClr val="FFFFFF"/>
                </a:solidFill>
                <a:latin typeface="Haettenschweiler"/>
                <a:cs typeface="Haettenschweiler"/>
              </a:rPr>
              <a:t>and</a:t>
            </a:r>
            <a:r>
              <a:rPr sz="4400" spc="-25" dirty="0">
                <a:solidFill>
                  <a:srgbClr val="FFFFFF"/>
                </a:solidFill>
                <a:latin typeface="Haettenschweiler"/>
                <a:cs typeface="Haettenschweiler"/>
              </a:rPr>
              <a:t> </a:t>
            </a:r>
            <a:r>
              <a:rPr sz="4400" dirty="0">
                <a:solidFill>
                  <a:srgbClr val="FFFFFF"/>
                </a:solidFill>
                <a:latin typeface="Haettenschweiler"/>
                <a:cs typeface="Haettenschweiler"/>
              </a:rPr>
              <a:t>unhealthy</a:t>
            </a:r>
            <a:r>
              <a:rPr sz="4400" spc="-20" dirty="0">
                <a:solidFill>
                  <a:srgbClr val="FFFFFF"/>
                </a:solidFill>
                <a:latin typeface="Haettenschweiler"/>
                <a:cs typeface="Haettenschweiler"/>
              </a:rPr>
              <a:t> </a:t>
            </a:r>
            <a:r>
              <a:rPr sz="4400" dirty="0">
                <a:solidFill>
                  <a:srgbClr val="FFFFFF"/>
                </a:solidFill>
                <a:latin typeface="Haettenschweiler"/>
                <a:cs typeface="Haettenschweiler"/>
              </a:rPr>
              <a:t>behavior</a:t>
            </a:r>
            <a:r>
              <a:rPr sz="4400" spc="-15" dirty="0">
                <a:solidFill>
                  <a:srgbClr val="FFFFFF"/>
                </a:solidFill>
                <a:latin typeface="Haettenschweiler"/>
                <a:cs typeface="Haettenschweiler"/>
              </a:rPr>
              <a:t> </a:t>
            </a:r>
            <a:r>
              <a:rPr sz="4400" spc="-25" dirty="0">
                <a:solidFill>
                  <a:srgbClr val="FFFFFF"/>
                </a:solidFill>
                <a:latin typeface="Haettenschweiler"/>
                <a:cs typeface="Haettenschweiler"/>
              </a:rPr>
              <a:t>and </a:t>
            </a:r>
            <a:r>
              <a:rPr sz="4400" spc="-10" dirty="0">
                <a:solidFill>
                  <a:srgbClr val="FFFFFF"/>
                </a:solidFill>
                <a:latin typeface="Haettenschweiler"/>
                <a:cs typeface="Haettenschweiler"/>
              </a:rPr>
              <a:t>habits</a:t>
            </a:r>
            <a:endParaRPr sz="4400">
              <a:latin typeface="Haettenschweiler"/>
              <a:cs typeface="Haettenschweiler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hlinkClick r:id="rId2"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42061" rIns="0" bIns="0" rtlCol="0">
            <a:spAutoFit/>
          </a:bodyPr>
          <a:lstStyle/>
          <a:p>
            <a:pPr marL="35560">
              <a:lnSpc>
                <a:spcPct val="100000"/>
              </a:lnSpc>
              <a:spcBef>
                <a:spcPts val="95"/>
              </a:spcBef>
            </a:pPr>
            <a:r>
              <a:rPr sz="7600" dirty="0">
                <a:hlinkClick r:id="rId2"/>
              </a:rPr>
              <a:t>Fixed</a:t>
            </a:r>
            <a:r>
              <a:rPr sz="7600" spc="-140" dirty="0">
                <a:hlinkClick r:id="rId2"/>
              </a:rPr>
              <a:t> </a:t>
            </a:r>
            <a:r>
              <a:rPr sz="7600" spc="-10" dirty="0">
                <a:hlinkClick r:id="rId2"/>
              </a:rPr>
              <a:t>Mindset</a:t>
            </a:r>
            <a:endParaRPr sz="76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279650" y="527050"/>
          <a:ext cx="4800600" cy="56362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0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324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2800" dirty="0">
                          <a:latin typeface="Calibri"/>
                          <a:cs typeface="Calibri"/>
                        </a:rPr>
                        <a:t>I’m</a:t>
                      </a:r>
                      <a:r>
                        <a:rPr sz="2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not</a:t>
                      </a:r>
                      <a:r>
                        <a:rPr sz="2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good</a:t>
                      </a:r>
                      <a:r>
                        <a:rPr sz="2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at</a:t>
                      </a:r>
                      <a:r>
                        <a:rPr sz="2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20" dirty="0">
                          <a:latin typeface="Calibri"/>
                          <a:cs typeface="Calibri"/>
                        </a:rPr>
                        <a:t>this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8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28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2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give</a:t>
                      </a:r>
                      <a:r>
                        <a:rPr sz="2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25" dirty="0">
                          <a:latin typeface="Calibri"/>
                          <a:cs typeface="Calibri"/>
                        </a:rPr>
                        <a:t>up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324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2800" dirty="0">
                          <a:latin typeface="Calibri"/>
                          <a:cs typeface="Calibri"/>
                        </a:rPr>
                        <a:t>It’s</a:t>
                      </a:r>
                      <a:r>
                        <a:rPr sz="28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good</a:t>
                      </a:r>
                      <a:r>
                        <a:rPr sz="28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10" dirty="0">
                          <a:latin typeface="Calibri"/>
                          <a:cs typeface="Calibri"/>
                        </a:rPr>
                        <a:t>enough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38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8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28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can’t</a:t>
                      </a:r>
                      <a:r>
                        <a:rPr sz="2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make</a:t>
                      </a:r>
                      <a:r>
                        <a:rPr sz="2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this</a:t>
                      </a:r>
                      <a:r>
                        <a:rPr sz="2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any</a:t>
                      </a:r>
                      <a:r>
                        <a:rPr sz="2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10" dirty="0">
                          <a:latin typeface="Calibri"/>
                          <a:cs typeface="Calibri"/>
                        </a:rPr>
                        <a:t>better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324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800" dirty="0">
                          <a:latin typeface="Calibri"/>
                          <a:cs typeface="Calibri"/>
                        </a:rPr>
                        <a:t>This</a:t>
                      </a:r>
                      <a:r>
                        <a:rPr sz="2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2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too</a:t>
                      </a:r>
                      <a:r>
                        <a:rPr sz="2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20" dirty="0">
                          <a:latin typeface="Calibri"/>
                          <a:cs typeface="Calibri"/>
                        </a:rPr>
                        <a:t>hard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38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8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2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made</a:t>
                      </a:r>
                      <a:r>
                        <a:rPr sz="2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10" dirty="0">
                          <a:latin typeface="Calibri"/>
                          <a:cs typeface="Calibri"/>
                        </a:rPr>
                        <a:t>mistake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38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8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2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just</a:t>
                      </a:r>
                      <a:r>
                        <a:rPr sz="2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can’t</a:t>
                      </a:r>
                      <a:r>
                        <a:rPr sz="2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do</a:t>
                      </a:r>
                      <a:r>
                        <a:rPr sz="2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20" dirty="0">
                          <a:latin typeface="Calibri"/>
                          <a:cs typeface="Calibri"/>
                        </a:rPr>
                        <a:t>this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324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800" dirty="0">
                          <a:latin typeface="Calibri"/>
                          <a:cs typeface="Calibri"/>
                        </a:rPr>
                        <a:t>I’ll</a:t>
                      </a:r>
                      <a:r>
                        <a:rPr sz="2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never</a:t>
                      </a:r>
                      <a:r>
                        <a:rPr sz="2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be</a:t>
                      </a:r>
                      <a:r>
                        <a:rPr sz="2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that</a:t>
                      </a:r>
                      <a:r>
                        <a:rPr sz="2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10" dirty="0">
                          <a:latin typeface="Calibri"/>
                          <a:cs typeface="Calibri"/>
                        </a:rPr>
                        <a:t>smart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38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2800" dirty="0">
                          <a:latin typeface="Calibri"/>
                          <a:cs typeface="Calibri"/>
                        </a:rPr>
                        <a:t>Plan</a:t>
                      </a:r>
                      <a:r>
                        <a:rPr sz="2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didn’t</a:t>
                      </a:r>
                      <a:r>
                        <a:rPr sz="2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20" dirty="0">
                          <a:latin typeface="Calibri"/>
                          <a:cs typeface="Calibri"/>
                        </a:rPr>
                        <a:t>work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38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2800" dirty="0">
                          <a:latin typeface="Calibri"/>
                          <a:cs typeface="Calibri"/>
                        </a:rPr>
                        <a:t>My</a:t>
                      </a:r>
                      <a:r>
                        <a:rPr sz="2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friend</a:t>
                      </a:r>
                      <a:r>
                        <a:rPr sz="2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can</a:t>
                      </a:r>
                      <a:r>
                        <a:rPr sz="2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do</a:t>
                      </a:r>
                      <a:r>
                        <a:rPr sz="2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25" dirty="0">
                          <a:latin typeface="Calibri"/>
                          <a:cs typeface="Calibri"/>
                        </a:rPr>
                        <a:t>it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>
              <a:hlinkClick r:id="rId2"/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>
              <a:hlinkClick r:id="rId2"/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44000" cy="221437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2216" rIns="0" bIns="0" rtlCol="0">
            <a:spAutoFit/>
          </a:bodyPr>
          <a:lstStyle/>
          <a:p>
            <a:pPr marL="35560">
              <a:lnSpc>
                <a:spcPct val="100000"/>
              </a:lnSpc>
              <a:spcBef>
                <a:spcPts val="95"/>
              </a:spcBef>
            </a:pPr>
            <a:r>
              <a:rPr sz="8500" dirty="0">
                <a:hlinkClick r:id="rId2"/>
              </a:rPr>
              <a:t>Growth</a:t>
            </a:r>
            <a:r>
              <a:rPr sz="8500" spc="-5" dirty="0">
                <a:hlinkClick r:id="rId2"/>
              </a:rPr>
              <a:t> </a:t>
            </a:r>
            <a:r>
              <a:rPr sz="8500" spc="-10" dirty="0">
                <a:hlinkClick r:id="rId2"/>
              </a:rPr>
              <a:t>Mindset</a:t>
            </a:r>
            <a:endParaRPr sz="85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>
              <a:hlinkClick r:id="rId2"/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>
              <a:hlinkClick r:id="rId2"/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44000" cy="242925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18972" rIns="0" bIns="0" rtlCol="0">
            <a:spAutoFit/>
          </a:bodyPr>
          <a:lstStyle/>
          <a:p>
            <a:pPr marL="11176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hlinkClick r:id="rId2"/>
              </a:rPr>
              <a:t>Growth</a:t>
            </a:r>
            <a:r>
              <a:rPr sz="4800" spc="-95" dirty="0">
                <a:hlinkClick r:id="rId2"/>
              </a:rPr>
              <a:t> </a:t>
            </a:r>
            <a:r>
              <a:rPr sz="4800" dirty="0">
                <a:hlinkClick r:id="rId2"/>
              </a:rPr>
              <a:t>Mindset-</a:t>
            </a:r>
            <a:r>
              <a:rPr sz="4800" spc="-70" dirty="0">
                <a:hlinkClick r:id="rId2"/>
              </a:rPr>
              <a:t> </a:t>
            </a:r>
            <a:r>
              <a:rPr sz="4800" dirty="0">
                <a:hlinkClick r:id="rId2"/>
              </a:rPr>
              <a:t>Intelligence</a:t>
            </a:r>
            <a:r>
              <a:rPr sz="4800" spc="-70" dirty="0">
                <a:hlinkClick r:id="rId2"/>
              </a:rPr>
              <a:t> </a:t>
            </a:r>
            <a:r>
              <a:rPr sz="4800" dirty="0">
                <a:hlinkClick r:id="rId2"/>
              </a:rPr>
              <a:t>can</a:t>
            </a:r>
            <a:r>
              <a:rPr sz="4800" spc="-80" dirty="0">
                <a:hlinkClick r:id="rId2"/>
              </a:rPr>
              <a:t> </a:t>
            </a:r>
            <a:r>
              <a:rPr sz="4800" dirty="0">
                <a:hlinkClick r:id="rId2"/>
              </a:rPr>
              <a:t>be</a:t>
            </a:r>
            <a:r>
              <a:rPr sz="4800" spc="-80" dirty="0">
                <a:hlinkClick r:id="rId2"/>
              </a:rPr>
              <a:t> </a:t>
            </a:r>
            <a:r>
              <a:rPr sz="4800" spc="-10" dirty="0">
                <a:hlinkClick r:id="rId2"/>
              </a:rPr>
              <a:t>developed</a:t>
            </a:r>
            <a:endParaRPr sz="48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22250" y="450850"/>
          <a:ext cx="8534400" cy="62001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6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32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2800" b="1" spc="-10" dirty="0">
                          <a:latin typeface="Calibri"/>
                          <a:cs typeface="Calibri"/>
                        </a:rPr>
                        <a:t>Fixed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2800" b="1" spc="-10" dirty="0">
                          <a:latin typeface="Calibri"/>
                          <a:cs typeface="Calibri"/>
                        </a:rPr>
                        <a:t>Growth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88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2800" dirty="0">
                          <a:latin typeface="Calibri"/>
                          <a:cs typeface="Calibri"/>
                        </a:rPr>
                        <a:t>I’m</a:t>
                      </a:r>
                      <a:r>
                        <a:rPr sz="2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not</a:t>
                      </a:r>
                      <a:r>
                        <a:rPr sz="2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good</a:t>
                      </a:r>
                      <a:r>
                        <a:rPr sz="2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at</a:t>
                      </a:r>
                      <a:r>
                        <a:rPr sz="2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20" dirty="0">
                          <a:latin typeface="Calibri"/>
                          <a:cs typeface="Calibri"/>
                        </a:rPr>
                        <a:t>this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2800" dirty="0">
                          <a:latin typeface="Calibri"/>
                          <a:cs typeface="Calibri"/>
                        </a:rPr>
                        <a:t>What</a:t>
                      </a:r>
                      <a:r>
                        <a:rPr sz="2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am</a:t>
                      </a:r>
                      <a:r>
                        <a:rPr sz="2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2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10" dirty="0">
                          <a:latin typeface="Calibri"/>
                          <a:cs typeface="Calibri"/>
                        </a:rPr>
                        <a:t>missing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324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28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2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give</a:t>
                      </a:r>
                      <a:r>
                        <a:rPr sz="2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25" dirty="0">
                          <a:latin typeface="Calibri"/>
                          <a:cs typeface="Calibri"/>
                        </a:rPr>
                        <a:t>up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2800" dirty="0">
                          <a:latin typeface="Calibri"/>
                          <a:cs typeface="Calibri"/>
                        </a:rPr>
                        <a:t>I’ll</a:t>
                      </a:r>
                      <a:r>
                        <a:rPr sz="2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use</a:t>
                      </a:r>
                      <a:r>
                        <a:rPr sz="2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10" dirty="0">
                          <a:latin typeface="Calibri"/>
                          <a:cs typeface="Calibri"/>
                        </a:rPr>
                        <a:t>different</a:t>
                      </a:r>
                      <a:r>
                        <a:rPr sz="2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10" dirty="0">
                          <a:latin typeface="Calibri"/>
                          <a:cs typeface="Calibri"/>
                        </a:rPr>
                        <a:t>strategy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388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800" dirty="0">
                          <a:latin typeface="Calibri"/>
                          <a:cs typeface="Calibri"/>
                        </a:rPr>
                        <a:t>It’s</a:t>
                      </a:r>
                      <a:r>
                        <a:rPr sz="28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good</a:t>
                      </a:r>
                      <a:r>
                        <a:rPr sz="28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10" dirty="0">
                          <a:latin typeface="Calibri"/>
                          <a:cs typeface="Calibri"/>
                        </a:rPr>
                        <a:t>enough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8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2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this</a:t>
                      </a:r>
                      <a:r>
                        <a:rPr sz="2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really</a:t>
                      </a:r>
                      <a:r>
                        <a:rPr sz="2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my</a:t>
                      </a:r>
                      <a:r>
                        <a:rPr sz="2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best</a:t>
                      </a:r>
                      <a:r>
                        <a:rPr sz="2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20" dirty="0">
                          <a:latin typeface="Calibri"/>
                          <a:cs typeface="Calibri"/>
                        </a:rPr>
                        <a:t>work?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324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8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28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can’t</a:t>
                      </a:r>
                      <a:r>
                        <a:rPr sz="2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make</a:t>
                      </a:r>
                      <a:r>
                        <a:rPr sz="2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this</a:t>
                      </a:r>
                      <a:r>
                        <a:rPr sz="2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any</a:t>
                      </a:r>
                      <a:r>
                        <a:rPr sz="2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10" dirty="0">
                          <a:latin typeface="Calibri"/>
                          <a:cs typeface="Calibri"/>
                        </a:rPr>
                        <a:t>better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8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2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can</a:t>
                      </a:r>
                      <a:r>
                        <a:rPr sz="2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always</a:t>
                      </a:r>
                      <a:r>
                        <a:rPr sz="2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10" dirty="0">
                          <a:latin typeface="Calibri"/>
                          <a:cs typeface="Calibri"/>
                        </a:rPr>
                        <a:t>improve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388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800" dirty="0">
                          <a:latin typeface="Calibri"/>
                          <a:cs typeface="Calibri"/>
                        </a:rPr>
                        <a:t>This</a:t>
                      </a:r>
                      <a:r>
                        <a:rPr sz="2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2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too</a:t>
                      </a:r>
                      <a:r>
                        <a:rPr sz="2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20" dirty="0">
                          <a:latin typeface="Calibri"/>
                          <a:cs typeface="Calibri"/>
                        </a:rPr>
                        <a:t>hard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800" dirty="0">
                          <a:latin typeface="Calibri"/>
                          <a:cs typeface="Calibri"/>
                        </a:rPr>
                        <a:t>This</a:t>
                      </a:r>
                      <a:r>
                        <a:rPr sz="28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may</a:t>
                      </a:r>
                      <a:r>
                        <a:rPr sz="28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take</a:t>
                      </a:r>
                      <a:r>
                        <a:rPr sz="28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some</a:t>
                      </a:r>
                      <a:r>
                        <a:rPr sz="28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20" dirty="0">
                          <a:latin typeface="Calibri"/>
                          <a:cs typeface="Calibri"/>
                        </a:rPr>
                        <a:t>time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388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8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2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made</a:t>
                      </a:r>
                      <a:r>
                        <a:rPr sz="2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10" dirty="0">
                          <a:latin typeface="Calibri"/>
                          <a:cs typeface="Calibri"/>
                        </a:rPr>
                        <a:t>mistake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800" spc="-20" dirty="0">
                          <a:latin typeface="Calibri"/>
                          <a:cs typeface="Calibri"/>
                        </a:rPr>
                        <a:t>Mistakes</a:t>
                      </a:r>
                      <a:r>
                        <a:rPr sz="2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help</a:t>
                      </a:r>
                      <a:r>
                        <a:rPr sz="2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me</a:t>
                      </a:r>
                      <a:r>
                        <a:rPr sz="2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10" dirty="0">
                          <a:latin typeface="Calibri"/>
                          <a:cs typeface="Calibri"/>
                        </a:rPr>
                        <a:t>learn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324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8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2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just</a:t>
                      </a:r>
                      <a:r>
                        <a:rPr sz="2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can’t</a:t>
                      </a:r>
                      <a:r>
                        <a:rPr sz="2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do</a:t>
                      </a:r>
                      <a:r>
                        <a:rPr sz="2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20" dirty="0">
                          <a:latin typeface="Calibri"/>
                          <a:cs typeface="Calibri"/>
                        </a:rPr>
                        <a:t>this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8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2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am</a:t>
                      </a:r>
                      <a:r>
                        <a:rPr sz="2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going</a:t>
                      </a:r>
                      <a:r>
                        <a:rPr sz="2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train</a:t>
                      </a:r>
                      <a:r>
                        <a:rPr sz="2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my</a:t>
                      </a:r>
                      <a:r>
                        <a:rPr sz="2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10" dirty="0">
                          <a:latin typeface="Calibri"/>
                          <a:cs typeface="Calibri"/>
                        </a:rPr>
                        <a:t>brain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388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800" dirty="0">
                          <a:latin typeface="Calibri"/>
                          <a:cs typeface="Calibri"/>
                        </a:rPr>
                        <a:t>I’ll</a:t>
                      </a:r>
                      <a:r>
                        <a:rPr sz="2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never</a:t>
                      </a:r>
                      <a:r>
                        <a:rPr sz="2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be</a:t>
                      </a:r>
                      <a:r>
                        <a:rPr sz="2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that</a:t>
                      </a:r>
                      <a:r>
                        <a:rPr sz="2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10" dirty="0">
                          <a:latin typeface="Calibri"/>
                          <a:cs typeface="Calibri"/>
                        </a:rPr>
                        <a:t>smart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8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2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will</a:t>
                      </a:r>
                      <a:r>
                        <a:rPr sz="2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learn</a:t>
                      </a:r>
                      <a:r>
                        <a:rPr sz="2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how</a:t>
                      </a:r>
                      <a:r>
                        <a:rPr sz="2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do</a:t>
                      </a:r>
                      <a:r>
                        <a:rPr sz="2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20" dirty="0">
                          <a:latin typeface="Calibri"/>
                          <a:cs typeface="Calibri"/>
                        </a:rPr>
                        <a:t>this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388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2800" dirty="0">
                          <a:latin typeface="Calibri"/>
                          <a:cs typeface="Calibri"/>
                        </a:rPr>
                        <a:t>Plan</a:t>
                      </a:r>
                      <a:r>
                        <a:rPr sz="2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didn’t</a:t>
                      </a:r>
                      <a:r>
                        <a:rPr sz="2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20" dirty="0">
                          <a:latin typeface="Calibri"/>
                          <a:cs typeface="Calibri"/>
                        </a:rPr>
                        <a:t>work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2800" spc="-25" dirty="0">
                          <a:latin typeface="Calibri"/>
                          <a:cs typeface="Calibri"/>
                        </a:rPr>
                        <a:t>There’s</a:t>
                      </a:r>
                      <a:r>
                        <a:rPr sz="28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always</a:t>
                      </a:r>
                      <a:r>
                        <a:rPr sz="28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Plan</a:t>
                      </a:r>
                      <a:r>
                        <a:rPr sz="2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50" dirty="0">
                          <a:latin typeface="Calibri"/>
                          <a:cs typeface="Calibri"/>
                        </a:rPr>
                        <a:t>B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388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2800" dirty="0">
                          <a:latin typeface="Calibri"/>
                          <a:cs typeface="Calibri"/>
                        </a:rPr>
                        <a:t>My</a:t>
                      </a:r>
                      <a:r>
                        <a:rPr sz="2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friend</a:t>
                      </a:r>
                      <a:r>
                        <a:rPr sz="2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can</a:t>
                      </a:r>
                      <a:r>
                        <a:rPr sz="2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do</a:t>
                      </a:r>
                      <a:r>
                        <a:rPr sz="2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spc="-25" dirty="0">
                          <a:latin typeface="Calibri"/>
                          <a:cs typeface="Calibri"/>
                        </a:rPr>
                        <a:t>it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28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2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will</a:t>
                      </a:r>
                      <a:r>
                        <a:rPr sz="2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learn</a:t>
                      </a:r>
                      <a:r>
                        <a:rPr sz="2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from</a:t>
                      </a:r>
                      <a:r>
                        <a:rPr sz="2800" spc="-20" dirty="0">
                          <a:latin typeface="Calibri"/>
                          <a:cs typeface="Calibri"/>
                        </a:rPr>
                        <a:t> them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324605" y="1149222"/>
            <a:ext cx="143954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80" dirty="0">
                <a:latin typeface="Haettenschweiler"/>
                <a:cs typeface="Haettenschweiler"/>
              </a:rPr>
              <a:t>Embrace</a:t>
            </a:r>
            <a:endParaRPr sz="4400">
              <a:latin typeface="Haettenschweiler"/>
              <a:cs typeface="Haettenschweile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40785" y="1530222"/>
            <a:ext cx="160845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90" dirty="0">
                <a:latin typeface="Haettenschweiler"/>
                <a:cs typeface="Haettenschweiler"/>
              </a:rPr>
              <a:t>Challenge!</a:t>
            </a:r>
            <a:endParaRPr sz="4400">
              <a:latin typeface="Haettenschweiler"/>
              <a:cs typeface="Haettenschweile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22"/>
            <a:ext cx="9144000" cy="6856730"/>
            <a:chOff x="0" y="1522"/>
            <a:chExt cx="9144000" cy="68567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495799"/>
              <a:ext cx="9144000" cy="23622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0" y="1522"/>
              <a:ext cx="4835652" cy="68564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7155" y="429768"/>
            <a:ext cx="7188708" cy="588568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" y="457200"/>
            <a:ext cx="7086600" cy="5791200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909637" y="452437"/>
          <a:ext cx="7086600" cy="57886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43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3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8465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Fixed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9525">
                      <a:solidFill>
                        <a:srgbClr val="497DBA"/>
                      </a:solidFill>
                      <a:prstDash val="solid"/>
                    </a:lnL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Growth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R w="9525">
                      <a:solidFill>
                        <a:srgbClr val="497DBA"/>
                      </a:solidFill>
                      <a:prstDash val="solid"/>
                    </a:lnR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1995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It</a:t>
                      </a:r>
                      <a:r>
                        <a:rPr sz="20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20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impossible</a:t>
                      </a:r>
                      <a:r>
                        <a:rPr sz="2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eat</a:t>
                      </a:r>
                      <a:r>
                        <a:rPr sz="20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healthy.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9525">
                      <a:solidFill>
                        <a:srgbClr val="497DBA"/>
                      </a:solidFill>
                      <a:prstDash val="solid"/>
                    </a:lnL>
                    <a:lnR w="9525">
                      <a:solidFill>
                        <a:srgbClr val="497DBA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  <a:solidFill>
                      <a:srgbClr val="4F81BC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83820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2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will</a:t>
                      </a:r>
                      <a:r>
                        <a:rPr sz="2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eat</a:t>
                      </a:r>
                      <a:r>
                        <a:rPr sz="2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healthy</a:t>
                      </a:r>
                      <a:r>
                        <a:rPr sz="2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by</a:t>
                      </a:r>
                      <a:r>
                        <a:rPr sz="20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being prepared.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9525">
                      <a:solidFill>
                        <a:srgbClr val="497DBA"/>
                      </a:solidFill>
                      <a:prstDash val="solid"/>
                    </a:lnL>
                    <a:lnR w="9525">
                      <a:solidFill>
                        <a:srgbClr val="497DBA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  <a:solidFill>
                      <a:srgbClr val="4F81BC">
                        <a:alpha val="3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1995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2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don’t</a:t>
                      </a:r>
                      <a:r>
                        <a:rPr sz="20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like</a:t>
                      </a:r>
                      <a:r>
                        <a:rPr sz="2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exercise.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9525">
                      <a:solidFill>
                        <a:srgbClr val="497DBA"/>
                      </a:solidFill>
                      <a:prstDash val="solid"/>
                    </a:lnL>
                    <a:lnR w="9525">
                      <a:solidFill>
                        <a:srgbClr val="497DBA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 marR="429259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2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am</a:t>
                      </a:r>
                      <a:r>
                        <a:rPr sz="2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going</a:t>
                      </a:r>
                      <a:r>
                        <a:rPr sz="20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find</a:t>
                      </a:r>
                      <a:r>
                        <a:rPr sz="2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way</a:t>
                      </a:r>
                      <a:r>
                        <a:rPr sz="2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000" spc="-25" dirty="0">
                          <a:latin typeface="Calibri"/>
                          <a:cs typeface="Calibri"/>
                        </a:rPr>
                        <a:t> be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active</a:t>
                      </a:r>
                      <a:r>
                        <a:rPr sz="20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that</a:t>
                      </a:r>
                      <a:r>
                        <a:rPr sz="2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20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enjoy.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9525">
                      <a:solidFill>
                        <a:srgbClr val="497DBA"/>
                      </a:solidFill>
                      <a:prstDash val="solid"/>
                    </a:lnL>
                    <a:lnR w="9525">
                      <a:solidFill>
                        <a:srgbClr val="497DBA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1995">
                <a:tc>
                  <a:txBody>
                    <a:bodyPr/>
                    <a:lstStyle/>
                    <a:p>
                      <a:pPr marL="68580" marR="44577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2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do</a:t>
                      </a:r>
                      <a:r>
                        <a:rPr sz="2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not</a:t>
                      </a:r>
                      <a:r>
                        <a:rPr sz="2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have</a:t>
                      </a:r>
                      <a:r>
                        <a:rPr sz="2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time</a:t>
                      </a:r>
                      <a:r>
                        <a:rPr sz="2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0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prepare food.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9525">
                      <a:solidFill>
                        <a:srgbClr val="497DBA"/>
                      </a:solidFill>
                      <a:prstDash val="solid"/>
                    </a:lnL>
                    <a:lnR w="9525">
                      <a:solidFill>
                        <a:srgbClr val="497DBA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  <a:solidFill>
                      <a:srgbClr val="4F81BC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41211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2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will</a:t>
                      </a:r>
                      <a:r>
                        <a:rPr sz="2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take</a:t>
                      </a:r>
                      <a:r>
                        <a:rPr sz="20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2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time</a:t>
                      </a:r>
                      <a:r>
                        <a:rPr sz="2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prepare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healthy</a:t>
                      </a:r>
                      <a:r>
                        <a:rPr sz="2000" spc="-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food.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9525">
                      <a:solidFill>
                        <a:srgbClr val="497DBA"/>
                      </a:solidFill>
                      <a:prstDash val="solid"/>
                    </a:lnL>
                    <a:lnR w="9525">
                      <a:solidFill>
                        <a:srgbClr val="497DBA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  <a:solidFill>
                      <a:srgbClr val="4F81BC">
                        <a:alpha val="3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1995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2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can’t</a:t>
                      </a:r>
                      <a:r>
                        <a:rPr sz="2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sleep</a:t>
                      </a:r>
                      <a:r>
                        <a:rPr sz="2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because</a:t>
                      </a:r>
                      <a:r>
                        <a:rPr sz="2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25" dirty="0">
                          <a:latin typeface="Calibri"/>
                          <a:cs typeface="Calibri"/>
                        </a:rPr>
                        <a:t>my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2000" spc="-10" dirty="0">
                          <a:latin typeface="Calibri"/>
                          <a:cs typeface="Calibri"/>
                        </a:rPr>
                        <a:t>schedule.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9525">
                      <a:solidFill>
                        <a:srgbClr val="497DBA"/>
                      </a:solidFill>
                      <a:prstDash val="solid"/>
                    </a:lnL>
                    <a:lnR w="9525">
                      <a:solidFill>
                        <a:srgbClr val="497DBA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 marR="25844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20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am</a:t>
                      </a:r>
                      <a:r>
                        <a:rPr sz="2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going</a:t>
                      </a:r>
                      <a:r>
                        <a:rPr sz="2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work</a:t>
                      </a:r>
                      <a:r>
                        <a:rPr sz="2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2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my</a:t>
                      </a:r>
                      <a:r>
                        <a:rPr sz="2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sleep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habits,</a:t>
                      </a:r>
                      <a:r>
                        <a:rPr sz="2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2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know</a:t>
                      </a:r>
                      <a:r>
                        <a:rPr sz="2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2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can</a:t>
                      </a:r>
                      <a:r>
                        <a:rPr sz="20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improve.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9525">
                      <a:solidFill>
                        <a:srgbClr val="497DBA"/>
                      </a:solidFill>
                      <a:prstDash val="solid"/>
                    </a:lnL>
                    <a:lnR w="9525">
                      <a:solidFill>
                        <a:srgbClr val="497DBA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31875">
                <a:tc>
                  <a:txBody>
                    <a:bodyPr/>
                    <a:lstStyle/>
                    <a:p>
                      <a:pPr marL="68580" marR="685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Fitness</a:t>
                      </a:r>
                      <a:r>
                        <a:rPr sz="20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programs</a:t>
                      </a:r>
                      <a:r>
                        <a:rPr sz="20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are</a:t>
                      </a:r>
                      <a:r>
                        <a:rPr sz="20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being implemented</a:t>
                      </a:r>
                      <a:r>
                        <a:rPr sz="2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get</a:t>
                      </a:r>
                      <a:r>
                        <a:rPr sz="2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rid</a:t>
                      </a:r>
                      <a:r>
                        <a:rPr sz="2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25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people.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9525">
                      <a:solidFill>
                        <a:srgbClr val="497DBA"/>
                      </a:solidFill>
                      <a:prstDash val="solid"/>
                    </a:lnL>
                    <a:lnR w="9525">
                      <a:solidFill>
                        <a:srgbClr val="497DBA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  <a:solidFill>
                      <a:srgbClr val="4F81BC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464184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spc="-10" dirty="0">
                          <a:latin typeface="Calibri"/>
                          <a:cs typeface="Calibri"/>
                        </a:rPr>
                        <a:t>Programs</a:t>
                      </a:r>
                      <a:r>
                        <a:rPr sz="20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are</a:t>
                      </a:r>
                      <a:r>
                        <a:rPr sz="20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being implemented</a:t>
                      </a:r>
                      <a:r>
                        <a:rPr sz="20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help</a:t>
                      </a:r>
                      <a:r>
                        <a:rPr sz="2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people.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9525">
                      <a:solidFill>
                        <a:srgbClr val="497DBA"/>
                      </a:solidFill>
                      <a:prstDash val="solid"/>
                    </a:lnL>
                    <a:lnR w="9525">
                      <a:solidFill>
                        <a:srgbClr val="497DBA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  <a:solidFill>
                      <a:srgbClr val="4F81BC">
                        <a:alpha val="3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31875">
                <a:tc>
                  <a:txBody>
                    <a:bodyPr/>
                    <a:lstStyle/>
                    <a:p>
                      <a:pPr marL="68580" marR="12065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2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am</a:t>
                      </a:r>
                      <a:r>
                        <a:rPr sz="2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wonderful</a:t>
                      </a:r>
                      <a:r>
                        <a:rPr sz="2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20" dirty="0">
                          <a:latin typeface="Calibri"/>
                          <a:cs typeface="Calibri"/>
                        </a:rPr>
                        <a:t>communicator.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Everyone</a:t>
                      </a:r>
                      <a:r>
                        <a:rPr sz="2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else</a:t>
                      </a:r>
                      <a:r>
                        <a:rPr sz="2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2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wrong.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9525">
                      <a:solidFill>
                        <a:srgbClr val="497DBA"/>
                      </a:solidFill>
                      <a:prstDash val="solid"/>
                    </a:lnL>
                    <a:lnR w="9525">
                      <a:solidFill>
                        <a:srgbClr val="497DBA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 marR="43815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2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can</a:t>
                      </a:r>
                      <a:r>
                        <a:rPr sz="2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work</a:t>
                      </a:r>
                      <a:r>
                        <a:rPr sz="2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2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25" dirty="0">
                          <a:latin typeface="Calibri"/>
                          <a:cs typeface="Calibri"/>
                        </a:rPr>
                        <a:t>my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communication</a:t>
                      </a:r>
                      <a:r>
                        <a:rPr sz="20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style</a:t>
                      </a:r>
                      <a:r>
                        <a:rPr sz="2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20" dirty="0">
                          <a:latin typeface="Calibri"/>
                          <a:cs typeface="Calibri"/>
                        </a:rPr>
                        <a:t>more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effectively</a:t>
                      </a:r>
                      <a:r>
                        <a:rPr sz="20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reach</a:t>
                      </a:r>
                      <a:r>
                        <a:rPr sz="20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people.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9525">
                      <a:solidFill>
                        <a:srgbClr val="497DBA"/>
                      </a:solidFill>
                      <a:prstDash val="solid"/>
                    </a:lnL>
                    <a:lnR w="9525">
                      <a:solidFill>
                        <a:srgbClr val="497DBA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8465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2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am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so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 stressed.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9525">
                      <a:solidFill>
                        <a:srgbClr val="497DBA"/>
                      </a:solidFill>
                      <a:prstDash val="solid"/>
                    </a:lnL>
                    <a:lnR w="9525">
                      <a:solidFill>
                        <a:srgbClr val="497DBA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  <a:solidFill>
                      <a:srgbClr val="4F81BC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Stress</a:t>
                      </a:r>
                      <a:r>
                        <a:rPr sz="2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makes</a:t>
                      </a:r>
                      <a:r>
                        <a:rPr sz="20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me</a:t>
                      </a:r>
                      <a:r>
                        <a:rPr sz="20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stronger.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9525">
                      <a:solidFill>
                        <a:srgbClr val="497DBA"/>
                      </a:solidFill>
                      <a:prstDash val="solid"/>
                    </a:lnL>
                    <a:lnR w="9525">
                      <a:solidFill>
                        <a:srgbClr val="497DBA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  <a:solidFill>
                      <a:srgbClr val="4F81BC">
                        <a:alpha val="3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">
              <a:lnSpc>
                <a:spcPct val="100000"/>
              </a:lnSpc>
              <a:spcBef>
                <a:spcPts val="95"/>
              </a:spcBef>
            </a:pPr>
            <a:r>
              <a:rPr sz="10000" dirty="0"/>
              <a:t>Self</a:t>
            </a:r>
            <a:r>
              <a:rPr sz="10000" spc="-204" dirty="0"/>
              <a:t> </a:t>
            </a:r>
            <a:r>
              <a:rPr sz="10000" dirty="0"/>
              <a:t>Limiting</a:t>
            </a:r>
            <a:r>
              <a:rPr sz="10000" spc="-235" dirty="0"/>
              <a:t> </a:t>
            </a:r>
            <a:r>
              <a:rPr sz="9000" spc="-10" dirty="0"/>
              <a:t>Beliefs</a:t>
            </a:r>
            <a:endParaRPr sz="90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43400" y="1295400"/>
            <a:ext cx="3823715" cy="52578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1140" y="376173"/>
            <a:ext cx="5604510" cy="894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700" dirty="0"/>
              <a:t>Broaden</a:t>
            </a:r>
            <a:r>
              <a:rPr sz="5700" spc="-55" dirty="0"/>
              <a:t> </a:t>
            </a:r>
            <a:r>
              <a:rPr sz="5700" dirty="0"/>
              <a:t>and</a:t>
            </a:r>
            <a:r>
              <a:rPr sz="5700" spc="-55" dirty="0"/>
              <a:t> </a:t>
            </a:r>
            <a:r>
              <a:rPr sz="5700" dirty="0"/>
              <a:t>Build</a:t>
            </a:r>
            <a:r>
              <a:rPr sz="5700" spc="-70" dirty="0"/>
              <a:t> </a:t>
            </a:r>
            <a:r>
              <a:rPr sz="5700" spc="-10" dirty="0"/>
              <a:t>Theory</a:t>
            </a:r>
            <a:endParaRPr sz="5700"/>
          </a:p>
        </p:txBody>
      </p:sp>
      <p:grpSp>
        <p:nvGrpSpPr>
          <p:cNvPr id="3" name="object 3"/>
          <p:cNvGrpSpPr/>
          <p:nvPr/>
        </p:nvGrpSpPr>
        <p:grpSpPr>
          <a:xfrm>
            <a:off x="1458467" y="1424939"/>
            <a:ext cx="7228840" cy="5433060"/>
            <a:chOff x="1458467" y="1424939"/>
            <a:chExt cx="7228840" cy="54330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58467" y="2020823"/>
              <a:ext cx="6227063" cy="403555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572000" y="1424939"/>
              <a:ext cx="4114800" cy="5433060"/>
            </a:xfrm>
            <a:custGeom>
              <a:avLst/>
              <a:gdLst/>
              <a:ahLst/>
              <a:cxnLst/>
              <a:rect l="l" t="t" r="r" b="b"/>
              <a:pathLst>
                <a:path w="4114800" h="5433059">
                  <a:moveTo>
                    <a:pt x="4114800" y="0"/>
                  </a:moveTo>
                  <a:lnTo>
                    <a:pt x="0" y="0"/>
                  </a:lnTo>
                  <a:lnTo>
                    <a:pt x="0" y="5433060"/>
                  </a:lnTo>
                  <a:lnTo>
                    <a:pt x="4114800" y="5433060"/>
                  </a:lnTo>
                  <a:lnTo>
                    <a:pt x="41148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91210" marR="170815" indent="-393700">
              <a:lnSpc>
                <a:spcPct val="100000"/>
              </a:lnSpc>
              <a:spcBef>
                <a:spcPts val="100"/>
              </a:spcBef>
            </a:pPr>
            <a:r>
              <a:rPr dirty="0"/>
              <a:t>Three</a:t>
            </a:r>
            <a:r>
              <a:rPr spc="-140" dirty="0"/>
              <a:t> </a:t>
            </a:r>
            <a:r>
              <a:rPr spc="-25" dirty="0"/>
              <a:t>Ways</a:t>
            </a:r>
            <a:r>
              <a:rPr spc="-135" dirty="0"/>
              <a:t> </a:t>
            </a:r>
            <a:r>
              <a:rPr spc="-25" dirty="0"/>
              <a:t>to </a:t>
            </a:r>
            <a:r>
              <a:rPr dirty="0"/>
              <a:t>Fail</a:t>
            </a:r>
            <a:r>
              <a:rPr spc="-110" dirty="0"/>
              <a:t> </a:t>
            </a:r>
            <a:r>
              <a:rPr dirty="0"/>
              <a:t>at</a:t>
            </a:r>
            <a:r>
              <a:rPr spc="-125" dirty="0"/>
              <a:t> </a:t>
            </a:r>
            <a:r>
              <a:rPr spc="-10" dirty="0"/>
              <a:t>Life:</a:t>
            </a:r>
          </a:p>
          <a:p>
            <a:pPr marL="354330" marR="910590" indent="-341630">
              <a:lnSpc>
                <a:spcPct val="100000"/>
              </a:lnSpc>
              <a:spcBef>
                <a:spcPts val="70"/>
              </a:spcBef>
              <a:buAutoNum type="arabicPeriod"/>
              <a:tabLst>
                <a:tab pos="355600" algn="l"/>
              </a:tabLst>
            </a:pPr>
            <a:r>
              <a:rPr sz="3000" b="0" dirty="0">
                <a:latin typeface="Calibri"/>
                <a:cs typeface="Calibri"/>
              </a:rPr>
              <a:t>Complain</a:t>
            </a:r>
            <a:r>
              <a:rPr sz="3000" b="0" spc="-155" dirty="0">
                <a:latin typeface="Calibri"/>
                <a:cs typeface="Calibri"/>
              </a:rPr>
              <a:t> </a:t>
            </a:r>
            <a:r>
              <a:rPr sz="3000" b="0" spc="-10" dirty="0">
                <a:latin typeface="Calibri"/>
                <a:cs typeface="Calibri"/>
              </a:rPr>
              <a:t>about 	everything.</a:t>
            </a:r>
            <a:endParaRPr sz="3000">
              <a:latin typeface="Calibri"/>
              <a:cs typeface="Calibri"/>
            </a:endParaRPr>
          </a:p>
          <a:p>
            <a:pPr marL="354330" marR="5080" indent="-341630">
              <a:lnSpc>
                <a:spcPct val="100000"/>
              </a:lnSpc>
              <a:buAutoNum type="arabicPeriod"/>
              <a:tabLst>
                <a:tab pos="355600" algn="l"/>
              </a:tabLst>
            </a:pPr>
            <a:r>
              <a:rPr sz="3000" b="0" dirty="0">
                <a:latin typeface="Calibri"/>
                <a:cs typeface="Calibri"/>
              </a:rPr>
              <a:t>Blame</a:t>
            </a:r>
            <a:r>
              <a:rPr sz="3000" b="0" spc="-80" dirty="0">
                <a:latin typeface="Calibri"/>
                <a:cs typeface="Calibri"/>
              </a:rPr>
              <a:t> </a:t>
            </a:r>
            <a:r>
              <a:rPr sz="3000" b="0" dirty="0">
                <a:latin typeface="Calibri"/>
                <a:cs typeface="Calibri"/>
              </a:rPr>
              <a:t>others</a:t>
            </a:r>
            <a:r>
              <a:rPr sz="3000" b="0" spc="-85" dirty="0">
                <a:latin typeface="Calibri"/>
                <a:cs typeface="Calibri"/>
              </a:rPr>
              <a:t> </a:t>
            </a:r>
            <a:r>
              <a:rPr sz="3000" b="0" dirty="0">
                <a:latin typeface="Calibri"/>
                <a:cs typeface="Calibri"/>
              </a:rPr>
              <a:t>for</a:t>
            </a:r>
            <a:r>
              <a:rPr sz="3000" b="0" spc="-75" dirty="0">
                <a:latin typeface="Calibri"/>
                <a:cs typeface="Calibri"/>
              </a:rPr>
              <a:t> </a:t>
            </a:r>
            <a:r>
              <a:rPr sz="3000" b="0" spc="-20" dirty="0">
                <a:latin typeface="Calibri"/>
                <a:cs typeface="Calibri"/>
              </a:rPr>
              <a:t>your 	</a:t>
            </a:r>
            <a:r>
              <a:rPr sz="3000" b="0" spc="-10" dirty="0">
                <a:latin typeface="Calibri"/>
                <a:cs typeface="Calibri"/>
              </a:rPr>
              <a:t>problems.</a:t>
            </a:r>
            <a:endParaRPr sz="3000">
              <a:latin typeface="Calibri"/>
              <a:cs typeface="Calibri"/>
            </a:endParaRPr>
          </a:p>
          <a:p>
            <a:pPr marL="354330" indent="-34163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354330" algn="l"/>
              </a:tabLst>
            </a:pPr>
            <a:r>
              <a:rPr sz="3000" b="0" dirty="0">
                <a:latin typeface="Calibri"/>
                <a:cs typeface="Calibri"/>
              </a:rPr>
              <a:t>Never</a:t>
            </a:r>
            <a:r>
              <a:rPr sz="3000" b="0" spc="-40" dirty="0">
                <a:latin typeface="Calibri"/>
                <a:cs typeface="Calibri"/>
              </a:rPr>
              <a:t> </a:t>
            </a:r>
            <a:r>
              <a:rPr sz="3000" b="0" dirty="0">
                <a:latin typeface="Calibri"/>
                <a:cs typeface="Calibri"/>
              </a:rPr>
              <a:t>be</a:t>
            </a:r>
            <a:r>
              <a:rPr sz="3000" b="0" spc="-35" dirty="0">
                <a:latin typeface="Calibri"/>
                <a:cs typeface="Calibri"/>
              </a:rPr>
              <a:t> </a:t>
            </a:r>
            <a:r>
              <a:rPr sz="3000" b="0" spc="-10" dirty="0">
                <a:latin typeface="Calibri"/>
                <a:cs typeface="Calibri"/>
              </a:rPr>
              <a:t>grateful.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75786" y="2297683"/>
            <a:ext cx="257175" cy="3120390"/>
          </a:xfrm>
          <a:custGeom>
            <a:avLst/>
            <a:gdLst/>
            <a:ahLst/>
            <a:cxnLst/>
            <a:rect l="l" t="t" r="r" b="b"/>
            <a:pathLst>
              <a:path w="257175" h="3120390">
                <a:moveTo>
                  <a:pt x="24062" y="2865604"/>
                </a:moveTo>
                <a:lnTo>
                  <a:pt x="13412" y="2869438"/>
                </a:lnTo>
                <a:lnTo>
                  <a:pt x="5083" y="2877179"/>
                </a:lnTo>
                <a:lnTo>
                  <a:pt x="506" y="2887170"/>
                </a:lnTo>
                <a:lnTo>
                  <a:pt x="0" y="2898138"/>
                </a:lnTo>
                <a:lnTo>
                  <a:pt x="3887" y="2908808"/>
                </a:lnTo>
                <a:lnTo>
                  <a:pt x="132665" y="3120135"/>
                </a:lnTo>
                <a:lnTo>
                  <a:pt x="163964" y="3064002"/>
                </a:lnTo>
                <a:lnTo>
                  <a:pt x="103074" y="3064002"/>
                </a:lnTo>
                <a:lnTo>
                  <a:pt x="101023" y="2958288"/>
                </a:lnTo>
                <a:lnTo>
                  <a:pt x="52655" y="2878963"/>
                </a:lnTo>
                <a:lnTo>
                  <a:pt x="44934" y="2870652"/>
                </a:lnTo>
                <a:lnTo>
                  <a:pt x="34986" y="2866104"/>
                </a:lnTo>
                <a:lnTo>
                  <a:pt x="24062" y="2865604"/>
                </a:lnTo>
                <a:close/>
              </a:path>
              <a:path w="257175" h="3120390">
                <a:moveTo>
                  <a:pt x="101023" y="2958288"/>
                </a:moveTo>
                <a:lnTo>
                  <a:pt x="103052" y="3062859"/>
                </a:lnTo>
                <a:lnTo>
                  <a:pt x="103074" y="3064002"/>
                </a:lnTo>
                <a:lnTo>
                  <a:pt x="160224" y="3062859"/>
                </a:lnTo>
                <a:lnTo>
                  <a:pt x="159963" y="3049397"/>
                </a:lnTo>
                <a:lnTo>
                  <a:pt x="106630" y="3049397"/>
                </a:lnTo>
                <a:lnTo>
                  <a:pt x="130485" y="3006608"/>
                </a:lnTo>
                <a:lnTo>
                  <a:pt x="101023" y="2958288"/>
                </a:lnTo>
                <a:close/>
              </a:path>
              <a:path w="257175" h="3120390">
                <a:moveTo>
                  <a:pt x="231370" y="2861629"/>
                </a:moveTo>
                <a:lnTo>
                  <a:pt x="220470" y="2862532"/>
                </a:lnTo>
                <a:lnTo>
                  <a:pt x="210689" y="2867459"/>
                </a:lnTo>
                <a:lnTo>
                  <a:pt x="203277" y="2876041"/>
                </a:lnTo>
                <a:lnTo>
                  <a:pt x="158169" y="2956952"/>
                </a:lnTo>
                <a:lnTo>
                  <a:pt x="160224" y="3062859"/>
                </a:lnTo>
                <a:lnTo>
                  <a:pt x="103074" y="3064002"/>
                </a:lnTo>
                <a:lnTo>
                  <a:pt x="163964" y="3064002"/>
                </a:lnTo>
                <a:lnTo>
                  <a:pt x="253188" y="2903982"/>
                </a:lnTo>
                <a:lnTo>
                  <a:pt x="256676" y="2893141"/>
                </a:lnTo>
                <a:lnTo>
                  <a:pt x="255760" y="2882217"/>
                </a:lnTo>
                <a:lnTo>
                  <a:pt x="250795" y="2872460"/>
                </a:lnTo>
                <a:lnTo>
                  <a:pt x="242139" y="2865120"/>
                </a:lnTo>
                <a:lnTo>
                  <a:pt x="231370" y="2861629"/>
                </a:lnTo>
                <a:close/>
              </a:path>
              <a:path w="257175" h="3120390">
                <a:moveTo>
                  <a:pt x="130485" y="3006608"/>
                </a:moveTo>
                <a:lnTo>
                  <a:pt x="106630" y="3049397"/>
                </a:lnTo>
                <a:lnTo>
                  <a:pt x="156033" y="3048507"/>
                </a:lnTo>
                <a:lnTo>
                  <a:pt x="130485" y="3006608"/>
                </a:lnTo>
                <a:close/>
              </a:path>
              <a:path w="257175" h="3120390">
                <a:moveTo>
                  <a:pt x="158169" y="2956952"/>
                </a:moveTo>
                <a:lnTo>
                  <a:pt x="130485" y="3006608"/>
                </a:lnTo>
                <a:lnTo>
                  <a:pt x="156033" y="3048507"/>
                </a:lnTo>
                <a:lnTo>
                  <a:pt x="106630" y="3049397"/>
                </a:lnTo>
                <a:lnTo>
                  <a:pt x="159963" y="3049397"/>
                </a:lnTo>
                <a:lnTo>
                  <a:pt x="158195" y="2958288"/>
                </a:lnTo>
                <a:lnTo>
                  <a:pt x="158169" y="2956952"/>
                </a:lnTo>
                <a:close/>
              </a:path>
              <a:path w="257175" h="3120390">
                <a:moveTo>
                  <a:pt x="100788" y="0"/>
                </a:moveTo>
                <a:lnTo>
                  <a:pt x="43638" y="1015"/>
                </a:lnTo>
                <a:lnTo>
                  <a:pt x="100997" y="2956952"/>
                </a:lnTo>
                <a:lnTo>
                  <a:pt x="101023" y="2958288"/>
                </a:lnTo>
                <a:lnTo>
                  <a:pt x="130485" y="3006608"/>
                </a:lnTo>
                <a:lnTo>
                  <a:pt x="158169" y="2956952"/>
                </a:lnTo>
                <a:lnTo>
                  <a:pt x="100808" y="1015"/>
                </a:lnTo>
                <a:lnTo>
                  <a:pt x="10078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272948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00506" rIns="0" bIns="0" rtlCol="0">
            <a:spAutoFit/>
          </a:bodyPr>
          <a:lstStyle/>
          <a:p>
            <a:pPr marL="35560" marR="5080">
              <a:lnSpc>
                <a:spcPct val="69400"/>
              </a:lnSpc>
              <a:spcBef>
                <a:spcPts val="3625"/>
              </a:spcBef>
            </a:pPr>
            <a:r>
              <a:rPr dirty="0"/>
              <a:t>How</a:t>
            </a:r>
            <a:r>
              <a:rPr spc="-10" dirty="0"/>
              <a:t> </a:t>
            </a:r>
            <a:r>
              <a:rPr dirty="0"/>
              <a:t>Leaders</a:t>
            </a:r>
            <a:r>
              <a:rPr spc="-10" dirty="0"/>
              <a:t> impact </a:t>
            </a:r>
            <a:r>
              <a:rPr dirty="0"/>
              <a:t>employee</a:t>
            </a:r>
            <a:r>
              <a:rPr spc="-5" dirty="0"/>
              <a:t> </a:t>
            </a:r>
            <a:r>
              <a:rPr spc="-10" dirty="0"/>
              <a:t>wellness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-1"/>
            <a:ext cx="9144000" cy="6743700"/>
            <a:chOff x="0" y="-1"/>
            <a:chExt cx="9144000" cy="67437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1"/>
              <a:ext cx="9144000" cy="67436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272948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831" rIns="0" bIns="0" rtlCol="0">
            <a:spAutoFit/>
          </a:bodyPr>
          <a:lstStyle/>
          <a:p>
            <a:pPr marL="35560">
              <a:lnSpc>
                <a:spcPts val="9755"/>
              </a:lnSpc>
              <a:spcBef>
                <a:spcPts val="100"/>
              </a:spcBef>
            </a:pPr>
            <a:r>
              <a:rPr dirty="0"/>
              <a:t>Leaders’</a:t>
            </a:r>
            <a:r>
              <a:rPr spc="-50" dirty="0"/>
              <a:t> </a:t>
            </a:r>
            <a:r>
              <a:rPr spc="-10" dirty="0"/>
              <a:t>actions</a:t>
            </a:r>
          </a:p>
          <a:p>
            <a:pPr marL="35560">
              <a:lnSpc>
                <a:spcPts val="9755"/>
              </a:lnSpc>
            </a:pPr>
            <a:r>
              <a:rPr dirty="0"/>
              <a:t>cement</a:t>
            </a:r>
            <a:r>
              <a:rPr spc="-30" dirty="0"/>
              <a:t> </a:t>
            </a:r>
            <a:r>
              <a:rPr dirty="0"/>
              <a:t>the</a:t>
            </a:r>
            <a:r>
              <a:rPr spc="-35" dirty="0"/>
              <a:t> </a:t>
            </a:r>
            <a:r>
              <a:rPr spc="-10" dirty="0"/>
              <a:t>culture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2286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831" rIns="0" bIns="0" rtlCol="0">
            <a:spAutoFit/>
          </a:bodyPr>
          <a:lstStyle/>
          <a:p>
            <a:pPr marL="3556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Positive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2286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831" rIns="0" bIns="0" rtlCol="0">
            <a:spAutoFit/>
          </a:bodyPr>
          <a:lstStyle/>
          <a:p>
            <a:pPr marL="3556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Negative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00506" rIns="0" bIns="0" rtlCol="0">
            <a:spAutoFit/>
          </a:bodyPr>
          <a:lstStyle/>
          <a:p>
            <a:pPr marL="35560" marR="5080">
              <a:lnSpc>
                <a:spcPct val="69400"/>
              </a:lnSpc>
              <a:spcBef>
                <a:spcPts val="3625"/>
              </a:spcBef>
            </a:pPr>
            <a:r>
              <a:rPr dirty="0"/>
              <a:t>Actions</a:t>
            </a:r>
            <a:r>
              <a:rPr spc="-15" dirty="0"/>
              <a:t> </a:t>
            </a:r>
            <a:r>
              <a:rPr dirty="0"/>
              <a:t>speak</a:t>
            </a:r>
            <a:r>
              <a:rPr spc="-15" dirty="0"/>
              <a:t> </a:t>
            </a:r>
            <a:r>
              <a:rPr spc="-10" dirty="0"/>
              <a:t>louder </a:t>
            </a:r>
            <a:r>
              <a:rPr dirty="0"/>
              <a:t>than</a:t>
            </a:r>
            <a:r>
              <a:rPr spc="-5" dirty="0"/>
              <a:t> </a:t>
            </a:r>
            <a:r>
              <a:rPr spc="-20" dirty="0"/>
              <a:t>words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28194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00506" rIns="0" bIns="0" rtlCol="0">
            <a:spAutoFit/>
          </a:bodyPr>
          <a:lstStyle/>
          <a:p>
            <a:pPr marL="35560" marR="5080">
              <a:lnSpc>
                <a:spcPct val="69400"/>
              </a:lnSpc>
              <a:spcBef>
                <a:spcPts val="3625"/>
              </a:spcBef>
            </a:pPr>
            <a:r>
              <a:rPr dirty="0"/>
              <a:t>Why</a:t>
            </a:r>
            <a:r>
              <a:rPr spc="-150" dirty="0"/>
              <a:t> </a:t>
            </a:r>
            <a:r>
              <a:rPr spc="-10" dirty="0"/>
              <a:t>promote wellness?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28194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831" rIns="0" bIns="0" rtlCol="0">
            <a:spAutoFit/>
          </a:bodyPr>
          <a:lstStyle/>
          <a:p>
            <a:pPr marL="3556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Absenteeism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>
              <a:hlinkClick r:id="rId2"/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>
              <a:hlinkClick r:id="rId2"/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44000" cy="236982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831" rIns="0" bIns="0" rtlCol="0">
            <a:spAutoFit/>
          </a:bodyPr>
          <a:lstStyle/>
          <a:p>
            <a:pPr marL="35560">
              <a:lnSpc>
                <a:spcPct val="100000"/>
              </a:lnSpc>
              <a:spcBef>
                <a:spcPts val="100"/>
              </a:spcBef>
            </a:pPr>
            <a:r>
              <a:rPr dirty="0">
                <a:hlinkClick r:id="rId2"/>
              </a:rPr>
              <a:t>Born</a:t>
            </a:r>
            <a:r>
              <a:rPr spc="-5" dirty="0">
                <a:hlinkClick r:id="rId2"/>
              </a:rPr>
              <a:t> </a:t>
            </a:r>
            <a:r>
              <a:rPr dirty="0">
                <a:hlinkClick r:id="rId2"/>
              </a:rPr>
              <a:t>and</a:t>
            </a:r>
            <a:r>
              <a:rPr spc="-5" dirty="0">
                <a:hlinkClick r:id="rId2"/>
              </a:rPr>
              <a:t> </a:t>
            </a:r>
            <a:r>
              <a:rPr spc="-10" dirty="0">
                <a:hlinkClick r:id="rId2"/>
              </a:rPr>
              <a:t>Raised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28194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831" rIns="0" bIns="0" rtlCol="0">
            <a:spAutoFit/>
          </a:bodyPr>
          <a:lstStyle/>
          <a:p>
            <a:pPr marL="3556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Presenteeism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1140" y="-34086"/>
            <a:ext cx="3726815" cy="2503805"/>
          </a:xfrm>
          <a:prstGeom prst="rect">
            <a:avLst/>
          </a:prstGeom>
        </p:spPr>
        <p:txBody>
          <a:bodyPr vert="horz" wrap="square" lIns="0" tIns="460375" rIns="0" bIns="0" rtlCol="0">
            <a:spAutoFit/>
          </a:bodyPr>
          <a:lstStyle/>
          <a:p>
            <a:pPr marL="12700" marR="5080">
              <a:lnSpc>
                <a:spcPct val="69400"/>
              </a:lnSpc>
              <a:spcBef>
                <a:spcPts val="3625"/>
              </a:spcBef>
            </a:pPr>
            <a:r>
              <a:rPr spc="-10" dirty="0"/>
              <a:t>Increased morale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38600" y="-2"/>
            <a:ext cx="5105400" cy="685647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831" rIns="0" bIns="0" rtlCol="0">
            <a:spAutoFit/>
          </a:bodyPr>
          <a:lstStyle/>
          <a:p>
            <a:pPr marL="35560">
              <a:lnSpc>
                <a:spcPct val="100000"/>
              </a:lnSpc>
              <a:spcBef>
                <a:spcPts val="100"/>
              </a:spcBef>
            </a:pPr>
            <a:r>
              <a:rPr dirty="0"/>
              <a:t>Job</a:t>
            </a:r>
            <a:r>
              <a:rPr spc="-5" dirty="0"/>
              <a:t> </a:t>
            </a:r>
            <a:r>
              <a:rPr spc="-10" dirty="0"/>
              <a:t>Satisfaction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752600"/>
            <a:ext cx="9143999" cy="485546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28194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831" rIns="0" bIns="0" rtlCol="0">
            <a:spAutoFit/>
          </a:bodyPr>
          <a:lstStyle/>
          <a:p>
            <a:pPr marL="35560">
              <a:lnSpc>
                <a:spcPct val="100000"/>
              </a:lnSpc>
              <a:spcBef>
                <a:spcPts val="100"/>
              </a:spcBef>
            </a:pPr>
            <a:r>
              <a:rPr dirty="0"/>
              <a:t>Dedication</a:t>
            </a:r>
            <a:r>
              <a:rPr spc="-30" dirty="0"/>
              <a:t> </a:t>
            </a:r>
            <a:r>
              <a:rPr dirty="0"/>
              <a:t>to</a:t>
            </a:r>
            <a:r>
              <a:rPr spc="-25" dirty="0"/>
              <a:t> </a:t>
            </a:r>
            <a:r>
              <a:rPr dirty="0"/>
              <a:t>the</a:t>
            </a:r>
            <a:r>
              <a:rPr spc="-25" dirty="0"/>
              <a:t> job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831" rIns="0" bIns="0" rtlCol="0">
            <a:spAutoFit/>
          </a:bodyPr>
          <a:lstStyle/>
          <a:p>
            <a:pPr marL="3556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Confidence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600198"/>
            <a:ext cx="9137903" cy="514349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28194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831" rIns="0" bIns="0" rtlCol="0">
            <a:spAutoFit/>
          </a:bodyPr>
          <a:lstStyle/>
          <a:p>
            <a:pPr marL="35560">
              <a:lnSpc>
                <a:spcPct val="100000"/>
              </a:lnSpc>
              <a:spcBef>
                <a:spcPts val="100"/>
              </a:spcBef>
            </a:pPr>
            <a:r>
              <a:rPr dirty="0"/>
              <a:t>Team</a:t>
            </a:r>
            <a:r>
              <a:rPr spc="-5" dirty="0"/>
              <a:t> </a:t>
            </a:r>
            <a:r>
              <a:rPr spc="-10" dirty="0"/>
              <a:t>cohesion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3048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1140" y="-34086"/>
            <a:ext cx="6605270" cy="2503805"/>
          </a:xfrm>
          <a:prstGeom prst="rect">
            <a:avLst/>
          </a:prstGeom>
        </p:spPr>
        <p:txBody>
          <a:bodyPr vert="horz" wrap="square" lIns="0" tIns="460375" rIns="0" bIns="0" rtlCol="0">
            <a:spAutoFit/>
          </a:bodyPr>
          <a:lstStyle/>
          <a:p>
            <a:pPr marL="12700" marR="5080">
              <a:lnSpc>
                <a:spcPct val="69400"/>
              </a:lnSpc>
              <a:spcBef>
                <a:spcPts val="3625"/>
              </a:spcBef>
            </a:pPr>
            <a:r>
              <a:rPr dirty="0"/>
              <a:t>Willingness</a:t>
            </a:r>
            <a:r>
              <a:rPr spc="-5" dirty="0"/>
              <a:t> </a:t>
            </a:r>
            <a:r>
              <a:rPr dirty="0"/>
              <a:t>to</a:t>
            </a:r>
            <a:r>
              <a:rPr spc="-5" dirty="0"/>
              <a:t> </a:t>
            </a:r>
            <a:r>
              <a:rPr spc="-25" dirty="0"/>
              <a:t>go </a:t>
            </a:r>
            <a:r>
              <a:rPr dirty="0"/>
              <a:t>above</a:t>
            </a:r>
            <a:r>
              <a:rPr spc="-25" dirty="0"/>
              <a:t> </a:t>
            </a:r>
            <a:r>
              <a:rPr dirty="0"/>
              <a:t>and</a:t>
            </a:r>
            <a:r>
              <a:rPr spc="-20" dirty="0"/>
              <a:t> </a:t>
            </a:r>
            <a:r>
              <a:rPr spc="-10" dirty="0"/>
              <a:t>beyond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28956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1140" y="-34086"/>
            <a:ext cx="4695825" cy="2503805"/>
          </a:xfrm>
          <a:prstGeom prst="rect">
            <a:avLst/>
          </a:prstGeom>
        </p:spPr>
        <p:txBody>
          <a:bodyPr vert="horz" wrap="square" lIns="0" tIns="460375" rIns="0" bIns="0" rtlCol="0">
            <a:spAutoFit/>
          </a:bodyPr>
          <a:lstStyle/>
          <a:p>
            <a:pPr marL="12700" marR="5080">
              <a:lnSpc>
                <a:spcPct val="69400"/>
              </a:lnSpc>
              <a:spcBef>
                <a:spcPts val="3625"/>
              </a:spcBef>
            </a:pPr>
            <a:r>
              <a:rPr spc="-10" dirty="0"/>
              <a:t>Increased productivity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-1"/>
            <a:ext cx="9144000" cy="6781800"/>
            <a:chOff x="0" y="-1"/>
            <a:chExt cx="9144000" cy="6781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1"/>
              <a:ext cx="9144000" cy="67818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28956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00506" rIns="0" bIns="0" rtlCol="0">
            <a:spAutoFit/>
          </a:bodyPr>
          <a:lstStyle/>
          <a:p>
            <a:pPr marL="35560" marR="5080">
              <a:lnSpc>
                <a:spcPct val="69400"/>
              </a:lnSpc>
              <a:spcBef>
                <a:spcPts val="3625"/>
              </a:spcBef>
            </a:pPr>
            <a:r>
              <a:rPr dirty="0"/>
              <a:t>How</a:t>
            </a:r>
            <a:r>
              <a:rPr spc="-25" dirty="0"/>
              <a:t> </a:t>
            </a:r>
            <a:r>
              <a:rPr dirty="0"/>
              <a:t>to</a:t>
            </a:r>
            <a:r>
              <a:rPr spc="-10" dirty="0"/>
              <a:t> promote wellness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28956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831" rIns="0" bIns="0" rtlCol="0">
            <a:spAutoFit/>
          </a:bodyPr>
          <a:lstStyle/>
          <a:p>
            <a:pPr marL="35560">
              <a:lnSpc>
                <a:spcPct val="100000"/>
              </a:lnSpc>
              <a:spcBef>
                <a:spcPts val="100"/>
              </a:spcBef>
            </a:pPr>
            <a:r>
              <a:rPr dirty="0"/>
              <a:t>Work/life</a:t>
            </a:r>
            <a:r>
              <a:rPr spc="-5" dirty="0"/>
              <a:t> </a:t>
            </a:r>
            <a:r>
              <a:rPr spc="-10" dirty="0"/>
              <a:t>balance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8600" y="126492"/>
            <a:ext cx="8915400" cy="6731634"/>
            <a:chOff x="228600" y="126492"/>
            <a:chExt cx="8915400" cy="67316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20" y="1066800"/>
              <a:ext cx="8641080" cy="57911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126492"/>
              <a:ext cx="3124200" cy="28828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28956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831" rIns="0" bIns="0" rtlCol="0">
            <a:spAutoFit/>
          </a:bodyPr>
          <a:lstStyle/>
          <a:p>
            <a:pPr marL="3556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Challenges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28956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1140" y="-34086"/>
            <a:ext cx="6401435" cy="2503805"/>
          </a:xfrm>
          <a:prstGeom prst="rect">
            <a:avLst/>
          </a:prstGeom>
        </p:spPr>
        <p:txBody>
          <a:bodyPr vert="horz" wrap="square" lIns="0" tIns="460375" rIns="0" bIns="0" rtlCol="0">
            <a:spAutoFit/>
          </a:bodyPr>
          <a:lstStyle/>
          <a:p>
            <a:pPr marL="12700" marR="5080">
              <a:lnSpc>
                <a:spcPct val="69400"/>
              </a:lnSpc>
              <a:spcBef>
                <a:spcPts val="3625"/>
              </a:spcBef>
            </a:pPr>
            <a:r>
              <a:rPr dirty="0"/>
              <a:t>Prioritize</a:t>
            </a:r>
            <a:r>
              <a:rPr spc="-15" dirty="0"/>
              <a:t> </a:t>
            </a:r>
            <a:r>
              <a:rPr spc="-10" dirty="0"/>
              <a:t>mental health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28956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1140" y="-34086"/>
            <a:ext cx="4696460" cy="2503805"/>
          </a:xfrm>
          <a:prstGeom prst="rect">
            <a:avLst/>
          </a:prstGeom>
        </p:spPr>
        <p:txBody>
          <a:bodyPr vert="horz" wrap="square" lIns="0" tIns="460375" rIns="0" bIns="0" rtlCol="0">
            <a:spAutoFit/>
          </a:bodyPr>
          <a:lstStyle/>
          <a:p>
            <a:pPr marL="12700" marR="5080">
              <a:lnSpc>
                <a:spcPct val="69400"/>
              </a:lnSpc>
              <a:spcBef>
                <a:spcPts val="3625"/>
              </a:spcBef>
            </a:pPr>
            <a:r>
              <a:rPr dirty="0"/>
              <a:t>Healthy</a:t>
            </a:r>
            <a:r>
              <a:rPr spc="-260" dirty="0"/>
              <a:t> </a:t>
            </a:r>
            <a:r>
              <a:rPr spc="-20" dirty="0"/>
              <a:t>food </a:t>
            </a:r>
            <a:r>
              <a:rPr spc="-10" dirty="0"/>
              <a:t>available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831" rIns="0" bIns="0" rtlCol="0">
            <a:spAutoFit/>
          </a:bodyPr>
          <a:lstStyle/>
          <a:p>
            <a:pPr marL="35560">
              <a:lnSpc>
                <a:spcPct val="100000"/>
              </a:lnSpc>
              <a:spcBef>
                <a:spcPts val="100"/>
              </a:spcBef>
            </a:pPr>
            <a:r>
              <a:rPr dirty="0"/>
              <a:t>Encourage</a:t>
            </a:r>
            <a:r>
              <a:rPr spc="-40" dirty="0"/>
              <a:t> </a:t>
            </a:r>
            <a:r>
              <a:rPr spc="-10" dirty="0"/>
              <a:t>breaks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0" y="1795271"/>
            <a:ext cx="6858000" cy="5062726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1140" y="-34086"/>
            <a:ext cx="7821930" cy="2503805"/>
          </a:xfrm>
          <a:prstGeom prst="rect">
            <a:avLst/>
          </a:prstGeom>
        </p:spPr>
        <p:txBody>
          <a:bodyPr vert="horz" wrap="square" lIns="0" tIns="460375" rIns="0" bIns="0" rtlCol="0">
            <a:spAutoFit/>
          </a:bodyPr>
          <a:lstStyle/>
          <a:p>
            <a:pPr marL="12700" marR="5080">
              <a:lnSpc>
                <a:spcPct val="69400"/>
              </a:lnSpc>
              <a:spcBef>
                <a:spcPts val="3625"/>
              </a:spcBef>
            </a:pPr>
            <a:r>
              <a:rPr dirty="0"/>
              <a:t>We</a:t>
            </a:r>
            <a:r>
              <a:rPr spc="-50" dirty="0"/>
              <a:t> </a:t>
            </a:r>
            <a:r>
              <a:rPr dirty="0"/>
              <a:t>know</a:t>
            </a:r>
            <a:r>
              <a:rPr spc="-50" dirty="0"/>
              <a:t> </a:t>
            </a:r>
            <a:r>
              <a:rPr dirty="0"/>
              <a:t>what</a:t>
            </a:r>
            <a:r>
              <a:rPr spc="-45" dirty="0"/>
              <a:t> </a:t>
            </a:r>
            <a:r>
              <a:rPr dirty="0"/>
              <a:t>to</a:t>
            </a:r>
            <a:r>
              <a:rPr spc="-50" dirty="0"/>
              <a:t> </a:t>
            </a:r>
            <a:r>
              <a:rPr spc="-25" dirty="0"/>
              <a:t>do </a:t>
            </a:r>
            <a:r>
              <a:rPr dirty="0"/>
              <a:t>to</a:t>
            </a:r>
            <a:r>
              <a:rPr spc="-10" dirty="0"/>
              <a:t> </a:t>
            </a:r>
            <a:r>
              <a:rPr dirty="0"/>
              <a:t>be</a:t>
            </a:r>
            <a:r>
              <a:rPr spc="-5" dirty="0"/>
              <a:t> </a:t>
            </a:r>
            <a:r>
              <a:rPr spc="-10" dirty="0"/>
              <a:t>healthy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4732" y="2438399"/>
            <a:ext cx="7859268" cy="4419598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hlinkClick r:id="rId2"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52600" y="-2"/>
            <a:ext cx="57912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hlinkClick r:id="rId2"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831" rIns="0" bIns="0" rtlCol="0">
            <a:spAutoFit/>
          </a:bodyPr>
          <a:lstStyle/>
          <a:p>
            <a:pPr marL="3556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hlinkClick r:id="rId2"/>
              </a:rPr>
              <a:t>Desire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hlinkClick r:id="rId2"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831" rIns="0" bIns="0" rtlCol="0">
            <a:spAutoFit/>
          </a:bodyPr>
          <a:lstStyle/>
          <a:p>
            <a:pPr marL="3556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hlinkClick r:id="rId2"/>
              </a:rPr>
              <a:t>Commit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>
              <a:hlinkClick r:id="rId2"/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>
              <a:hlinkClick r:id="rId2"/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44000" cy="240487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831" rIns="0" bIns="0" rtlCol="0">
            <a:spAutoFit/>
          </a:bodyPr>
          <a:lstStyle/>
          <a:p>
            <a:pPr marL="3556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hlinkClick r:id="rId2"/>
              </a:rPr>
              <a:t>Effort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hlinkClick r:id="rId2"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831" rIns="0" bIns="0" rtlCol="0">
            <a:spAutoFit/>
          </a:bodyPr>
          <a:lstStyle/>
          <a:p>
            <a:pPr marL="35560">
              <a:lnSpc>
                <a:spcPct val="100000"/>
              </a:lnSpc>
              <a:spcBef>
                <a:spcPts val="100"/>
              </a:spcBef>
            </a:pPr>
            <a:r>
              <a:rPr dirty="0"/>
              <a:t>What</a:t>
            </a:r>
            <a:r>
              <a:rPr spc="-25" dirty="0"/>
              <a:t> </a:t>
            </a:r>
            <a:r>
              <a:rPr dirty="0"/>
              <a:t>is</a:t>
            </a:r>
            <a:r>
              <a:rPr spc="-30" dirty="0"/>
              <a:t> </a:t>
            </a:r>
            <a:r>
              <a:rPr spc="-10" dirty="0"/>
              <a:t>wellness?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19300" y="1524000"/>
            <a:ext cx="5105400" cy="51054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831" rIns="0" bIns="0" rtlCol="0">
            <a:spAutoFit/>
          </a:bodyPr>
          <a:lstStyle/>
          <a:p>
            <a:pPr marL="3556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Recap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>
              <a:hlinkClick r:id="rId2"/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>
              <a:hlinkClick r:id="rId2"/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44000" cy="242925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831" rIns="0" bIns="0" rtlCol="0">
            <a:spAutoFit/>
          </a:bodyPr>
          <a:lstStyle/>
          <a:p>
            <a:pPr marL="3556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hlinkClick r:id="rId2"/>
              </a:rPr>
              <a:t>Mindset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272948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00506" rIns="0" bIns="0" rtlCol="0">
            <a:spAutoFit/>
          </a:bodyPr>
          <a:lstStyle/>
          <a:p>
            <a:pPr marL="35560" marR="5080">
              <a:lnSpc>
                <a:spcPct val="69400"/>
              </a:lnSpc>
              <a:spcBef>
                <a:spcPts val="3625"/>
              </a:spcBef>
            </a:pPr>
            <a:r>
              <a:rPr dirty="0"/>
              <a:t>How</a:t>
            </a:r>
            <a:r>
              <a:rPr spc="-10" dirty="0"/>
              <a:t> </a:t>
            </a:r>
            <a:r>
              <a:rPr dirty="0"/>
              <a:t>Leaders</a:t>
            </a:r>
            <a:r>
              <a:rPr spc="-10" dirty="0"/>
              <a:t> impact </a:t>
            </a:r>
            <a:r>
              <a:rPr dirty="0"/>
              <a:t>employee</a:t>
            </a:r>
            <a:r>
              <a:rPr spc="-5" dirty="0"/>
              <a:t> </a:t>
            </a:r>
            <a:r>
              <a:rPr spc="-10" dirty="0"/>
              <a:t>wellness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28194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00506" rIns="0" bIns="0" rtlCol="0">
            <a:spAutoFit/>
          </a:bodyPr>
          <a:lstStyle/>
          <a:p>
            <a:pPr marL="35560" marR="5080">
              <a:lnSpc>
                <a:spcPct val="69400"/>
              </a:lnSpc>
              <a:spcBef>
                <a:spcPts val="3625"/>
              </a:spcBef>
            </a:pPr>
            <a:r>
              <a:rPr dirty="0"/>
              <a:t>Why</a:t>
            </a:r>
            <a:r>
              <a:rPr spc="-150" dirty="0"/>
              <a:t> </a:t>
            </a:r>
            <a:r>
              <a:rPr spc="-10" dirty="0"/>
              <a:t>promote wellness?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688340" y="1109598"/>
            <a:ext cx="6784340" cy="4537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9755"/>
              </a:lnSpc>
              <a:spcBef>
                <a:spcPts val="100"/>
              </a:spcBef>
            </a:pPr>
            <a:r>
              <a:rPr sz="9600" dirty="0">
                <a:solidFill>
                  <a:srgbClr val="FFFFFF"/>
                </a:solidFill>
                <a:latin typeface="Haettenschweiler"/>
                <a:cs typeface="Haettenschweiler"/>
              </a:rPr>
              <a:t>What</a:t>
            </a:r>
            <a:r>
              <a:rPr sz="9600" spc="-65" dirty="0">
                <a:solidFill>
                  <a:srgbClr val="FFFFFF"/>
                </a:solidFill>
                <a:latin typeface="Haettenschweiler"/>
                <a:cs typeface="Haettenschweiler"/>
              </a:rPr>
              <a:t> </a:t>
            </a:r>
            <a:r>
              <a:rPr sz="9600" dirty="0">
                <a:solidFill>
                  <a:srgbClr val="FFFFFF"/>
                </a:solidFill>
                <a:latin typeface="Haettenschweiler"/>
                <a:cs typeface="Haettenschweiler"/>
              </a:rPr>
              <a:t>is</a:t>
            </a:r>
            <a:r>
              <a:rPr sz="9600" spc="-70" dirty="0">
                <a:solidFill>
                  <a:srgbClr val="FFFFFF"/>
                </a:solidFill>
                <a:latin typeface="Haettenschweiler"/>
                <a:cs typeface="Haettenschweiler"/>
              </a:rPr>
              <a:t> </a:t>
            </a:r>
            <a:r>
              <a:rPr sz="9600" dirty="0">
                <a:solidFill>
                  <a:srgbClr val="FFFFFF"/>
                </a:solidFill>
                <a:latin typeface="Haettenschweiler"/>
                <a:cs typeface="Haettenschweiler"/>
              </a:rPr>
              <a:t>one</a:t>
            </a:r>
            <a:r>
              <a:rPr sz="9600" spc="-70" dirty="0">
                <a:solidFill>
                  <a:srgbClr val="FFFFFF"/>
                </a:solidFill>
                <a:latin typeface="Haettenschweiler"/>
                <a:cs typeface="Haettenschweiler"/>
              </a:rPr>
              <a:t> </a:t>
            </a:r>
            <a:r>
              <a:rPr sz="9600" spc="-10" dirty="0">
                <a:solidFill>
                  <a:srgbClr val="FFFFFF"/>
                </a:solidFill>
                <a:latin typeface="Haettenschweiler"/>
                <a:cs typeface="Haettenschweiler"/>
              </a:rPr>
              <a:t>thing</a:t>
            </a:r>
            <a:endParaRPr sz="9600">
              <a:latin typeface="Haettenschweiler"/>
              <a:cs typeface="Haettenschweiler"/>
            </a:endParaRPr>
          </a:p>
          <a:p>
            <a:pPr marL="12700">
              <a:lnSpc>
                <a:spcPts val="8000"/>
              </a:lnSpc>
            </a:pPr>
            <a:r>
              <a:rPr sz="9600" dirty="0">
                <a:solidFill>
                  <a:srgbClr val="FFFFFF"/>
                </a:solidFill>
                <a:latin typeface="Haettenschweiler"/>
                <a:cs typeface="Haettenschweiler"/>
              </a:rPr>
              <a:t>you</a:t>
            </a:r>
            <a:r>
              <a:rPr sz="9600" spc="-40" dirty="0">
                <a:solidFill>
                  <a:srgbClr val="FFFFFF"/>
                </a:solidFill>
                <a:latin typeface="Haettenschweiler"/>
                <a:cs typeface="Haettenschweiler"/>
              </a:rPr>
              <a:t> </a:t>
            </a:r>
            <a:r>
              <a:rPr sz="9600" dirty="0">
                <a:solidFill>
                  <a:srgbClr val="FFFFFF"/>
                </a:solidFill>
                <a:latin typeface="Haettenschweiler"/>
                <a:cs typeface="Haettenschweiler"/>
              </a:rPr>
              <a:t>will</a:t>
            </a:r>
            <a:r>
              <a:rPr sz="9600" spc="-40" dirty="0">
                <a:solidFill>
                  <a:srgbClr val="FFFFFF"/>
                </a:solidFill>
                <a:latin typeface="Haettenschweiler"/>
                <a:cs typeface="Haettenschweiler"/>
              </a:rPr>
              <a:t> </a:t>
            </a:r>
            <a:r>
              <a:rPr sz="9600" dirty="0">
                <a:solidFill>
                  <a:srgbClr val="FFFFFF"/>
                </a:solidFill>
                <a:latin typeface="Haettenschweiler"/>
                <a:cs typeface="Haettenschweiler"/>
              </a:rPr>
              <a:t>work</a:t>
            </a:r>
            <a:r>
              <a:rPr sz="9600" spc="-40" dirty="0">
                <a:solidFill>
                  <a:srgbClr val="FFFFFF"/>
                </a:solidFill>
                <a:latin typeface="Haettenschweiler"/>
                <a:cs typeface="Haettenschweiler"/>
              </a:rPr>
              <a:t> </a:t>
            </a:r>
            <a:r>
              <a:rPr sz="9600" spc="-25" dirty="0">
                <a:solidFill>
                  <a:srgbClr val="FFFFFF"/>
                </a:solidFill>
                <a:latin typeface="Haettenschweiler"/>
                <a:cs typeface="Haettenschweiler"/>
              </a:rPr>
              <a:t>on</a:t>
            </a:r>
            <a:endParaRPr sz="9600">
              <a:latin typeface="Haettenschweiler"/>
              <a:cs typeface="Haettenschweiler"/>
            </a:endParaRPr>
          </a:p>
          <a:p>
            <a:pPr marL="12700" marR="5080">
              <a:lnSpc>
                <a:spcPct val="69500"/>
              </a:lnSpc>
              <a:spcBef>
                <a:spcPts val="1755"/>
              </a:spcBef>
            </a:pPr>
            <a:r>
              <a:rPr sz="9600" dirty="0">
                <a:solidFill>
                  <a:srgbClr val="FFFFFF"/>
                </a:solidFill>
                <a:latin typeface="Haettenschweiler"/>
                <a:cs typeface="Haettenschweiler"/>
              </a:rPr>
              <a:t>for</a:t>
            </a:r>
            <a:r>
              <a:rPr sz="9600" spc="-5" dirty="0">
                <a:solidFill>
                  <a:srgbClr val="FFFFFF"/>
                </a:solidFill>
                <a:latin typeface="Haettenschweiler"/>
                <a:cs typeface="Haettenschweiler"/>
              </a:rPr>
              <a:t> </a:t>
            </a:r>
            <a:r>
              <a:rPr sz="9600" spc="-10" dirty="0">
                <a:solidFill>
                  <a:srgbClr val="FFFFFF"/>
                </a:solidFill>
                <a:latin typeface="Haettenschweiler"/>
                <a:cs typeface="Haettenschweiler"/>
              </a:rPr>
              <a:t>self/employee wellness?</a:t>
            </a:r>
            <a:endParaRPr sz="9600">
              <a:latin typeface="Haettenschweiler"/>
              <a:cs typeface="Haettenschweiler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695452" rIns="0" bIns="0" rtlCol="0">
            <a:spAutoFit/>
          </a:bodyPr>
          <a:lstStyle/>
          <a:p>
            <a:pPr marL="88900">
              <a:lnSpc>
                <a:spcPct val="100000"/>
              </a:lnSpc>
              <a:spcBef>
                <a:spcPts val="100"/>
              </a:spcBef>
            </a:pPr>
            <a:r>
              <a:rPr dirty="0"/>
              <a:t>Thank</a:t>
            </a:r>
            <a:r>
              <a:rPr spc="-25" dirty="0"/>
              <a:t> </a:t>
            </a:r>
            <a:r>
              <a:rPr spc="-20" dirty="0"/>
              <a:t>you!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499997" y="3958208"/>
            <a:ext cx="614489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10" dirty="0">
                <a:solidFill>
                  <a:srgbClr val="888888"/>
                </a:solidFill>
                <a:latin typeface="Haettenschweiler"/>
                <a:cs typeface="Haettenschweiler"/>
                <a:hlinkClick r:id="rId2"/>
              </a:rPr>
              <a:t>Alexis.Schminke@dps.Texas.gov</a:t>
            </a:r>
            <a:endParaRPr sz="4800">
              <a:latin typeface="Haettenschweiler"/>
              <a:cs typeface="Haettenschweile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00506" rIns="0" bIns="0" rtlCol="0">
            <a:spAutoFit/>
          </a:bodyPr>
          <a:lstStyle/>
          <a:p>
            <a:pPr marL="35560" marR="5080">
              <a:lnSpc>
                <a:spcPct val="69400"/>
              </a:lnSpc>
              <a:spcBef>
                <a:spcPts val="3625"/>
              </a:spcBef>
            </a:pPr>
            <a:r>
              <a:rPr dirty="0"/>
              <a:t>Mind</a:t>
            </a:r>
            <a:r>
              <a:rPr spc="-10" dirty="0"/>
              <a:t> </a:t>
            </a:r>
            <a:r>
              <a:rPr dirty="0"/>
              <a:t>and</a:t>
            </a:r>
            <a:r>
              <a:rPr spc="-10" dirty="0"/>
              <a:t> </a:t>
            </a:r>
            <a:r>
              <a:rPr dirty="0"/>
              <a:t>body</a:t>
            </a:r>
            <a:r>
              <a:rPr spc="-10" dirty="0"/>
              <a:t> </a:t>
            </a:r>
            <a:r>
              <a:rPr spc="-25" dirty="0"/>
              <a:t>are </a:t>
            </a:r>
            <a:r>
              <a:rPr spc="-10" dirty="0"/>
              <a:t>connected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2475" y="2590799"/>
            <a:ext cx="7620000" cy="42671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96517" rIns="0" bIns="0" rtlCol="0">
            <a:spAutoFit/>
          </a:bodyPr>
          <a:lstStyle/>
          <a:p>
            <a:pPr marL="492759">
              <a:lnSpc>
                <a:spcPts val="9755"/>
              </a:lnSpc>
              <a:spcBef>
                <a:spcPts val="100"/>
              </a:spcBef>
            </a:pPr>
            <a:r>
              <a:rPr dirty="0"/>
              <a:t>What</a:t>
            </a:r>
            <a:r>
              <a:rPr spc="-45" dirty="0"/>
              <a:t> </a:t>
            </a:r>
            <a:r>
              <a:rPr dirty="0"/>
              <a:t>do</a:t>
            </a:r>
            <a:r>
              <a:rPr spc="-45" dirty="0"/>
              <a:t> </a:t>
            </a:r>
            <a:r>
              <a:rPr dirty="0"/>
              <a:t>you</a:t>
            </a:r>
            <a:r>
              <a:rPr spc="-50" dirty="0"/>
              <a:t> </a:t>
            </a:r>
            <a:r>
              <a:rPr dirty="0"/>
              <a:t>do</a:t>
            </a:r>
            <a:r>
              <a:rPr spc="-25" dirty="0"/>
              <a:t> for</a:t>
            </a:r>
          </a:p>
          <a:p>
            <a:pPr marL="492759" marR="1914525">
              <a:lnSpc>
                <a:spcPct val="69500"/>
              </a:lnSpc>
              <a:spcBef>
                <a:spcPts val="1750"/>
              </a:spcBef>
            </a:pPr>
            <a:r>
              <a:rPr dirty="0"/>
              <a:t>your</a:t>
            </a:r>
            <a:r>
              <a:rPr spc="-5" dirty="0"/>
              <a:t> </a:t>
            </a:r>
            <a:r>
              <a:rPr spc="-10" dirty="0"/>
              <a:t>personal wellness?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96517" rIns="0" bIns="0" rtlCol="0">
            <a:spAutoFit/>
          </a:bodyPr>
          <a:lstStyle/>
          <a:p>
            <a:pPr marL="492759">
              <a:lnSpc>
                <a:spcPts val="9755"/>
              </a:lnSpc>
              <a:spcBef>
                <a:spcPts val="100"/>
              </a:spcBef>
            </a:pPr>
            <a:r>
              <a:rPr dirty="0"/>
              <a:t>Why</a:t>
            </a:r>
            <a:r>
              <a:rPr spc="-105" dirty="0"/>
              <a:t> </a:t>
            </a:r>
            <a:r>
              <a:rPr dirty="0"/>
              <a:t>is</a:t>
            </a:r>
            <a:r>
              <a:rPr spc="-80" dirty="0"/>
              <a:t> </a:t>
            </a:r>
            <a:r>
              <a:rPr spc="-10" dirty="0"/>
              <a:t>employee</a:t>
            </a:r>
          </a:p>
          <a:p>
            <a:pPr marL="492759" marR="2054860">
              <a:lnSpc>
                <a:spcPct val="69500"/>
              </a:lnSpc>
              <a:spcBef>
                <a:spcPts val="1750"/>
              </a:spcBef>
            </a:pPr>
            <a:r>
              <a:rPr spc="-10" dirty="0"/>
              <a:t>wellness important?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>
              <a:hlinkClick r:id="rId2"/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>
              <a:hlinkClick r:id="rId2"/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44000" cy="242925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831" rIns="0" bIns="0" rtlCol="0">
            <a:spAutoFit/>
          </a:bodyPr>
          <a:lstStyle/>
          <a:p>
            <a:pPr marL="3556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hlinkClick r:id="rId2"/>
              </a:rPr>
              <a:t>Mindset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512</Words>
  <Application>Microsoft Office PowerPoint</Application>
  <PresentationFormat>On-screen Show (4:3)</PresentationFormat>
  <Paragraphs>124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8" baseType="lpstr">
      <vt:lpstr>Calibri</vt:lpstr>
      <vt:lpstr>Haettenschweiler</vt:lpstr>
      <vt:lpstr>Office Theme</vt:lpstr>
      <vt:lpstr>Wellness Starts with Leadership</vt:lpstr>
      <vt:lpstr>PowerPoint Presentation</vt:lpstr>
      <vt:lpstr>Born and Raised</vt:lpstr>
      <vt:lpstr>PowerPoint Presentation</vt:lpstr>
      <vt:lpstr>What is wellness?</vt:lpstr>
      <vt:lpstr>Mind and body are connected</vt:lpstr>
      <vt:lpstr>What do you do for your personal wellness?</vt:lpstr>
      <vt:lpstr>Why is employee wellness important?</vt:lpstr>
      <vt:lpstr>Mindset</vt:lpstr>
      <vt:lpstr>Wellness Pyramid</vt:lpstr>
      <vt:lpstr>What is beneath the surface?</vt:lpstr>
      <vt:lpstr>CONNECT TO VALUES</vt:lpstr>
      <vt:lpstr>Values drive behavior</vt:lpstr>
      <vt:lpstr>Fixed Mindset</vt:lpstr>
      <vt:lpstr>PowerPoint Presentation</vt:lpstr>
      <vt:lpstr>Growth Mindset</vt:lpstr>
      <vt:lpstr>Growth Mindset- Intelligence can be developed</vt:lpstr>
      <vt:lpstr>PowerPoint Presentation</vt:lpstr>
      <vt:lpstr>PowerPoint Presentation</vt:lpstr>
      <vt:lpstr>PowerPoint Presentation</vt:lpstr>
      <vt:lpstr>Self Limiting Beliefs</vt:lpstr>
      <vt:lpstr>Broaden and Build Theory</vt:lpstr>
      <vt:lpstr>How Leaders impact employee wellness</vt:lpstr>
      <vt:lpstr>Leaders’ actions cement the culture</vt:lpstr>
      <vt:lpstr>Positive</vt:lpstr>
      <vt:lpstr>Negative</vt:lpstr>
      <vt:lpstr>Actions speak louder than words</vt:lpstr>
      <vt:lpstr>Why promote wellness?</vt:lpstr>
      <vt:lpstr>Absenteeism</vt:lpstr>
      <vt:lpstr>Presenteeism</vt:lpstr>
      <vt:lpstr>Increased morale</vt:lpstr>
      <vt:lpstr>Job Satisfaction</vt:lpstr>
      <vt:lpstr>Dedication to the job</vt:lpstr>
      <vt:lpstr>Confidence</vt:lpstr>
      <vt:lpstr>Team cohesion</vt:lpstr>
      <vt:lpstr>Willingness to go above and beyond</vt:lpstr>
      <vt:lpstr>Increased productivity</vt:lpstr>
      <vt:lpstr>How to promote wellness</vt:lpstr>
      <vt:lpstr>Work/life balance</vt:lpstr>
      <vt:lpstr>Challenges</vt:lpstr>
      <vt:lpstr>Prioritize mental health</vt:lpstr>
      <vt:lpstr>Healthy food available</vt:lpstr>
      <vt:lpstr>Encourage breaks</vt:lpstr>
      <vt:lpstr>We know what to do to be healthy</vt:lpstr>
      <vt:lpstr>PowerPoint Presentation</vt:lpstr>
      <vt:lpstr>Desire</vt:lpstr>
      <vt:lpstr>Commit</vt:lpstr>
      <vt:lpstr>Effort</vt:lpstr>
      <vt:lpstr>PowerPoint Presentation</vt:lpstr>
      <vt:lpstr>Recap</vt:lpstr>
      <vt:lpstr>Mindset</vt:lpstr>
      <vt:lpstr>How Leaders impact employee wellness</vt:lpstr>
      <vt:lpstr>Why promote wellness?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Schminke, Alexis</dc:creator>
  <cp:lastModifiedBy>Goard, Latosha</cp:lastModifiedBy>
  <cp:revision>1</cp:revision>
  <dcterms:created xsi:type="dcterms:W3CDTF">2024-12-04T00:58:43Z</dcterms:created>
  <dcterms:modified xsi:type="dcterms:W3CDTF">2024-12-04T01:00:51Z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2024-12-02T00:00:00Z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2024-12-04T00:00:00Z</vt:filetime>
  </property>
  <property fmtid="{D5CDD505-2E9C-101B-9397-08002B2CF9AE}" pid="5" name="Producer">
    <vt:lpwstr>Microsoft® PowerPoint® for Microsoft 365</vt:lpwstr>
  </property>
</Properties>
</file>