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762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DECEMBER</a:t>
            </a:r>
            <a:r>
              <a:rPr spc="-55" dirty="0"/>
              <a:t> </a:t>
            </a:r>
            <a:r>
              <a:rPr spc="-20" dirty="0"/>
              <a:t>2024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LEGISLATIVE</a:t>
            </a:r>
            <a:r>
              <a:rPr spc="-60" dirty="0"/>
              <a:t> </a:t>
            </a:r>
            <a:r>
              <a:rPr dirty="0"/>
              <a:t>BUDGET</a:t>
            </a:r>
            <a:r>
              <a:rPr spc="-30" dirty="0"/>
              <a:t> </a:t>
            </a:r>
            <a:r>
              <a:rPr spc="-20" dirty="0"/>
              <a:t>BOARD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DECEMBER</a:t>
            </a:r>
            <a:r>
              <a:rPr spc="-55" dirty="0"/>
              <a:t> </a:t>
            </a:r>
            <a:r>
              <a:rPr spc="-20" dirty="0"/>
              <a:t>2024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LEGISLATIVE</a:t>
            </a:r>
            <a:r>
              <a:rPr spc="-60" dirty="0"/>
              <a:t> </a:t>
            </a:r>
            <a:r>
              <a:rPr dirty="0"/>
              <a:t>BUDGET</a:t>
            </a:r>
            <a:r>
              <a:rPr spc="-30" dirty="0"/>
              <a:t> </a:t>
            </a:r>
            <a:r>
              <a:rPr spc="-20" dirty="0"/>
              <a:t>BOARD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DECEMBER</a:t>
            </a:r>
            <a:r>
              <a:rPr spc="-55" dirty="0"/>
              <a:t> </a:t>
            </a:r>
            <a:r>
              <a:rPr spc="-20" dirty="0"/>
              <a:t>2024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LEGISLATIVE</a:t>
            </a:r>
            <a:r>
              <a:rPr spc="-60" dirty="0"/>
              <a:t> </a:t>
            </a:r>
            <a:r>
              <a:rPr dirty="0"/>
              <a:t>BUDGET</a:t>
            </a:r>
            <a:r>
              <a:rPr spc="-30" dirty="0"/>
              <a:t> </a:t>
            </a:r>
            <a:r>
              <a:rPr spc="-20" dirty="0"/>
              <a:t>BOARD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DECEMBER</a:t>
            </a:r>
            <a:r>
              <a:rPr spc="-55" dirty="0"/>
              <a:t> </a:t>
            </a:r>
            <a:r>
              <a:rPr spc="-20" dirty="0"/>
              <a:t>2024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LEGISLATIVE</a:t>
            </a:r>
            <a:r>
              <a:rPr spc="-60" dirty="0"/>
              <a:t> </a:t>
            </a:r>
            <a:r>
              <a:rPr dirty="0"/>
              <a:t>BUDGET</a:t>
            </a:r>
            <a:r>
              <a:rPr spc="-30" dirty="0"/>
              <a:t> </a:t>
            </a:r>
            <a:r>
              <a:rPr spc="-20" dirty="0"/>
              <a:t>BOARD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DECEMBER</a:t>
            </a:r>
            <a:r>
              <a:rPr spc="-55" dirty="0"/>
              <a:t> </a:t>
            </a:r>
            <a:r>
              <a:rPr spc="-20" dirty="0"/>
              <a:t>2024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LEGISLATIVE</a:t>
            </a:r>
            <a:r>
              <a:rPr spc="-60" dirty="0"/>
              <a:t> </a:t>
            </a:r>
            <a:r>
              <a:rPr dirty="0"/>
              <a:t>BUDGET</a:t>
            </a:r>
            <a:r>
              <a:rPr spc="-30" dirty="0"/>
              <a:t> </a:t>
            </a:r>
            <a:r>
              <a:rPr spc="-20" dirty="0"/>
              <a:t>BOARD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57200" y="64008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1143000"/>
            <a:ext cx="9144000" cy="76200"/>
          </a:xfrm>
          <a:custGeom>
            <a:avLst/>
            <a:gdLst/>
            <a:ahLst/>
            <a:cxnLst/>
            <a:rect l="l" t="t" r="r" b="b"/>
            <a:pathLst>
              <a:path w="9144000" h="76200">
                <a:moveTo>
                  <a:pt x="9144000" y="0"/>
                </a:moveTo>
                <a:lnTo>
                  <a:pt x="0" y="0"/>
                </a:lnTo>
                <a:lnTo>
                  <a:pt x="0" y="76200"/>
                </a:lnTo>
                <a:lnTo>
                  <a:pt x="9144000" y="762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AD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57200" y="64008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41830" y="493268"/>
            <a:ext cx="6271895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29" y="1368361"/>
            <a:ext cx="8058784" cy="450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4500" y="6473234"/>
            <a:ext cx="1061085" cy="167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DECEMBER</a:t>
            </a:r>
            <a:r>
              <a:rPr spc="-55" dirty="0"/>
              <a:t> </a:t>
            </a:r>
            <a:r>
              <a:rPr spc="-20" dirty="0"/>
              <a:t>2024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631215" y="6473234"/>
            <a:ext cx="1880870" cy="167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LEGISLATIVE</a:t>
            </a:r>
            <a:r>
              <a:rPr spc="-60" dirty="0"/>
              <a:t> </a:t>
            </a:r>
            <a:r>
              <a:rPr dirty="0"/>
              <a:t>BUDGET</a:t>
            </a:r>
            <a:r>
              <a:rPr spc="-30" dirty="0"/>
              <a:t> </a:t>
            </a:r>
            <a:r>
              <a:rPr spc="-20" dirty="0"/>
              <a:t>BOARD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533916" y="6473234"/>
            <a:ext cx="203834" cy="167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capitol.texas.gov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bb.texas.gov/" TargetMode="External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7" Type="http://schemas.openxmlformats.org/officeDocument/2006/relationships/image" Target="../media/image19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3.png"/><Relationship Id="rId7" Type="http://schemas.openxmlformats.org/officeDocument/2006/relationships/image" Target="../media/image32.png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4.png"/><Relationship Id="rId9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457200" y="6400800"/>
              <a:ext cx="8229600" cy="0"/>
            </a:xfrm>
            <a:custGeom>
              <a:avLst/>
              <a:gdLst/>
              <a:ahLst/>
              <a:cxnLst/>
              <a:rect l="l" t="t" r="r" b="b"/>
              <a:pathLst>
                <a:path w="8229600">
                  <a:moveTo>
                    <a:pt x="0" y="0"/>
                  </a:moveTo>
                  <a:lnTo>
                    <a:pt x="822960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3998" cy="6857999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052954" y="2638615"/>
            <a:ext cx="5050790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56615" marR="5080" indent="-844550">
              <a:lnSpc>
                <a:spcPct val="100000"/>
              </a:lnSpc>
              <a:spcBef>
                <a:spcPts val="105"/>
              </a:spcBef>
            </a:pPr>
            <a:r>
              <a:rPr spc="-105" dirty="0"/>
              <a:t>Introduction</a:t>
            </a:r>
            <a:r>
              <a:rPr spc="-200" dirty="0"/>
              <a:t> </a:t>
            </a:r>
            <a:r>
              <a:rPr spc="-55" dirty="0"/>
              <a:t>to</a:t>
            </a:r>
            <a:r>
              <a:rPr spc="-155" dirty="0"/>
              <a:t> </a:t>
            </a:r>
            <a:r>
              <a:rPr spc="-95" dirty="0"/>
              <a:t>Fiscal</a:t>
            </a:r>
            <a:r>
              <a:rPr spc="-175" dirty="0"/>
              <a:t> </a:t>
            </a:r>
            <a:r>
              <a:rPr spc="-55" dirty="0"/>
              <a:t>Notes </a:t>
            </a:r>
            <a:r>
              <a:rPr spc="-80" dirty="0"/>
              <a:t>for</a:t>
            </a:r>
            <a:r>
              <a:rPr spc="-180" dirty="0"/>
              <a:t> </a:t>
            </a:r>
            <a:r>
              <a:rPr spc="-90" dirty="0"/>
              <a:t>State</a:t>
            </a:r>
            <a:r>
              <a:rPr spc="-325" dirty="0"/>
              <a:t> </a:t>
            </a:r>
            <a:r>
              <a:rPr spc="-10" dirty="0"/>
              <a:t>Agencies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64540" y="5429522"/>
            <a:ext cx="738505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Arial"/>
                <a:cs typeface="Arial"/>
              </a:rPr>
              <a:t>PRESENTED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TO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TEXAS</a:t>
            </a:r>
            <a:r>
              <a:rPr sz="1400" b="1" spc="10" dirty="0">
                <a:latin typeface="Arial"/>
                <a:cs typeface="Arial"/>
              </a:rPr>
              <a:t> </a:t>
            </a:r>
            <a:r>
              <a:rPr sz="1400" b="1" spc="-60" dirty="0">
                <a:latin typeface="Arial"/>
                <a:cs typeface="Arial"/>
              </a:rPr>
              <a:t>STATE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AGENCY</a:t>
            </a:r>
            <a:r>
              <a:rPr sz="1400" b="1" spc="-10" dirty="0">
                <a:latin typeface="Arial"/>
                <a:cs typeface="Arial"/>
              </a:rPr>
              <a:t> BUSINESS</a:t>
            </a:r>
            <a:r>
              <a:rPr sz="1400" b="1" spc="-65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ADMINISTRATORS’</a:t>
            </a:r>
            <a:r>
              <a:rPr sz="1400" b="1" spc="-7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ASSOCIATION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10"/>
              </a:spcBef>
            </a:pP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5907405" algn="l"/>
              </a:tabLst>
            </a:pPr>
            <a:r>
              <a:rPr sz="1400" b="1" spc="-20" dirty="0">
                <a:latin typeface="Arial"/>
                <a:cs typeface="Arial"/>
              </a:rPr>
              <a:t>LEGISLATIVE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BUDGET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BOARD</a:t>
            </a:r>
            <a:r>
              <a:rPr sz="1400" b="1" spc="5" dirty="0">
                <a:latin typeface="Arial"/>
                <a:cs typeface="Arial"/>
              </a:rPr>
              <a:t> </a:t>
            </a:r>
            <a:r>
              <a:rPr sz="1400" b="1" spc="-20" dirty="0">
                <a:latin typeface="Arial"/>
                <a:cs typeface="Arial"/>
              </a:rPr>
              <a:t>STAFF</a:t>
            </a:r>
            <a:r>
              <a:rPr sz="1400" b="1" dirty="0">
                <a:latin typeface="Arial"/>
                <a:cs typeface="Arial"/>
              </a:rPr>
              <a:t>	DECEMBER</a:t>
            </a:r>
            <a:r>
              <a:rPr sz="1400" b="1" spc="-55" dirty="0">
                <a:latin typeface="Arial"/>
                <a:cs typeface="Arial"/>
              </a:rPr>
              <a:t> </a:t>
            </a:r>
            <a:r>
              <a:rPr sz="1400" b="1" spc="-20" dirty="0">
                <a:latin typeface="Arial"/>
                <a:cs typeface="Arial"/>
              </a:rPr>
              <a:t>2024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286000" y="5711503"/>
            <a:ext cx="452755" cy="98425"/>
            <a:chOff x="2286000" y="5711503"/>
            <a:chExt cx="452755" cy="98425"/>
          </a:xfrm>
        </p:grpSpPr>
        <p:sp>
          <p:nvSpPr>
            <p:cNvPr id="3" name="object 3"/>
            <p:cNvSpPr/>
            <p:nvPr/>
          </p:nvSpPr>
          <p:spPr>
            <a:xfrm>
              <a:off x="2286000" y="5760720"/>
              <a:ext cx="448309" cy="0"/>
            </a:xfrm>
            <a:custGeom>
              <a:avLst/>
              <a:gdLst/>
              <a:ahLst/>
              <a:cxnLst/>
              <a:rect l="l" t="t" r="r" b="b"/>
              <a:pathLst>
                <a:path w="448310">
                  <a:moveTo>
                    <a:pt x="0" y="0"/>
                  </a:moveTo>
                  <a:lnTo>
                    <a:pt x="447776" y="0"/>
                  </a:lnTo>
                </a:path>
              </a:pathLst>
            </a:custGeom>
            <a:ln w="9525">
              <a:solidFill>
                <a:srgbClr val="9292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657572" y="5716266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0" y="0"/>
                  </a:moveTo>
                  <a:lnTo>
                    <a:pt x="76200" y="44450"/>
                  </a:lnTo>
                  <a:lnTo>
                    <a:pt x="0" y="88900"/>
                  </a:lnTo>
                </a:path>
              </a:pathLst>
            </a:custGeom>
            <a:ln w="9525">
              <a:solidFill>
                <a:srgbClr val="9292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2473544" y="3882703"/>
            <a:ext cx="727075" cy="98425"/>
            <a:chOff x="2473544" y="3882703"/>
            <a:chExt cx="727075" cy="98425"/>
          </a:xfrm>
        </p:grpSpPr>
        <p:sp>
          <p:nvSpPr>
            <p:cNvPr id="6" name="object 6"/>
            <p:cNvSpPr/>
            <p:nvPr/>
          </p:nvSpPr>
          <p:spPr>
            <a:xfrm>
              <a:off x="2478316" y="3931920"/>
              <a:ext cx="722630" cy="0"/>
            </a:xfrm>
            <a:custGeom>
              <a:avLst/>
              <a:gdLst/>
              <a:ahLst/>
              <a:cxnLst/>
              <a:rect l="l" t="t" r="r" b="b"/>
              <a:pathLst>
                <a:path w="722630">
                  <a:moveTo>
                    <a:pt x="722083" y="0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9292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478307" y="3887466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76200" y="0"/>
                  </a:moveTo>
                  <a:lnTo>
                    <a:pt x="0" y="44450"/>
                  </a:lnTo>
                  <a:lnTo>
                    <a:pt x="76200" y="88900"/>
                  </a:lnTo>
                </a:path>
              </a:pathLst>
            </a:custGeom>
            <a:ln w="9525">
              <a:solidFill>
                <a:srgbClr val="9292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548640" y="1330452"/>
            <a:ext cx="5825490" cy="1637030"/>
            <a:chOff x="548640" y="1330452"/>
            <a:chExt cx="5825490" cy="1637030"/>
          </a:xfrm>
        </p:grpSpPr>
        <p:sp>
          <p:nvSpPr>
            <p:cNvPr id="9" name="object 9"/>
            <p:cNvSpPr/>
            <p:nvPr/>
          </p:nvSpPr>
          <p:spPr>
            <a:xfrm>
              <a:off x="5665881" y="2301181"/>
              <a:ext cx="659130" cy="661670"/>
            </a:xfrm>
            <a:custGeom>
              <a:avLst/>
              <a:gdLst/>
              <a:ahLst/>
              <a:cxnLst/>
              <a:rect l="l" t="t" r="r" b="b"/>
              <a:pathLst>
                <a:path w="659129" h="661669">
                  <a:moveTo>
                    <a:pt x="0" y="0"/>
                  </a:moveTo>
                  <a:lnTo>
                    <a:pt x="0" y="352412"/>
                  </a:lnTo>
                  <a:lnTo>
                    <a:pt x="658723" y="352412"/>
                  </a:lnTo>
                  <a:lnTo>
                    <a:pt x="658723" y="661187"/>
                  </a:lnTo>
                </a:path>
              </a:pathLst>
            </a:custGeom>
            <a:ln w="9525">
              <a:solidFill>
                <a:srgbClr val="9292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280149" y="2886170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0" y="0"/>
                  </a:moveTo>
                  <a:lnTo>
                    <a:pt x="44450" y="76200"/>
                  </a:lnTo>
                  <a:lnTo>
                    <a:pt x="88900" y="0"/>
                  </a:lnTo>
                </a:path>
              </a:pathLst>
            </a:custGeom>
            <a:ln w="9525">
              <a:solidFill>
                <a:srgbClr val="9292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218371" y="1897286"/>
              <a:ext cx="363220" cy="0"/>
            </a:xfrm>
            <a:custGeom>
              <a:avLst/>
              <a:gdLst/>
              <a:ahLst/>
              <a:cxnLst/>
              <a:rect l="l" t="t" r="r" b="b"/>
              <a:pathLst>
                <a:path w="363219">
                  <a:moveTo>
                    <a:pt x="0" y="0"/>
                  </a:moveTo>
                  <a:lnTo>
                    <a:pt x="363004" y="0"/>
                  </a:lnTo>
                </a:path>
              </a:pathLst>
            </a:custGeom>
            <a:ln w="9525">
              <a:solidFill>
                <a:srgbClr val="9292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505172" y="1852832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0" y="0"/>
                  </a:moveTo>
                  <a:lnTo>
                    <a:pt x="76200" y="44450"/>
                  </a:lnTo>
                  <a:lnTo>
                    <a:pt x="0" y="88900"/>
                  </a:lnTo>
                </a:path>
              </a:pathLst>
            </a:custGeom>
            <a:ln w="9525">
              <a:solidFill>
                <a:srgbClr val="9292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48640" y="1330452"/>
              <a:ext cx="1874519" cy="1175003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609904" y="1371600"/>
              <a:ext cx="1752600" cy="1051560"/>
            </a:xfrm>
            <a:custGeom>
              <a:avLst/>
              <a:gdLst/>
              <a:ahLst/>
              <a:cxnLst/>
              <a:rect l="l" t="t" r="r" b="b"/>
              <a:pathLst>
                <a:path w="1752600" h="1051560">
                  <a:moveTo>
                    <a:pt x="1752295" y="0"/>
                  </a:moveTo>
                  <a:lnTo>
                    <a:pt x="0" y="0"/>
                  </a:lnTo>
                  <a:lnTo>
                    <a:pt x="0" y="1051382"/>
                  </a:lnTo>
                  <a:lnTo>
                    <a:pt x="1752295" y="1051382"/>
                  </a:lnTo>
                  <a:lnTo>
                    <a:pt x="175229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09904" y="1371600"/>
              <a:ext cx="1752600" cy="1051560"/>
            </a:xfrm>
            <a:custGeom>
              <a:avLst/>
              <a:gdLst/>
              <a:ahLst/>
              <a:cxnLst/>
              <a:rect l="l" t="t" r="r" b="b"/>
              <a:pathLst>
                <a:path w="1752600" h="1051560">
                  <a:moveTo>
                    <a:pt x="0" y="0"/>
                  </a:moveTo>
                  <a:lnTo>
                    <a:pt x="1752295" y="0"/>
                  </a:lnTo>
                  <a:lnTo>
                    <a:pt x="1752295" y="1051382"/>
                  </a:lnTo>
                  <a:lnTo>
                    <a:pt x="0" y="1051382"/>
                  </a:lnTo>
                  <a:lnTo>
                    <a:pt x="0" y="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756030" y="493268"/>
            <a:ext cx="76422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95" dirty="0"/>
              <a:t>Fiscal</a:t>
            </a:r>
            <a:r>
              <a:rPr spc="-210" dirty="0"/>
              <a:t> </a:t>
            </a:r>
            <a:r>
              <a:rPr spc="-75" dirty="0"/>
              <a:t>note</a:t>
            </a:r>
            <a:r>
              <a:rPr spc="-210" dirty="0"/>
              <a:t> </a:t>
            </a:r>
            <a:r>
              <a:rPr spc="-100" dirty="0"/>
              <a:t>process</a:t>
            </a:r>
            <a:r>
              <a:rPr spc="-210" dirty="0"/>
              <a:t> </a:t>
            </a:r>
            <a:r>
              <a:rPr spc="-85" dirty="0"/>
              <a:t>(for</a:t>
            </a:r>
            <a:r>
              <a:rPr spc="-204" dirty="0"/>
              <a:t> </a:t>
            </a:r>
            <a:r>
              <a:rPr spc="-75" dirty="0"/>
              <a:t>bill</a:t>
            </a:r>
            <a:r>
              <a:rPr spc="-210" dirty="0"/>
              <a:t> </a:t>
            </a:r>
            <a:r>
              <a:rPr spc="-90" dirty="0"/>
              <a:t>heard</a:t>
            </a:r>
            <a:r>
              <a:rPr spc="-210" dirty="0"/>
              <a:t> </a:t>
            </a:r>
            <a:r>
              <a:rPr spc="-50" dirty="0"/>
              <a:t>in</a:t>
            </a:r>
            <a:r>
              <a:rPr spc="-180" dirty="0"/>
              <a:t> </a:t>
            </a:r>
            <a:r>
              <a:rPr spc="-10" dirty="0"/>
              <a:t>cmte)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78056" y="1532545"/>
            <a:ext cx="1415415" cy="70231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065" marR="5080" indent="-1905" algn="ctr">
              <a:lnSpc>
                <a:spcPts val="1300"/>
              </a:lnSpc>
              <a:spcBef>
                <a:spcPts val="260"/>
              </a:spcBef>
            </a:pP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Bill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referred</a:t>
            </a:r>
            <a:r>
              <a:rPr sz="12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committee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sz="12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House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Speaker/Lieutenant Governor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2606040" y="1330452"/>
            <a:ext cx="2082800" cy="1175385"/>
            <a:chOff x="2606040" y="1330452"/>
            <a:chExt cx="2082800" cy="1175385"/>
          </a:xfrm>
        </p:grpSpPr>
        <p:sp>
          <p:nvSpPr>
            <p:cNvPr id="19" name="object 19"/>
            <p:cNvSpPr/>
            <p:nvPr/>
          </p:nvSpPr>
          <p:spPr>
            <a:xfrm>
              <a:off x="4321060" y="1897286"/>
              <a:ext cx="363220" cy="0"/>
            </a:xfrm>
            <a:custGeom>
              <a:avLst/>
              <a:gdLst/>
              <a:ahLst/>
              <a:cxnLst/>
              <a:rect l="l" t="t" r="r" b="b"/>
              <a:pathLst>
                <a:path w="363220">
                  <a:moveTo>
                    <a:pt x="0" y="0"/>
                  </a:moveTo>
                  <a:lnTo>
                    <a:pt x="363004" y="0"/>
                  </a:lnTo>
                </a:path>
              </a:pathLst>
            </a:custGeom>
            <a:ln w="9525">
              <a:solidFill>
                <a:srgbClr val="9292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607862" y="1852832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0" y="0"/>
                  </a:moveTo>
                  <a:lnTo>
                    <a:pt x="76200" y="44450"/>
                  </a:lnTo>
                  <a:lnTo>
                    <a:pt x="0" y="88900"/>
                  </a:lnTo>
                </a:path>
              </a:pathLst>
            </a:custGeom>
            <a:ln w="9525">
              <a:solidFill>
                <a:srgbClr val="9292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06040" y="1330452"/>
              <a:ext cx="1874519" cy="1175003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2667304" y="1371600"/>
              <a:ext cx="1752600" cy="1051560"/>
            </a:xfrm>
            <a:custGeom>
              <a:avLst/>
              <a:gdLst/>
              <a:ahLst/>
              <a:cxnLst/>
              <a:rect l="l" t="t" r="r" b="b"/>
              <a:pathLst>
                <a:path w="1752600" h="1051560">
                  <a:moveTo>
                    <a:pt x="1752295" y="0"/>
                  </a:moveTo>
                  <a:lnTo>
                    <a:pt x="0" y="0"/>
                  </a:lnTo>
                  <a:lnTo>
                    <a:pt x="0" y="1051382"/>
                  </a:lnTo>
                  <a:lnTo>
                    <a:pt x="1752295" y="1051382"/>
                  </a:lnTo>
                  <a:lnTo>
                    <a:pt x="175229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667304" y="1371600"/>
              <a:ext cx="1752600" cy="1051560"/>
            </a:xfrm>
            <a:custGeom>
              <a:avLst/>
              <a:gdLst/>
              <a:ahLst/>
              <a:cxnLst/>
              <a:rect l="l" t="t" r="r" b="b"/>
              <a:pathLst>
                <a:path w="1752600" h="1051560">
                  <a:moveTo>
                    <a:pt x="0" y="0"/>
                  </a:moveTo>
                  <a:lnTo>
                    <a:pt x="1752295" y="0"/>
                  </a:lnTo>
                  <a:lnTo>
                    <a:pt x="1752295" y="1051382"/>
                  </a:lnTo>
                  <a:lnTo>
                    <a:pt x="0" y="1051382"/>
                  </a:lnTo>
                  <a:lnTo>
                    <a:pt x="0" y="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2801928" y="1697134"/>
            <a:ext cx="1482725" cy="37338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83820" marR="5080" indent="-71755">
              <a:lnSpc>
                <a:spcPts val="1300"/>
              </a:lnSpc>
              <a:spcBef>
                <a:spcPts val="260"/>
              </a:spcBef>
            </a:pP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Fiscal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note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requested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committee</a:t>
            </a:r>
            <a:r>
              <a:rPr sz="1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clerk.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2682240" y="2930652"/>
            <a:ext cx="1874520" cy="1228725"/>
            <a:chOff x="2682240" y="2930652"/>
            <a:chExt cx="1874520" cy="1228725"/>
          </a:xfrm>
        </p:grpSpPr>
        <p:pic>
          <p:nvPicPr>
            <p:cNvPr id="26" name="object 2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682240" y="2945891"/>
              <a:ext cx="1874519" cy="1175003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737103" y="2930652"/>
              <a:ext cx="1807463" cy="1228343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2743200" y="2987217"/>
              <a:ext cx="1752600" cy="1051560"/>
            </a:xfrm>
            <a:custGeom>
              <a:avLst/>
              <a:gdLst/>
              <a:ahLst/>
              <a:cxnLst/>
              <a:rect l="l" t="t" r="r" b="b"/>
              <a:pathLst>
                <a:path w="1752600" h="1051560">
                  <a:moveTo>
                    <a:pt x="1752295" y="0"/>
                  </a:moveTo>
                  <a:lnTo>
                    <a:pt x="0" y="0"/>
                  </a:lnTo>
                  <a:lnTo>
                    <a:pt x="0" y="1051382"/>
                  </a:lnTo>
                  <a:lnTo>
                    <a:pt x="1752295" y="1051382"/>
                  </a:lnTo>
                  <a:lnTo>
                    <a:pt x="175229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743200" y="2987217"/>
              <a:ext cx="1752600" cy="1051560"/>
            </a:xfrm>
            <a:custGeom>
              <a:avLst/>
              <a:gdLst/>
              <a:ahLst/>
              <a:cxnLst/>
              <a:rect l="l" t="t" r="r" b="b"/>
              <a:pathLst>
                <a:path w="1752600" h="1051560">
                  <a:moveTo>
                    <a:pt x="0" y="0"/>
                  </a:moveTo>
                  <a:lnTo>
                    <a:pt x="1752295" y="0"/>
                  </a:lnTo>
                  <a:lnTo>
                    <a:pt x="1752295" y="1051382"/>
                  </a:lnTo>
                  <a:lnTo>
                    <a:pt x="0" y="1051382"/>
                  </a:lnTo>
                  <a:lnTo>
                    <a:pt x="0" y="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2858016" y="2983574"/>
            <a:ext cx="1523365" cy="103124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indent="-1905" algn="ctr">
              <a:lnSpc>
                <a:spcPts val="1300"/>
              </a:lnSpc>
              <a:spcBef>
                <a:spcPts val="260"/>
              </a:spcBef>
            </a:pP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If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bill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has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probable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fiscal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implications,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fiscal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note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coordinator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assigns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bill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 affected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agencies</a:t>
            </a:r>
            <a:r>
              <a:rPr sz="12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LBB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analyst.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3713163" y="2296419"/>
            <a:ext cx="2997200" cy="1824989"/>
            <a:chOff x="3713163" y="2296419"/>
            <a:chExt cx="2997200" cy="1824989"/>
          </a:xfrm>
        </p:grpSpPr>
        <p:sp>
          <p:nvSpPr>
            <p:cNvPr id="32" name="object 32"/>
            <p:cNvSpPr/>
            <p:nvPr/>
          </p:nvSpPr>
          <p:spPr>
            <a:xfrm>
              <a:off x="3762369" y="2301181"/>
              <a:ext cx="1649730" cy="661670"/>
            </a:xfrm>
            <a:custGeom>
              <a:avLst/>
              <a:gdLst/>
              <a:ahLst/>
              <a:cxnLst/>
              <a:rect l="l" t="t" r="r" b="b"/>
              <a:pathLst>
                <a:path w="1649729" h="661669">
                  <a:moveTo>
                    <a:pt x="1649323" y="0"/>
                  </a:moveTo>
                  <a:lnTo>
                    <a:pt x="1649323" y="352412"/>
                  </a:lnTo>
                  <a:lnTo>
                    <a:pt x="0" y="352412"/>
                  </a:lnTo>
                  <a:lnTo>
                    <a:pt x="0" y="661187"/>
                  </a:lnTo>
                </a:path>
              </a:pathLst>
            </a:custGeom>
            <a:ln w="9525">
              <a:solidFill>
                <a:srgbClr val="9292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717926" y="2886170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88900" y="0"/>
                  </a:moveTo>
                  <a:lnTo>
                    <a:pt x="44450" y="76200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9292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815840" y="2945892"/>
              <a:ext cx="1874519" cy="1175003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629399" y="3095244"/>
              <a:ext cx="80771" cy="899159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835651" y="3095244"/>
              <a:ext cx="41452" cy="899159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4877104" y="2987217"/>
              <a:ext cx="1752600" cy="1051560"/>
            </a:xfrm>
            <a:custGeom>
              <a:avLst/>
              <a:gdLst/>
              <a:ahLst/>
              <a:cxnLst/>
              <a:rect l="l" t="t" r="r" b="b"/>
              <a:pathLst>
                <a:path w="1752600" h="1051560">
                  <a:moveTo>
                    <a:pt x="1752295" y="0"/>
                  </a:moveTo>
                  <a:lnTo>
                    <a:pt x="0" y="0"/>
                  </a:lnTo>
                  <a:lnTo>
                    <a:pt x="0" y="1051382"/>
                  </a:lnTo>
                  <a:lnTo>
                    <a:pt x="1752295" y="1051382"/>
                  </a:lnTo>
                  <a:lnTo>
                    <a:pt x="175229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877104" y="2987217"/>
              <a:ext cx="1752600" cy="1051560"/>
            </a:xfrm>
            <a:custGeom>
              <a:avLst/>
              <a:gdLst/>
              <a:ahLst/>
              <a:cxnLst/>
              <a:rect l="l" t="t" r="r" b="b"/>
              <a:pathLst>
                <a:path w="1752600" h="1051560">
                  <a:moveTo>
                    <a:pt x="0" y="0"/>
                  </a:moveTo>
                  <a:lnTo>
                    <a:pt x="1752295" y="0"/>
                  </a:lnTo>
                  <a:lnTo>
                    <a:pt x="1752295" y="1051382"/>
                  </a:lnTo>
                  <a:lnTo>
                    <a:pt x="0" y="1051382"/>
                  </a:lnTo>
                  <a:lnTo>
                    <a:pt x="0" y="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4956864" y="3148165"/>
            <a:ext cx="1590675" cy="70231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algn="ctr">
              <a:lnSpc>
                <a:spcPts val="1300"/>
              </a:lnSpc>
              <a:spcBef>
                <a:spcPts val="260"/>
              </a:spcBef>
            </a:pP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If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bill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does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not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have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fiscal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implications,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 fiscal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note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coordinator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prepares</a:t>
            </a:r>
            <a:r>
              <a:rPr sz="1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fiscal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note.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4663440" y="1330452"/>
            <a:ext cx="1876425" cy="1175385"/>
            <a:chOff x="4663440" y="1330452"/>
            <a:chExt cx="1876425" cy="1175385"/>
          </a:xfrm>
        </p:grpSpPr>
        <p:pic>
          <p:nvPicPr>
            <p:cNvPr id="41" name="object 4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663440" y="1330452"/>
              <a:ext cx="1876043" cy="1175003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4725885" y="1371600"/>
              <a:ext cx="1752600" cy="1051560"/>
            </a:xfrm>
            <a:custGeom>
              <a:avLst/>
              <a:gdLst/>
              <a:ahLst/>
              <a:cxnLst/>
              <a:rect l="l" t="t" r="r" b="b"/>
              <a:pathLst>
                <a:path w="1752600" h="1051560">
                  <a:moveTo>
                    <a:pt x="1752295" y="0"/>
                  </a:moveTo>
                  <a:lnTo>
                    <a:pt x="0" y="0"/>
                  </a:lnTo>
                  <a:lnTo>
                    <a:pt x="0" y="1051382"/>
                  </a:lnTo>
                  <a:lnTo>
                    <a:pt x="1752295" y="1051382"/>
                  </a:lnTo>
                  <a:lnTo>
                    <a:pt x="175229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725885" y="1371600"/>
              <a:ext cx="1752600" cy="1051560"/>
            </a:xfrm>
            <a:custGeom>
              <a:avLst/>
              <a:gdLst/>
              <a:ahLst/>
              <a:cxnLst/>
              <a:rect l="l" t="t" r="r" b="b"/>
              <a:pathLst>
                <a:path w="1752600" h="1051560">
                  <a:moveTo>
                    <a:pt x="0" y="0"/>
                  </a:moveTo>
                  <a:lnTo>
                    <a:pt x="1752295" y="0"/>
                  </a:lnTo>
                  <a:lnTo>
                    <a:pt x="1752295" y="1051382"/>
                  </a:lnTo>
                  <a:lnTo>
                    <a:pt x="0" y="1051382"/>
                  </a:lnTo>
                  <a:lnTo>
                    <a:pt x="0" y="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4827022" y="1532542"/>
            <a:ext cx="1550035" cy="70231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065" marR="5080" indent="-1270" algn="ctr">
              <a:lnSpc>
                <a:spcPts val="1300"/>
              </a:lnSpc>
              <a:spcBef>
                <a:spcPts val="260"/>
              </a:spcBef>
            </a:pP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Possibility</a:t>
            </a:r>
            <a:r>
              <a:rPr sz="1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fiscal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implication</a:t>
            </a:r>
            <a:r>
              <a:rPr sz="12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determined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LBB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fiscal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note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coordinator.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624840" y="3784091"/>
            <a:ext cx="1874520" cy="1438910"/>
            <a:chOff x="624840" y="3784091"/>
            <a:chExt cx="1874520" cy="1438910"/>
          </a:xfrm>
        </p:grpSpPr>
        <p:sp>
          <p:nvSpPr>
            <p:cNvPr id="46" name="object 46"/>
            <p:cNvSpPr/>
            <p:nvPr/>
          </p:nvSpPr>
          <p:spPr>
            <a:xfrm>
              <a:off x="1476371" y="4800599"/>
              <a:ext cx="0" cy="417195"/>
            </a:xfrm>
            <a:custGeom>
              <a:avLst/>
              <a:gdLst/>
              <a:ahLst/>
              <a:cxnLst/>
              <a:rect l="l" t="t" r="r" b="b"/>
              <a:pathLst>
                <a:path h="417195">
                  <a:moveTo>
                    <a:pt x="0" y="0"/>
                  </a:moveTo>
                  <a:lnTo>
                    <a:pt x="0" y="417156"/>
                  </a:lnTo>
                </a:path>
              </a:pathLst>
            </a:custGeom>
            <a:ln w="9525">
              <a:solidFill>
                <a:srgbClr val="9292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431921" y="5141561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88900" y="0"/>
                  </a:moveTo>
                  <a:lnTo>
                    <a:pt x="44450" y="76200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9292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4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24840" y="3784091"/>
              <a:ext cx="1874519" cy="1175003"/>
            </a:xfrm>
            <a:prstGeom prst="rect">
              <a:avLst/>
            </a:prstGeom>
          </p:spPr>
        </p:pic>
      </p:grpSp>
      <p:sp>
        <p:nvSpPr>
          <p:cNvPr id="49" name="object 49"/>
          <p:cNvSpPr txBox="1"/>
          <p:nvPr/>
        </p:nvSpPr>
        <p:spPr>
          <a:xfrm>
            <a:off x="686104" y="3825417"/>
            <a:ext cx="1752600" cy="1051560"/>
          </a:xfrm>
          <a:prstGeom prst="rect">
            <a:avLst/>
          </a:prstGeom>
          <a:solidFill>
            <a:srgbClr val="FF0000"/>
          </a:solidFill>
          <a:ln w="38100">
            <a:solidFill>
              <a:srgbClr val="FFFFFF"/>
            </a:solidFill>
          </a:ln>
        </p:spPr>
        <p:txBody>
          <a:bodyPr vert="horz" wrap="square" lIns="0" tIns="1009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795"/>
              </a:spcBef>
            </a:pPr>
            <a:endParaRPr sz="1200">
              <a:latin typeface="Times New Roman"/>
              <a:cs typeface="Times New Roman"/>
            </a:endParaRPr>
          </a:p>
          <a:p>
            <a:pPr marL="227965" marR="220979" indent="635" algn="ctr">
              <a:lnSpc>
                <a:spcPts val="1300"/>
              </a:lnSpc>
            </a:pP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Data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provided</a:t>
            </a:r>
            <a:r>
              <a:rPr sz="12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agencies</a:t>
            </a:r>
            <a:r>
              <a:rPr sz="12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other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sources.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624840" y="5216652"/>
            <a:ext cx="1874520" cy="1175385"/>
            <a:chOff x="624840" y="5216652"/>
            <a:chExt cx="1874520" cy="1175385"/>
          </a:xfrm>
        </p:grpSpPr>
        <p:pic>
          <p:nvPicPr>
            <p:cNvPr id="51" name="object 5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24840" y="5216652"/>
              <a:ext cx="1874519" cy="1175003"/>
            </a:xfrm>
            <a:prstGeom prst="rect">
              <a:avLst/>
            </a:prstGeom>
          </p:spPr>
        </p:pic>
        <p:sp>
          <p:nvSpPr>
            <p:cNvPr id="52" name="object 52"/>
            <p:cNvSpPr/>
            <p:nvPr/>
          </p:nvSpPr>
          <p:spPr>
            <a:xfrm>
              <a:off x="686104" y="5257800"/>
              <a:ext cx="1752600" cy="1051560"/>
            </a:xfrm>
            <a:custGeom>
              <a:avLst/>
              <a:gdLst/>
              <a:ahLst/>
              <a:cxnLst/>
              <a:rect l="l" t="t" r="r" b="b"/>
              <a:pathLst>
                <a:path w="1752600" h="1051560">
                  <a:moveTo>
                    <a:pt x="1752295" y="0"/>
                  </a:moveTo>
                  <a:lnTo>
                    <a:pt x="0" y="0"/>
                  </a:lnTo>
                  <a:lnTo>
                    <a:pt x="0" y="1051382"/>
                  </a:lnTo>
                  <a:lnTo>
                    <a:pt x="1752295" y="1051382"/>
                  </a:lnTo>
                  <a:lnTo>
                    <a:pt x="175229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86104" y="5257800"/>
              <a:ext cx="1752600" cy="1051560"/>
            </a:xfrm>
            <a:custGeom>
              <a:avLst/>
              <a:gdLst/>
              <a:ahLst/>
              <a:cxnLst/>
              <a:rect l="l" t="t" r="r" b="b"/>
              <a:pathLst>
                <a:path w="1752600" h="1051560">
                  <a:moveTo>
                    <a:pt x="0" y="0"/>
                  </a:moveTo>
                  <a:lnTo>
                    <a:pt x="1752295" y="0"/>
                  </a:lnTo>
                  <a:lnTo>
                    <a:pt x="1752295" y="1051382"/>
                  </a:lnTo>
                  <a:lnTo>
                    <a:pt x="0" y="1051382"/>
                  </a:lnTo>
                  <a:lnTo>
                    <a:pt x="0" y="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977732" y="5501041"/>
            <a:ext cx="1167130" cy="537845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12065" marR="5080" indent="1270" algn="ctr">
              <a:lnSpc>
                <a:spcPts val="1300"/>
              </a:lnSpc>
              <a:spcBef>
                <a:spcPts val="259"/>
              </a:spcBef>
            </a:pP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Fiscal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note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draft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prepared</a:t>
            </a:r>
            <a:r>
              <a:rPr sz="12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LBB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analyst.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2709672" y="5216652"/>
            <a:ext cx="2071370" cy="1175385"/>
            <a:chOff x="2709672" y="5216652"/>
            <a:chExt cx="2071370" cy="1175385"/>
          </a:xfrm>
        </p:grpSpPr>
        <p:sp>
          <p:nvSpPr>
            <p:cNvPr id="56" name="object 56"/>
            <p:cNvSpPr/>
            <p:nvPr/>
          </p:nvSpPr>
          <p:spPr>
            <a:xfrm>
              <a:off x="4419600" y="5783487"/>
              <a:ext cx="356870" cy="0"/>
            </a:xfrm>
            <a:custGeom>
              <a:avLst/>
              <a:gdLst/>
              <a:ahLst/>
              <a:cxnLst/>
              <a:rect l="l" t="t" r="r" b="b"/>
              <a:pathLst>
                <a:path w="356870">
                  <a:moveTo>
                    <a:pt x="0" y="0"/>
                  </a:moveTo>
                  <a:lnTo>
                    <a:pt x="205663" y="0"/>
                  </a:lnTo>
                  <a:lnTo>
                    <a:pt x="356323" y="0"/>
                  </a:lnTo>
                </a:path>
              </a:pathLst>
            </a:custGeom>
            <a:ln w="9525">
              <a:solidFill>
                <a:srgbClr val="9292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4699732" y="5739036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0" y="0"/>
                  </a:moveTo>
                  <a:lnTo>
                    <a:pt x="76200" y="44449"/>
                  </a:lnTo>
                  <a:lnTo>
                    <a:pt x="0" y="88899"/>
                  </a:lnTo>
                </a:path>
              </a:pathLst>
            </a:custGeom>
            <a:ln w="9525">
              <a:solidFill>
                <a:srgbClr val="9292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8" name="object 5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709672" y="5216652"/>
              <a:ext cx="1876043" cy="1175003"/>
            </a:xfrm>
            <a:prstGeom prst="rect">
              <a:avLst/>
            </a:prstGeom>
          </p:spPr>
        </p:pic>
        <p:sp>
          <p:nvSpPr>
            <p:cNvPr id="59" name="object 59"/>
            <p:cNvSpPr/>
            <p:nvPr/>
          </p:nvSpPr>
          <p:spPr>
            <a:xfrm>
              <a:off x="2772079" y="5257800"/>
              <a:ext cx="1752600" cy="1051560"/>
            </a:xfrm>
            <a:custGeom>
              <a:avLst/>
              <a:gdLst/>
              <a:ahLst/>
              <a:cxnLst/>
              <a:rect l="l" t="t" r="r" b="b"/>
              <a:pathLst>
                <a:path w="1752600" h="1051560">
                  <a:moveTo>
                    <a:pt x="1752295" y="0"/>
                  </a:moveTo>
                  <a:lnTo>
                    <a:pt x="0" y="0"/>
                  </a:lnTo>
                  <a:lnTo>
                    <a:pt x="0" y="1051382"/>
                  </a:lnTo>
                  <a:lnTo>
                    <a:pt x="1752295" y="1051382"/>
                  </a:lnTo>
                  <a:lnTo>
                    <a:pt x="175229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2772079" y="5257800"/>
              <a:ext cx="1752600" cy="1051560"/>
            </a:xfrm>
            <a:custGeom>
              <a:avLst/>
              <a:gdLst/>
              <a:ahLst/>
              <a:cxnLst/>
              <a:rect l="l" t="t" r="r" b="b"/>
              <a:pathLst>
                <a:path w="1752600" h="1051560">
                  <a:moveTo>
                    <a:pt x="0" y="0"/>
                  </a:moveTo>
                  <a:lnTo>
                    <a:pt x="1752295" y="0"/>
                  </a:lnTo>
                  <a:lnTo>
                    <a:pt x="1752295" y="1051382"/>
                  </a:lnTo>
                  <a:lnTo>
                    <a:pt x="0" y="1051382"/>
                  </a:lnTo>
                  <a:lnTo>
                    <a:pt x="0" y="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" name="object 61"/>
          <p:cNvSpPr txBox="1"/>
          <p:nvPr/>
        </p:nvSpPr>
        <p:spPr>
          <a:xfrm>
            <a:off x="2903687" y="5501037"/>
            <a:ext cx="1488440" cy="537845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12700" marR="5080" indent="-1270" algn="ctr">
              <a:lnSpc>
                <a:spcPts val="1300"/>
              </a:lnSpc>
              <a:spcBef>
                <a:spcPts val="259"/>
              </a:spcBef>
            </a:pP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Fiscal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note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reviewed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approved</a:t>
            </a:r>
            <a:r>
              <a:rPr sz="12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LBB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management.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62" name="object 62"/>
          <p:cNvGrpSpPr/>
          <p:nvPr/>
        </p:nvGrpSpPr>
        <p:grpSpPr>
          <a:xfrm>
            <a:off x="4767071" y="5216652"/>
            <a:ext cx="2044700" cy="1175385"/>
            <a:chOff x="4767071" y="5216652"/>
            <a:chExt cx="2044700" cy="1175385"/>
          </a:xfrm>
        </p:grpSpPr>
        <p:sp>
          <p:nvSpPr>
            <p:cNvPr id="63" name="object 63"/>
            <p:cNvSpPr/>
            <p:nvPr/>
          </p:nvSpPr>
          <p:spPr>
            <a:xfrm>
              <a:off x="6493611" y="5783489"/>
              <a:ext cx="313055" cy="0"/>
            </a:xfrm>
            <a:custGeom>
              <a:avLst/>
              <a:gdLst/>
              <a:ahLst/>
              <a:cxnLst/>
              <a:rect l="l" t="t" r="r" b="b"/>
              <a:pathLst>
                <a:path w="313054">
                  <a:moveTo>
                    <a:pt x="0" y="0"/>
                  </a:moveTo>
                  <a:lnTo>
                    <a:pt x="312991" y="0"/>
                  </a:lnTo>
                </a:path>
              </a:pathLst>
            </a:custGeom>
            <a:ln w="9525">
              <a:solidFill>
                <a:srgbClr val="9292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730401" y="5739036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0" y="0"/>
                  </a:moveTo>
                  <a:lnTo>
                    <a:pt x="76200" y="44449"/>
                  </a:lnTo>
                  <a:lnTo>
                    <a:pt x="0" y="88899"/>
                  </a:lnTo>
                </a:path>
              </a:pathLst>
            </a:custGeom>
            <a:ln w="9525">
              <a:solidFill>
                <a:srgbClr val="9292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5" name="object 6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767071" y="5216652"/>
              <a:ext cx="1876043" cy="1175003"/>
            </a:xfrm>
            <a:prstGeom prst="rect">
              <a:avLst/>
            </a:prstGeom>
          </p:spPr>
        </p:pic>
        <p:sp>
          <p:nvSpPr>
            <p:cNvPr id="66" name="object 66"/>
            <p:cNvSpPr/>
            <p:nvPr/>
          </p:nvSpPr>
          <p:spPr>
            <a:xfrm>
              <a:off x="4829479" y="5257800"/>
              <a:ext cx="1752600" cy="1051560"/>
            </a:xfrm>
            <a:custGeom>
              <a:avLst/>
              <a:gdLst/>
              <a:ahLst/>
              <a:cxnLst/>
              <a:rect l="l" t="t" r="r" b="b"/>
              <a:pathLst>
                <a:path w="1752600" h="1051560">
                  <a:moveTo>
                    <a:pt x="1752295" y="0"/>
                  </a:moveTo>
                  <a:lnTo>
                    <a:pt x="0" y="0"/>
                  </a:lnTo>
                  <a:lnTo>
                    <a:pt x="0" y="1051382"/>
                  </a:lnTo>
                  <a:lnTo>
                    <a:pt x="1752295" y="1051382"/>
                  </a:lnTo>
                  <a:lnTo>
                    <a:pt x="175229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4829479" y="5257800"/>
              <a:ext cx="1752600" cy="1051560"/>
            </a:xfrm>
            <a:custGeom>
              <a:avLst/>
              <a:gdLst/>
              <a:ahLst/>
              <a:cxnLst/>
              <a:rect l="l" t="t" r="r" b="b"/>
              <a:pathLst>
                <a:path w="1752600" h="1051560">
                  <a:moveTo>
                    <a:pt x="0" y="0"/>
                  </a:moveTo>
                  <a:lnTo>
                    <a:pt x="1752295" y="0"/>
                  </a:lnTo>
                  <a:lnTo>
                    <a:pt x="1752295" y="1051382"/>
                  </a:lnTo>
                  <a:lnTo>
                    <a:pt x="0" y="1051382"/>
                  </a:lnTo>
                  <a:lnTo>
                    <a:pt x="0" y="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8" name="object 68"/>
          <p:cNvSpPr txBox="1"/>
          <p:nvPr/>
        </p:nvSpPr>
        <p:spPr>
          <a:xfrm>
            <a:off x="4968675" y="5501041"/>
            <a:ext cx="1473200" cy="373380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12700" marR="5080" indent="30480">
              <a:lnSpc>
                <a:spcPts val="1300"/>
              </a:lnSpc>
              <a:spcBef>
                <a:spcPts val="259"/>
              </a:spcBef>
            </a:pP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Fiscal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note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reviewed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2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finalized</a:t>
            </a:r>
            <a:r>
              <a:rPr sz="12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 fiscal</a:t>
            </a:r>
            <a:endParaRPr sz="12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124123" y="5830225"/>
            <a:ext cx="11607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note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 coordinator.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70" name="object 70"/>
          <p:cNvGrpSpPr/>
          <p:nvPr/>
        </p:nvGrpSpPr>
        <p:grpSpPr>
          <a:xfrm>
            <a:off x="6797040" y="5216652"/>
            <a:ext cx="1874520" cy="1175385"/>
            <a:chOff x="6797040" y="5216652"/>
            <a:chExt cx="1874520" cy="1175385"/>
          </a:xfrm>
        </p:grpSpPr>
        <p:pic>
          <p:nvPicPr>
            <p:cNvPr id="71" name="object 7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797040" y="5216652"/>
              <a:ext cx="1874519" cy="1175003"/>
            </a:xfrm>
            <a:prstGeom prst="rect">
              <a:avLst/>
            </a:prstGeom>
          </p:spPr>
        </p:pic>
        <p:pic>
          <p:nvPicPr>
            <p:cNvPr id="72" name="object 7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867144" y="5283708"/>
              <a:ext cx="1770887" cy="1063751"/>
            </a:xfrm>
            <a:prstGeom prst="rect">
              <a:avLst/>
            </a:prstGeom>
          </p:spPr>
        </p:pic>
        <p:sp>
          <p:nvSpPr>
            <p:cNvPr id="73" name="object 73"/>
            <p:cNvSpPr/>
            <p:nvPr/>
          </p:nvSpPr>
          <p:spPr>
            <a:xfrm>
              <a:off x="6858304" y="5257800"/>
              <a:ext cx="1752600" cy="1051560"/>
            </a:xfrm>
            <a:custGeom>
              <a:avLst/>
              <a:gdLst/>
              <a:ahLst/>
              <a:cxnLst/>
              <a:rect l="l" t="t" r="r" b="b"/>
              <a:pathLst>
                <a:path w="1752600" h="1051560">
                  <a:moveTo>
                    <a:pt x="1752295" y="0"/>
                  </a:moveTo>
                  <a:lnTo>
                    <a:pt x="0" y="0"/>
                  </a:lnTo>
                  <a:lnTo>
                    <a:pt x="0" y="1051382"/>
                  </a:lnTo>
                  <a:lnTo>
                    <a:pt x="1752295" y="1051382"/>
                  </a:lnTo>
                  <a:lnTo>
                    <a:pt x="175229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6858304" y="5257800"/>
              <a:ext cx="1752600" cy="1051560"/>
            </a:xfrm>
            <a:custGeom>
              <a:avLst/>
              <a:gdLst/>
              <a:ahLst/>
              <a:cxnLst/>
              <a:rect l="l" t="t" r="r" b="b"/>
              <a:pathLst>
                <a:path w="1752600" h="1051560">
                  <a:moveTo>
                    <a:pt x="0" y="0"/>
                  </a:moveTo>
                  <a:lnTo>
                    <a:pt x="1752295" y="0"/>
                  </a:lnTo>
                  <a:lnTo>
                    <a:pt x="1752295" y="1051382"/>
                  </a:lnTo>
                  <a:lnTo>
                    <a:pt x="0" y="1051382"/>
                  </a:lnTo>
                  <a:lnTo>
                    <a:pt x="0" y="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5" name="object 75"/>
          <p:cNvSpPr txBox="1"/>
          <p:nvPr/>
        </p:nvSpPr>
        <p:spPr>
          <a:xfrm>
            <a:off x="6988387" y="5336449"/>
            <a:ext cx="1489710" cy="866775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12700" marR="5080" algn="ctr">
              <a:lnSpc>
                <a:spcPts val="1300"/>
              </a:lnSpc>
              <a:spcBef>
                <a:spcPts val="259"/>
              </a:spcBef>
            </a:pP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Completed</a:t>
            </a:r>
            <a:r>
              <a:rPr sz="12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fiscal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 note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sent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committee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clerk,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bill</a:t>
            </a:r>
            <a:r>
              <a:rPr sz="12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author, sponsor,</a:t>
            </a:r>
            <a:r>
              <a:rPr sz="12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source agencies.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76" name="object 76"/>
          <p:cNvGrpSpPr/>
          <p:nvPr/>
        </p:nvGrpSpPr>
        <p:grpSpPr>
          <a:xfrm>
            <a:off x="3608387" y="4052798"/>
            <a:ext cx="4240530" cy="1200785"/>
            <a:chOff x="3608387" y="4052798"/>
            <a:chExt cx="4240530" cy="1200785"/>
          </a:xfrm>
        </p:grpSpPr>
        <p:sp>
          <p:nvSpPr>
            <p:cNvPr id="77" name="object 77"/>
            <p:cNvSpPr/>
            <p:nvPr/>
          </p:nvSpPr>
          <p:spPr>
            <a:xfrm>
              <a:off x="3657605" y="4057561"/>
              <a:ext cx="2008505" cy="1191260"/>
            </a:xfrm>
            <a:custGeom>
              <a:avLst/>
              <a:gdLst/>
              <a:ahLst/>
              <a:cxnLst/>
              <a:rect l="l" t="t" r="r" b="b"/>
              <a:pathLst>
                <a:path w="2008504" h="1191260">
                  <a:moveTo>
                    <a:pt x="2008276" y="0"/>
                  </a:moveTo>
                  <a:lnTo>
                    <a:pt x="2008276" y="630720"/>
                  </a:lnTo>
                  <a:lnTo>
                    <a:pt x="0" y="630720"/>
                  </a:lnTo>
                  <a:lnTo>
                    <a:pt x="0" y="1190815"/>
                  </a:lnTo>
                </a:path>
              </a:pathLst>
            </a:custGeom>
            <a:ln w="9525">
              <a:solidFill>
                <a:srgbClr val="9292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3613150" y="5172170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88900" y="0"/>
                  </a:moveTo>
                  <a:lnTo>
                    <a:pt x="44450" y="76200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9292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5791200" y="4057561"/>
              <a:ext cx="2008505" cy="1191260"/>
            </a:xfrm>
            <a:custGeom>
              <a:avLst/>
              <a:gdLst/>
              <a:ahLst/>
              <a:cxnLst/>
              <a:rect l="l" t="t" r="r" b="b"/>
              <a:pathLst>
                <a:path w="2008504" h="1191260">
                  <a:moveTo>
                    <a:pt x="0" y="0"/>
                  </a:moveTo>
                  <a:lnTo>
                    <a:pt x="0" y="630720"/>
                  </a:lnTo>
                  <a:lnTo>
                    <a:pt x="2008276" y="630720"/>
                  </a:lnTo>
                  <a:lnTo>
                    <a:pt x="2008276" y="1190815"/>
                  </a:lnTo>
                </a:path>
              </a:pathLst>
            </a:custGeom>
            <a:ln w="9525">
              <a:solidFill>
                <a:srgbClr val="9292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7755031" y="5172170"/>
              <a:ext cx="88900" cy="76200"/>
            </a:xfrm>
            <a:custGeom>
              <a:avLst/>
              <a:gdLst/>
              <a:ahLst/>
              <a:cxnLst/>
              <a:rect l="l" t="t" r="r" b="b"/>
              <a:pathLst>
                <a:path w="88900" h="76200">
                  <a:moveTo>
                    <a:pt x="0" y="0"/>
                  </a:moveTo>
                  <a:lnTo>
                    <a:pt x="44450" y="76200"/>
                  </a:lnTo>
                  <a:lnTo>
                    <a:pt x="88900" y="0"/>
                  </a:lnTo>
                </a:path>
              </a:pathLst>
            </a:custGeom>
            <a:ln w="9525">
              <a:solidFill>
                <a:srgbClr val="9292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1" name="object 8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DECEMBER</a:t>
            </a:r>
            <a:r>
              <a:rPr spc="-55" dirty="0"/>
              <a:t> </a:t>
            </a:r>
            <a:r>
              <a:rPr spc="-20" dirty="0"/>
              <a:t>2024</a:t>
            </a:r>
          </a:p>
        </p:txBody>
      </p:sp>
      <p:sp>
        <p:nvSpPr>
          <p:cNvPr id="82" name="object 8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LEGISLATIVE</a:t>
            </a:r>
            <a:r>
              <a:rPr spc="-60" dirty="0"/>
              <a:t> </a:t>
            </a:r>
            <a:r>
              <a:rPr dirty="0"/>
              <a:t>BUDGET</a:t>
            </a:r>
            <a:r>
              <a:rPr spc="-30" dirty="0"/>
              <a:t> </a:t>
            </a:r>
            <a:r>
              <a:rPr spc="-20" dirty="0"/>
              <a:t>BOARD</a:t>
            </a:r>
          </a:p>
        </p:txBody>
      </p:sp>
      <p:sp>
        <p:nvSpPr>
          <p:cNvPr id="83" name="object 8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fld id="{81D60167-4931-47E6-BA6A-407CBD079E47}" type="slidenum">
              <a:rPr spc="-25" dirty="0"/>
              <a:t>10</a:t>
            </a:fld>
            <a:endParaRPr spc="-25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1460">
              <a:lnSpc>
                <a:spcPct val="100000"/>
              </a:lnSpc>
              <a:spcBef>
                <a:spcPts val="105"/>
              </a:spcBef>
            </a:pPr>
            <a:r>
              <a:rPr spc="-85" dirty="0"/>
              <a:t>When</a:t>
            </a:r>
            <a:r>
              <a:rPr spc="-195" dirty="0"/>
              <a:t> </a:t>
            </a:r>
            <a:r>
              <a:rPr spc="-75" dirty="0"/>
              <a:t>are</a:t>
            </a:r>
            <a:r>
              <a:rPr spc="-180" dirty="0"/>
              <a:t> </a:t>
            </a:r>
            <a:r>
              <a:rPr spc="-95" dirty="0"/>
              <a:t>fiscal</a:t>
            </a:r>
            <a:r>
              <a:rPr spc="-195" dirty="0"/>
              <a:t> </a:t>
            </a:r>
            <a:r>
              <a:rPr spc="-90" dirty="0"/>
              <a:t>notes</a:t>
            </a:r>
            <a:r>
              <a:rPr spc="-215" dirty="0"/>
              <a:t> </a:t>
            </a:r>
            <a:r>
              <a:rPr spc="-60" dirty="0"/>
              <a:t>produced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DECEMBER</a:t>
            </a:r>
            <a:r>
              <a:rPr spc="-55" dirty="0"/>
              <a:t> </a:t>
            </a:r>
            <a:r>
              <a:rPr spc="-20" dirty="0"/>
              <a:t>2024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LEGISLATIVE</a:t>
            </a:r>
            <a:r>
              <a:rPr spc="-60" dirty="0"/>
              <a:t> </a:t>
            </a:r>
            <a:r>
              <a:rPr dirty="0"/>
              <a:t>BUDGET</a:t>
            </a:r>
            <a:r>
              <a:rPr spc="-30" dirty="0"/>
              <a:t> </a:t>
            </a:r>
            <a:r>
              <a:rPr spc="-20" dirty="0"/>
              <a:t>BOARD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fld id="{81D60167-4931-47E6-BA6A-407CBD079E47}" type="slidenum">
              <a:rPr spc="-25" dirty="0"/>
              <a:t>11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535763" y="1366837"/>
            <a:ext cx="7834630" cy="414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45085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"/>
                <a:cs typeface="Arial"/>
              </a:rPr>
              <a:t>Assignments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are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made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advance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during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legislative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sessions; </a:t>
            </a:r>
            <a:r>
              <a:rPr sz="2000" dirty="0">
                <a:latin typeface="Arial"/>
                <a:cs typeface="Arial"/>
              </a:rPr>
              <a:t>fiscal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notes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are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delivered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once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committees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start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hearing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bills.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89th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Legislative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Session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–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important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dates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Char char="•"/>
              <a:tabLst>
                <a:tab pos="355600" algn="l"/>
              </a:tabLst>
            </a:pPr>
            <a:r>
              <a:rPr sz="2000" spc="-10" dirty="0">
                <a:latin typeface="Arial"/>
                <a:cs typeface="Arial"/>
              </a:rPr>
              <a:t>Monday,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November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11,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2024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–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Bill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prefiling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opened.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Char char="•"/>
              <a:tabLst>
                <a:tab pos="355600" algn="l"/>
              </a:tabLst>
            </a:pPr>
            <a:r>
              <a:rPr sz="2000" spc="-25" dirty="0">
                <a:latin typeface="Arial"/>
                <a:cs typeface="Arial"/>
              </a:rPr>
              <a:t>Tuesday,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January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14,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2025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–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89th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Legislature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convenes.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Char char="•"/>
              <a:tabLst>
                <a:tab pos="355600" algn="l"/>
              </a:tabLst>
            </a:pPr>
            <a:r>
              <a:rPr sz="2000" spc="-20" dirty="0">
                <a:latin typeface="Arial"/>
                <a:cs typeface="Arial"/>
              </a:rPr>
              <a:t>Friday,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March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14,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2025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–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60-day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deadline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for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bill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filing.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Committees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typically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organize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begin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hearing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proposed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legislation </a:t>
            </a:r>
            <a:r>
              <a:rPr sz="2000" dirty="0">
                <a:latin typeface="Arial"/>
                <a:cs typeface="Arial"/>
              </a:rPr>
              <a:t>in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late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January-February.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83260">
              <a:lnSpc>
                <a:spcPct val="100000"/>
              </a:lnSpc>
              <a:spcBef>
                <a:spcPts val="105"/>
              </a:spcBef>
            </a:pPr>
            <a:r>
              <a:rPr spc="-90" dirty="0"/>
              <a:t>Agency</a:t>
            </a:r>
            <a:r>
              <a:rPr spc="-204" dirty="0"/>
              <a:t> </a:t>
            </a:r>
            <a:r>
              <a:rPr spc="-100" dirty="0"/>
              <a:t>estimate</a:t>
            </a:r>
            <a:r>
              <a:rPr spc="-204" dirty="0"/>
              <a:t> </a:t>
            </a:r>
            <a:r>
              <a:rPr spc="-80" dirty="0"/>
              <a:t>deadlines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DECEMBER</a:t>
            </a:r>
            <a:r>
              <a:rPr spc="-55" dirty="0"/>
              <a:t> </a:t>
            </a:r>
            <a:r>
              <a:rPr spc="-20" dirty="0"/>
              <a:t>2024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LEGISLATIVE</a:t>
            </a:r>
            <a:r>
              <a:rPr spc="-60" dirty="0"/>
              <a:t> </a:t>
            </a:r>
            <a:r>
              <a:rPr dirty="0"/>
              <a:t>BUDGET</a:t>
            </a:r>
            <a:r>
              <a:rPr spc="-30" dirty="0"/>
              <a:t> </a:t>
            </a:r>
            <a:r>
              <a:rPr spc="-20" dirty="0"/>
              <a:t>BOARD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fld id="{81D60167-4931-47E6-BA6A-407CBD079E47}" type="slidenum">
              <a:rPr spc="-25" dirty="0"/>
              <a:t>12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215353"/>
            <a:ext cx="7972425" cy="5001260"/>
          </a:xfrm>
          <a:prstGeom prst="rect">
            <a:avLst/>
          </a:prstGeom>
        </p:spPr>
        <p:txBody>
          <a:bodyPr vert="horz" wrap="square" lIns="0" tIns="13589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70"/>
              </a:spcBef>
              <a:buChar char="•"/>
              <a:tabLst>
                <a:tab pos="354965" algn="l"/>
              </a:tabLst>
            </a:pPr>
            <a:r>
              <a:rPr sz="1900" dirty="0">
                <a:latin typeface="Arial"/>
                <a:cs typeface="Arial"/>
              </a:rPr>
              <a:t>Deadlines</a:t>
            </a:r>
            <a:r>
              <a:rPr sz="1900" spc="-2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for</a:t>
            </a:r>
            <a:r>
              <a:rPr sz="1900" spc="-5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agency</a:t>
            </a:r>
            <a:r>
              <a:rPr sz="1900" spc="-4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estimates</a:t>
            </a:r>
            <a:r>
              <a:rPr sz="1900" spc="-4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are</a:t>
            </a:r>
            <a:r>
              <a:rPr sz="1900" spc="-4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informed</a:t>
            </a:r>
            <a:r>
              <a:rPr sz="1900" spc="-2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by</a:t>
            </a:r>
            <a:r>
              <a:rPr sz="1900" spc="-5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committee</a:t>
            </a:r>
            <a:r>
              <a:rPr sz="1900" spc="-35" dirty="0">
                <a:latin typeface="Arial"/>
                <a:cs typeface="Arial"/>
              </a:rPr>
              <a:t> </a:t>
            </a:r>
            <a:r>
              <a:rPr sz="1900" spc="-10" dirty="0">
                <a:latin typeface="Arial"/>
                <a:cs typeface="Arial"/>
              </a:rPr>
              <a:t>activity.</a:t>
            </a:r>
            <a:endParaRPr sz="1900">
              <a:latin typeface="Arial"/>
              <a:cs typeface="Arial"/>
            </a:endParaRPr>
          </a:p>
          <a:p>
            <a:pPr marL="355600" marR="365125" indent="-342900">
              <a:lnSpc>
                <a:spcPts val="2050"/>
              </a:lnSpc>
              <a:spcBef>
                <a:spcPts val="1235"/>
              </a:spcBef>
              <a:buChar char="•"/>
              <a:tabLst>
                <a:tab pos="355600" algn="l"/>
              </a:tabLst>
            </a:pPr>
            <a:r>
              <a:rPr sz="1900" dirty="0">
                <a:latin typeface="Arial"/>
                <a:cs typeface="Arial"/>
              </a:rPr>
              <a:t>LBB</a:t>
            </a:r>
            <a:r>
              <a:rPr sz="1900" spc="-4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staff</a:t>
            </a:r>
            <a:r>
              <a:rPr sz="1900" spc="-4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are</a:t>
            </a:r>
            <a:r>
              <a:rPr sz="1900" spc="-4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notified</a:t>
            </a:r>
            <a:r>
              <a:rPr sz="1900" spc="-1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of</a:t>
            </a:r>
            <a:r>
              <a:rPr sz="1900" spc="-4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that</a:t>
            </a:r>
            <a:r>
              <a:rPr sz="1900" spc="-4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activity</a:t>
            </a:r>
            <a:r>
              <a:rPr sz="1900" spc="-3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directly</a:t>
            </a:r>
            <a:r>
              <a:rPr sz="1900" spc="-2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by</a:t>
            </a:r>
            <a:r>
              <a:rPr sz="1900" spc="-3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committee</a:t>
            </a:r>
            <a:r>
              <a:rPr sz="1900" spc="-2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staff</a:t>
            </a:r>
            <a:r>
              <a:rPr sz="1900" spc="-5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or</a:t>
            </a:r>
            <a:r>
              <a:rPr sz="1900" spc="-30" dirty="0">
                <a:latin typeface="Arial"/>
                <a:cs typeface="Arial"/>
              </a:rPr>
              <a:t> </a:t>
            </a:r>
            <a:r>
              <a:rPr sz="1900" spc="-25" dirty="0">
                <a:latin typeface="Arial"/>
                <a:cs typeface="Arial"/>
              </a:rPr>
              <a:t>by </a:t>
            </a:r>
            <a:r>
              <a:rPr sz="1900" dirty="0">
                <a:latin typeface="Arial"/>
                <a:cs typeface="Arial"/>
              </a:rPr>
              <a:t>publicly</a:t>
            </a:r>
            <a:r>
              <a:rPr sz="1900" spc="-3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posted</a:t>
            </a:r>
            <a:r>
              <a:rPr sz="1900" spc="-40" dirty="0">
                <a:latin typeface="Arial"/>
                <a:cs typeface="Arial"/>
              </a:rPr>
              <a:t> </a:t>
            </a:r>
            <a:r>
              <a:rPr sz="1900" spc="-10" dirty="0">
                <a:latin typeface="Arial"/>
                <a:cs typeface="Arial"/>
              </a:rPr>
              <a:t>notice.</a:t>
            </a:r>
            <a:endParaRPr sz="1900">
              <a:latin typeface="Arial"/>
              <a:cs typeface="Arial"/>
            </a:endParaRPr>
          </a:p>
          <a:p>
            <a:pPr marL="354965" indent="-342265">
              <a:lnSpc>
                <a:spcPts val="2165"/>
              </a:lnSpc>
              <a:spcBef>
                <a:spcPts val="940"/>
              </a:spcBef>
              <a:buChar char="•"/>
              <a:tabLst>
                <a:tab pos="354965" algn="l"/>
              </a:tabLst>
            </a:pPr>
            <a:r>
              <a:rPr sz="1900" dirty="0">
                <a:latin typeface="Arial"/>
                <a:cs typeface="Arial"/>
              </a:rPr>
              <a:t>Senate</a:t>
            </a:r>
            <a:r>
              <a:rPr sz="1900" spc="-2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committees</a:t>
            </a:r>
            <a:r>
              <a:rPr sz="1900" spc="-2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must</a:t>
            </a:r>
            <a:r>
              <a:rPr sz="1900" spc="-3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post</a:t>
            </a:r>
            <a:r>
              <a:rPr sz="1900" spc="-4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notice</a:t>
            </a:r>
            <a:r>
              <a:rPr sz="1900" spc="-1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of</a:t>
            </a:r>
            <a:r>
              <a:rPr sz="1900" spc="-4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a</a:t>
            </a:r>
            <a:r>
              <a:rPr sz="1900" spc="-4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meeting</a:t>
            </a:r>
            <a:r>
              <a:rPr sz="1900" spc="-15" dirty="0">
                <a:latin typeface="Arial"/>
                <a:cs typeface="Arial"/>
              </a:rPr>
              <a:t> </a:t>
            </a:r>
            <a:r>
              <a:rPr sz="1900" b="1" dirty="0">
                <a:latin typeface="Arial"/>
                <a:cs typeface="Arial"/>
              </a:rPr>
              <a:t>at</a:t>
            </a:r>
            <a:r>
              <a:rPr sz="1900" b="1" spc="-40" dirty="0">
                <a:latin typeface="Arial"/>
                <a:cs typeface="Arial"/>
              </a:rPr>
              <a:t> </a:t>
            </a:r>
            <a:r>
              <a:rPr sz="1900" b="1" dirty="0">
                <a:latin typeface="Arial"/>
                <a:cs typeface="Arial"/>
              </a:rPr>
              <a:t>least</a:t>
            </a:r>
            <a:r>
              <a:rPr sz="1900" b="1" spc="-25" dirty="0">
                <a:latin typeface="Arial"/>
                <a:cs typeface="Arial"/>
              </a:rPr>
              <a:t> </a:t>
            </a:r>
            <a:r>
              <a:rPr sz="1900" b="1" dirty="0">
                <a:latin typeface="Arial"/>
                <a:cs typeface="Arial"/>
              </a:rPr>
              <a:t>24</a:t>
            </a:r>
            <a:r>
              <a:rPr sz="1900" b="1" spc="-30" dirty="0">
                <a:latin typeface="Arial"/>
                <a:cs typeface="Arial"/>
              </a:rPr>
              <a:t> </a:t>
            </a:r>
            <a:r>
              <a:rPr sz="1900" b="1" spc="-10" dirty="0">
                <a:latin typeface="Arial"/>
                <a:cs typeface="Arial"/>
              </a:rPr>
              <a:t>hours</a:t>
            </a:r>
            <a:endParaRPr sz="1900">
              <a:latin typeface="Arial"/>
              <a:cs typeface="Arial"/>
            </a:endParaRPr>
          </a:p>
          <a:p>
            <a:pPr marL="354965">
              <a:lnSpc>
                <a:spcPts val="2165"/>
              </a:lnSpc>
            </a:pPr>
            <a:r>
              <a:rPr sz="1900" dirty="0">
                <a:latin typeface="Arial"/>
                <a:cs typeface="Arial"/>
              </a:rPr>
              <a:t>before</a:t>
            </a:r>
            <a:r>
              <a:rPr sz="1900" spc="-1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the</a:t>
            </a:r>
            <a:r>
              <a:rPr sz="1900" spc="-40" dirty="0">
                <a:latin typeface="Arial"/>
                <a:cs typeface="Arial"/>
              </a:rPr>
              <a:t> </a:t>
            </a:r>
            <a:r>
              <a:rPr sz="1900" spc="-10" dirty="0">
                <a:latin typeface="Arial"/>
                <a:cs typeface="Arial"/>
              </a:rPr>
              <a:t>meeting.</a:t>
            </a:r>
            <a:endParaRPr sz="1900">
              <a:latin typeface="Arial"/>
              <a:cs typeface="Arial"/>
            </a:endParaRPr>
          </a:p>
          <a:p>
            <a:pPr marL="355600" marR="15240" indent="-342900">
              <a:lnSpc>
                <a:spcPts val="2050"/>
              </a:lnSpc>
              <a:spcBef>
                <a:spcPts val="1235"/>
              </a:spcBef>
              <a:buChar char="•"/>
              <a:tabLst>
                <a:tab pos="355600" algn="l"/>
              </a:tabLst>
            </a:pPr>
            <a:r>
              <a:rPr sz="1900" dirty="0">
                <a:latin typeface="Arial"/>
                <a:cs typeface="Arial"/>
              </a:rPr>
              <a:t>House</a:t>
            </a:r>
            <a:r>
              <a:rPr sz="1900" spc="-3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committees</a:t>
            </a:r>
            <a:r>
              <a:rPr sz="1900" spc="-4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must</a:t>
            </a:r>
            <a:r>
              <a:rPr sz="1900" spc="-5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comply</a:t>
            </a:r>
            <a:r>
              <a:rPr sz="1900" spc="-4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with</a:t>
            </a:r>
            <a:r>
              <a:rPr sz="1900" spc="-3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the</a:t>
            </a:r>
            <a:r>
              <a:rPr sz="1900" spc="-5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following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notice</a:t>
            </a:r>
            <a:r>
              <a:rPr sz="1900" spc="-35" dirty="0">
                <a:latin typeface="Arial"/>
                <a:cs typeface="Arial"/>
              </a:rPr>
              <a:t> </a:t>
            </a:r>
            <a:r>
              <a:rPr sz="1900" spc="-10" dirty="0">
                <a:latin typeface="Arial"/>
                <a:cs typeface="Arial"/>
              </a:rPr>
              <a:t>requirements, </a:t>
            </a:r>
            <a:r>
              <a:rPr sz="1900" dirty="0">
                <a:latin typeface="Arial"/>
                <a:cs typeface="Arial"/>
              </a:rPr>
              <a:t>unless</a:t>
            </a:r>
            <a:r>
              <a:rPr sz="1900" spc="-2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the</a:t>
            </a:r>
            <a:r>
              <a:rPr sz="1900" spc="-3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rule</a:t>
            </a:r>
            <a:r>
              <a:rPr sz="1900" spc="-3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is</a:t>
            </a:r>
            <a:r>
              <a:rPr sz="1900" spc="-4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suspended by</a:t>
            </a:r>
            <a:r>
              <a:rPr sz="1900" spc="-3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floor</a:t>
            </a:r>
            <a:r>
              <a:rPr sz="1900" spc="-25" dirty="0">
                <a:latin typeface="Arial"/>
                <a:cs typeface="Arial"/>
              </a:rPr>
              <a:t> </a:t>
            </a:r>
            <a:r>
              <a:rPr sz="1900" spc="-10" dirty="0">
                <a:latin typeface="Arial"/>
                <a:cs typeface="Arial"/>
              </a:rPr>
              <a:t>vote:</a:t>
            </a:r>
            <a:endParaRPr sz="1900">
              <a:latin typeface="Arial"/>
              <a:cs typeface="Arial"/>
            </a:endParaRPr>
          </a:p>
          <a:p>
            <a:pPr marL="812800" marR="5080" lvl="1" indent="-342900">
              <a:lnSpc>
                <a:spcPts val="2050"/>
              </a:lnSpc>
              <a:spcBef>
                <a:spcPts val="1205"/>
              </a:spcBef>
              <a:buChar char="•"/>
              <a:tabLst>
                <a:tab pos="812800" algn="l"/>
              </a:tabLst>
            </a:pPr>
            <a:r>
              <a:rPr sz="1900" dirty="0">
                <a:latin typeface="Arial"/>
                <a:cs typeface="Arial"/>
              </a:rPr>
              <a:t>for</a:t>
            </a:r>
            <a:r>
              <a:rPr sz="1900" spc="-5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a</a:t>
            </a:r>
            <a:r>
              <a:rPr sz="1900" spc="-50" dirty="0">
                <a:latin typeface="Arial"/>
                <a:cs typeface="Arial"/>
              </a:rPr>
              <a:t> </a:t>
            </a:r>
            <a:r>
              <a:rPr sz="1900" i="1" dirty="0">
                <a:latin typeface="Arial"/>
                <a:cs typeface="Arial"/>
              </a:rPr>
              <a:t>public</a:t>
            </a:r>
            <a:r>
              <a:rPr sz="1900" i="1" spc="-15" dirty="0">
                <a:latin typeface="Arial"/>
                <a:cs typeface="Arial"/>
              </a:rPr>
              <a:t> </a:t>
            </a:r>
            <a:r>
              <a:rPr sz="1900" i="1" dirty="0">
                <a:latin typeface="Arial"/>
                <a:cs typeface="Arial"/>
              </a:rPr>
              <a:t>hearing</a:t>
            </a:r>
            <a:r>
              <a:rPr sz="1900" i="1" spc="-15" dirty="0">
                <a:latin typeface="Arial"/>
                <a:cs typeface="Arial"/>
              </a:rPr>
              <a:t> </a:t>
            </a:r>
            <a:r>
              <a:rPr sz="1900" i="1" dirty="0">
                <a:latin typeface="Arial"/>
                <a:cs typeface="Arial"/>
              </a:rPr>
              <a:t>held</a:t>
            </a:r>
            <a:r>
              <a:rPr sz="1900" i="1" spc="-30" dirty="0">
                <a:latin typeface="Arial"/>
                <a:cs typeface="Arial"/>
              </a:rPr>
              <a:t> </a:t>
            </a:r>
            <a:r>
              <a:rPr sz="1900" i="1" dirty="0">
                <a:latin typeface="Arial"/>
                <a:cs typeface="Arial"/>
              </a:rPr>
              <a:t>during</a:t>
            </a:r>
            <a:r>
              <a:rPr sz="1900" i="1" spc="-25" dirty="0">
                <a:latin typeface="Arial"/>
                <a:cs typeface="Arial"/>
              </a:rPr>
              <a:t> </a:t>
            </a:r>
            <a:r>
              <a:rPr sz="1900" i="1" dirty="0">
                <a:latin typeface="Arial"/>
                <a:cs typeface="Arial"/>
              </a:rPr>
              <a:t>a</a:t>
            </a:r>
            <a:r>
              <a:rPr sz="1900" i="1" spc="-45" dirty="0">
                <a:latin typeface="Arial"/>
                <a:cs typeface="Arial"/>
              </a:rPr>
              <a:t> </a:t>
            </a:r>
            <a:r>
              <a:rPr sz="1900" i="1" dirty="0">
                <a:latin typeface="Arial"/>
                <a:cs typeface="Arial"/>
              </a:rPr>
              <a:t>regular</a:t>
            </a:r>
            <a:r>
              <a:rPr sz="1900" i="1" spc="-15" dirty="0">
                <a:latin typeface="Arial"/>
                <a:cs typeface="Arial"/>
              </a:rPr>
              <a:t> </a:t>
            </a:r>
            <a:r>
              <a:rPr sz="1900" i="1" dirty="0">
                <a:latin typeface="Arial"/>
                <a:cs typeface="Arial"/>
              </a:rPr>
              <a:t>legislative</a:t>
            </a:r>
            <a:r>
              <a:rPr sz="1900" i="1" spc="-5" dirty="0">
                <a:latin typeface="Arial"/>
                <a:cs typeface="Arial"/>
              </a:rPr>
              <a:t> </a:t>
            </a:r>
            <a:r>
              <a:rPr sz="1900" i="1" dirty="0">
                <a:latin typeface="Arial"/>
                <a:cs typeface="Arial"/>
              </a:rPr>
              <a:t>session</a:t>
            </a:r>
            <a:r>
              <a:rPr sz="1900" dirty="0">
                <a:latin typeface="Arial"/>
                <a:cs typeface="Arial"/>
              </a:rPr>
              <a:t>,</a:t>
            </a:r>
            <a:r>
              <a:rPr sz="1900" spc="-25" dirty="0">
                <a:latin typeface="Arial"/>
                <a:cs typeface="Arial"/>
              </a:rPr>
              <a:t> </a:t>
            </a:r>
            <a:r>
              <a:rPr sz="1900" spc="-10" dirty="0">
                <a:latin typeface="Arial"/>
                <a:cs typeface="Arial"/>
              </a:rPr>
              <a:t>notice </a:t>
            </a:r>
            <a:r>
              <a:rPr sz="1900" dirty="0">
                <a:latin typeface="Arial"/>
                <a:cs typeface="Arial"/>
              </a:rPr>
              <a:t>must</a:t>
            </a:r>
            <a:r>
              <a:rPr sz="1900" spc="-4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be</a:t>
            </a:r>
            <a:r>
              <a:rPr sz="1900" spc="-3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posted</a:t>
            </a:r>
            <a:r>
              <a:rPr sz="1900" spc="-20" dirty="0">
                <a:latin typeface="Arial"/>
                <a:cs typeface="Arial"/>
              </a:rPr>
              <a:t> </a:t>
            </a:r>
            <a:r>
              <a:rPr sz="1900" b="1" dirty="0">
                <a:latin typeface="Arial"/>
                <a:cs typeface="Arial"/>
              </a:rPr>
              <a:t>at</a:t>
            </a:r>
            <a:r>
              <a:rPr sz="1900" b="1" spc="-30" dirty="0">
                <a:latin typeface="Arial"/>
                <a:cs typeface="Arial"/>
              </a:rPr>
              <a:t> </a:t>
            </a:r>
            <a:r>
              <a:rPr sz="1900" b="1" dirty="0">
                <a:latin typeface="Arial"/>
                <a:cs typeface="Arial"/>
              </a:rPr>
              <a:t>least</a:t>
            </a:r>
            <a:r>
              <a:rPr sz="1900" b="1" spc="-30" dirty="0">
                <a:latin typeface="Arial"/>
                <a:cs typeface="Arial"/>
              </a:rPr>
              <a:t> </a:t>
            </a:r>
            <a:r>
              <a:rPr sz="1900" b="1" dirty="0">
                <a:latin typeface="Arial"/>
                <a:cs typeface="Arial"/>
              </a:rPr>
              <a:t>five</a:t>
            </a:r>
            <a:r>
              <a:rPr sz="1900" b="1" spc="10" dirty="0">
                <a:latin typeface="Arial"/>
                <a:cs typeface="Arial"/>
              </a:rPr>
              <a:t> </a:t>
            </a:r>
            <a:r>
              <a:rPr sz="1900" b="1" dirty="0">
                <a:latin typeface="Arial"/>
                <a:cs typeface="Arial"/>
              </a:rPr>
              <a:t>calendar</a:t>
            </a:r>
            <a:r>
              <a:rPr sz="1900" b="1" spc="-35" dirty="0">
                <a:latin typeface="Arial"/>
                <a:cs typeface="Arial"/>
              </a:rPr>
              <a:t> </a:t>
            </a:r>
            <a:r>
              <a:rPr sz="1900" b="1" dirty="0">
                <a:latin typeface="Arial"/>
                <a:cs typeface="Arial"/>
              </a:rPr>
              <a:t>days</a:t>
            </a:r>
            <a:r>
              <a:rPr sz="1900" b="1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before</a:t>
            </a:r>
            <a:r>
              <a:rPr sz="1900" spc="-3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the</a:t>
            </a:r>
            <a:r>
              <a:rPr sz="1900" spc="-30" dirty="0">
                <a:latin typeface="Arial"/>
                <a:cs typeface="Arial"/>
              </a:rPr>
              <a:t> </a:t>
            </a:r>
            <a:r>
              <a:rPr sz="1900" spc="-10" dirty="0">
                <a:latin typeface="Arial"/>
                <a:cs typeface="Arial"/>
              </a:rPr>
              <a:t>hearing;</a:t>
            </a:r>
            <a:endParaRPr sz="1900">
              <a:latin typeface="Arial"/>
              <a:cs typeface="Arial"/>
            </a:endParaRPr>
          </a:p>
          <a:p>
            <a:pPr marL="812800" marR="208915" lvl="1" indent="-342900">
              <a:lnSpc>
                <a:spcPts val="2050"/>
              </a:lnSpc>
              <a:spcBef>
                <a:spcPts val="1205"/>
              </a:spcBef>
              <a:buChar char="•"/>
              <a:tabLst>
                <a:tab pos="812800" algn="l"/>
              </a:tabLst>
            </a:pPr>
            <a:r>
              <a:rPr sz="1900" dirty="0">
                <a:latin typeface="Arial"/>
                <a:cs typeface="Arial"/>
              </a:rPr>
              <a:t>for</a:t>
            </a:r>
            <a:r>
              <a:rPr sz="1900" spc="-4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a</a:t>
            </a:r>
            <a:r>
              <a:rPr sz="1900" spc="-45" dirty="0">
                <a:latin typeface="Arial"/>
                <a:cs typeface="Arial"/>
              </a:rPr>
              <a:t> </a:t>
            </a:r>
            <a:r>
              <a:rPr sz="1900" i="1" dirty="0">
                <a:latin typeface="Arial"/>
                <a:cs typeface="Arial"/>
              </a:rPr>
              <a:t>public</a:t>
            </a:r>
            <a:r>
              <a:rPr sz="1900" i="1" spc="-10" dirty="0">
                <a:latin typeface="Arial"/>
                <a:cs typeface="Arial"/>
              </a:rPr>
              <a:t> </a:t>
            </a:r>
            <a:r>
              <a:rPr sz="1900" i="1" dirty="0">
                <a:latin typeface="Arial"/>
                <a:cs typeface="Arial"/>
              </a:rPr>
              <a:t>hearing</a:t>
            </a:r>
            <a:r>
              <a:rPr sz="1900" i="1" spc="-10" dirty="0">
                <a:latin typeface="Arial"/>
                <a:cs typeface="Arial"/>
              </a:rPr>
              <a:t> </a:t>
            </a:r>
            <a:r>
              <a:rPr sz="1900" i="1" dirty="0">
                <a:latin typeface="Arial"/>
                <a:cs typeface="Arial"/>
              </a:rPr>
              <a:t>held</a:t>
            </a:r>
            <a:r>
              <a:rPr sz="1900" i="1" spc="-20" dirty="0">
                <a:latin typeface="Arial"/>
                <a:cs typeface="Arial"/>
              </a:rPr>
              <a:t> </a:t>
            </a:r>
            <a:r>
              <a:rPr sz="1900" i="1" dirty="0">
                <a:latin typeface="Arial"/>
                <a:cs typeface="Arial"/>
              </a:rPr>
              <a:t>during</a:t>
            </a:r>
            <a:r>
              <a:rPr sz="1900" i="1" spc="-20" dirty="0">
                <a:latin typeface="Arial"/>
                <a:cs typeface="Arial"/>
              </a:rPr>
              <a:t> </a:t>
            </a:r>
            <a:r>
              <a:rPr sz="1900" i="1" dirty="0">
                <a:latin typeface="Arial"/>
                <a:cs typeface="Arial"/>
              </a:rPr>
              <a:t>a</a:t>
            </a:r>
            <a:r>
              <a:rPr sz="1900" i="1" spc="-45" dirty="0">
                <a:latin typeface="Arial"/>
                <a:cs typeface="Arial"/>
              </a:rPr>
              <a:t> </a:t>
            </a:r>
            <a:r>
              <a:rPr sz="1900" i="1" dirty="0">
                <a:latin typeface="Arial"/>
                <a:cs typeface="Arial"/>
              </a:rPr>
              <a:t>special</a:t>
            </a:r>
            <a:r>
              <a:rPr sz="1900" i="1" spc="-15" dirty="0">
                <a:latin typeface="Arial"/>
                <a:cs typeface="Arial"/>
              </a:rPr>
              <a:t> </a:t>
            </a:r>
            <a:r>
              <a:rPr sz="1900" i="1" dirty="0">
                <a:latin typeface="Arial"/>
                <a:cs typeface="Arial"/>
              </a:rPr>
              <a:t>session</a:t>
            </a:r>
            <a:r>
              <a:rPr sz="1900" dirty="0">
                <a:latin typeface="Arial"/>
                <a:cs typeface="Arial"/>
              </a:rPr>
              <a:t>,</a:t>
            </a:r>
            <a:r>
              <a:rPr sz="1900" spc="-2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notice</a:t>
            </a:r>
            <a:r>
              <a:rPr sz="1900" spc="-2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must</a:t>
            </a:r>
            <a:r>
              <a:rPr sz="1900" spc="-45" dirty="0">
                <a:latin typeface="Arial"/>
                <a:cs typeface="Arial"/>
              </a:rPr>
              <a:t> </a:t>
            </a:r>
            <a:r>
              <a:rPr sz="1900" spc="-25" dirty="0">
                <a:latin typeface="Arial"/>
                <a:cs typeface="Arial"/>
              </a:rPr>
              <a:t>be </a:t>
            </a:r>
            <a:r>
              <a:rPr sz="1900" dirty="0">
                <a:latin typeface="Arial"/>
                <a:cs typeface="Arial"/>
              </a:rPr>
              <a:t>posted</a:t>
            </a:r>
            <a:r>
              <a:rPr sz="1900" spc="-2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at</a:t>
            </a:r>
            <a:r>
              <a:rPr sz="1900" spc="-4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least</a:t>
            </a:r>
            <a:r>
              <a:rPr sz="1900" spc="-30" dirty="0">
                <a:latin typeface="Arial"/>
                <a:cs typeface="Arial"/>
              </a:rPr>
              <a:t> </a:t>
            </a:r>
            <a:r>
              <a:rPr sz="1900" b="1" dirty="0">
                <a:latin typeface="Arial"/>
                <a:cs typeface="Arial"/>
              </a:rPr>
              <a:t>24</a:t>
            </a:r>
            <a:r>
              <a:rPr sz="1900" b="1" spc="-35" dirty="0">
                <a:latin typeface="Arial"/>
                <a:cs typeface="Arial"/>
              </a:rPr>
              <a:t> </a:t>
            </a:r>
            <a:r>
              <a:rPr sz="1900" b="1" dirty="0">
                <a:latin typeface="Arial"/>
                <a:cs typeface="Arial"/>
              </a:rPr>
              <a:t>hours</a:t>
            </a:r>
            <a:r>
              <a:rPr sz="1900" b="1" spc="-4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before</a:t>
            </a:r>
            <a:r>
              <a:rPr sz="1900" spc="-1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the</a:t>
            </a:r>
            <a:r>
              <a:rPr sz="1900" spc="-3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hearing;</a:t>
            </a:r>
            <a:r>
              <a:rPr sz="1900" spc="-25" dirty="0">
                <a:latin typeface="Arial"/>
                <a:cs typeface="Arial"/>
              </a:rPr>
              <a:t> and</a:t>
            </a:r>
            <a:endParaRPr sz="1900">
              <a:latin typeface="Arial"/>
              <a:cs typeface="Arial"/>
            </a:endParaRPr>
          </a:p>
          <a:p>
            <a:pPr marL="812800" marR="359410" lvl="1" indent="-342900">
              <a:lnSpc>
                <a:spcPts val="2050"/>
              </a:lnSpc>
              <a:spcBef>
                <a:spcPts val="1200"/>
              </a:spcBef>
              <a:buChar char="•"/>
              <a:tabLst>
                <a:tab pos="812800" algn="l"/>
              </a:tabLst>
            </a:pPr>
            <a:r>
              <a:rPr sz="1900" dirty="0">
                <a:latin typeface="Arial"/>
                <a:cs typeface="Arial"/>
              </a:rPr>
              <a:t>for</a:t>
            </a:r>
            <a:r>
              <a:rPr sz="1900" spc="-4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a</a:t>
            </a:r>
            <a:r>
              <a:rPr sz="1900" spc="-45" dirty="0">
                <a:latin typeface="Arial"/>
                <a:cs typeface="Arial"/>
              </a:rPr>
              <a:t> </a:t>
            </a:r>
            <a:r>
              <a:rPr sz="1900" i="1" dirty="0">
                <a:latin typeface="Arial"/>
                <a:cs typeface="Arial"/>
              </a:rPr>
              <a:t>formal meeting</a:t>
            </a:r>
            <a:r>
              <a:rPr sz="1900" i="1" spc="-5" dirty="0">
                <a:latin typeface="Arial"/>
                <a:cs typeface="Arial"/>
              </a:rPr>
              <a:t> </a:t>
            </a:r>
            <a:r>
              <a:rPr sz="1900" i="1" dirty="0">
                <a:latin typeface="Arial"/>
                <a:cs typeface="Arial"/>
              </a:rPr>
              <a:t>or</a:t>
            </a:r>
            <a:r>
              <a:rPr sz="1900" i="1" spc="-30" dirty="0">
                <a:latin typeface="Arial"/>
                <a:cs typeface="Arial"/>
              </a:rPr>
              <a:t> </a:t>
            </a:r>
            <a:r>
              <a:rPr sz="1900" i="1" dirty="0">
                <a:latin typeface="Arial"/>
                <a:cs typeface="Arial"/>
              </a:rPr>
              <a:t>a</a:t>
            </a:r>
            <a:r>
              <a:rPr sz="1900" i="1" spc="-40" dirty="0">
                <a:latin typeface="Arial"/>
                <a:cs typeface="Arial"/>
              </a:rPr>
              <a:t> </a:t>
            </a:r>
            <a:r>
              <a:rPr sz="1900" i="1" dirty="0">
                <a:latin typeface="Arial"/>
                <a:cs typeface="Arial"/>
              </a:rPr>
              <a:t>work</a:t>
            </a:r>
            <a:r>
              <a:rPr sz="1900" i="1" spc="-35" dirty="0">
                <a:latin typeface="Arial"/>
                <a:cs typeface="Arial"/>
              </a:rPr>
              <a:t> </a:t>
            </a:r>
            <a:r>
              <a:rPr sz="1900" i="1" dirty="0">
                <a:latin typeface="Arial"/>
                <a:cs typeface="Arial"/>
              </a:rPr>
              <a:t>session</a:t>
            </a:r>
            <a:r>
              <a:rPr sz="1900" dirty="0">
                <a:latin typeface="Arial"/>
                <a:cs typeface="Arial"/>
              </a:rPr>
              <a:t>,</a:t>
            </a:r>
            <a:r>
              <a:rPr sz="1900" spc="-2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written</a:t>
            </a:r>
            <a:r>
              <a:rPr sz="1900" spc="-1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notice</a:t>
            </a:r>
            <a:r>
              <a:rPr sz="1900" spc="-3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must</a:t>
            </a:r>
            <a:r>
              <a:rPr sz="1900" spc="-35" dirty="0">
                <a:latin typeface="Arial"/>
                <a:cs typeface="Arial"/>
              </a:rPr>
              <a:t> </a:t>
            </a:r>
            <a:r>
              <a:rPr sz="1900" spc="-25" dirty="0">
                <a:latin typeface="Arial"/>
                <a:cs typeface="Arial"/>
              </a:rPr>
              <a:t>be </a:t>
            </a:r>
            <a:r>
              <a:rPr sz="1900" dirty="0">
                <a:latin typeface="Arial"/>
                <a:cs typeface="Arial"/>
              </a:rPr>
              <a:t>posted</a:t>
            </a:r>
            <a:r>
              <a:rPr sz="1900" spc="-2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and</a:t>
            </a:r>
            <a:r>
              <a:rPr sz="1900" spc="-3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transmitted</a:t>
            </a:r>
            <a:r>
              <a:rPr sz="1900" spc="-2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to</a:t>
            </a:r>
            <a:r>
              <a:rPr sz="1900" spc="-4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each</a:t>
            </a:r>
            <a:r>
              <a:rPr sz="1900" spc="-2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member</a:t>
            </a:r>
            <a:r>
              <a:rPr sz="1900" spc="-2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of</a:t>
            </a:r>
            <a:r>
              <a:rPr sz="1900" spc="-4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the</a:t>
            </a:r>
            <a:r>
              <a:rPr sz="1900" spc="-3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committee</a:t>
            </a:r>
            <a:r>
              <a:rPr sz="1900" spc="-20" dirty="0">
                <a:latin typeface="Arial"/>
                <a:cs typeface="Arial"/>
              </a:rPr>
              <a:t> </a:t>
            </a:r>
            <a:r>
              <a:rPr sz="1900" b="1" spc="-25" dirty="0">
                <a:latin typeface="Arial"/>
                <a:cs typeface="Arial"/>
              </a:rPr>
              <a:t>two </a:t>
            </a:r>
            <a:r>
              <a:rPr sz="1900" b="1" dirty="0">
                <a:latin typeface="Arial"/>
                <a:cs typeface="Arial"/>
              </a:rPr>
              <a:t>hours</a:t>
            </a:r>
            <a:r>
              <a:rPr sz="1900" b="1" spc="-4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in</a:t>
            </a:r>
            <a:r>
              <a:rPr sz="1900" spc="-3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advance</a:t>
            </a:r>
            <a:r>
              <a:rPr sz="1900" spc="-1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of</a:t>
            </a:r>
            <a:r>
              <a:rPr sz="1900" spc="-4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the</a:t>
            </a:r>
            <a:r>
              <a:rPr sz="1900" spc="-3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meeting,</a:t>
            </a:r>
            <a:r>
              <a:rPr sz="1900" spc="-2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or</a:t>
            </a:r>
            <a:r>
              <a:rPr sz="1900" spc="-4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an</a:t>
            </a:r>
            <a:r>
              <a:rPr sz="1900" spc="-3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announcement</a:t>
            </a:r>
            <a:r>
              <a:rPr sz="1900" spc="1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must</a:t>
            </a:r>
            <a:r>
              <a:rPr sz="1900" spc="-45" dirty="0">
                <a:latin typeface="Arial"/>
                <a:cs typeface="Arial"/>
              </a:rPr>
              <a:t> </a:t>
            </a:r>
            <a:r>
              <a:rPr sz="1900" spc="-25" dirty="0">
                <a:latin typeface="Arial"/>
                <a:cs typeface="Arial"/>
              </a:rPr>
              <a:t>be </a:t>
            </a:r>
            <a:r>
              <a:rPr sz="1900" dirty="0">
                <a:latin typeface="Arial"/>
                <a:cs typeface="Arial"/>
              </a:rPr>
              <a:t>read</a:t>
            </a:r>
            <a:r>
              <a:rPr sz="1900" spc="-30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in</a:t>
            </a:r>
            <a:r>
              <a:rPr sz="1900" spc="-2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the</a:t>
            </a:r>
            <a:r>
              <a:rPr sz="1900" spc="-2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house</a:t>
            </a:r>
            <a:r>
              <a:rPr sz="1900" spc="-1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while in</a:t>
            </a:r>
            <a:r>
              <a:rPr sz="1900" spc="-25" dirty="0">
                <a:latin typeface="Arial"/>
                <a:cs typeface="Arial"/>
              </a:rPr>
              <a:t> </a:t>
            </a:r>
            <a:r>
              <a:rPr sz="1900" spc="-10" dirty="0">
                <a:latin typeface="Arial"/>
                <a:cs typeface="Arial"/>
              </a:rPr>
              <a:t>session.</a:t>
            </a:r>
            <a:endParaRPr sz="1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90" dirty="0"/>
              <a:t>Agency</a:t>
            </a:r>
            <a:r>
              <a:rPr spc="-200" dirty="0"/>
              <a:t> </a:t>
            </a:r>
            <a:r>
              <a:rPr spc="-100" dirty="0"/>
              <a:t>estimate</a:t>
            </a:r>
            <a:r>
              <a:rPr spc="-200" dirty="0"/>
              <a:t> </a:t>
            </a:r>
            <a:r>
              <a:rPr spc="-100" dirty="0"/>
              <a:t>deadlines,</a:t>
            </a:r>
            <a:r>
              <a:rPr spc="-180" dirty="0"/>
              <a:t> </a:t>
            </a:r>
            <a:r>
              <a:rPr spc="-40" dirty="0"/>
              <a:t>cont’d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DECEMBER</a:t>
            </a:r>
            <a:r>
              <a:rPr spc="-55" dirty="0"/>
              <a:t> </a:t>
            </a:r>
            <a:r>
              <a:rPr spc="-20" dirty="0"/>
              <a:t>2024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LEGISLATIVE</a:t>
            </a:r>
            <a:r>
              <a:rPr spc="-60" dirty="0"/>
              <a:t> </a:t>
            </a:r>
            <a:r>
              <a:rPr dirty="0"/>
              <a:t>BUDGET</a:t>
            </a:r>
            <a:r>
              <a:rPr spc="-30" dirty="0"/>
              <a:t> </a:t>
            </a:r>
            <a:r>
              <a:rPr spc="-20" dirty="0"/>
              <a:t>BOARD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fld id="{81D60167-4931-47E6-BA6A-407CBD079E47}" type="slidenum">
              <a:rPr spc="-25" dirty="0"/>
              <a:t>13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215047"/>
            <a:ext cx="8027034" cy="3836035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300"/>
              </a:spcBef>
              <a:buChar char="•"/>
              <a:tabLst>
                <a:tab pos="354965" algn="l"/>
              </a:tabLst>
            </a:pPr>
            <a:r>
              <a:rPr sz="2000" spc="-10" dirty="0">
                <a:latin typeface="Arial"/>
                <a:cs typeface="Arial"/>
              </a:rPr>
              <a:t>Typical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agency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deadlines:</a:t>
            </a:r>
            <a:endParaRPr sz="2000">
              <a:latin typeface="Arial"/>
              <a:cs typeface="Arial"/>
            </a:endParaRPr>
          </a:p>
          <a:p>
            <a:pPr marL="812800" marR="981710" lvl="1" indent="-342900">
              <a:lnSpc>
                <a:spcPct val="100000"/>
              </a:lnSpc>
              <a:spcBef>
                <a:spcPts val="1200"/>
              </a:spcBef>
              <a:buFont typeface="Courier New"/>
              <a:buChar char="o"/>
              <a:tabLst>
                <a:tab pos="812800" algn="l"/>
              </a:tabLst>
            </a:pPr>
            <a:r>
              <a:rPr sz="2000" dirty="0">
                <a:latin typeface="Arial"/>
                <a:cs typeface="Arial"/>
              </a:rPr>
              <a:t>For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introduced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engrossed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versions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bills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joint </a:t>
            </a:r>
            <a:r>
              <a:rPr sz="2000" dirty="0">
                <a:latin typeface="Arial"/>
                <a:cs typeface="Arial"/>
              </a:rPr>
              <a:t>resolutions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heard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public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hearings: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24–72-</a:t>
            </a:r>
            <a:r>
              <a:rPr sz="2000" b="1" spc="-10" dirty="0">
                <a:latin typeface="Arial"/>
                <a:cs typeface="Arial"/>
              </a:rPr>
              <a:t>hours</a:t>
            </a:r>
            <a:endParaRPr sz="2000">
              <a:latin typeface="Arial"/>
              <a:cs typeface="Arial"/>
            </a:endParaRPr>
          </a:p>
          <a:p>
            <a:pPr marL="812800" marR="5080" lvl="1" indent="-342900">
              <a:lnSpc>
                <a:spcPct val="100000"/>
              </a:lnSpc>
              <a:spcBef>
                <a:spcPts val="1200"/>
              </a:spcBef>
              <a:buFont typeface="Courier New"/>
              <a:buChar char="o"/>
              <a:tabLst>
                <a:tab pos="812800" algn="l"/>
              </a:tabLst>
            </a:pPr>
            <a:r>
              <a:rPr sz="2000" dirty="0">
                <a:latin typeface="Arial"/>
                <a:cs typeface="Arial"/>
              </a:rPr>
              <a:t>For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amended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bills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joint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resolutions,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committee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substitutes, </a:t>
            </a:r>
            <a:r>
              <a:rPr sz="2000" dirty="0">
                <a:latin typeface="Arial"/>
                <a:cs typeface="Arial"/>
              </a:rPr>
              <a:t>bills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joint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resolutions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that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have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passed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second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chamber,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conference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committee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report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versions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bills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joint </a:t>
            </a:r>
            <a:r>
              <a:rPr sz="2000" dirty="0">
                <a:latin typeface="Arial"/>
                <a:cs typeface="Arial"/>
              </a:rPr>
              <a:t>resolutions: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24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hours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or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-20" dirty="0">
                <a:latin typeface="Arial"/>
                <a:cs typeface="Arial"/>
              </a:rPr>
              <a:t>less</a:t>
            </a:r>
            <a:endParaRPr sz="20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1200"/>
              </a:spcBef>
              <a:buChar char="•"/>
              <a:tabLst>
                <a:tab pos="354965" algn="l"/>
              </a:tabLst>
            </a:pPr>
            <a:r>
              <a:rPr sz="2000" dirty="0">
                <a:latin typeface="Arial"/>
                <a:cs typeface="Arial"/>
              </a:rPr>
              <a:t>Deadlines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are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not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limited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business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hours.</a:t>
            </a:r>
            <a:endParaRPr sz="2000">
              <a:latin typeface="Arial"/>
              <a:cs typeface="Arial"/>
            </a:endParaRPr>
          </a:p>
          <a:p>
            <a:pPr marL="355600" marR="360045" indent="-343535">
              <a:lnSpc>
                <a:spcPct val="100000"/>
              </a:lnSpc>
              <a:spcBef>
                <a:spcPts val="1200"/>
              </a:spcBef>
              <a:buChar char="•"/>
              <a:tabLst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Committee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amendments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substitutes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are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available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affected </a:t>
            </a:r>
            <a:r>
              <a:rPr sz="2000" dirty="0">
                <a:latin typeface="Arial"/>
                <a:cs typeface="Arial"/>
              </a:rPr>
              <a:t>agencies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via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Fiscal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Notes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System.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90" dirty="0"/>
              <a:t>Agency</a:t>
            </a:r>
            <a:r>
              <a:rPr spc="-200" dirty="0"/>
              <a:t> </a:t>
            </a:r>
            <a:r>
              <a:rPr spc="-100" dirty="0"/>
              <a:t>estimate</a:t>
            </a:r>
            <a:r>
              <a:rPr spc="-200" dirty="0"/>
              <a:t> </a:t>
            </a:r>
            <a:r>
              <a:rPr spc="-100" dirty="0"/>
              <a:t>deadlines,</a:t>
            </a:r>
            <a:r>
              <a:rPr spc="-180" dirty="0"/>
              <a:t> </a:t>
            </a:r>
            <a:r>
              <a:rPr spc="-40" dirty="0"/>
              <a:t>cont’d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DECEMBER</a:t>
            </a:r>
            <a:r>
              <a:rPr spc="-55" dirty="0"/>
              <a:t> </a:t>
            </a:r>
            <a:r>
              <a:rPr spc="-20" dirty="0"/>
              <a:t>2024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LEGISLATIVE</a:t>
            </a:r>
            <a:r>
              <a:rPr spc="-60" dirty="0"/>
              <a:t> </a:t>
            </a:r>
            <a:r>
              <a:rPr dirty="0"/>
              <a:t>BUDGET</a:t>
            </a:r>
            <a:r>
              <a:rPr spc="-30" dirty="0"/>
              <a:t> </a:t>
            </a:r>
            <a:r>
              <a:rPr spc="-20" dirty="0"/>
              <a:t>BOARD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fld id="{81D60167-4931-47E6-BA6A-407CBD079E47}" type="slidenum">
              <a:rPr spc="-25" dirty="0"/>
              <a:t>14</a:t>
            </a:fld>
            <a:endParaRPr spc="-25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79450" y="1685293"/>
          <a:ext cx="7861300" cy="34734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94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390"/>
                        </a:spcBef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Bill</a:t>
                      </a:r>
                      <a:r>
                        <a:rPr sz="18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versions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76530" marB="0">
                    <a:lnL w="12700">
                      <a:solidFill>
                        <a:srgbClr val="DDDDDD"/>
                      </a:solidFill>
                      <a:prstDash val="solid"/>
                    </a:lnL>
                    <a:lnR w="12700">
                      <a:solidFill>
                        <a:srgbClr val="DDDDDD"/>
                      </a:solidFill>
                      <a:prstDash val="solid"/>
                    </a:lnR>
                    <a:lnT w="12700">
                      <a:solidFill>
                        <a:srgbClr val="DDDDDD"/>
                      </a:solidFill>
                      <a:prstDash val="solid"/>
                    </a:lnT>
                    <a:lnB w="28575">
                      <a:solidFill>
                        <a:srgbClr val="DDDDDD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80772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spc="-20" dirty="0">
                          <a:latin typeface="Arial"/>
                          <a:cs typeface="Arial"/>
                        </a:rPr>
                        <a:t>Typical</a:t>
                      </a:r>
                      <a:r>
                        <a:rPr sz="18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deadline</a:t>
                      </a:r>
                      <a:r>
                        <a:rPr sz="18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8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agency estimates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DDDDDD"/>
                      </a:solidFill>
                      <a:prstDash val="solid"/>
                    </a:lnL>
                    <a:lnR w="12700">
                      <a:solidFill>
                        <a:srgbClr val="DDDDDD"/>
                      </a:solidFill>
                      <a:prstDash val="solid"/>
                    </a:lnR>
                    <a:lnT w="12700">
                      <a:solidFill>
                        <a:srgbClr val="DDDDDD"/>
                      </a:solidFill>
                      <a:prstDash val="solid"/>
                    </a:lnT>
                    <a:lnB w="28575">
                      <a:solidFill>
                        <a:srgbClr val="DDDDDD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445">
                <a:tc>
                  <a:txBody>
                    <a:bodyPr/>
                    <a:lstStyle/>
                    <a:p>
                      <a:pPr marL="90805" marR="2082164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Introduced</a:t>
                      </a:r>
                      <a:r>
                        <a:rPr sz="1800" b="1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bills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Engrossed</a:t>
                      </a:r>
                      <a:r>
                        <a:rPr sz="18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bills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DDDDDD"/>
                      </a:solidFill>
                      <a:prstDash val="solid"/>
                    </a:lnL>
                    <a:lnR w="12700">
                      <a:solidFill>
                        <a:srgbClr val="DDDDDD"/>
                      </a:solidFill>
                      <a:prstDash val="solid"/>
                    </a:lnR>
                    <a:lnT w="28575">
                      <a:solidFill>
                        <a:srgbClr val="DDDDDD"/>
                      </a:solidFill>
                      <a:prstDash val="solid"/>
                    </a:lnT>
                    <a:lnB w="12700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22034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10" dirty="0">
                          <a:latin typeface="Arial"/>
                          <a:cs typeface="Arial"/>
                        </a:rPr>
                        <a:t>24-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72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hours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from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time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bill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is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posted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hearing.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DDDDDD"/>
                      </a:solidFill>
                      <a:prstDash val="solid"/>
                    </a:lnL>
                    <a:lnR w="12700">
                      <a:solidFill>
                        <a:srgbClr val="DDDDDD"/>
                      </a:solidFill>
                      <a:prstDash val="solid"/>
                    </a:lnR>
                    <a:lnT w="28575">
                      <a:solidFill>
                        <a:srgbClr val="DDDDDD"/>
                      </a:solidFill>
                      <a:prstDash val="solid"/>
                    </a:lnT>
                    <a:lnB w="12700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90805" marR="4978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Bills</a:t>
                      </a:r>
                      <a:r>
                        <a:rPr sz="18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amended</a:t>
                      </a:r>
                      <a:r>
                        <a:rPr sz="18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18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substituted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Bills</a:t>
                      </a:r>
                      <a:r>
                        <a:rPr sz="18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8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passed</a:t>
                      </a:r>
                      <a:r>
                        <a:rPr sz="18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8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second house/chamber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DDDDDD"/>
                      </a:solidFill>
                      <a:prstDash val="solid"/>
                    </a:lnL>
                    <a:lnR w="12700">
                      <a:solidFill>
                        <a:srgbClr val="DDDDDD"/>
                      </a:solidFill>
                      <a:prstDash val="solid"/>
                    </a:lnR>
                    <a:lnT w="12700">
                      <a:solidFill>
                        <a:srgbClr val="DDDDDD"/>
                      </a:solidFill>
                      <a:prstDash val="solid"/>
                    </a:lnT>
                    <a:lnB w="12700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47498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10" dirty="0">
                          <a:latin typeface="Arial"/>
                          <a:cs typeface="Arial"/>
                        </a:rPr>
                        <a:t>12-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24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hours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from</a:t>
                      </a:r>
                      <a:r>
                        <a:rPr sz="18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when</a:t>
                      </a:r>
                      <a:r>
                        <a:rPr sz="18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fiscal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note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requested.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DDDDDD"/>
                      </a:solidFill>
                      <a:prstDash val="solid"/>
                    </a:lnL>
                    <a:lnR w="12700">
                      <a:solidFill>
                        <a:srgbClr val="DDDDDD"/>
                      </a:solidFill>
                      <a:prstDash val="solid"/>
                    </a:lnR>
                    <a:lnT w="12700">
                      <a:solidFill>
                        <a:srgbClr val="DDDDDD"/>
                      </a:solidFill>
                      <a:prstDash val="solid"/>
                    </a:lnT>
                    <a:lnB w="12700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90805" marR="473709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Conference</a:t>
                      </a:r>
                      <a:r>
                        <a:rPr sz="18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committee</a:t>
                      </a:r>
                      <a:r>
                        <a:rPr sz="1800" b="1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reports (CCRs)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DDDDDD"/>
                      </a:solidFill>
                      <a:prstDash val="solid"/>
                    </a:lnL>
                    <a:lnR w="12700">
                      <a:solidFill>
                        <a:srgbClr val="DDDDDD"/>
                      </a:solidFill>
                      <a:prstDash val="solid"/>
                    </a:lnR>
                    <a:lnT w="12700">
                      <a:solidFill>
                        <a:srgbClr val="DDDDDD"/>
                      </a:solidFill>
                      <a:prstDash val="solid"/>
                    </a:lnT>
                    <a:lnB w="12700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15621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12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hours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less;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warp</a:t>
                      </a:r>
                      <a:r>
                        <a:rPr sz="18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speed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 the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final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Saturday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session.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DDDDDD"/>
                      </a:solidFill>
                      <a:prstDash val="solid"/>
                    </a:lnL>
                    <a:lnR w="12700">
                      <a:solidFill>
                        <a:srgbClr val="DDDDDD"/>
                      </a:solidFill>
                      <a:prstDash val="solid"/>
                    </a:lnR>
                    <a:lnT w="12700">
                      <a:solidFill>
                        <a:srgbClr val="DDDDDD"/>
                      </a:solidFill>
                      <a:prstDash val="solid"/>
                    </a:lnT>
                    <a:lnB w="12700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90805" marR="3829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House</a:t>
                      </a:r>
                      <a:r>
                        <a:rPr sz="18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simple</a:t>
                      </a:r>
                      <a:r>
                        <a:rPr sz="18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resolutions</a:t>
                      </a:r>
                      <a:r>
                        <a:rPr sz="18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8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25" dirty="0">
                          <a:latin typeface="Arial"/>
                          <a:cs typeface="Arial"/>
                        </a:rPr>
                        <a:t>go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“outside</a:t>
                      </a:r>
                      <a:r>
                        <a:rPr sz="18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8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bounds”</a:t>
                      </a:r>
                      <a:r>
                        <a:rPr sz="18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8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20" dirty="0">
                          <a:latin typeface="Arial"/>
                          <a:cs typeface="Arial"/>
                        </a:rPr>
                        <a:t>CCRs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DDDDDD"/>
                      </a:solidFill>
                      <a:prstDash val="solid"/>
                    </a:lnL>
                    <a:lnR w="12700">
                      <a:solidFill>
                        <a:srgbClr val="DDDDDD"/>
                      </a:solidFill>
                      <a:prstDash val="solid"/>
                    </a:lnR>
                    <a:lnT w="12700">
                      <a:solidFill>
                        <a:srgbClr val="DDDDDD"/>
                      </a:solidFill>
                      <a:prstDash val="solid"/>
                    </a:lnT>
                    <a:lnB w="12700">
                      <a:solidFill>
                        <a:srgbClr val="DDDDD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15621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12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hours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less;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warp</a:t>
                      </a:r>
                      <a:r>
                        <a:rPr sz="18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speed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800" spc="-25" dirty="0">
                          <a:latin typeface="Arial"/>
                          <a:cs typeface="Arial"/>
                        </a:rPr>
                        <a:t> the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final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Sunday</a:t>
                      </a:r>
                      <a:r>
                        <a:rPr sz="1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8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session.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DDDDDD"/>
                      </a:solidFill>
                      <a:prstDash val="solid"/>
                    </a:lnL>
                    <a:lnR w="12700">
                      <a:solidFill>
                        <a:srgbClr val="DDDDDD"/>
                      </a:solidFill>
                      <a:prstDash val="solid"/>
                    </a:lnR>
                    <a:lnT w="12700">
                      <a:solidFill>
                        <a:srgbClr val="DDDDDD"/>
                      </a:solidFill>
                      <a:prstDash val="solid"/>
                    </a:lnT>
                    <a:lnB w="12700">
                      <a:solidFill>
                        <a:srgbClr val="DDDDD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0586" y="493268"/>
            <a:ext cx="534162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65" dirty="0"/>
              <a:t>How</a:t>
            </a:r>
            <a:r>
              <a:rPr spc="-195" dirty="0"/>
              <a:t> </a:t>
            </a:r>
            <a:r>
              <a:rPr spc="-55" dirty="0"/>
              <a:t>to</a:t>
            </a:r>
            <a:r>
              <a:rPr spc="-190" dirty="0"/>
              <a:t> </a:t>
            </a:r>
            <a:r>
              <a:rPr spc="-100" dirty="0"/>
              <a:t>estimate</a:t>
            </a:r>
            <a:r>
              <a:rPr spc="-220" dirty="0"/>
              <a:t> </a:t>
            </a:r>
            <a:r>
              <a:rPr spc="-95" dirty="0"/>
              <a:t>fiscal</a:t>
            </a:r>
            <a:r>
              <a:rPr spc="-204" dirty="0"/>
              <a:t> </a:t>
            </a:r>
            <a:r>
              <a:rPr spc="-65" dirty="0"/>
              <a:t>impact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DECEMBER</a:t>
            </a:r>
            <a:r>
              <a:rPr spc="-55" dirty="0"/>
              <a:t> </a:t>
            </a:r>
            <a:r>
              <a:rPr spc="-20" dirty="0"/>
              <a:t>2024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LEGISLATIVE</a:t>
            </a:r>
            <a:r>
              <a:rPr spc="-60" dirty="0"/>
              <a:t> </a:t>
            </a:r>
            <a:r>
              <a:rPr dirty="0"/>
              <a:t>BUDGET</a:t>
            </a:r>
            <a:r>
              <a:rPr spc="-30" dirty="0"/>
              <a:t> </a:t>
            </a:r>
            <a:r>
              <a:rPr spc="-20" dirty="0"/>
              <a:t>BOARD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fld id="{81D60167-4931-47E6-BA6A-407CBD079E47}" type="slidenum">
              <a:rPr spc="-25" dirty="0"/>
              <a:t>15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68361"/>
            <a:ext cx="8023859" cy="4841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marR="38100" indent="-172720">
              <a:lnSpc>
                <a:spcPct val="100000"/>
              </a:lnSpc>
              <a:spcBef>
                <a:spcPts val="100"/>
              </a:spcBef>
              <a:buChar char="•"/>
              <a:tabLst>
                <a:tab pos="184785" algn="l"/>
              </a:tabLst>
            </a:pPr>
            <a:r>
              <a:rPr sz="1800" dirty="0">
                <a:latin typeface="Arial"/>
                <a:cs typeface="Arial"/>
              </a:rPr>
              <a:t>Determine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what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proposed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legislation would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do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–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take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note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effective </a:t>
            </a:r>
            <a:r>
              <a:rPr sz="1800" dirty="0">
                <a:latin typeface="Arial"/>
                <a:cs typeface="Arial"/>
              </a:rPr>
              <a:t>date,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any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temporary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provisions,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repeals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existing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law, </a:t>
            </a:r>
            <a:r>
              <a:rPr sz="1800" spc="-20" dirty="0">
                <a:latin typeface="Arial"/>
                <a:cs typeface="Arial"/>
              </a:rPr>
              <a:t>etc.</a:t>
            </a:r>
            <a:endParaRPr sz="1800">
              <a:latin typeface="Arial"/>
              <a:cs typeface="Arial"/>
            </a:endParaRPr>
          </a:p>
          <a:p>
            <a:pPr marL="184785" marR="129539" indent="-172720">
              <a:lnSpc>
                <a:spcPct val="100000"/>
              </a:lnSpc>
              <a:spcBef>
                <a:spcPts val="1200"/>
              </a:spcBef>
              <a:buChar char="•"/>
              <a:tabLst>
                <a:tab pos="184785" algn="l"/>
              </a:tabLst>
            </a:pPr>
            <a:r>
              <a:rPr sz="1800" dirty="0">
                <a:latin typeface="Arial"/>
                <a:cs typeface="Arial"/>
              </a:rPr>
              <a:t>Make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any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necessary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assumptions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regarding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how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proposed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legislation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would </a:t>
            </a:r>
            <a:r>
              <a:rPr sz="1800" dirty="0">
                <a:latin typeface="Arial"/>
                <a:cs typeface="Arial"/>
              </a:rPr>
              <a:t>be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implemented.</a:t>
            </a:r>
            <a:endParaRPr sz="1800">
              <a:latin typeface="Arial"/>
              <a:cs typeface="Arial"/>
            </a:endParaRPr>
          </a:p>
          <a:p>
            <a:pPr marL="184785" indent="-172085">
              <a:lnSpc>
                <a:spcPct val="100000"/>
              </a:lnSpc>
              <a:spcBef>
                <a:spcPts val="1200"/>
              </a:spcBef>
              <a:buChar char="•"/>
              <a:tabLst>
                <a:tab pos="184785" algn="l"/>
              </a:tabLst>
            </a:pPr>
            <a:r>
              <a:rPr sz="1800" dirty="0">
                <a:latin typeface="Arial"/>
                <a:cs typeface="Arial"/>
              </a:rPr>
              <a:t>Identify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fiscal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issues,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e.g.,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if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bill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requires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new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agency</a:t>
            </a:r>
            <a:r>
              <a:rPr sz="1800" spc="-10" dirty="0">
                <a:latin typeface="Arial"/>
                <a:cs typeface="Arial"/>
              </a:rPr>
              <a:t> program:</a:t>
            </a:r>
            <a:endParaRPr sz="1800">
              <a:latin typeface="Arial"/>
              <a:cs typeface="Arial"/>
            </a:endParaRPr>
          </a:p>
          <a:p>
            <a:pPr marL="640715" marR="120014" lvl="1" indent="-171450">
              <a:lnSpc>
                <a:spcPct val="100000"/>
              </a:lnSpc>
              <a:spcBef>
                <a:spcPts val="1200"/>
              </a:spcBef>
              <a:buChar char="•"/>
              <a:tabLst>
                <a:tab pos="641985" algn="l"/>
              </a:tabLst>
            </a:pPr>
            <a:r>
              <a:rPr sz="1400" dirty="0">
                <a:latin typeface="Arial"/>
                <a:cs typeface="Arial"/>
              </a:rPr>
              <a:t>How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many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FTE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positions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what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types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positions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would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it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take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launch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operate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the 	</a:t>
            </a:r>
            <a:r>
              <a:rPr sz="1400" spc="-10" dirty="0">
                <a:latin typeface="Arial"/>
                <a:cs typeface="Arial"/>
              </a:rPr>
              <a:t>program?</a:t>
            </a:r>
            <a:endParaRPr sz="1400">
              <a:latin typeface="Arial"/>
              <a:cs typeface="Arial"/>
            </a:endParaRPr>
          </a:p>
          <a:p>
            <a:pPr marL="641350" lvl="1" indent="-171450">
              <a:lnSpc>
                <a:spcPct val="100000"/>
              </a:lnSpc>
              <a:spcBef>
                <a:spcPts val="1205"/>
              </a:spcBef>
              <a:buChar char="•"/>
              <a:tabLst>
                <a:tab pos="641350" algn="l"/>
              </a:tabLst>
            </a:pPr>
            <a:r>
              <a:rPr sz="1400" dirty="0">
                <a:latin typeface="Arial"/>
                <a:cs typeface="Arial"/>
              </a:rPr>
              <a:t>Would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costs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spread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evenly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over time?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What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factors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might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change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costs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from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year-</a:t>
            </a:r>
            <a:r>
              <a:rPr sz="1400" dirty="0">
                <a:latin typeface="Arial"/>
                <a:cs typeface="Arial"/>
              </a:rPr>
              <a:t>to-</a:t>
            </a:r>
            <a:r>
              <a:rPr sz="1400" spc="-10" dirty="0">
                <a:latin typeface="Arial"/>
                <a:cs typeface="Arial"/>
              </a:rPr>
              <a:t>year?</a:t>
            </a:r>
            <a:endParaRPr sz="1400">
              <a:latin typeface="Arial"/>
              <a:cs typeface="Arial"/>
            </a:endParaRPr>
          </a:p>
          <a:p>
            <a:pPr marL="641350" lvl="1" indent="-171450">
              <a:lnSpc>
                <a:spcPct val="100000"/>
              </a:lnSpc>
              <a:spcBef>
                <a:spcPts val="1195"/>
              </a:spcBef>
              <a:buChar char="•"/>
              <a:tabLst>
                <a:tab pos="641350" algn="l"/>
              </a:tabLst>
            </a:pPr>
            <a:r>
              <a:rPr sz="1400" dirty="0">
                <a:latin typeface="Arial"/>
                <a:cs typeface="Arial"/>
              </a:rPr>
              <a:t>Would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there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-10" dirty="0">
                <a:latin typeface="Arial"/>
                <a:cs typeface="Arial"/>
              </a:rPr>
              <a:t> one-</a:t>
            </a:r>
            <a:r>
              <a:rPr sz="1400" dirty="0">
                <a:latin typeface="Arial"/>
                <a:cs typeface="Arial"/>
              </a:rPr>
              <a:t>time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start-up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costs?</a:t>
            </a:r>
            <a:endParaRPr sz="1400">
              <a:latin typeface="Arial"/>
              <a:cs typeface="Arial"/>
            </a:endParaRPr>
          </a:p>
          <a:p>
            <a:pPr marL="641350" lvl="1" indent="-171450">
              <a:lnSpc>
                <a:spcPct val="100000"/>
              </a:lnSpc>
              <a:spcBef>
                <a:spcPts val="1200"/>
              </a:spcBef>
              <a:buChar char="•"/>
              <a:tabLst>
                <a:tab pos="641350" algn="l"/>
              </a:tabLst>
            </a:pPr>
            <a:r>
              <a:rPr sz="1400" dirty="0">
                <a:latin typeface="Arial"/>
                <a:cs typeface="Arial"/>
              </a:rPr>
              <a:t>What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would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demand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program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be?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Would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it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change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over</a:t>
            </a:r>
            <a:r>
              <a:rPr sz="1400" spc="-10" dirty="0">
                <a:latin typeface="Arial"/>
                <a:cs typeface="Arial"/>
              </a:rPr>
              <a:t> time?</a:t>
            </a:r>
            <a:endParaRPr sz="1400">
              <a:latin typeface="Arial"/>
              <a:cs typeface="Arial"/>
            </a:endParaRPr>
          </a:p>
          <a:p>
            <a:pPr marL="641350" lvl="1" indent="-171450">
              <a:lnSpc>
                <a:spcPct val="100000"/>
              </a:lnSpc>
              <a:spcBef>
                <a:spcPts val="1200"/>
              </a:spcBef>
              <a:buChar char="•"/>
              <a:tabLst>
                <a:tab pos="641350" algn="l"/>
              </a:tabLst>
            </a:pPr>
            <a:r>
              <a:rPr sz="1400" dirty="0">
                <a:latin typeface="Arial"/>
                <a:cs typeface="Arial"/>
              </a:rPr>
              <a:t>How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many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people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or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entities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would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subject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program?</a:t>
            </a:r>
            <a:endParaRPr sz="1400">
              <a:latin typeface="Arial"/>
              <a:cs typeface="Arial"/>
            </a:endParaRPr>
          </a:p>
          <a:p>
            <a:pPr marL="641350" lvl="1" indent="-171450">
              <a:lnSpc>
                <a:spcPct val="100000"/>
              </a:lnSpc>
              <a:spcBef>
                <a:spcPts val="1200"/>
              </a:spcBef>
              <a:buChar char="•"/>
              <a:tabLst>
                <a:tab pos="641350" algn="l"/>
              </a:tabLst>
            </a:pPr>
            <a:r>
              <a:rPr sz="1400" dirty="0">
                <a:latin typeface="Arial"/>
                <a:cs typeface="Arial"/>
              </a:rPr>
              <a:t>Would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there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time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lag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before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program’s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full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effects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are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felt?</a:t>
            </a:r>
            <a:endParaRPr sz="1400">
              <a:latin typeface="Arial"/>
              <a:cs typeface="Arial"/>
            </a:endParaRPr>
          </a:p>
          <a:p>
            <a:pPr marL="641350" lvl="1" indent="-171450">
              <a:lnSpc>
                <a:spcPct val="100000"/>
              </a:lnSpc>
              <a:spcBef>
                <a:spcPts val="1200"/>
              </a:spcBef>
              <a:buChar char="•"/>
              <a:tabLst>
                <a:tab pos="641350" algn="l"/>
              </a:tabLst>
            </a:pPr>
            <a:r>
              <a:rPr sz="1400" dirty="0">
                <a:latin typeface="Arial"/>
                <a:cs typeface="Arial"/>
              </a:rPr>
              <a:t>Would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provisions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legislation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raise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revenue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or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save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money?</a:t>
            </a:r>
            <a:endParaRPr sz="1400">
              <a:latin typeface="Arial"/>
              <a:cs typeface="Arial"/>
            </a:endParaRPr>
          </a:p>
          <a:p>
            <a:pPr marL="641350" lvl="1" indent="-171450">
              <a:lnSpc>
                <a:spcPct val="100000"/>
              </a:lnSpc>
              <a:spcBef>
                <a:spcPts val="1200"/>
              </a:spcBef>
              <a:buChar char="•"/>
              <a:tabLst>
                <a:tab pos="641350" algn="l"/>
              </a:tabLst>
            </a:pPr>
            <a:r>
              <a:rPr sz="1400" dirty="0">
                <a:latin typeface="Arial"/>
                <a:cs typeface="Arial"/>
              </a:rPr>
              <a:t>Would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agency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able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absorb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any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added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workload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requirements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expenditures?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27075">
              <a:lnSpc>
                <a:spcPct val="100000"/>
              </a:lnSpc>
              <a:spcBef>
                <a:spcPts val="105"/>
              </a:spcBef>
            </a:pPr>
            <a:r>
              <a:rPr spc="-100" dirty="0"/>
              <a:t>Preparing</a:t>
            </a:r>
            <a:r>
              <a:rPr spc="-235" dirty="0"/>
              <a:t> </a:t>
            </a:r>
            <a:r>
              <a:rPr dirty="0"/>
              <a:t>a</a:t>
            </a:r>
            <a:r>
              <a:rPr spc="-185" dirty="0"/>
              <a:t> </a:t>
            </a:r>
            <a:r>
              <a:rPr spc="-85" dirty="0"/>
              <a:t>fiscal</a:t>
            </a:r>
            <a:r>
              <a:rPr spc="-220" dirty="0"/>
              <a:t> </a:t>
            </a:r>
            <a:r>
              <a:rPr spc="-65" dirty="0"/>
              <a:t>estimate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DECEMBER</a:t>
            </a:r>
            <a:r>
              <a:rPr spc="-55" dirty="0"/>
              <a:t> </a:t>
            </a:r>
            <a:r>
              <a:rPr spc="-20" dirty="0"/>
              <a:t>2024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LEGISLATIVE</a:t>
            </a:r>
            <a:r>
              <a:rPr spc="-60" dirty="0"/>
              <a:t> </a:t>
            </a:r>
            <a:r>
              <a:rPr dirty="0"/>
              <a:t>BUDGET</a:t>
            </a:r>
            <a:r>
              <a:rPr spc="-30" dirty="0"/>
              <a:t> </a:t>
            </a:r>
            <a:r>
              <a:rPr spc="-20" dirty="0"/>
              <a:t>BOARD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fld id="{81D60167-4931-47E6-BA6A-407CBD079E47}" type="slidenum">
              <a:rPr spc="-25" dirty="0"/>
              <a:t>16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76200">
              <a:lnSpc>
                <a:spcPct val="100000"/>
              </a:lnSpc>
              <a:spcBef>
                <a:spcPts val="95"/>
              </a:spcBef>
            </a:pPr>
            <a:r>
              <a:rPr sz="1600" b="0" dirty="0">
                <a:latin typeface="Arial"/>
                <a:cs typeface="Arial"/>
              </a:rPr>
              <a:t>Fiscal</a:t>
            </a:r>
            <a:r>
              <a:rPr sz="1600" b="0" spc="-6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estimates</a:t>
            </a:r>
            <a:r>
              <a:rPr sz="1600" b="0" spc="-3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are</a:t>
            </a:r>
            <a:r>
              <a:rPr sz="1600" b="0" spc="-3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submitted</a:t>
            </a:r>
            <a:r>
              <a:rPr sz="1600" b="0" spc="-3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via</a:t>
            </a:r>
            <a:r>
              <a:rPr sz="1600" b="0" spc="-5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the</a:t>
            </a:r>
            <a:r>
              <a:rPr sz="1600" b="0" spc="-3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Fiscal</a:t>
            </a:r>
            <a:r>
              <a:rPr sz="1600" b="0" spc="-5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Notes</a:t>
            </a:r>
            <a:r>
              <a:rPr sz="1600" b="0" spc="-3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System;</a:t>
            </a:r>
            <a:r>
              <a:rPr sz="1600" b="0" spc="-2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components</a:t>
            </a:r>
            <a:r>
              <a:rPr sz="1600" b="0" spc="-3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resemble</a:t>
            </a:r>
            <a:r>
              <a:rPr sz="1600" b="0" spc="-45" dirty="0">
                <a:latin typeface="Arial"/>
                <a:cs typeface="Arial"/>
              </a:rPr>
              <a:t> </a:t>
            </a:r>
            <a:r>
              <a:rPr sz="1600" b="0" spc="-10" dirty="0">
                <a:latin typeface="Arial"/>
                <a:cs typeface="Arial"/>
              </a:rPr>
              <a:t>those </a:t>
            </a:r>
            <a:r>
              <a:rPr sz="1600" b="0" dirty="0">
                <a:latin typeface="Arial"/>
                <a:cs typeface="Arial"/>
              </a:rPr>
              <a:t>of</a:t>
            </a:r>
            <a:r>
              <a:rPr sz="1600" b="0" spc="-1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the</a:t>
            </a:r>
            <a:r>
              <a:rPr sz="1600" b="0" spc="-1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fiscal</a:t>
            </a:r>
            <a:r>
              <a:rPr sz="1600" b="0" spc="-40" dirty="0">
                <a:latin typeface="Arial"/>
                <a:cs typeface="Arial"/>
              </a:rPr>
              <a:t> </a:t>
            </a:r>
            <a:r>
              <a:rPr sz="1600" b="0" spc="-10" dirty="0">
                <a:latin typeface="Arial"/>
                <a:cs typeface="Arial"/>
              </a:rPr>
              <a:t>note:</a:t>
            </a:r>
            <a:endParaRPr sz="1600">
              <a:latin typeface="Arial"/>
              <a:cs typeface="Arial"/>
            </a:endParaRPr>
          </a:p>
          <a:p>
            <a:pPr marL="184785" marR="5080" indent="-17272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184785" algn="l"/>
              </a:tabLst>
            </a:pPr>
            <a:r>
              <a:rPr sz="1600" dirty="0"/>
              <a:t>Fiscal</a:t>
            </a:r>
            <a:r>
              <a:rPr sz="1600" spc="-80" dirty="0"/>
              <a:t> </a:t>
            </a:r>
            <a:r>
              <a:rPr sz="1600" dirty="0"/>
              <a:t>Analysis</a:t>
            </a:r>
            <a:r>
              <a:rPr sz="1600" spc="15" dirty="0"/>
              <a:t> </a:t>
            </a:r>
            <a:r>
              <a:rPr sz="1600" b="0" dirty="0">
                <a:latin typeface="Arial"/>
                <a:cs typeface="Arial"/>
              </a:rPr>
              <a:t>–</a:t>
            </a:r>
            <a:r>
              <a:rPr sz="1600" b="0" spc="-3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Brief</a:t>
            </a:r>
            <a:r>
              <a:rPr sz="1600" b="0" spc="-4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statement</a:t>
            </a:r>
            <a:r>
              <a:rPr sz="1600" b="0" spc="-2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about</a:t>
            </a:r>
            <a:r>
              <a:rPr sz="1600" b="0" spc="-3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the</a:t>
            </a:r>
            <a:r>
              <a:rPr sz="1600" b="0" spc="-3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parts</a:t>
            </a:r>
            <a:r>
              <a:rPr sz="1600" b="0" spc="-2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of</a:t>
            </a:r>
            <a:r>
              <a:rPr sz="1600" b="0" spc="-3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the</a:t>
            </a:r>
            <a:r>
              <a:rPr sz="1600" b="0" spc="-3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proposed</a:t>
            </a:r>
            <a:r>
              <a:rPr sz="1600" b="0" spc="-3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legislation</a:t>
            </a:r>
            <a:r>
              <a:rPr sz="1600" b="0" spc="-60" dirty="0">
                <a:latin typeface="Arial"/>
                <a:cs typeface="Arial"/>
              </a:rPr>
              <a:t> </a:t>
            </a:r>
            <a:r>
              <a:rPr sz="1600" b="0" spc="-20" dirty="0">
                <a:latin typeface="Arial"/>
                <a:cs typeface="Arial"/>
              </a:rPr>
              <a:t>that</a:t>
            </a:r>
            <a:r>
              <a:rPr sz="1600" b="0" spc="500" dirty="0">
                <a:latin typeface="Arial"/>
                <a:cs typeface="Arial"/>
              </a:rPr>
              <a:t>  </a:t>
            </a:r>
            <a:r>
              <a:rPr sz="1600" b="0" dirty="0">
                <a:latin typeface="Arial"/>
                <a:cs typeface="Arial"/>
              </a:rPr>
              <a:t>would</a:t>
            </a:r>
            <a:r>
              <a:rPr sz="1600" b="0" spc="-3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have</a:t>
            </a:r>
            <a:r>
              <a:rPr sz="1600" b="0" spc="-3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fiscal</a:t>
            </a:r>
            <a:r>
              <a:rPr sz="1600" b="0" spc="-3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implication</a:t>
            </a:r>
            <a:r>
              <a:rPr sz="1600" b="0" spc="-5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to</a:t>
            </a:r>
            <a:r>
              <a:rPr sz="1600" b="0" spc="-2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the</a:t>
            </a:r>
            <a:r>
              <a:rPr sz="1600" b="0" spc="-2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state</a:t>
            </a:r>
            <a:r>
              <a:rPr sz="1600" b="0" spc="-2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or</a:t>
            </a:r>
            <a:r>
              <a:rPr sz="1600" b="0" spc="-2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units</a:t>
            </a:r>
            <a:r>
              <a:rPr sz="1600" b="0" spc="-2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of</a:t>
            </a:r>
            <a:r>
              <a:rPr sz="1600" b="0" spc="-2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local</a:t>
            </a:r>
            <a:r>
              <a:rPr sz="1600" b="0" spc="-4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government</a:t>
            </a:r>
            <a:r>
              <a:rPr sz="1600" b="0" spc="-1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as</a:t>
            </a:r>
            <a:r>
              <a:rPr sz="1600" b="0" spc="-2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compared</a:t>
            </a:r>
            <a:r>
              <a:rPr sz="1600" b="0" spc="-15" dirty="0">
                <a:latin typeface="Arial"/>
                <a:cs typeface="Arial"/>
              </a:rPr>
              <a:t> </a:t>
            </a:r>
            <a:r>
              <a:rPr sz="1600" b="0" spc="-20" dirty="0">
                <a:latin typeface="Arial"/>
                <a:cs typeface="Arial"/>
              </a:rPr>
              <a:t>with </a:t>
            </a:r>
            <a:r>
              <a:rPr sz="1600" b="0" dirty="0">
                <a:latin typeface="Arial"/>
                <a:cs typeface="Arial"/>
              </a:rPr>
              <a:t>the</a:t>
            </a:r>
            <a:r>
              <a:rPr sz="1600" b="0" spc="-2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current</a:t>
            </a:r>
            <a:r>
              <a:rPr sz="1600" b="0" spc="-1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law</a:t>
            </a:r>
            <a:r>
              <a:rPr sz="1600" b="0" spc="-4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regardless</a:t>
            </a:r>
            <a:r>
              <a:rPr sz="1600" b="0" spc="-1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of</a:t>
            </a:r>
            <a:r>
              <a:rPr sz="1600" b="0" spc="-2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other</a:t>
            </a:r>
            <a:r>
              <a:rPr sz="1600" b="0" spc="-1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legislation</a:t>
            </a:r>
            <a:r>
              <a:rPr sz="1600" b="0" spc="-5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that</a:t>
            </a:r>
            <a:r>
              <a:rPr sz="1600" b="0" spc="-2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has</a:t>
            </a:r>
            <a:r>
              <a:rPr sz="1600" b="0" spc="-2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passed</a:t>
            </a:r>
            <a:r>
              <a:rPr sz="1600" b="0" spc="-3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or</a:t>
            </a:r>
            <a:r>
              <a:rPr sz="1600" b="0" spc="-2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is</a:t>
            </a:r>
            <a:r>
              <a:rPr sz="1600" b="0" spc="-3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under</a:t>
            </a:r>
            <a:r>
              <a:rPr sz="1600" b="0" spc="-15" dirty="0">
                <a:latin typeface="Arial"/>
                <a:cs typeface="Arial"/>
              </a:rPr>
              <a:t> </a:t>
            </a:r>
            <a:r>
              <a:rPr sz="1600" b="0" spc="-10" dirty="0">
                <a:latin typeface="Arial"/>
                <a:cs typeface="Arial"/>
              </a:rPr>
              <a:t>consideration.</a:t>
            </a:r>
            <a:endParaRPr sz="1600">
              <a:latin typeface="Arial"/>
              <a:cs typeface="Arial"/>
            </a:endParaRPr>
          </a:p>
          <a:p>
            <a:pPr marL="184785" marR="266065" indent="-17272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184785" algn="l"/>
              </a:tabLst>
            </a:pPr>
            <a:r>
              <a:rPr sz="1600" dirty="0"/>
              <a:t>Fiscal</a:t>
            </a:r>
            <a:r>
              <a:rPr sz="1600" spc="-15" dirty="0"/>
              <a:t> </a:t>
            </a:r>
            <a:r>
              <a:rPr sz="1600" dirty="0"/>
              <a:t>Impact</a:t>
            </a:r>
            <a:r>
              <a:rPr sz="1600" spc="-20" dirty="0"/>
              <a:t> </a:t>
            </a:r>
            <a:r>
              <a:rPr sz="1600" b="0" dirty="0">
                <a:latin typeface="Arial"/>
                <a:cs typeface="Arial"/>
              </a:rPr>
              <a:t>–</a:t>
            </a:r>
            <a:r>
              <a:rPr sz="1600" b="0" spc="-2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Estimate</a:t>
            </a:r>
            <a:r>
              <a:rPr sz="1600" b="0" spc="-4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of</a:t>
            </a:r>
            <a:r>
              <a:rPr sz="1600" b="0" spc="-2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the</a:t>
            </a:r>
            <a:r>
              <a:rPr sz="1600" b="0" spc="-2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fiscal</a:t>
            </a:r>
            <a:r>
              <a:rPr sz="1600" b="0" spc="-4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impact</a:t>
            </a:r>
            <a:r>
              <a:rPr sz="1600" b="0" spc="-3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the</a:t>
            </a:r>
            <a:r>
              <a:rPr sz="1600" b="0" spc="-2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proposed</a:t>
            </a:r>
            <a:r>
              <a:rPr sz="1600" b="0" spc="-3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legislation</a:t>
            </a:r>
            <a:r>
              <a:rPr sz="1600" b="0" spc="-5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would</a:t>
            </a:r>
            <a:r>
              <a:rPr sz="1600" b="0" spc="-4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have</a:t>
            </a:r>
            <a:r>
              <a:rPr sz="1600" b="0" spc="-35" dirty="0">
                <a:latin typeface="Arial"/>
                <a:cs typeface="Arial"/>
              </a:rPr>
              <a:t> </a:t>
            </a:r>
            <a:r>
              <a:rPr sz="1600" b="0" spc="-25" dirty="0">
                <a:latin typeface="Arial"/>
                <a:cs typeface="Arial"/>
              </a:rPr>
              <a:t>on </a:t>
            </a:r>
            <a:r>
              <a:rPr sz="1600" b="0" dirty="0">
                <a:latin typeface="Arial"/>
                <a:cs typeface="Arial"/>
              </a:rPr>
              <a:t>the</a:t>
            </a:r>
            <a:r>
              <a:rPr sz="1600" b="0" spc="-2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state.</a:t>
            </a:r>
            <a:r>
              <a:rPr sz="1600" b="0" spc="-4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The</a:t>
            </a:r>
            <a:r>
              <a:rPr sz="1600" b="0" spc="-1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estimate</a:t>
            </a:r>
            <a:r>
              <a:rPr sz="1600" b="0" spc="-3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should</a:t>
            </a:r>
            <a:r>
              <a:rPr sz="1600" b="0" spc="-3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cover</a:t>
            </a:r>
            <a:r>
              <a:rPr sz="1600" b="0" spc="-3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at</a:t>
            </a:r>
            <a:r>
              <a:rPr sz="1600" b="0" spc="-1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least</a:t>
            </a:r>
            <a:r>
              <a:rPr sz="1600" b="0" spc="-3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a</a:t>
            </a:r>
            <a:r>
              <a:rPr sz="1600" b="0" spc="-30" dirty="0">
                <a:latin typeface="Arial"/>
                <a:cs typeface="Arial"/>
              </a:rPr>
              <a:t> </a:t>
            </a:r>
            <a:r>
              <a:rPr sz="1600" b="0" spc="-10" dirty="0">
                <a:latin typeface="Arial"/>
                <a:cs typeface="Arial"/>
              </a:rPr>
              <a:t>five-</a:t>
            </a:r>
            <a:r>
              <a:rPr sz="1600" b="0" dirty="0">
                <a:latin typeface="Arial"/>
                <a:cs typeface="Arial"/>
              </a:rPr>
              <a:t>year period,</a:t>
            </a:r>
            <a:r>
              <a:rPr sz="1600" b="0" spc="-1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beginning</a:t>
            </a:r>
            <a:r>
              <a:rPr sz="1600" b="0" spc="-4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with</a:t>
            </a:r>
            <a:r>
              <a:rPr sz="1600" b="0" spc="-15" dirty="0">
                <a:latin typeface="Arial"/>
                <a:cs typeface="Arial"/>
              </a:rPr>
              <a:t> </a:t>
            </a:r>
            <a:r>
              <a:rPr sz="1600" b="0" spc="-25" dirty="0">
                <a:latin typeface="Arial"/>
                <a:cs typeface="Arial"/>
              </a:rPr>
              <a:t>the </a:t>
            </a:r>
            <a:r>
              <a:rPr sz="1600" b="0" dirty="0">
                <a:latin typeface="Arial"/>
                <a:cs typeface="Arial"/>
              </a:rPr>
              <a:t>implementation</a:t>
            </a:r>
            <a:r>
              <a:rPr sz="1600" b="0" spc="-5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date</a:t>
            </a:r>
            <a:r>
              <a:rPr sz="1600" b="0" spc="-4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of</a:t>
            </a:r>
            <a:r>
              <a:rPr sz="1600" b="0" spc="-5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the</a:t>
            </a:r>
            <a:r>
              <a:rPr sz="1600" b="0" spc="-35" dirty="0">
                <a:latin typeface="Arial"/>
                <a:cs typeface="Arial"/>
              </a:rPr>
              <a:t> </a:t>
            </a:r>
            <a:r>
              <a:rPr sz="1600" b="0" spc="-20" dirty="0">
                <a:latin typeface="Arial"/>
                <a:cs typeface="Arial"/>
              </a:rPr>
              <a:t>bill.</a:t>
            </a:r>
            <a:endParaRPr sz="1600">
              <a:latin typeface="Arial"/>
              <a:cs typeface="Arial"/>
            </a:endParaRPr>
          </a:p>
          <a:p>
            <a:pPr marL="185420" indent="-17272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185420" algn="l"/>
              </a:tabLst>
            </a:pPr>
            <a:r>
              <a:rPr sz="1600" dirty="0"/>
              <a:t>Methodology</a:t>
            </a:r>
            <a:r>
              <a:rPr sz="1600" spc="-15" dirty="0"/>
              <a:t> </a:t>
            </a:r>
            <a:r>
              <a:rPr sz="1600" b="0" dirty="0">
                <a:latin typeface="Arial"/>
                <a:cs typeface="Arial"/>
              </a:rPr>
              <a:t>–</a:t>
            </a:r>
            <a:r>
              <a:rPr sz="1600" b="0" spc="-11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Assumptions,</a:t>
            </a:r>
            <a:r>
              <a:rPr sz="1600" b="0" spc="-5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data,</a:t>
            </a:r>
            <a:r>
              <a:rPr sz="1600" b="0" spc="-2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and</a:t>
            </a:r>
            <a:r>
              <a:rPr sz="1600" b="0" spc="-4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methods</a:t>
            </a:r>
            <a:r>
              <a:rPr sz="1600" b="0" spc="-2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used</a:t>
            </a:r>
            <a:r>
              <a:rPr sz="1600" b="0" spc="-4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to</a:t>
            </a:r>
            <a:r>
              <a:rPr sz="1600" b="0" spc="-2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develop</a:t>
            </a:r>
            <a:r>
              <a:rPr sz="1600" b="0" spc="-5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an</a:t>
            </a:r>
            <a:r>
              <a:rPr sz="1600" b="0" spc="-25" dirty="0">
                <a:latin typeface="Arial"/>
                <a:cs typeface="Arial"/>
              </a:rPr>
              <a:t> </a:t>
            </a:r>
            <a:r>
              <a:rPr sz="1600" b="0" spc="-10" dirty="0">
                <a:latin typeface="Arial"/>
                <a:cs typeface="Arial"/>
              </a:rPr>
              <a:t>estimate.</a:t>
            </a:r>
            <a:endParaRPr sz="1600">
              <a:latin typeface="Arial"/>
              <a:cs typeface="Arial"/>
            </a:endParaRPr>
          </a:p>
          <a:p>
            <a:pPr marL="184785" marR="449580" indent="-17272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184785" algn="l"/>
              </a:tabLst>
            </a:pPr>
            <a:r>
              <a:rPr sz="1600" spc="-20" dirty="0"/>
              <a:t>Technology</a:t>
            </a:r>
            <a:r>
              <a:rPr sz="1600" spc="-15" dirty="0"/>
              <a:t> </a:t>
            </a:r>
            <a:r>
              <a:rPr sz="1600" dirty="0"/>
              <a:t>Impact </a:t>
            </a:r>
            <a:r>
              <a:rPr sz="1600" b="0" dirty="0">
                <a:latin typeface="Arial"/>
                <a:cs typeface="Arial"/>
              </a:rPr>
              <a:t>–</a:t>
            </a:r>
            <a:r>
              <a:rPr sz="1600" b="0" spc="-1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If</a:t>
            </a:r>
            <a:r>
              <a:rPr sz="1600" b="0" spc="-2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proposed</a:t>
            </a:r>
            <a:r>
              <a:rPr sz="1600" b="0" spc="-2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legislation</a:t>
            </a:r>
            <a:r>
              <a:rPr sz="1600" b="0" spc="-4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is</a:t>
            </a:r>
            <a:r>
              <a:rPr sz="1600" b="0" spc="-6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likely</a:t>
            </a:r>
            <a:r>
              <a:rPr sz="1600" b="0" spc="-4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to</a:t>
            </a:r>
            <a:r>
              <a:rPr sz="1600" b="0" spc="-2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create</a:t>
            </a:r>
            <a:r>
              <a:rPr sz="1600" b="0" spc="-1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costs,</a:t>
            </a:r>
            <a:r>
              <a:rPr sz="1600" b="0" spc="-3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the</a:t>
            </a:r>
            <a:r>
              <a:rPr sz="1600" b="0" spc="-2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portion</a:t>
            </a:r>
            <a:r>
              <a:rPr sz="1600" b="0" spc="-20" dirty="0">
                <a:latin typeface="Arial"/>
                <a:cs typeface="Arial"/>
              </a:rPr>
              <a:t> </a:t>
            </a:r>
            <a:r>
              <a:rPr sz="1600" b="0" spc="-25" dirty="0">
                <a:latin typeface="Arial"/>
                <a:cs typeface="Arial"/>
              </a:rPr>
              <a:t>of </a:t>
            </a:r>
            <a:r>
              <a:rPr sz="1600" b="0" dirty="0">
                <a:latin typeface="Arial"/>
                <a:cs typeface="Arial"/>
              </a:rPr>
              <a:t>those</a:t>
            </a:r>
            <a:r>
              <a:rPr sz="1600" b="0" spc="-3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costs</a:t>
            </a:r>
            <a:r>
              <a:rPr sz="1600" b="0" spc="-4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attributable</a:t>
            </a:r>
            <a:r>
              <a:rPr sz="1600" b="0" spc="-3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to</a:t>
            </a:r>
            <a:r>
              <a:rPr sz="1600" b="0" spc="-3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an</a:t>
            </a:r>
            <a:r>
              <a:rPr sz="1600" b="0" spc="-3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agency’s</a:t>
            </a:r>
            <a:r>
              <a:rPr sz="1600" b="0" spc="-3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technology</a:t>
            </a:r>
            <a:r>
              <a:rPr sz="1600" b="0" spc="-4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budget,</a:t>
            </a:r>
            <a:r>
              <a:rPr sz="1600" b="0" spc="-3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including</a:t>
            </a:r>
            <a:r>
              <a:rPr sz="1600" b="0" spc="-6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capital</a:t>
            </a:r>
            <a:r>
              <a:rPr sz="1600" b="0" spc="-50" dirty="0">
                <a:latin typeface="Arial"/>
                <a:cs typeface="Arial"/>
              </a:rPr>
              <a:t> </a:t>
            </a:r>
            <a:r>
              <a:rPr sz="1600" b="0" spc="-10" dirty="0">
                <a:latin typeface="Arial"/>
                <a:cs typeface="Arial"/>
              </a:rPr>
              <a:t>needs.</a:t>
            </a:r>
            <a:endParaRPr sz="1600">
              <a:latin typeface="Arial"/>
              <a:cs typeface="Arial"/>
            </a:endParaRPr>
          </a:p>
          <a:p>
            <a:pPr marL="184785" marR="205104" indent="-17272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184785" algn="l"/>
              </a:tabLst>
            </a:pPr>
            <a:r>
              <a:rPr sz="1600" dirty="0"/>
              <a:t>Local</a:t>
            </a:r>
            <a:r>
              <a:rPr sz="1600" spc="-35" dirty="0"/>
              <a:t> </a:t>
            </a:r>
            <a:r>
              <a:rPr sz="1600" dirty="0"/>
              <a:t>Government</a:t>
            </a:r>
            <a:r>
              <a:rPr sz="1600" spc="10" dirty="0"/>
              <a:t> </a:t>
            </a:r>
            <a:r>
              <a:rPr sz="1600" b="0" dirty="0">
                <a:latin typeface="Arial"/>
                <a:cs typeface="Arial"/>
              </a:rPr>
              <a:t>–</a:t>
            </a:r>
            <a:r>
              <a:rPr sz="1600" b="0" spc="-3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Explanation</a:t>
            </a:r>
            <a:r>
              <a:rPr sz="1600" b="0" spc="-5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of</a:t>
            </a:r>
            <a:r>
              <a:rPr sz="1600" b="0" spc="-3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what</a:t>
            </a:r>
            <a:r>
              <a:rPr sz="1600" b="0" spc="-2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actions</a:t>
            </a:r>
            <a:r>
              <a:rPr sz="1600" b="0" spc="-5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local</a:t>
            </a:r>
            <a:r>
              <a:rPr sz="1600" b="0" spc="-4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governments</a:t>
            </a:r>
            <a:r>
              <a:rPr sz="1600" b="0" spc="-3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would</a:t>
            </a:r>
            <a:r>
              <a:rPr sz="1600" b="0" spc="-4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have</a:t>
            </a:r>
            <a:r>
              <a:rPr sz="1600" b="0" spc="-45" dirty="0">
                <a:latin typeface="Arial"/>
                <a:cs typeface="Arial"/>
              </a:rPr>
              <a:t> </a:t>
            </a:r>
            <a:r>
              <a:rPr sz="1600" b="0" spc="-25" dirty="0">
                <a:latin typeface="Arial"/>
                <a:cs typeface="Arial"/>
              </a:rPr>
              <a:t>to </a:t>
            </a:r>
            <a:r>
              <a:rPr sz="1600" b="0" dirty="0">
                <a:latin typeface="Arial"/>
                <a:cs typeface="Arial"/>
              </a:rPr>
              <a:t>take</a:t>
            </a:r>
            <a:r>
              <a:rPr sz="1600" b="0" spc="-2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to</a:t>
            </a:r>
            <a:r>
              <a:rPr sz="1600" b="0" spc="-1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implement</a:t>
            </a:r>
            <a:r>
              <a:rPr sz="1600" b="0" spc="-3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provisions</a:t>
            </a:r>
            <a:r>
              <a:rPr sz="1600" b="0" spc="-4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of</a:t>
            </a:r>
            <a:r>
              <a:rPr sz="1600" b="0" spc="-1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the</a:t>
            </a:r>
            <a:r>
              <a:rPr sz="1600" b="0" spc="-2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bill</a:t>
            </a:r>
            <a:r>
              <a:rPr sz="1600" b="0" spc="-4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and</a:t>
            </a:r>
            <a:r>
              <a:rPr sz="1600" b="0" spc="-3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estimates</a:t>
            </a:r>
            <a:r>
              <a:rPr sz="1600" b="0" spc="-1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of</a:t>
            </a:r>
            <a:r>
              <a:rPr sz="1600" b="0" spc="-1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the</a:t>
            </a:r>
            <a:r>
              <a:rPr sz="1600" b="0" spc="-1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resulting</a:t>
            </a:r>
            <a:r>
              <a:rPr sz="1600" b="0" spc="-4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costs</a:t>
            </a:r>
            <a:r>
              <a:rPr sz="1600" b="0" spc="-2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or</a:t>
            </a:r>
            <a:r>
              <a:rPr sz="1600" b="0" spc="-20" dirty="0">
                <a:latin typeface="Arial"/>
                <a:cs typeface="Arial"/>
              </a:rPr>
              <a:t> </a:t>
            </a:r>
            <a:r>
              <a:rPr sz="1600" b="0" spc="-10" dirty="0">
                <a:latin typeface="Arial"/>
                <a:cs typeface="Arial"/>
              </a:rPr>
              <a:t>savings </a:t>
            </a:r>
            <a:r>
              <a:rPr sz="1600" b="0" dirty="0">
                <a:latin typeface="Arial"/>
                <a:cs typeface="Arial"/>
              </a:rPr>
              <a:t>and</a:t>
            </a:r>
            <a:r>
              <a:rPr sz="1600" b="0" spc="-3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increased</a:t>
            </a:r>
            <a:r>
              <a:rPr sz="1600" b="0" spc="-3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or</a:t>
            </a:r>
            <a:r>
              <a:rPr sz="1600" b="0" spc="-2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decreased</a:t>
            </a:r>
            <a:r>
              <a:rPr sz="1600" b="0" spc="-1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revenue</a:t>
            </a:r>
            <a:r>
              <a:rPr sz="1600" b="0" spc="-3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from</a:t>
            </a:r>
            <a:r>
              <a:rPr sz="1600" b="0" spc="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state</a:t>
            </a:r>
            <a:r>
              <a:rPr sz="1600" b="0" spc="-20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aid</a:t>
            </a:r>
            <a:r>
              <a:rPr sz="1600" b="0" spc="-4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or</a:t>
            </a:r>
            <a:r>
              <a:rPr sz="1600" b="0" spc="-25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local</a:t>
            </a:r>
            <a:r>
              <a:rPr sz="1600" b="0" spc="-35" dirty="0">
                <a:latin typeface="Arial"/>
                <a:cs typeface="Arial"/>
              </a:rPr>
              <a:t> </a:t>
            </a:r>
            <a:r>
              <a:rPr sz="1600" b="0" spc="-10" dirty="0">
                <a:latin typeface="Arial"/>
                <a:cs typeface="Arial"/>
              </a:rPr>
              <a:t>sources.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635">
              <a:lnSpc>
                <a:spcPct val="100000"/>
              </a:lnSpc>
              <a:spcBef>
                <a:spcPts val="105"/>
              </a:spcBef>
            </a:pPr>
            <a:r>
              <a:rPr spc="-90" dirty="0"/>
              <a:t>Agency</a:t>
            </a:r>
            <a:r>
              <a:rPr spc="-204" dirty="0"/>
              <a:t> </a:t>
            </a:r>
            <a:r>
              <a:rPr spc="-100" dirty="0"/>
              <a:t>estimate</a:t>
            </a:r>
            <a:r>
              <a:rPr spc="-204" dirty="0"/>
              <a:t> </a:t>
            </a:r>
            <a:r>
              <a:rPr spc="-70" dirty="0"/>
              <a:t>reminders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DECEMBER</a:t>
            </a:r>
            <a:r>
              <a:rPr spc="-55" dirty="0"/>
              <a:t> </a:t>
            </a:r>
            <a:r>
              <a:rPr spc="-20" dirty="0"/>
              <a:t>2024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LEGISLATIVE</a:t>
            </a:r>
            <a:r>
              <a:rPr spc="-60" dirty="0"/>
              <a:t> </a:t>
            </a:r>
            <a:r>
              <a:rPr dirty="0"/>
              <a:t>BUDGET</a:t>
            </a:r>
            <a:r>
              <a:rPr spc="-30" dirty="0"/>
              <a:t> </a:t>
            </a:r>
            <a:r>
              <a:rPr spc="-20" dirty="0"/>
              <a:t>BOARD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fld id="{81D60167-4931-47E6-BA6A-407CBD079E47}" type="slidenum">
              <a:rPr spc="-25" dirty="0"/>
              <a:t>17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215151"/>
            <a:ext cx="8030845" cy="3073400"/>
          </a:xfrm>
          <a:prstGeom prst="rect">
            <a:avLst/>
          </a:prstGeom>
        </p:spPr>
        <p:txBody>
          <a:bodyPr vert="horz" wrap="square" lIns="0" tIns="164465" rIns="0" bIns="0" rtlCol="0">
            <a:spAutoFit/>
          </a:bodyPr>
          <a:lstStyle/>
          <a:p>
            <a:pPr marL="183515" indent="-170815">
              <a:lnSpc>
                <a:spcPct val="100000"/>
              </a:lnSpc>
              <a:spcBef>
                <a:spcPts val="1295"/>
              </a:spcBef>
              <a:buChar char="•"/>
              <a:tabLst>
                <a:tab pos="183515" algn="l"/>
              </a:tabLst>
            </a:pPr>
            <a:r>
              <a:rPr sz="2000" dirty="0">
                <a:latin typeface="Arial"/>
                <a:cs typeface="Arial"/>
              </a:rPr>
              <a:t>Agency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estimates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should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exclude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costs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due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inflation.</a:t>
            </a:r>
            <a:endParaRPr sz="2000">
              <a:latin typeface="Arial"/>
              <a:cs typeface="Arial"/>
            </a:endParaRPr>
          </a:p>
          <a:p>
            <a:pPr marL="182880" marR="649605" indent="-170815">
              <a:lnSpc>
                <a:spcPct val="100000"/>
              </a:lnSpc>
              <a:spcBef>
                <a:spcPts val="1200"/>
              </a:spcBef>
              <a:buChar char="•"/>
              <a:tabLst>
                <a:tab pos="184785" algn="l"/>
              </a:tabLst>
            </a:pPr>
            <a:r>
              <a:rPr sz="2000" dirty="0">
                <a:latin typeface="Arial"/>
                <a:cs typeface="Arial"/>
              </a:rPr>
              <a:t>Agency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estimates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should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only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include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direct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impacts;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secondary 	</a:t>
            </a:r>
            <a:r>
              <a:rPr sz="2000" dirty="0">
                <a:latin typeface="Arial"/>
                <a:cs typeface="Arial"/>
              </a:rPr>
              <a:t>impacts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are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excluded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from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fiscal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note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estimates.</a:t>
            </a:r>
            <a:endParaRPr sz="2000">
              <a:latin typeface="Arial"/>
              <a:cs typeface="Arial"/>
            </a:endParaRPr>
          </a:p>
          <a:p>
            <a:pPr marL="182880" marR="5080" indent="-170815">
              <a:lnSpc>
                <a:spcPct val="100000"/>
              </a:lnSpc>
              <a:spcBef>
                <a:spcPts val="1200"/>
              </a:spcBef>
              <a:buChar char="•"/>
              <a:tabLst>
                <a:tab pos="184785" algn="l"/>
              </a:tabLst>
            </a:pPr>
            <a:r>
              <a:rPr sz="2000" dirty="0">
                <a:latin typeface="Arial"/>
                <a:cs typeface="Arial"/>
              </a:rPr>
              <a:t>If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agency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resubmits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information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that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differs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substantially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from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its 	</a:t>
            </a:r>
            <a:r>
              <a:rPr sz="2000" dirty="0">
                <a:latin typeface="Arial"/>
                <a:cs typeface="Arial"/>
              </a:rPr>
              <a:t>original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submission,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LBB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will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evaluate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that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information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use 	</a:t>
            </a:r>
            <a:r>
              <a:rPr sz="2000" dirty="0">
                <a:latin typeface="Arial"/>
                <a:cs typeface="Arial"/>
              </a:rPr>
              <a:t>whichever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submission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is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determined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most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accurate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reliable.</a:t>
            </a:r>
            <a:endParaRPr sz="2000">
              <a:latin typeface="Arial"/>
              <a:cs typeface="Arial"/>
            </a:endParaRPr>
          </a:p>
          <a:p>
            <a:pPr marL="182880" marR="231775" indent="-170815">
              <a:lnSpc>
                <a:spcPct val="100000"/>
              </a:lnSpc>
              <a:spcBef>
                <a:spcPts val="1200"/>
              </a:spcBef>
              <a:buChar char="•"/>
              <a:tabLst>
                <a:tab pos="184785" algn="l"/>
              </a:tabLst>
            </a:pPr>
            <a:r>
              <a:rPr sz="2000" dirty="0">
                <a:latin typeface="Arial"/>
                <a:cs typeface="Arial"/>
              </a:rPr>
              <a:t>The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LBB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is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not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obligated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use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agency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estimates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costs,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impacts, 	</a:t>
            </a:r>
            <a:r>
              <a:rPr sz="2000" dirty="0">
                <a:latin typeface="Arial"/>
                <a:cs typeface="Arial"/>
              </a:rPr>
              <a:t>caseloads,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etc.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94618" y="493268"/>
            <a:ext cx="636651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90" dirty="0"/>
              <a:t>Agency</a:t>
            </a:r>
            <a:r>
              <a:rPr spc="-195" dirty="0"/>
              <a:t> </a:t>
            </a:r>
            <a:r>
              <a:rPr spc="-100" dirty="0"/>
              <a:t>estimate</a:t>
            </a:r>
            <a:r>
              <a:rPr spc="-195" dirty="0"/>
              <a:t> </a:t>
            </a:r>
            <a:r>
              <a:rPr spc="-105" dirty="0"/>
              <a:t>reminders,</a:t>
            </a:r>
            <a:r>
              <a:rPr spc="-190" dirty="0"/>
              <a:t> </a:t>
            </a:r>
            <a:r>
              <a:rPr spc="-30" dirty="0"/>
              <a:t>cont’d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DECEMBER</a:t>
            </a:r>
            <a:r>
              <a:rPr spc="-55" dirty="0"/>
              <a:t> </a:t>
            </a:r>
            <a:r>
              <a:rPr spc="-20" dirty="0"/>
              <a:t>2024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LEGISLATIVE</a:t>
            </a:r>
            <a:r>
              <a:rPr spc="-60" dirty="0"/>
              <a:t> </a:t>
            </a:r>
            <a:r>
              <a:rPr dirty="0"/>
              <a:t>BUDGET</a:t>
            </a:r>
            <a:r>
              <a:rPr spc="-30" dirty="0"/>
              <a:t> </a:t>
            </a:r>
            <a:r>
              <a:rPr spc="-20" dirty="0"/>
              <a:t>BOARD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fld id="{81D60167-4931-47E6-BA6A-407CBD079E47}" type="slidenum">
              <a:rPr spc="-25" dirty="0"/>
              <a:t>18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66837"/>
            <a:ext cx="8001000" cy="2465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2880" marR="5080" indent="-170815">
              <a:lnSpc>
                <a:spcPct val="100000"/>
              </a:lnSpc>
              <a:spcBef>
                <a:spcPts val="105"/>
              </a:spcBef>
              <a:buChar char="•"/>
              <a:tabLst>
                <a:tab pos="184785" algn="l"/>
              </a:tabLst>
            </a:pPr>
            <a:r>
              <a:rPr sz="2000" dirty="0">
                <a:latin typeface="Arial"/>
                <a:cs typeface="Arial"/>
              </a:rPr>
              <a:t>When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doubt,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include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dollar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amounts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any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costs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or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savings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your 	</a:t>
            </a:r>
            <a:r>
              <a:rPr sz="2000" dirty="0">
                <a:latin typeface="Arial"/>
                <a:cs typeface="Arial"/>
              </a:rPr>
              <a:t>estimate,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no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matter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how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small.</a:t>
            </a:r>
            <a:endParaRPr sz="2000">
              <a:latin typeface="Arial"/>
              <a:cs typeface="Arial"/>
            </a:endParaRPr>
          </a:p>
          <a:p>
            <a:pPr marL="182880" marR="258445" indent="-170815" algn="just">
              <a:lnSpc>
                <a:spcPct val="100000"/>
              </a:lnSpc>
              <a:spcBef>
                <a:spcPts val="1195"/>
              </a:spcBef>
              <a:buChar char="•"/>
              <a:tabLst>
                <a:tab pos="184785" algn="l"/>
              </a:tabLst>
            </a:pPr>
            <a:r>
              <a:rPr sz="2000" dirty="0">
                <a:latin typeface="Arial"/>
                <a:cs typeface="Arial"/>
              </a:rPr>
              <a:t>If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identifying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bill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as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NSFI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your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estimate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(i.e.,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not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including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dollar 	</a:t>
            </a:r>
            <a:r>
              <a:rPr sz="2000" dirty="0">
                <a:latin typeface="Arial"/>
                <a:cs typeface="Arial"/>
              </a:rPr>
              <a:t>amounts),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make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sure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your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NSFI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criteria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is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understood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by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your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LBB 	</a:t>
            </a:r>
            <a:r>
              <a:rPr sz="2000" spc="-10" dirty="0">
                <a:latin typeface="Arial"/>
                <a:cs typeface="Arial"/>
              </a:rPr>
              <a:t>analyst.</a:t>
            </a:r>
            <a:endParaRPr sz="2000">
              <a:latin typeface="Arial"/>
              <a:cs typeface="Arial"/>
            </a:endParaRPr>
          </a:p>
          <a:p>
            <a:pPr marL="182880" marR="290195" indent="-170815" algn="just">
              <a:lnSpc>
                <a:spcPct val="100000"/>
              </a:lnSpc>
              <a:spcBef>
                <a:spcPts val="1205"/>
              </a:spcBef>
              <a:buChar char="•"/>
              <a:tabLst>
                <a:tab pos="184785" algn="l"/>
              </a:tabLst>
            </a:pPr>
            <a:r>
              <a:rPr sz="2000" dirty="0">
                <a:latin typeface="Arial"/>
                <a:cs typeface="Arial"/>
              </a:rPr>
              <a:t>Feel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free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share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spreadsheets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used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for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estimate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calculations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with 	</a:t>
            </a:r>
            <a:r>
              <a:rPr sz="2000" dirty="0">
                <a:latin typeface="Arial"/>
                <a:cs typeface="Arial"/>
              </a:rPr>
              <a:t>your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LBB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analyst.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40180">
              <a:lnSpc>
                <a:spcPct val="100000"/>
              </a:lnSpc>
              <a:spcBef>
                <a:spcPts val="105"/>
              </a:spcBef>
            </a:pPr>
            <a:r>
              <a:rPr spc="-95" dirty="0"/>
              <a:t>General</a:t>
            </a:r>
            <a:r>
              <a:rPr spc="-204" dirty="0"/>
              <a:t> </a:t>
            </a:r>
            <a:r>
              <a:rPr spc="-80" dirty="0"/>
              <a:t>reminders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DECEMBER</a:t>
            </a:r>
            <a:r>
              <a:rPr spc="-55" dirty="0"/>
              <a:t> </a:t>
            </a:r>
            <a:r>
              <a:rPr spc="-20" dirty="0"/>
              <a:t>2024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LEGISLATIVE</a:t>
            </a:r>
            <a:r>
              <a:rPr spc="-60" dirty="0"/>
              <a:t> </a:t>
            </a:r>
            <a:r>
              <a:rPr dirty="0"/>
              <a:t>BUDGET</a:t>
            </a:r>
            <a:r>
              <a:rPr spc="-30" dirty="0"/>
              <a:t> </a:t>
            </a:r>
            <a:r>
              <a:rPr spc="-20" dirty="0"/>
              <a:t>BOARD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fld id="{81D60167-4931-47E6-BA6A-407CBD079E47}" type="slidenum">
              <a:rPr spc="-25" dirty="0"/>
              <a:t>19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66837"/>
            <a:ext cx="8003540" cy="3531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2880" marR="193040" indent="-170815">
              <a:lnSpc>
                <a:spcPct val="100000"/>
              </a:lnSpc>
              <a:spcBef>
                <a:spcPts val="105"/>
              </a:spcBef>
              <a:buChar char="•"/>
              <a:tabLst>
                <a:tab pos="184785" algn="l"/>
              </a:tabLst>
            </a:pPr>
            <a:r>
              <a:rPr sz="2000" dirty="0">
                <a:latin typeface="Arial"/>
                <a:cs typeface="Arial"/>
              </a:rPr>
              <a:t>Fiscal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note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coordinators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aren’t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perfect;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consider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tracking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bills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that 	</a:t>
            </a:r>
            <a:r>
              <a:rPr sz="2000" dirty="0">
                <a:latin typeface="Arial"/>
                <a:cs typeface="Arial"/>
              </a:rPr>
              <a:t>affect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your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agency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getting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touch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if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bill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hasn’t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been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assigned 	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your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agency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after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reasonable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amount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time.</a:t>
            </a:r>
            <a:endParaRPr sz="2000">
              <a:latin typeface="Arial"/>
              <a:cs typeface="Arial"/>
            </a:endParaRPr>
          </a:p>
          <a:p>
            <a:pPr marL="182880" marR="256540" indent="-170815">
              <a:lnSpc>
                <a:spcPct val="100000"/>
              </a:lnSpc>
              <a:spcBef>
                <a:spcPts val="1200"/>
              </a:spcBef>
              <a:buChar char="•"/>
              <a:tabLst>
                <a:tab pos="184785" algn="l"/>
              </a:tabLst>
            </a:pPr>
            <a:r>
              <a:rPr sz="2000" dirty="0">
                <a:latin typeface="Arial"/>
                <a:cs typeface="Arial"/>
              </a:rPr>
              <a:t>If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you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have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capacity,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consider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preparing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if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not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submitting 	</a:t>
            </a:r>
            <a:r>
              <a:rPr sz="2000" dirty="0">
                <a:latin typeface="Arial"/>
                <a:cs typeface="Arial"/>
              </a:rPr>
              <a:t>estimates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prior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proposed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legislation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being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scheduled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for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hearing.</a:t>
            </a:r>
            <a:endParaRPr sz="2000">
              <a:latin typeface="Arial"/>
              <a:cs typeface="Arial"/>
            </a:endParaRPr>
          </a:p>
          <a:p>
            <a:pPr marL="182880" marR="74295" indent="-170815">
              <a:lnSpc>
                <a:spcPct val="100000"/>
              </a:lnSpc>
              <a:spcBef>
                <a:spcPts val="1200"/>
              </a:spcBef>
              <a:buChar char="•"/>
              <a:tabLst>
                <a:tab pos="184785" algn="l"/>
              </a:tabLst>
            </a:pPr>
            <a:r>
              <a:rPr sz="2000" dirty="0">
                <a:latin typeface="Arial"/>
                <a:cs typeface="Arial"/>
              </a:rPr>
              <a:t>Consider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lending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some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thought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your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internal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process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for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preparing 	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reviewing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estimates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before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having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use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that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process.</a:t>
            </a:r>
            <a:endParaRPr sz="2000">
              <a:latin typeface="Arial"/>
              <a:cs typeface="Arial"/>
            </a:endParaRPr>
          </a:p>
          <a:p>
            <a:pPr marL="182880" marR="5080" indent="-170815">
              <a:lnSpc>
                <a:spcPct val="100000"/>
              </a:lnSpc>
              <a:spcBef>
                <a:spcPts val="1200"/>
              </a:spcBef>
              <a:buChar char="•"/>
              <a:tabLst>
                <a:tab pos="184785" algn="l"/>
              </a:tabLst>
            </a:pPr>
            <a:r>
              <a:rPr sz="2000" dirty="0">
                <a:latin typeface="Arial"/>
                <a:cs typeface="Arial"/>
              </a:rPr>
              <a:t>If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you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don’t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understand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why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your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agency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was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assigned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particular 	</a:t>
            </a:r>
            <a:r>
              <a:rPr sz="2000" dirty="0">
                <a:latin typeface="Arial"/>
                <a:cs typeface="Arial"/>
              </a:rPr>
              <a:t>bill,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reach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out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fiscal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note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coordinator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who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made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assignment 	</a:t>
            </a:r>
            <a:r>
              <a:rPr sz="2000" dirty="0">
                <a:latin typeface="Arial"/>
                <a:cs typeface="Arial"/>
              </a:rPr>
              <a:t>or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Chris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Mattsson.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1030" y="493268"/>
            <a:ext cx="383476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85" dirty="0"/>
              <a:t>What</a:t>
            </a:r>
            <a:r>
              <a:rPr spc="-195" dirty="0"/>
              <a:t> </a:t>
            </a:r>
            <a:r>
              <a:rPr spc="-80" dirty="0"/>
              <a:t>are</a:t>
            </a:r>
            <a:r>
              <a:rPr spc="-175" dirty="0"/>
              <a:t> </a:t>
            </a:r>
            <a:r>
              <a:rPr spc="-95" dirty="0"/>
              <a:t>fiscal</a:t>
            </a:r>
            <a:r>
              <a:rPr spc="-200" dirty="0"/>
              <a:t> </a:t>
            </a:r>
            <a:r>
              <a:rPr spc="-45" dirty="0"/>
              <a:t>notes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DECEMBER</a:t>
            </a:r>
            <a:r>
              <a:rPr spc="-55" dirty="0"/>
              <a:t> </a:t>
            </a:r>
            <a:r>
              <a:rPr spc="-20" dirty="0"/>
              <a:t>2024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LEGISLATIVE</a:t>
            </a:r>
            <a:r>
              <a:rPr spc="-60" dirty="0"/>
              <a:t> </a:t>
            </a:r>
            <a:r>
              <a:rPr dirty="0"/>
              <a:t>BUDGET</a:t>
            </a:r>
            <a:r>
              <a:rPr spc="-30" dirty="0"/>
              <a:t> </a:t>
            </a:r>
            <a:r>
              <a:rPr spc="-20" dirty="0"/>
              <a:t>BOARD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fld id="{81D60167-4931-47E6-BA6A-407CBD079E47}" type="slidenum">
              <a:rPr spc="-25" dirty="0"/>
              <a:t>2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68361"/>
            <a:ext cx="7835265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Fiscal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notes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are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written estimates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fiscal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impact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that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may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result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from</a:t>
            </a:r>
            <a:r>
              <a:rPr sz="1800" spc="-25" dirty="0">
                <a:latin typeface="Arial"/>
                <a:cs typeface="Arial"/>
              </a:rPr>
              <a:t> the </a:t>
            </a:r>
            <a:r>
              <a:rPr sz="1800" dirty="0">
                <a:latin typeface="Arial"/>
                <a:cs typeface="Arial"/>
              </a:rPr>
              <a:t>implementation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bill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or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joint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resolution</a:t>
            </a:r>
            <a:r>
              <a:rPr sz="1600" spc="-10" dirty="0"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  <a:p>
            <a:pPr marL="12700" marR="239395">
              <a:lnSpc>
                <a:spcPct val="100000"/>
              </a:lnSpc>
              <a:spcBef>
                <a:spcPts val="1200"/>
              </a:spcBef>
            </a:pPr>
            <a:r>
              <a:rPr sz="1800" dirty="0">
                <a:latin typeface="Arial"/>
                <a:cs typeface="Arial"/>
              </a:rPr>
              <a:t>They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serve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tool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help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legislators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better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understand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how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proposed </a:t>
            </a:r>
            <a:r>
              <a:rPr sz="1800" dirty="0">
                <a:latin typeface="Arial"/>
                <a:cs typeface="Arial"/>
              </a:rPr>
              <a:t>legislation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might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impact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state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budget,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state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agencies,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and,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if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applicable, </a:t>
            </a:r>
            <a:r>
              <a:rPr sz="1800" dirty="0">
                <a:latin typeface="Arial"/>
                <a:cs typeface="Arial"/>
              </a:rPr>
              <a:t>local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governments</a:t>
            </a:r>
            <a:r>
              <a:rPr sz="1600" spc="-10" dirty="0"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800" dirty="0">
                <a:latin typeface="Arial"/>
                <a:cs typeface="Arial"/>
              </a:rPr>
              <a:t>Fiscal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notes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can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reflect:</a:t>
            </a:r>
            <a:endParaRPr sz="18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1200"/>
              </a:spcBef>
              <a:buChar char="•"/>
              <a:tabLst>
                <a:tab pos="299085" algn="l"/>
              </a:tabLst>
            </a:pPr>
            <a:r>
              <a:rPr sz="1800" spc="-10" dirty="0">
                <a:latin typeface="Arial"/>
                <a:cs typeface="Arial"/>
              </a:rPr>
              <a:t>Costs</a:t>
            </a:r>
            <a:endParaRPr sz="18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1200"/>
              </a:spcBef>
              <a:buChar char="•"/>
              <a:tabLst>
                <a:tab pos="299085" algn="l"/>
              </a:tabLst>
            </a:pPr>
            <a:r>
              <a:rPr sz="1800" spc="-10" dirty="0">
                <a:latin typeface="Arial"/>
                <a:cs typeface="Arial"/>
              </a:rPr>
              <a:t>Savings</a:t>
            </a:r>
            <a:endParaRPr sz="18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1200"/>
              </a:spcBef>
              <a:buChar char="•"/>
              <a:tabLst>
                <a:tab pos="299085" algn="l"/>
              </a:tabLst>
            </a:pPr>
            <a:r>
              <a:rPr sz="1800" dirty="0">
                <a:latin typeface="Arial"/>
                <a:cs typeface="Arial"/>
              </a:rPr>
              <a:t>Revenue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Gains</a:t>
            </a:r>
            <a:endParaRPr sz="18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1200"/>
              </a:spcBef>
              <a:buChar char="•"/>
              <a:tabLst>
                <a:tab pos="299085" algn="l"/>
              </a:tabLst>
            </a:pPr>
            <a:r>
              <a:rPr sz="1800" dirty="0">
                <a:latin typeface="Arial"/>
                <a:cs typeface="Arial"/>
              </a:rPr>
              <a:t>Revenue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Losses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11505">
              <a:lnSpc>
                <a:spcPct val="100000"/>
              </a:lnSpc>
              <a:spcBef>
                <a:spcPts val="105"/>
              </a:spcBef>
            </a:pPr>
            <a:r>
              <a:rPr spc="-100" dirty="0"/>
              <a:t>Frequently</a:t>
            </a:r>
            <a:r>
              <a:rPr spc="-204" dirty="0"/>
              <a:t> </a:t>
            </a:r>
            <a:r>
              <a:rPr spc="-90" dirty="0"/>
              <a:t>asked</a:t>
            </a:r>
            <a:r>
              <a:rPr spc="-190" dirty="0"/>
              <a:t> </a:t>
            </a:r>
            <a:r>
              <a:rPr spc="-70" dirty="0"/>
              <a:t>questions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DECEMBER</a:t>
            </a:r>
            <a:r>
              <a:rPr spc="-55" dirty="0"/>
              <a:t> </a:t>
            </a:r>
            <a:r>
              <a:rPr spc="-20" dirty="0"/>
              <a:t>2024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LEGISLATIVE</a:t>
            </a:r>
            <a:r>
              <a:rPr spc="-60" dirty="0"/>
              <a:t> </a:t>
            </a:r>
            <a:r>
              <a:rPr dirty="0"/>
              <a:t>BUDGET</a:t>
            </a:r>
            <a:r>
              <a:rPr spc="-30" dirty="0"/>
              <a:t> </a:t>
            </a:r>
            <a:r>
              <a:rPr spc="-20" dirty="0"/>
              <a:t>BOARD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fld id="{81D60167-4931-47E6-BA6A-407CBD079E47}" type="slidenum">
              <a:rPr spc="-25" dirty="0"/>
              <a:t>20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240029" algn="l"/>
              </a:tabLst>
            </a:pPr>
            <a:r>
              <a:rPr dirty="0"/>
              <a:t>Is</a:t>
            </a:r>
            <a:r>
              <a:rPr spc="-35" dirty="0"/>
              <a:t> </a:t>
            </a:r>
            <a:r>
              <a:rPr dirty="0"/>
              <a:t>there</a:t>
            </a:r>
            <a:r>
              <a:rPr spc="-30" dirty="0"/>
              <a:t> </a:t>
            </a:r>
            <a:r>
              <a:rPr dirty="0"/>
              <a:t>an</a:t>
            </a:r>
            <a:r>
              <a:rPr spc="-25" dirty="0"/>
              <a:t> </a:t>
            </a:r>
            <a:r>
              <a:rPr dirty="0"/>
              <a:t>impact</a:t>
            </a:r>
            <a:r>
              <a:rPr spc="-45" dirty="0"/>
              <a:t> </a:t>
            </a:r>
            <a:r>
              <a:rPr dirty="0"/>
              <a:t>if</a:t>
            </a:r>
            <a:r>
              <a:rPr spc="-30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bill</a:t>
            </a:r>
            <a:r>
              <a:rPr spc="-40" dirty="0"/>
              <a:t> </a:t>
            </a:r>
            <a:r>
              <a:rPr dirty="0"/>
              <a:t>authorizes</a:t>
            </a:r>
            <a:r>
              <a:rPr spc="-65" dirty="0"/>
              <a:t> </a:t>
            </a:r>
            <a:r>
              <a:rPr dirty="0"/>
              <a:t>but</a:t>
            </a:r>
            <a:r>
              <a:rPr spc="-15" dirty="0"/>
              <a:t> </a:t>
            </a:r>
            <a:r>
              <a:rPr dirty="0"/>
              <a:t>does</a:t>
            </a:r>
            <a:r>
              <a:rPr spc="-30" dirty="0"/>
              <a:t> </a:t>
            </a:r>
            <a:r>
              <a:rPr dirty="0"/>
              <a:t>not</a:t>
            </a:r>
            <a:r>
              <a:rPr spc="-20" dirty="0"/>
              <a:t> </a:t>
            </a:r>
            <a:r>
              <a:rPr dirty="0"/>
              <a:t>require</a:t>
            </a:r>
            <a:r>
              <a:rPr spc="-40" dirty="0"/>
              <a:t> </a:t>
            </a:r>
            <a:r>
              <a:rPr dirty="0"/>
              <a:t>a</a:t>
            </a:r>
            <a:r>
              <a:rPr spc="-30" dirty="0"/>
              <a:t> </a:t>
            </a:r>
            <a:r>
              <a:rPr dirty="0"/>
              <a:t>program</a:t>
            </a:r>
            <a:r>
              <a:rPr spc="-20" dirty="0"/>
              <a:t> </a:t>
            </a:r>
            <a:r>
              <a:rPr dirty="0"/>
              <a:t>to</a:t>
            </a:r>
            <a:r>
              <a:rPr spc="-40" dirty="0"/>
              <a:t> </a:t>
            </a:r>
            <a:r>
              <a:rPr dirty="0"/>
              <a:t>be</a:t>
            </a:r>
            <a:r>
              <a:rPr spc="-20" dirty="0"/>
              <a:t> </a:t>
            </a:r>
            <a:r>
              <a:rPr spc="-10" dirty="0"/>
              <a:t>implemented?</a:t>
            </a:r>
          </a:p>
          <a:p>
            <a:pPr marL="241300" marR="5080">
              <a:lnSpc>
                <a:spcPct val="100000"/>
              </a:lnSpc>
              <a:spcBef>
                <a:spcPts val="1195"/>
              </a:spcBef>
            </a:pPr>
            <a:r>
              <a:rPr b="0" dirty="0">
                <a:latin typeface="Arial"/>
                <a:cs typeface="Arial"/>
              </a:rPr>
              <a:t>For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estimates</a:t>
            </a:r>
            <a:r>
              <a:rPr b="0" spc="-6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of</a:t>
            </a:r>
            <a:r>
              <a:rPr b="0" spc="-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impact</a:t>
            </a:r>
            <a:r>
              <a:rPr b="0" spc="-3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to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the</a:t>
            </a:r>
            <a:r>
              <a:rPr b="0" spc="-2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state,</a:t>
            </a:r>
            <a:r>
              <a:rPr b="0" spc="-6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the</a:t>
            </a:r>
            <a:r>
              <a:rPr b="0" spc="-2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LBB</a:t>
            </a:r>
            <a:r>
              <a:rPr b="0" spc="-2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treats</a:t>
            </a:r>
            <a:r>
              <a:rPr b="0" spc="-4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“shall”</a:t>
            </a:r>
            <a:r>
              <a:rPr b="0" spc="-3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and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“may”</a:t>
            </a:r>
            <a:r>
              <a:rPr b="0" spc="-1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in</a:t>
            </a:r>
            <a:r>
              <a:rPr b="0" spc="-1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the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same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way</a:t>
            </a:r>
            <a:r>
              <a:rPr b="0" spc="-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and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assumes </a:t>
            </a:r>
            <a:r>
              <a:rPr b="0" dirty="0">
                <a:latin typeface="Arial"/>
                <a:cs typeface="Arial"/>
              </a:rPr>
              <a:t>full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implementation.</a:t>
            </a:r>
            <a:r>
              <a:rPr b="0" spc="-8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This</a:t>
            </a:r>
            <a:r>
              <a:rPr b="0" spc="-2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provides</a:t>
            </a:r>
            <a:r>
              <a:rPr b="0" spc="-2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the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legislature</a:t>
            </a:r>
            <a:r>
              <a:rPr b="0" spc="-6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with information</a:t>
            </a:r>
            <a:r>
              <a:rPr b="0" spc="-5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regarding</a:t>
            </a:r>
            <a:r>
              <a:rPr b="0" spc="-5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the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potential</a:t>
            </a:r>
            <a:r>
              <a:rPr b="0" spc="-5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costs</a:t>
            </a:r>
            <a:r>
              <a:rPr b="0" spc="-40" dirty="0">
                <a:latin typeface="Arial"/>
                <a:cs typeface="Arial"/>
              </a:rPr>
              <a:t> </a:t>
            </a:r>
            <a:r>
              <a:rPr b="0" spc="-25" dirty="0">
                <a:latin typeface="Arial"/>
                <a:cs typeface="Arial"/>
              </a:rPr>
              <a:t>of</a:t>
            </a:r>
            <a:r>
              <a:rPr b="0" spc="500" dirty="0">
                <a:latin typeface="Arial"/>
                <a:cs typeface="Arial"/>
              </a:rPr>
              <a:t>  </a:t>
            </a:r>
            <a:r>
              <a:rPr b="0" dirty="0">
                <a:latin typeface="Arial"/>
                <a:cs typeface="Arial"/>
              </a:rPr>
              <a:t>the</a:t>
            </a:r>
            <a:r>
              <a:rPr b="0" spc="-3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proposed</a:t>
            </a:r>
            <a:r>
              <a:rPr b="0" spc="-6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legislation</a:t>
            </a:r>
            <a:r>
              <a:rPr b="0" spc="-5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and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a</a:t>
            </a:r>
            <a:r>
              <a:rPr b="0" spc="-2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specific</a:t>
            </a:r>
            <a:r>
              <a:rPr b="0" spc="-4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dollar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amount</a:t>
            </a:r>
            <a:r>
              <a:rPr b="0" spc="-3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that</a:t>
            </a:r>
            <a:r>
              <a:rPr b="0" spc="-3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the</a:t>
            </a:r>
            <a:r>
              <a:rPr b="0" spc="-4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legislature</a:t>
            </a:r>
            <a:r>
              <a:rPr b="0" spc="-5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can</a:t>
            </a:r>
            <a:r>
              <a:rPr b="0" spc="-3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use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when</a:t>
            </a:r>
            <a:r>
              <a:rPr b="0" spc="-20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deciding</a:t>
            </a:r>
            <a:r>
              <a:rPr b="0" spc="50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how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much,</a:t>
            </a:r>
            <a:r>
              <a:rPr b="0" spc="-3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if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spc="-20" dirty="0">
                <a:latin typeface="Arial"/>
                <a:cs typeface="Arial"/>
              </a:rPr>
              <a:t>any,</a:t>
            </a:r>
            <a:r>
              <a:rPr b="0" spc="-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of</a:t>
            </a:r>
            <a:r>
              <a:rPr b="0" spc="-2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the</a:t>
            </a:r>
            <a:r>
              <a:rPr b="0" spc="-3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program</a:t>
            </a:r>
            <a:r>
              <a:rPr b="0" spc="-6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costs</a:t>
            </a:r>
            <a:r>
              <a:rPr b="0" spc="-4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to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fund</a:t>
            </a:r>
            <a:r>
              <a:rPr b="0" spc="-4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through</a:t>
            </a:r>
            <a:r>
              <a:rPr b="0" spc="-6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the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appropriation</a:t>
            </a:r>
            <a:r>
              <a:rPr b="0" spc="-60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process.</a:t>
            </a:r>
          </a:p>
          <a:p>
            <a:pPr marL="207645" indent="-194945">
              <a:lnSpc>
                <a:spcPct val="100000"/>
              </a:lnSpc>
              <a:spcBef>
                <a:spcPts val="1205"/>
              </a:spcBef>
              <a:buAutoNum type="arabicPeriod" startAt="2"/>
              <a:tabLst>
                <a:tab pos="207645" algn="l"/>
              </a:tabLst>
            </a:pPr>
            <a:r>
              <a:rPr dirty="0"/>
              <a:t>What</a:t>
            </a:r>
            <a:r>
              <a:rPr spc="-15" dirty="0"/>
              <a:t> </a:t>
            </a:r>
            <a:r>
              <a:rPr dirty="0"/>
              <a:t>if</a:t>
            </a:r>
            <a:r>
              <a:rPr spc="-25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dirty="0"/>
              <a:t>mistake</a:t>
            </a:r>
            <a:r>
              <a:rPr spc="-50" dirty="0"/>
              <a:t> </a:t>
            </a:r>
            <a:r>
              <a:rPr dirty="0"/>
              <a:t>is</a:t>
            </a:r>
            <a:r>
              <a:rPr spc="-15" dirty="0"/>
              <a:t> </a:t>
            </a:r>
            <a:r>
              <a:rPr dirty="0"/>
              <a:t>made</a:t>
            </a:r>
            <a:r>
              <a:rPr spc="-30" dirty="0"/>
              <a:t> </a:t>
            </a:r>
            <a:r>
              <a:rPr dirty="0"/>
              <a:t>when</a:t>
            </a:r>
            <a:r>
              <a:rPr spc="-55" dirty="0"/>
              <a:t> </a:t>
            </a:r>
            <a:r>
              <a:rPr dirty="0"/>
              <a:t>submitting</a:t>
            </a:r>
            <a:r>
              <a:rPr spc="-55" dirty="0"/>
              <a:t> </a:t>
            </a:r>
            <a:r>
              <a:rPr dirty="0"/>
              <a:t>an</a:t>
            </a:r>
            <a:r>
              <a:rPr spc="-25" dirty="0"/>
              <a:t> </a:t>
            </a:r>
            <a:r>
              <a:rPr dirty="0"/>
              <a:t>estimate?</a:t>
            </a:r>
            <a:r>
              <a:rPr spc="-55" dirty="0"/>
              <a:t> </a:t>
            </a:r>
            <a:r>
              <a:rPr dirty="0"/>
              <a:t>Can</a:t>
            </a:r>
            <a:r>
              <a:rPr spc="-20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spc="-10" dirty="0"/>
              <a:t>submissions</a:t>
            </a:r>
            <a:r>
              <a:rPr spc="-50" dirty="0"/>
              <a:t> </a:t>
            </a:r>
            <a:r>
              <a:rPr dirty="0"/>
              <a:t>be</a:t>
            </a:r>
            <a:r>
              <a:rPr spc="-20" dirty="0"/>
              <a:t> </a:t>
            </a:r>
            <a:r>
              <a:rPr spc="-10" dirty="0"/>
              <a:t>edited?</a:t>
            </a:r>
          </a:p>
          <a:p>
            <a:pPr marL="241300" marR="466090">
              <a:lnSpc>
                <a:spcPct val="100000"/>
              </a:lnSpc>
              <a:spcBef>
                <a:spcPts val="1200"/>
              </a:spcBef>
            </a:pPr>
            <a:r>
              <a:rPr b="0" dirty="0">
                <a:latin typeface="Arial"/>
                <a:cs typeface="Arial"/>
              </a:rPr>
              <a:t>Estimates</a:t>
            </a:r>
            <a:r>
              <a:rPr b="0" spc="-5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can</a:t>
            </a:r>
            <a:r>
              <a:rPr b="0" spc="-3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be</a:t>
            </a:r>
            <a:r>
              <a:rPr b="0" spc="-3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resubmitted.</a:t>
            </a:r>
            <a:r>
              <a:rPr b="0" spc="-5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Contact</a:t>
            </a:r>
            <a:r>
              <a:rPr b="0" spc="-5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the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fiscal</a:t>
            </a:r>
            <a:r>
              <a:rPr b="0" spc="-4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note</a:t>
            </a:r>
            <a:r>
              <a:rPr b="0" spc="-4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coordinator</a:t>
            </a:r>
            <a:r>
              <a:rPr b="0" spc="-5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who</a:t>
            </a:r>
            <a:r>
              <a:rPr b="0" spc="-1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assigned</a:t>
            </a:r>
            <a:r>
              <a:rPr b="0" spc="-6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the</a:t>
            </a:r>
            <a:r>
              <a:rPr b="0" spc="-40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proposed legislation.</a:t>
            </a:r>
          </a:p>
          <a:p>
            <a:pPr marL="207645" indent="-194945">
              <a:lnSpc>
                <a:spcPct val="100000"/>
              </a:lnSpc>
              <a:spcBef>
                <a:spcPts val="1200"/>
              </a:spcBef>
              <a:buAutoNum type="arabicPeriod" startAt="3"/>
              <a:tabLst>
                <a:tab pos="207645" algn="l"/>
              </a:tabLst>
            </a:pPr>
            <a:r>
              <a:rPr dirty="0"/>
              <a:t>How</a:t>
            </a:r>
            <a:r>
              <a:rPr spc="-25" dirty="0"/>
              <a:t> </a:t>
            </a:r>
            <a:r>
              <a:rPr dirty="0"/>
              <a:t>are</a:t>
            </a:r>
            <a:r>
              <a:rPr spc="-30" dirty="0"/>
              <a:t> </a:t>
            </a:r>
            <a:r>
              <a:rPr dirty="0"/>
              <a:t>fiscal</a:t>
            </a:r>
            <a:r>
              <a:rPr spc="-55" dirty="0"/>
              <a:t> </a:t>
            </a:r>
            <a:r>
              <a:rPr dirty="0"/>
              <a:t>notes</a:t>
            </a:r>
            <a:r>
              <a:rPr spc="-50" dirty="0"/>
              <a:t> </a:t>
            </a:r>
            <a:r>
              <a:rPr dirty="0"/>
              <a:t>distributed,</a:t>
            </a:r>
            <a:r>
              <a:rPr spc="-50" dirty="0"/>
              <a:t> </a:t>
            </a:r>
            <a:r>
              <a:rPr dirty="0"/>
              <a:t>and</a:t>
            </a:r>
            <a:r>
              <a:rPr spc="-30" dirty="0"/>
              <a:t> </a:t>
            </a:r>
            <a:r>
              <a:rPr dirty="0"/>
              <a:t>are</a:t>
            </a:r>
            <a:r>
              <a:rPr spc="-40" dirty="0"/>
              <a:t> </a:t>
            </a:r>
            <a:r>
              <a:rPr dirty="0"/>
              <a:t>copies</a:t>
            </a:r>
            <a:r>
              <a:rPr spc="-50" dirty="0"/>
              <a:t> </a:t>
            </a:r>
            <a:r>
              <a:rPr dirty="0"/>
              <a:t>available</a:t>
            </a:r>
            <a:r>
              <a:rPr spc="-65" dirty="0"/>
              <a:t> </a:t>
            </a:r>
            <a:r>
              <a:rPr dirty="0"/>
              <a:t>for</a:t>
            </a:r>
            <a:r>
              <a:rPr spc="-30" dirty="0"/>
              <a:t> </a:t>
            </a:r>
            <a:r>
              <a:rPr spc="-10" dirty="0"/>
              <a:t>agencies?</a:t>
            </a:r>
          </a:p>
          <a:p>
            <a:pPr marL="240665" marR="15240">
              <a:lnSpc>
                <a:spcPct val="100000"/>
              </a:lnSpc>
              <a:spcBef>
                <a:spcPts val="1200"/>
              </a:spcBef>
            </a:pPr>
            <a:r>
              <a:rPr b="0" dirty="0">
                <a:latin typeface="Arial"/>
                <a:cs typeface="Arial"/>
              </a:rPr>
              <a:t>Fiscal</a:t>
            </a:r>
            <a:r>
              <a:rPr b="0" spc="-4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notes</a:t>
            </a:r>
            <a:r>
              <a:rPr b="0" spc="-3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are</a:t>
            </a:r>
            <a:r>
              <a:rPr b="0" spc="-3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delivered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electronically</a:t>
            </a:r>
            <a:r>
              <a:rPr b="0" spc="-4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directly</a:t>
            </a:r>
            <a:r>
              <a:rPr b="0" spc="-5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to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the</a:t>
            </a:r>
            <a:r>
              <a:rPr b="0" spc="-4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requesting</a:t>
            </a:r>
            <a:r>
              <a:rPr b="0" spc="-6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committee,</a:t>
            </a:r>
            <a:r>
              <a:rPr b="0" spc="-5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the</a:t>
            </a:r>
            <a:r>
              <a:rPr b="0" spc="-40" dirty="0">
                <a:latin typeface="Arial"/>
                <a:cs typeface="Arial"/>
              </a:rPr>
              <a:t> </a:t>
            </a:r>
            <a:r>
              <a:rPr b="0" spc="-20" dirty="0">
                <a:latin typeface="Arial"/>
                <a:cs typeface="Arial"/>
              </a:rPr>
              <a:t>bill</a:t>
            </a:r>
            <a:r>
              <a:rPr b="0" spc="500" dirty="0">
                <a:latin typeface="Arial"/>
                <a:cs typeface="Arial"/>
              </a:rPr>
              <a:t>  </a:t>
            </a:r>
            <a:r>
              <a:rPr b="0" spc="-10" dirty="0">
                <a:latin typeface="Arial"/>
                <a:cs typeface="Arial"/>
              </a:rPr>
              <a:t>author/sponsor,</a:t>
            </a:r>
            <a:r>
              <a:rPr b="0" spc="-6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and</a:t>
            </a:r>
            <a:r>
              <a:rPr b="0" spc="-3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source</a:t>
            </a:r>
            <a:r>
              <a:rPr b="0" spc="-5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agencies.</a:t>
            </a:r>
            <a:r>
              <a:rPr b="0" spc="-5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Copies</a:t>
            </a:r>
            <a:r>
              <a:rPr b="0" spc="-4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of</a:t>
            </a:r>
            <a:r>
              <a:rPr b="0" spc="-1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fiscal</a:t>
            </a:r>
            <a:r>
              <a:rPr b="0" spc="-4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notes</a:t>
            </a:r>
            <a:r>
              <a:rPr b="0" spc="-5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are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also</a:t>
            </a:r>
            <a:r>
              <a:rPr b="0" spc="-3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available</a:t>
            </a:r>
            <a:r>
              <a:rPr b="0" spc="-2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on</a:t>
            </a:r>
            <a:r>
              <a:rPr b="0" spc="-55" dirty="0">
                <a:latin typeface="Arial"/>
                <a:cs typeface="Arial"/>
              </a:rPr>
              <a:t> </a:t>
            </a:r>
            <a:r>
              <a:rPr b="0" u="sng" spc="-25" dirty="0">
                <a:solidFill>
                  <a:srgbClr val="5F5F5F"/>
                </a:solidFill>
                <a:uFill>
                  <a:solidFill>
                    <a:srgbClr val="5F5F5F"/>
                  </a:solidFill>
                </a:uFill>
                <a:latin typeface="Arial"/>
                <a:cs typeface="Arial"/>
                <a:hlinkClick r:id="rId2"/>
              </a:rPr>
              <a:t>Texas</a:t>
            </a:r>
            <a:r>
              <a:rPr b="0" u="sng" spc="-10" dirty="0">
                <a:solidFill>
                  <a:srgbClr val="5F5F5F"/>
                </a:solidFill>
                <a:uFill>
                  <a:solidFill>
                    <a:srgbClr val="5F5F5F"/>
                  </a:solidFill>
                </a:uFill>
                <a:latin typeface="Arial"/>
                <a:cs typeface="Arial"/>
                <a:hlinkClick r:id="rId2"/>
              </a:rPr>
              <a:t> Legislature</a:t>
            </a:r>
            <a:r>
              <a:rPr b="0" u="none" spc="-10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b="0" u="sng" dirty="0">
                <a:solidFill>
                  <a:srgbClr val="5F5F5F"/>
                </a:solidFill>
                <a:uFill>
                  <a:solidFill>
                    <a:srgbClr val="5F5F5F"/>
                  </a:solidFill>
                </a:uFill>
                <a:latin typeface="Arial"/>
                <a:cs typeface="Arial"/>
                <a:hlinkClick r:id="rId2"/>
              </a:rPr>
              <a:t>Online</a:t>
            </a:r>
            <a:r>
              <a:rPr b="0" u="none" spc="-35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once</a:t>
            </a:r>
            <a:r>
              <a:rPr b="0" u="none" spc="-40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the</a:t>
            </a:r>
            <a:r>
              <a:rPr b="0" u="none" spc="-30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bill</a:t>
            </a:r>
            <a:r>
              <a:rPr b="0" u="none" spc="-15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has</a:t>
            </a:r>
            <a:r>
              <a:rPr b="0" u="none" spc="-25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been</a:t>
            </a:r>
            <a:r>
              <a:rPr b="0" u="none" spc="-45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heard</a:t>
            </a:r>
            <a:r>
              <a:rPr b="0" u="none" spc="-45" dirty="0">
                <a:latin typeface="Arial"/>
                <a:cs typeface="Arial"/>
              </a:rPr>
              <a:t> </a:t>
            </a:r>
            <a:r>
              <a:rPr b="0" u="none" dirty="0">
                <a:latin typeface="Arial"/>
                <a:cs typeface="Arial"/>
              </a:rPr>
              <a:t>in</a:t>
            </a:r>
            <a:r>
              <a:rPr b="0" u="none" spc="-20" dirty="0">
                <a:latin typeface="Arial"/>
                <a:cs typeface="Arial"/>
              </a:rPr>
              <a:t> </a:t>
            </a:r>
            <a:r>
              <a:rPr b="0" u="none" spc="-10" dirty="0">
                <a:latin typeface="Arial"/>
                <a:cs typeface="Arial"/>
              </a:rPr>
              <a:t>committee.</a:t>
            </a:r>
          </a:p>
          <a:p>
            <a:pPr marL="207645" indent="-194945">
              <a:lnSpc>
                <a:spcPct val="100000"/>
              </a:lnSpc>
              <a:spcBef>
                <a:spcPts val="1195"/>
              </a:spcBef>
              <a:buAutoNum type="arabicPeriod" startAt="4"/>
              <a:tabLst>
                <a:tab pos="207645" algn="l"/>
              </a:tabLst>
            </a:pPr>
            <a:r>
              <a:rPr dirty="0"/>
              <a:t>Who</a:t>
            </a:r>
            <a:r>
              <a:rPr spc="-15" dirty="0"/>
              <a:t> </a:t>
            </a:r>
            <a:r>
              <a:rPr dirty="0"/>
              <a:t>is</a:t>
            </a:r>
            <a:r>
              <a:rPr spc="-30" dirty="0"/>
              <a:t> </a:t>
            </a:r>
            <a:r>
              <a:rPr dirty="0"/>
              <a:t>available</a:t>
            </a:r>
            <a:r>
              <a:rPr spc="-50" dirty="0"/>
              <a:t> </a:t>
            </a:r>
            <a:r>
              <a:rPr dirty="0"/>
              <a:t>to</a:t>
            </a:r>
            <a:r>
              <a:rPr spc="-35" dirty="0"/>
              <a:t> </a:t>
            </a:r>
            <a:r>
              <a:rPr dirty="0"/>
              <a:t>assist</a:t>
            </a:r>
            <a:r>
              <a:rPr spc="-40" dirty="0"/>
              <a:t> </a:t>
            </a:r>
            <a:r>
              <a:rPr dirty="0"/>
              <a:t>our</a:t>
            </a:r>
            <a:r>
              <a:rPr spc="-10" dirty="0"/>
              <a:t> </a:t>
            </a:r>
            <a:r>
              <a:rPr dirty="0"/>
              <a:t>agency</a:t>
            </a:r>
            <a:r>
              <a:rPr spc="-55" dirty="0"/>
              <a:t> </a:t>
            </a:r>
            <a:r>
              <a:rPr dirty="0"/>
              <a:t>with</a:t>
            </a:r>
            <a:r>
              <a:rPr spc="-60" dirty="0"/>
              <a:t> </a:t>
            </a:r>
            <a:r>
              <a:rPr dirty="0"/>
              <a:t>fiscal</a:t>
            </a:r>
            <a:r>
              <a:rPr spc="-35" dirty="0"/>
              <a:t> </a:t>
            </a:r>
            <a:r>
              <a:rPr spc="-10" dirty="0"/>
              <a:t>notes?</a:t>
            </a:r>
          </a:p>
          <a:p>
            <a:pPr marL="240665" marR="102870">
              <a:lnSpc>
                <a:spcPct val="100000"/>
              </a:lnSpc>
              <a:spcBef>
                <a:spcPts val="1200"/>
              </a:spcBef>
            </a:pPr>
            <a:r>
              <a:rPr b="0" dirty="0">
                <a:latin typeface="Arial"/>
                <a:cs typeface="Arial"/>
              </a:rPr>
              <a:t>The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LBB</a:t>
            </a:r>
            <a:r>
              <a:rPr b="0" spc="-2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has</a:t>
            </a:r>
            <a:r>
              <a:rPr b="0" spc="-2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a</a:t>
            </a:r>
            <a:r>
              <a:rPr b="0" spc="-2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technical</a:t>
            </a:r>
            <a:r>
              <a:rPr b="0" spc="-3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support</a:t>
            </a:r>
            <a:r>
              <a:rPr b="0" spc="-5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team</a:t>
            </a:r>
            <a:r>
              <a:rPr b="0" spc="-4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to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assist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with</a:t>
            </a:r>
            <a:r>
              <a:rPr b="0" spc="-2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any</a:t>
            </a:r>
            <a:r>
              <a:rPr b="0" spc="-2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issues</a:t>
            </a:r>
            <a:r>
              <a:rPr b="0" spc="-4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relating</a:t>
            </a:r>
            <a:r>
              <a:rPr b="0" spc="-4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to</a:t>
            </a:r>
            <a:r>
              <a:rPr b="0" spc="-2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the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Fiscal</a:t>
            </a:r>
            <a:r>
              <a:rPr b="0" spc="-3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Note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System. </a:t>
            </a:r>
            <a:r>
              <a:rPr b="0" dirty="0">
                <a:latin typeface="Arial"/>
                <a:cs typeface="Arial"/>
              </a:rPr>
              <a:t>LBB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analysts,</a:t>
            </a:r>
            <a:r>
              <a:rPr b="0" spc="-4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fiscal</a:t>
            </a:r>
            <a:r>
              <a:rPr b="0" spc="-4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note</a:t>
            </a:r>
            <a:r>
              <a:rPr b="0" spc="-5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coordinators,</a:t>
            </a:r>
            <a:r>
              <a:rPr b="0" spc="-6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Chris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Mattsson,</a:t>
            </a:r>
            <a:r>
              <a:rPr b="0" spc="-5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and</a:t>
            </a:r>
            <a:r>
              <a:rPr b="0" spc="-3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Scott</a:t>
            </a:r>
            <a:r>
              <a:rPr b="0" spc="-4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Dudley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are</a:t>
            </a:r>
            <a:r>
              <a:rPr b="0" spc="-3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available</a:t>
            </a:r>
            <a:r>
              <a:rPr b="0" spc="-4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to</a:t>
            </a:r>
            <a:r>
              <a:rPr b="0" spc="-35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answer </a:t>
            </a:r>
            <a:r>
              <a:rPr b="0" dirty="0">
                <a:latin typeface="Arial"/>
                <a:cs typeface="Arial"/>
              </a:rPr>
              <a:t>questions</a:t>
            </a:r>
            <a:r>
              <a:rPr b="0" spc="-5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relating</a:t>
            </a:r>
            <a:r>
              <a:rPr b="0" spc="-3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to</a:t>
            </a:r>
            <a:r>
              <a:rPr b="0" spc="-2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fiscal</a:t>
            </a:r>
            <a:r>
              <a:rPr b="0" spc="-3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notes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and</a:t>
            </a:r>
            <a:r>
              <a:rPr b="0" spc="-2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the</a:t>
            </a:r>
            <a:r>
              <a:rPr b="0" spc="-3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fiscal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note</a:t>
            </a:r>
            <a:r>
              <a:rPr b="0" spc="-25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process.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457200" y="6400800"/>
              <a:ext cx="8229600" cy="0"/>
            </a:xfrm>
            <a:custGeom>
              <a:avLst/>
              <a:gdLst/>
              <a:ahLst/>
              <a:cxnLst/>
              <a:rect l="l" t="t" r="r" b="b"/>
              <a:pathLst>
                <a:path w="8229600">
                  <a:moveTo>
                    <a:pt x="0" y="0"/>
                  </a:moveTo>
                  <a:lnTo>
                    <a:pt x="822960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3998" cy="6857998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457200" y="6400800"/>
              <a:ext cx="8229600" cy="0"/>
            </a:xfrm>
            <a:custGeom>
              <a:avLst/>
              <a:gdLst/>
              <a:ahLst/>
              <a:cxnLst/>
              <a:rect l="l" t="t" r="r" b="b"/>
              <a:pathLst>
                <a:path w="8229600">
                  <a:moveTo>
                    <a:pt x="0" y="0"/>
                  </a:moveTo>
                  <a:lnTo>
                    <a:pt x="822960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063367" y="2120455"/>
            <a:ext cx="30289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95" dirty="0"/>
              <a:t>Contact</a:t>
            </a:r>
            <a:r>
              <a:rPr spc="-215" dirty="0"/>
              <a:t> </a:t>
            </a:r>
            <a:r>
              <a:rPr spc="-75" dirty="0"/>
              <a:t>the</a:t>
            </a:r>
            <a:r>
              <a:rPr spc="-185" dirty="0"/>
              <a:t> </a:t>
            </a:r>
            <a:r>
              <a:rPr spc="-25" dirty="0"/>
              <a:t>LBB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DECEMBER</a:t>
            </a:r>
            <a:r>
              <a:rPr spc="-55" dirty="0"/>
              <a:t> </a:t>
            </a:r>
            <a:r>
              <a:rPr spc="-20" dirty="0"/>
              <a:t>2024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LEGISLATIVE</a:t>
            </a:r>
            <a:r>
              <a:rPr spc="-60" dirty="0"/>
              <a:t> </a:t>
            </a:r>
            <a:r>
              <a:rPr dirty="0"/>
              <a:t>BUDGET</a:t>
            </a:r>
            <a:r>
              <a:rPr spc="-30" dirty="0"/>
              <a:t> </a:t>
            </a:r>
            <a:r>
              <a:rPr spc="-20" dirty="0"/>
              <a:t>BOARD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fld id="{81D60167-4931-47E6-BA6A-407CBD079E47}" type="slidenum">
              <a:rPr spc="-25" dirty="0"/>
              <a:t>21</a:t>
            </a:fld>
            <a:endParaRPr spc="-25" dirty="0"/>
          </a:p>
        </p:txBody>
      </p:sp>
      <p:sp>
        <p:nvSpPr>
          <p:cNvPr id="7" name="object 7"/>
          <p:cNvSpPr txBox="1"/>
          <p:nvPr/>
        </p:nvSpPr>
        <p:spPr>
          <a:xfrm>
            <a:off x="2065147" y="2732023"/>
            <a:ext cx="5013960" cy="269557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557655" marR="1551940" indent="1270" algn="ctr">
              <a:lnSpc>
                <a:spcPts val="2590"/>
              </a:lnSpc>
              <a:spcBef>
                <a:spcPts val="425"/>
              </a:spcBef>
            </a:pPr>
            <a:r>
              <a:rPr sz="2400" u="sng" spc="-10" dirty="0">
                <a:solidFill>
                  <a:srgbClr val="5F5F5F"/>
                </a:solidFill>
                <a:uFill>
                  <a:solidFill>
                    <a:srgbClr val="5F5F5F"/>
                  </a:solidFill>
                </a:uFill>
                <a:latin typeface="Arial"/>
                <a:cs typeface="Arial"/>
                <a:hlinkClick r:id="rId3"/>
              </a:rPr>
              <a:t>lbb.texas.gov</a:t>
            </a:r>
            <a:r>
              <a:rPr sz="2400" u="none" spc="-10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2400" u="none" spc="-25" dirty="0">
                <a:latin typeface="Arial"/>
                <a:cs typeface="Arial"/>
              </a:rPr>
              <a:t>512-463-</a:t>
            </a:r>
            <a:r>
              <a:rPr sz="2400" u="none" spc="-20" dirty="0">
                <a:latin typeface="Arial"/>
                <a:cs typeface="Arial"/>
              </a:rPr>
              <a:t>1200</a:t>
            </a:r>
            <a:endParaRPr sz="2400">
              <a:latin typeface="Arial"/>
              <a:cs typeface="Arial"/>
            </a:endParaRPr>
          </a:p>
          <a:p>
            <a:pPr marL="12700" marR="5080" indent="1036319">
              <a:lnSpc>
                <a:spcPts val="2590"/>
              </a:lnSpc>
              <a:spcBef>
                <a:spcPts val="2600"/>
              </a:spcBef>
            </a:pPr>
            <a:r>
              <a:rPr sz="2400" u="sng" dirty="0">
                <a:solidFill>
                  <a:srgbClr val="5F5F5F"/>
                </a:solidFill>
                <a:uFill>
                  <a:solidFill>
                    <a:srgbClr val="5F5F5F"/>
                  </a:solidFill>
                </a:uFill>
                <a:latin typeface="Arial"/>
                <a:cs typeface="Arial"/>
              </a:rPr>
              <a:t>Guide</a:t>
            </a:r>
            <a:r>
              <a:rPr sz="2400" u="sng" spc="-35" dirty="0">
                <a:solidFill>
                  <a:srgbClr val="5F5F5F"/>
                </a:solidFill>
                <a:uFill>
                  <a:solidFill>
                    <a:srgbClr val="5F5F5F"/>
                  </a:solidFill>
                </a:uFill>
                <a:latin typeface="Arial"/>
                <a:cs typeface="Arial"/>
              </a:rPr>
              <a:t> </a:t>
            </a:r>
            <a:r>
              <a:rPr sz="2400" u="sng" dirty="0">
                <a:solidFill>
                  <a:srgbClr val="5F5F5F"/>
                </a:solidFill>
                <a:uFill>
                  <a:solidFill>
                    <a:srgbClr val="5F5F5F"/>
                  </a:solidFill>
                </a:uFill>
                <a:latin typeface="Arial"/>
                <a:cs typeface="Arial"/>
              </a:rPr>
              <a:t>to</a:t>
            </a:r>
            <a:r>
              <a:rPr sz="2400" u="sng" spc="-65" dirty="0">
                <a:solidFill>
                  <a:srgbClr val="5F5F5F"/>
                </a:solidFill>
                <a:uFill>
                  <a:solidFill>
                    <a:srgbClr val="5F5F5F"/>
                  </a:solidFill>
                </a:uFill>
                <a:latin typeface="Arial"/>
                <a:cs typeface="Arial"/>
              </a:rPr>
              <a:t> </a:t>
            </a:r>
            <a:r>
              <a:rPr sz="2400" u="sng" dirty="0">
                <a:solidFill>
                  <a:srgbClr val="5F5F5F"/>
                </a:solidFill>
                <a:uFill>
                  <a:solidFill>
                    <a:srgbClr val="5F5F5F"/>
                  </a:solidFill>
                </a:uFill>
                <a:latin typeface="Arial"/>
                <a:cs typeface="Arial"/>
              </a:rPr>
              <a:t>Fiscal</a:t>
            </a:r>
            <a:r>
              <a:rPr sz="2400" u="sng" spc="-25" dirty="0">
                <a:solidFill>
                  <a:srgbClr val="5F5F5F"/>
                </a:solidFill>
                <a:uFill>
                  <a:solidFill>
                    <a:srgbClr val="5F5F5F"/>
                  </a:solidFill>
                </a:uFill>
                <a:latin typeface="Arial"/>
                <a:cs typeface="Arial"/>
              </a:rPr>
              <a:t> </a:t>
            </a:r>
            <a:r>
              <a:rPr sz="2400" u="sng" spc="-10" dirty="0">
                <a:solidFill>
                  <a:srgbClr val="5F5F5F"/>
                </a:solidFill>
                <a:uFill>
                  <a:solidFill>
                    <a:srgbClr val="5F5F5F"/>
                  </a:solidFill>
                </a:uFill>
                <a:latin typeface="Arial"/>
                <a:cs typeface="Arial"/>
              </a:rPr>
              <a:t>Notes</a:t>
            </a:r>
            <a:r>
              <a:rPr sz="2400" u="none" spc="-10" dirty="0">
                <a:solidFill>
                  <a:srgbClr val="5F5F5F"/>
                </a:solidFill>
                <a:latin typeface="Arial"/>
                <a:cs typeface="Arial"/>
              </a:rPr>
              <a:t> </a:t>
            </a:r>
            <a:r>
              <a:rPr sz="2400" u="sng" dirty="0">
                <a:solidFill>
                  <a:srgbClr val="5F5F5F"/>
                </a:solidFill>
                <a:uFill>
                  <a:solidFill>
                    <a:srgbClr val="5F5F5F"/>
                  </a:solidFill>
                </a:uFill>
                <a:latin typeface="Arial"/>
                <a:cs typeface="Arial"/>
              </a:rPr>
              <a:t>Instructions</a:t>
            </a:r>
            <a:r>
              <a:rPr sz="2400" u="sng" spc="-105" dirty="0">
                <a:solidFill>
                  <a:srgbClr val="5F5F5F"/>
                </a:solidFill>
                <a:uFill>
                  <a:solidFill>
                    <a:srgbClr val="5F5F5F"/>
                  </a:solidFill>
                </a:uFill>
                <a:latin typeface="Arial"/>
                <a:cs typeface="Arial"/>
              </a:rPr>
              <a:t> </a:t>
            </a:r>
            <a:r>
              <a:rPr sz="2400" u="sng" dirty="0">
                <a:solidFill>
                  <a:srgbClr val="5F5F5F"/>
                </a:solidFill>
                <a:uFill>
                  <a:solidFill>
                    <a:srgbClr val="5F5F5F"/>
                  </a:solidFill>
                </a:uFill>
                <a:latin typeface="Arial"/>
                <a:cs typeface="Arial"/>
              </a:rPr>
              <a:t>for</a:t>
            </a:r>
            <a:r>
              <a:rPr sz="2400" u="sng" spc="-110" dirty="0">
                <a:solidFill>
                  <a:srgbClr val="5F5F5F"/>
                </a:solidFill>
                <a:uFill>
                  <a:solidFill>
                    <a:srgbClr val="5F5F5F"/>
                  </a:solidFill>
                </a:uFill>
                <a:latin typeface="Arial"/>
                <a:cs typeface="Arial"/>
              </a:rPr>
              <a:t> </a:t>
            </a:r>
            <a:r>
              <a:rPr sz="2400" u="sng" spc="-45" dirty="0">
                <a:solidFill>
                  <a:srgbClr val="5F5F5F"/>
                </a:solidFill>
                <a:uFill>
                  <a:solidFill>
                    <a:srgbClr val="5F5F5F"/>
                  </a:solidFill>
                </a:uFill>
                <a:latin typeface="Arial"/>
                <a:cs typeface="Arial"/>
              </a:rPr>
              <a:t>Texas</a:t>
            </a:r>
            <a:r>
              <a:rPr sz="2400" u="sng" spc="-50" dirty="0">
                <a:solidFill>
                  <a:srgbClr val="5F5F5F"/>
                </a:solidFill>
                <a:uFill>
                  <a:solidFill>
                    <a:srgbClr val="5F5F5F"/>
                  </a:solidFill>
                </a:uFill>
                <a:latin typeface="Arial"/>
                <a:cs typeface="Arial"/>
              </a:rPr>
              <a:t> </a:t>
            </a:r>
            <a:r>
              <a:rPr sz="2400" u="sng" dirty="0">
                <a:solidFill>
                  <a:srgbClr val="5F5F5F"/>
                </a:solidFill>
                <a:uFill>
                  <a:solidFill>
                    <a:srgbClr val="5F5F5F"/>
                  </a:solidFill>
                </a:uFill>
                <a:latin typeface="Arial"/>
                <a:cs typeface="Arial"/>
              </a:rPr>
              <a:t>State</a:t>
            </a:r>
            <a:r>
              <a:rPr sz="2400" u="sng" spc="-165" dirty="0">
                <a:solidFill>
                  <a:srgbClr val="5F5F5F"/>
                </a:solidFill>
                <a:uFill>
                  <a:solidFill>
                    <a:srgbClr val="5F5F5F"/>
                  </a:solidFill>
                </a:uFill>
                <a:latin typeface="Arial"/>
                <a:cs typeface="Arial"/>
              </a:rPr>
              <a:t> </a:t>
            </a:r>
            <a:r>
              <a:rPr sz="2400" u="sng" spc="-10" dirty="0">
                <a:solidFill>
                  <a:srgbClr val="5F5F5F"/>
                </a:solidFill>
                <a:uFill>
                  <a:solidFill>
                    <a:srgbClr val="5F5F5F"/>
                  </a:solidFill>
                </a:uFill>
                <a:latin typeface="Arial"/>
                <a:cs typeface="Arial"/>
              </a:rPr>
              <a:t>Agencies</a:t>
            </a:r>
            <a:endParaRPr sz="2400">
              <a:latin typeface="Arial"/>
              <a:cs typeface="Arial"/>
            </a:endParaRPr>
          </a:p>
          <a:p>
            <a:pPr marL="541020" marR="535940" algn="ctr">
              <a:lnSpc>
                <a:spcPts val="2590"/>
              </a:lnSpc>
              <a:spcBef>
                <a:spcPts val="2595"/>
              </a:spcBef>
            </a:pPr>
            <a:r>
              <a:rPr sz="2400" dirty="0">
                <a:latin typeface="Arial"/>
                <a:cs typeface="Arial"/>
              </a:rPr>
              <a:t>Fiscal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Notes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System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Support </a:t>
            </a:r>
            <a:r>
              <a:rPr sz="2400" spc="-25" dirty="0">
                <a:latin typeface="Arial"/>
                <a:cs typeface="Arial"/>
              </a:rPr>
              <a:t>512-936-</a:t>
            </a:r>
            <a:r>
              <a:rPr sz="2400" spc="-20" dirty="0">
                <a:latin typeface="Arial"/>
                <a:cs typeface="Arial"/>
              </a:rPr>
              <a:t>4033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00686" y="493268"/>
            <a:ext cx="374396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30" dirty="0"/>
              <a:t>Types</a:t>
            </a:r>
            <a:r>
              <a:rPr spc="-240" dirty="0"/>
              <a:t> </a:t>
            </a:r>
            <a:r>
              <a:rPr spc="-55" dirty="0"/>
              <a:t>of</a:t>
            </a:r>
            <a:r>
              <a:rPr spc="-215" dirty="0"/>
              <a:t> </a:t>
            </a:r>
            <a:r>
              <a:rPr spc="-85" dirty="0"/>
              <a:t>fiscal</a:t>
            </a:r>
            <a:r>
              <a:rPr spc="-229" dirty="0"/>
              <a:t> </a:t>
            </a:r>
            <a:r>
              <a:rPr spc="-65" dirty="0"/>
              <a:t>notes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DECEMBER</a:t>
            </a:r>
            <a:r>
              <a:rPr spc="-55" dirty="0"/>
              <a:t> </a:t>
            </a:r>
            <a:r>
              <a:rPr spc="-20" dirty="0"/>
              <a:t>2024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LEGISLATIVE</a:t>
            </a:r>
            <a:r>
              <a:rPr spc="-60" dirty="0"/>
              <a:t> </a:t>
            </a:r>
            <a:r>
              <a:rPr dirty="0"/>
              <a:t>BUDGET</a:t>
            </a:r>
            <a:r>
              <a:rPr spc="-30" dirty="0"/>
              <a:t> </a:t>
            </a:r>
            <a:r>
              <a:rPr spc="-20" dirty="0"/>
              <a:t>BOARD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fld id="{81D60167-4931-47E6-BA6A-407CBD079E47}" type="slidenum">
              <a:rPr spc="-25" dirty="0"/>
              <a:t>3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69885"/>
            <a:ext cx="7935595" cy="481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latin typeface="Arial"/>
                <a:cs typeface="Arial"/>
              </a:rPr>
              <a:t>Fiscal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Implication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600" dirty="0">
                <a:latin typeface="Arial"/>
                <a:cs typeface="Arial"/>
              </a:rPr>
              <a:t>Proposed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legislation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may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result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in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cost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or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savings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or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impact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state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revenue.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600" b="1" dirty="0">
                <a:latin typeface="Arial"/>
                <a:cs typeface="Arial"/>
              </a:rPr>
              <a:t>No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Fiscal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Implication </a:t>
            </a:r>
            <a:r>
              <a:rPr sz="1600" b="1" spc="-20" dirty="0">
                <a:latin typeface="Arial"/>
                <a:cs typeface="Arial"/>
              </a:rPr>
              <a:t>(NFI)</a:t>
            </a:r>
            <a:endParaRPr sz="1600">
              <a:latin typeface="Arial"/>
              <a:cs typeface="Arial"/>
            </a:endParaRPr>
          </a:p>
          <a:p>
            <a:pPr marL="12700" marR="17145">
              <a:lnSpc>
                <a:spcPct val="100000"/>
              </a:lnSpc>
              <a:spcBef>
                <a:spcPts val="1200"/>
              </a:spcBef>
            </a:pPr>
            <a:r>
              <a:rPr sz="1600" dirty="0">
                <a:latin typeface="Arial"/>
                <a:cs typeface="Arial"/>
              </a:rPr>
              <a:t>Implementing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proposed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legislation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will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not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require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any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additional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resources,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nor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produce </a:t>
            </a:r>
            <a:r>
              <a:rPr sz="1600" dirty="0">
                <a:latin typeface="Arial"/>
                <a:cs typeface="Arial"/>
              </a:rPr>
              <a:t>any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savings,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nor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create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any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state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revenue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impact.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600" b="1" dirty="0">
                <a:latin typeface="Arial"/>
                <a:cs typeface="Arial"/>
              </a:rPr>
              <a:t>No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Significant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Fiscal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Implication</a:t>
            </a:r>
            <a:r>
              <a:rPr sz="1600" b="1" spc="-1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(NSFI)</a:t>
            </a:r>
            <a:endParaRPr sz="16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200"/>
              </a:spcBef>
            </a:pPr>
            <a:r>
              <a:rPr sz="1600" dirty="0">
                <a:latin typeface="Arial"/>
                <a:cs typeface="Arial"/>
              </a:rPr>
              <a:t>Any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change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in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resources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implement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proposed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legislation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is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insignificant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relative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the </a:t>
            </a:r>
            <a:r>
              <a:rPr sz="1600" dirty="0">
                <a:latin typeface="Arial"/>
                <a:cs typeface="Arial"/>
              </a:rPr>
              <a:t>budget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affected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agency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and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could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be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absorbed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with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existing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resources.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600" b="1" dirty="0">
                <a:latin typeface="Arial"/>
                <a:cs typeface="Arial"/>
              </a:rPr>
              <a:t>Cannot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Be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Determined</a:t>
            </a:r>
            <a:r>
              <a:rPr sz="1600" b="1" spc="-1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(CBD)</a:t>
            </a:r>
            <a:endParaRPr sz="1600">
              <a:latin typeface="Arial"/>
              <a:cs typeface="Arial"/>
            </a:endParaRPr>
          </a:p>
          <a:p>
            <a:pPr marL="12700" marR="186690">
              <a:lnSpc>
                <a:spcPct val="100000"/>
              </a:lnSpc>
              <a:spcBef>
                <a:spcPts val="1200"/>
              </a:spcBef>
            </a:pPr>
            <a:r>
              <a:rPr sz="1600" dirty="0">
                <a:latin typeface="Arial"/>
                <a:cs typeface="Arial"/>
              </a:rPr>
              <a:t>The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fiscal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impact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cannot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be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determined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due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to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lack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necessary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data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or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some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other </a:t>
            </a:r>
            <a:r>
              <a:rPr sz="1600" dirty="0">
                <a:latin typeface="Arial"/>
                <a:cs typeface="Arial"/>
              </a:rPr>
              <a:t>special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circumstance.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600" b="1" spc="-10" dirty="0">
                <a:latin typeface="Arial"/>
                <a:cs typeface="Arial"/>
              </a:rPr>
              <a:t>Hybrids</a:t>
            </a:r>
            <a:endParaRPr sz="1600">
              <a:latin typeface="Arial"/>
              <a:cs typeface="Arial"/>
            </a:endParaRPr>
          </a:p>
          <a:p>
            <a:pPr marL="12700" marR="167640">
              <a:lnSpc>
                <a:spcPct val="100000"/>
              </a:lnSpc>
              <a:spcBef>
                <a:spcPts val="1200"/>
              </a:spcBef>
            </a:pPr>
            <a:r>
              <a:rPr sz="1600" dirty="0">
                <a:latin typeface="Arial"/>
                <a:cs typeface="Arial"/>
              </a:rPr>
              <a:t>Combination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types,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e.g.,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cost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posed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by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certain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bill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provisions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can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be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determined </a:t>
            </a:r>
            <a:r>
              <a:rPr sz="1600" dirty="0">
                <a:latin typeface="Arial"/>
                <a:cs typeface="Arial"/>
              </a:rPr>
              <a:t>while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others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cannot.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2094" y="493268"/>
            <a:ext cx="71310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95" dirty="0"/>
              <a:t>Fiscal</a:t>
            </a:r>
            <a:r>
              <a:rPr spc="-225" dirty="0"/>
              <a:t> </a:t>
            </a:r>
            <a:r>
              <a:rPr spc="-80" dirty="0"/>
              <a:t>note</a:t>
            </a:r>
            <a:r>
              <a:rPr spc="-215" dirty="0"/>
              <a:t> </a:t>
            </a:r>
            <a:r>
              <a:rPr spc="-95" dirty="0"/>
              <a:t>example</a:t>
            </a:r>
            <a:r>
              <a:rPr spc="-220" dirty="0"/>
              <a:t> </a:t>
            </a:r>
            <a:r>
              <a:rPr dirty="0"/>
              <a:t>–</a:t>
            </a:r>
            <a:r>
              <a:rPr spc="-175" dirty="0"/>
              <a:t> </a:t>
            </a:r>
            <a:r>
              <a:rPr spc="-85" dirty="0"/>
              <a:t>fiscal</a:t>
            </a:r>
            <a:r>
              <a:rPr spc="-210" dirty="0"/>
              <a:t> </a:t>
            </a:r>
            <a:r>
              <a:rPr spc="-70" dirty="0"/>
              <a:t>implication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952834" y="1427354"/>
            <a:ext cx="7228205" cy="4832985"/>
            <a:chOff x="952834" y="1427354"/>
            <a:chExt cx="7228205" cy="483298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52834" y="1427354"/>
              <a:ext cx="7227600" cy="4832807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11824" y="2706624"/>
              <a:ext cx="1269491" cy="49529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76772" y="2694431"/>
              <a:ext cx="1283207" cy="586739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6248400" y="2743200"/>
            <a:ext cx="1143000" cy="369570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10"/>
              </a:spcBef>
            </a:pPr>
            <a:r>
              <a:rPr sz="1800" b="1" i="1" spc="-10" dirty="0">
                <a:solidFill>
                  <a:srgbClr val="F1F1F1"/>
                </a:solidFill>
                <a:latin typeface="Arial"/>
                <a:cs typeface="Arial"/>
              </a:rPr>
              <a:t>Heading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890771" y="5666232"/>
            <a:ext cx="4886325" cy="586740"/>
            <a:chOff x="3890771" y="5666232"/>
            <a:chExt cx="4886325" cy="586740"/>
          </a:xfrm>
        </p:grpSpPr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25823" y="5678423"/>
              <a:ext cx="4850891" cy="495299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890771" y="5666232"/>
              <a:ext cx="4814315" cy="586739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3962400" y="5715000"/>
            <a:ext cx="4724400" cy="369570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10"/>
              </a:spcBef>
            </a:pPr>
            <a:r>
              <a:rPr sz="1800" b="1" i="1" dirty="0">
                <a:solidFill>
                  <a:srgbClr val="F1F1F1"/>
                </a:solidFill>
                <a:latin typeface="Arial"/>
                <a:cs typeface="Arial"/>
              </a:rPr>
              <a:t>Biennial</a:t>
            </a:r>
            <a:r>
              <a:rPr sz="1800" b="1" i="1" spc="-4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Arial"/>
                <a:cs typeface="Arial"/>
              </a:rPr>
              <a:t>net</a:t>
            </a:r>
            <a:r>
              <a:rPr sz="1800" b="1" i="1" spc="-3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Arial"/>
                <a:cs typeface="Arial"/>
              </a:rPr>
              <a:t>impact</a:t>
            </a:r>
            <a:r>
              <a:rPr sz="1800" b="1" i="1" spc="-3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Arial"/>
                <a:cs typeface="Arial"/>
              </a:rPr>
              <a:t>to</a:t>
            </a:r>
            <a:r>
              <a:rPr sz="1800" b="1" i="1" spc="-4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800" b="1" i="1" spc="-10" dirty="0">
                <a:solidFill>
                  <a:srgbClr val="F1F1F1"/>
                </a:solidFill>
                <a:latin typeface="Arial"/>
                <a:cs typeface="Arial"/>
              </a:rPr>
              <a:t>GR-</a:t>
            </a:r>
            <a:r>
              <a:rPr sz="1800" b="1" i="1" dirty="0">
                <a:solidFill>
                  <a:srgbClr val="F1F1F1"/>
                </a:solidFill>
                <a:latin typeface="Arial"/>
                <a:cs typeface="Arial"/>
              </a:rPr>
              <a:t>Related</a:t>
            </a:r>
            <a:r>
              <a:rPr sz="1800" b="1" i="1" spc="-2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800" b="1" i="1" spc="-10" dirty="0">
                <a:solidFill>
                  <a:srgbClr val="F1F1F1"/>
                </a:solidFill>
                <a:latin typeface="Arial"/>
                <a:cs typeface="Arial"/>
              </a:rPr>
              <a:t>Funds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071372" y="4751832"/>
            <a:ext cx="1914525" cy="586740"/>
            <a:chOff x="1071372" y="4751832"/>
            <a:chExt cx="1914525" cy="586740"/>
          </a:xfrm>
        </p:grpSpPr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06424" y="4764023"/>
              <a:ext cx="1879091" cy="495299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71372" y="4751832"/>
              <a:ext cx="1904999" cy="586739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1143000" y="4800600"/>
            <a:ext cx="1752600" cy="369570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10"/>
              </a:spcBef>
            </a:pPr>
            <a:r>
              <a:rPr sz="1800" b="1" i="1" dirty="0">
                <a:solidFill>
                  <a:srgbClr val="F1F1F1"/>
                </a:solidFill>
                <a:latin typeface="Arial"/>
                <a:cs typeface="Arial"/>
              </a:rPr>
              <a:t>The</a:t>
            </a:r>
            <a:r>
              <a:rPr sz="1800" b="1" i="1" spc="-5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F1F1F1"/>
                </a:solidFill>
                <a:latin typeface="Arial"/>
                <a:cs typeface="Arial"/>
              </a:rPr>
              <a:t>“top</a:t>
            </a:r>
            <a:r>
              <a:rPr sz="1800" b="1" i="1" spc="-3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800" b="1" i="1" spc="-20" dirty="0">
                <a:solidFill>
                  <a:srgbClr val="F1F1F1"/>
                </a:solidFill>
                <a:latin typeface="Arial"/>
                <a:cs typeface="Arial"/>
              </a:rPr>
              <a:t>box”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DECEMBER</a:t>
            </a:r>
            <a:r>
              <a:rPr spc="-55" dirty="0"/>
              <a:t> </a:t>
            </a:r>
            <a:r>
              <a:rPr spc="-20" dirty="0"/>
              <a:t>2024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LEGISLATIVE</a:t>
            </a:r>
            <a:r>
              <a:rPr spc="-60" dirty="0"/>
              <a:t> </a:t>
            </a:r>
            <a:r>
              <a:rPr dirty="0"/>
              <a:t>BUDGET</a:t>
            </a:r>
            <a:r>
              <a:rPr spc="-30" dirty="0"/>
              <a:t> </a:t>
            </a:r>
            <a:r>
              <a:rPr spc="-20" dirty="0"/>
              <a:t>BOARD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fld id="{81D60167-4931-47E6-BA6A-407CBD079E47}" type="slidenum">
              <a:rPr spc="-25" dirty="0"/>
              <a:t>4</a:t>
            </a:fld>
            <a:endParaRPr spc="-25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4008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1143000"/>
            <a:ext cx="9144000" cy="76200"/>
          </a:xfrm>
          <a:custGeom>
            <a:avLst/>
            <a:gdLst/>
            <a:ahLst/>
            <a:cxnLst/>
            <a:rect l="l" t="t" r="r" b="b"/>
            <a:pathLst>
              <a:path w="9144000" h="76200">
                <a:moveTo>
                  <a:pt x="9144000" y="0"/>
                </a:moveTo>
                <a:lnTo>
                  <a:pt x="0" y="0"/>
                </a:lnTo>
                <a:lnTo>
                  <a:pt x="0" y="76200"/>
                </a:lnTo>
                <a:lnTo>
                  <a:pt x="9144000" y="76200"/>
                </a:lnTo>
                <a:lnTo>
                  <a:pt x="9144000" y="0"/>
                </a:lnTo>
                <a:close/>
              </a:path>
            </a:pathLst>
          </a:custGeom>
          <a:solidFill>
            <a:srgbClr val="CA33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7200" y="64008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298319" y="493268"/>
            <a:ext cx="45561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95" dirty="0"/>
              <a:t>Fiscal</a:t>
            </a:r>
            <a:r>
              <a:rPr spc="-220" dirty="0"/>
              <a:t> </a:t>
            </a:r>
            <a:r>
              <a:rPr spc="-95" dirty="0"/>
              <a:t>implication,</a:t>
            </a:r>
            <a:r>
              <a:rPr spc="-204" dirty="0"/>
              <a:t> </a:t>
            </a:r>
            <a:r>
              <a:rPr spc="-50" dirty="0"/>
              <a:t>cont’d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518706" y="1376172"/>
            <a:ext cx="8334375" cy="4740275"/>
            <a:chOff x="518706" y="1376172"/>
            <a:chExt cx="8334375" cy="4740275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8706" y="1473805"/>
              <a:ext cx="8081983" cy="464207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35624" y="1376172"/>
              <a:ext cx="2717291" cy="1696211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46291" y="1383792"/>
              <a:ext cx="2685287" cy="1706879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6172200" y="1412239"/>
            <a:ext cx="2590800" cy="1569720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183515" indent="-92710">
              <a:lnSpc>
                <a:spcPct val="100000"/>
              </a:lnSpc>
              <a:spcBef>
                <a:spcPts val="320"/>
              </a:spcBef>
              <a:buChar char="-"/>
              <a:tabLst>
                <a:tab pos="183515" algn="l"/>
              </a:tabLst>
            </a:pPr>
            <a:r>
              <a:rPr sz="1200" b="1" i="1" dirty="0">
                <a:solidFill>
                  <a:srgbClr val="F1F1F1"/>
                </a:solidFill>
                <a:latin typeface="Arial"/>
                <a:cs typeface="Arial"/>
              </a:rPr>
              <a:t>Fund</a:t>
            </a:r>
            <a:r>
              <a:rPr sz="1200" b="1" i="1" spc="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F1F1F1"/>
                </a:solidFill>
                <a:latin typeface="Arial"/>
                <a:cs typeface="Arial"/>
              </a:rPr>
              <a:t>1</a:t>
            </a:r>
            <a:r>
              <a:rPr sz="1200" b="1" i="1" spc="-1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F1F1F1"/>
                </a:solidFill>
                <a:latin typeface="Arial"/>
                <a:cs typeface="Arial"/>
              </a:rPr>
              <a:t>–</a:t>
            </a:r>
            <a:r>
              <a:rPr sz="1200" b="1" i="1" spc="-1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200" b="1" i="1" spc="-25" dirty="0">
                <a:solidFill>
                  <a:srgbClr val="F1F1F1"/>
                </a:solidFill>
                <a:latin typeface="Arial"/>
                <a:cs typeface="Arial"/>
              </a:rPr>
              <a:t>GR</a:t>
            </a:r>
            <a:endParaRPr sz="1200">
              <a:latin typeface="Arial"/>
              <a:cs typeface="Arial"/>
            </a:endParaRPr>
          </a:p>
          <a:p>
            <a:pPr marL="184150" indent="-92710">
              <a:lnSpc>
                <a:spcPct val="100000"/>
              </a:lnSpc>
              <a:buChar char="-"/>
              <a:tabLst>
                <a:tab pos="184150" algn="l"/>
              </a:tabLst>
            </a:pPr>
            <a:r>
              <a:rPr sz="1200" b="1" i="1" dirty="0">
                <a:solidFill>
                  <a:srgbClr val="F1F1F1"/>
                </a:solidFill>
                <a:latin typeface="Arial"/>
                <a:cs typeface="Arial"/>
              </a:rPr>
              <a:t>Fund</a:t>
            </a:r>
            <a:r>
              <a:rPr sz="1200" b="1" i="1" spc="-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F1F1F1"/>
                </a:solidFill>
                <a:latin typeface="Arial"/>
                <a:cs typeface="Arial"/>
              </a:rPr>
              <a:t>2</a:t>
            </a:r>
            <a:r>
              <a:rPr sz="1200" b="1" i="1" spc="-2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F1F1F1"/>
                </a:solidFill>
                <a:latin typeface="Arial"/>
                <a:cs typeface="Arial"/>
              </a:rPr>
              <a:t>–</a:t>
            </a:r>
            <a:r>
              <a:rPr sz="1200" b="1" i="1" spc="-7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F1F1F1"/>
                </a:solidFill>
                <a:latin typeface="Arial"/>
                <a:cs typeface="Arial"/>
              </a:rPr>
              <a:t>Available</a:t>
            </a:r>
            <a:r>
              <a:rPr sz="1200" b="1" i="1" spc="-4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F1F1F1"/>
                </a:solidFill>
                <a:latin typeface="Arial"/>
                <a:cs typeface="Arial"/>
              </a:rPr>
              <a:t>School</a:t>
            </a:r>
            <a:r>
              <a:rPr sz="1200" b="1" i="1" spc="-1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200" b="1" i="1" spc="-20" dirty="0">
                <a:solidFill>
                  <a:srgbClr val="F1F1F1"/>
                </a:solidFill>
                <a:latin typeface="Arial"/>
                <a:cs typeface="Arial"/>
              </a:rPr>
              <a:t>Fund</a:t>
            </a:r>
            <a:endParaRPr sz="1200">
              <a:latin typeface="Arial"/>
              <a:cs typeface="Arial"/>
            </a:endParaRPr>
          </a:p>
          <a:p>
            <a:pPr marL="183515" marR="647065" indent="-92710">
              <a:lnSpc>
                <a:spcPct val="100000"/>
              </a:lnSpc>
              <a:buChar char="-"/>
              <a:tabLst>
                <a:tab pos="264795" algn="l"/>
              </a:tabLst>
            </a:pPr>
            <a:r>
              <a:rPr sz="1200" b="1" i="1" dirty="0">
                <a:solidFill>
                  <a:srgbClr val="F1F1F1"/>
                </a:solidFill>
                <a:latin typeface="Arial"/>
                <a:cs typeface="Arial"/>
              </a:rPr>
              <a:t>Fund 3</a:t>
            </a:r>
            <a:r>
              <a:rPr sz="1200" b="1" i="1" spc="-1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F1F1F1"/>
                </a:solidFill>
                <a:latin typeface="Arial"/>
                <a:cs typeface="Arial"/>
              </a:rPr>
              <a:t>–</a:t>
            </a:r>
            <a:r>
              <a:rPr sz="1200" b="1" i="1" spc="-2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F1F1F1"/>
                </a:solidFill>
                <a:latin typeface="Arial"/>
                <a:cs typeface="Arial"/>
              </a:rPr>
              <a:t>State</a:t>
            </a:r>
            <a:r>
              <a:rPr sz="1200" b="1" i="1" spc="-2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F1F1F1"/>
                </a:solidFill>
                <a:latin typeface="Arial"/>
                <a:cs typeface="Arial"/>
              </a:rPr>
              <a:t>Tech</a:t>
            </a:r>
            <a:r>
              <a:rPr sz="1200" b="1" i="1" spc="-25" dirty="0">
                <a:solidFill>
                  <a:srgbClr val="F1F1F1"/>
                </a:solidFill>
                <a:latin typeface="Arial"/>
                <a:cs typeface="Arial"/>
              </a:rPr>
              <a:t> and 	</a:t>
            </a:r>
            <a:r>
              <a:rPr sz="1200" b="1" i="1" dirty="0">
                <a:solidFill>
                  <a:srgbClr val="F1F1F1"/>
                </a:solidFill>
                <a:latin typeface="Arial"/>
                <a:cs typeface="Arial"/>
              </a:rPr>
              <a:t>Instructional</a:t>
            </a:r>
            <a:r>
              <a:rPr sz="1200" b="1" i="1" spc="-6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200" b="1" i="1" spc="-10" dirty="0">
                <a:solidFill>
                  <a:srgbClr val="F1F1F1"/>
                </a:solidFill>
                <a:latin typeface="Arial"/>
                <a:cs typeface="Arial"/>
              </a:rPr>
              <a:t>Materials</a:t>
            </a:r>
            <a:endParaRPr sz="1200">
              <a:latin typeface="Arial"/>
              <a:cs typeface="Arial"/>
            </a:endParaRPr>
          </a:p>
          <a:p>
            <a:pPr marL="183515" marR="228600" indent="-92710">
              <a:lnSpc>
                <a:spcPct val="100000"/>
              </a:lnSpc>
              <a:buChar char="-"/>
              <a:tabLst>
                <a:tab pos="264795" algn="l"/>
              </a:tabLst>
            </a:pPr>
            <a:r>
              <a:rPr sz="1200" b="1" i="1" dirty="0">
                <a:solidFill>
                  <a:srgbClr val="F1F1F1"/>
                </a:solidFill>
                <a:latin typeface="Arial"/>
                <a:cs typeface="Arial"/>
              </a:rPr>
              <a:t>GR</a:t>
            </a:r>
            <a:r>
              <a:rPr sz="1200" b="1" i="1" spc="-5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F1F1F1"/>
                </a:solidFill>
                <a:latin typeface="Arial"/>
                <a:cs typeface="Arial"/>
              </a:rPr>
              <a:t>Account</a:t>
            </a:r>
            <a:r>
              <a:rPr sz="1200" b="1" i="1" spc="-1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F1F1F1"/>
                </a:solidFill>
                <a:latin typeface="Arial"/>
                <a:cs typeface="Arial"/>
              </a:rPr>
              <a:t>193</a:t>
            </a:r>
            <a:r>
              <a:rPr sz="1200" b="1" i="1" spc="-3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F1F1F1"/>
                </a:solidFill>
                <a:latin typeface="Arial"/>
                <a:cs typeface="Arial"/>
              </a:rPr>
              <a:t>–</a:t>
            </a:r>
            <a:r>
              <a:rPr sz="1200" b="1" i="1" spc="-1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200" b="1" i="1" spc="-10" dirty="0">
                <a:solidFill>
                  <a:srgbClr val="F1F1F1"/>
                </a:solidFill>
                <a:latin typeface="Arial"/>
                <a:cs typeface="Arial"/>
              </a:rPr>
              <a:t>Foundation 	</a:t>
            </a:r>
            <a:r>
              <a:rPr sz="1200" b="1" i="1" dirty="0">
                <a:solidFill>
                  <a:srgbClr val="F1F1F1"/>
                </a:solidFill>
                <a:latin typeface="Arial"/>
                <a:cs typeface="Arial"/>
              </a:rPr>
              <a:t>School</a:t>
            </a:r>
            <a:r>
              <a:rPr sz="1200" b="1" i="1" spc="-4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200" b="1" i="1" spc="-10" dirty="0">
                <a:solidFill>
                  <a:srgbClr val="F1F1F1"/>
                </a:solidFill>
                <a:latin typeface="Arial"/>
                <a:cs typeface="Arial"/>
              </a:rPr>
              <a:t>Program</a:t>
            </a:r>
            <a:endParaRPr sz="1200">
              <a:latin typeface="Arial"/>
              <a:cs typeface="Arial"/>
            </a:endParaRPr>
          </a:p>
          <a:p>
            <a:pPr marL="183515" marR="351790" indent="-92710">
              <a:lnSpc>
                <a:spcPct val="100000"/>
              </a:lnSpc>
              <a:buChar char="-"/>
              <a:tabLst>
                <a:tab pos="264795" algn="l"/>
              </a:tabLst>
            </a:pPr>
            <a:r>
              <a:rPr sz="1200" b="1" i="1" dirty="0">
                <a:solidFill>
                  <a:srgbClr val="F1F1F1"/>
                </a:solidFill>
                <a:latin typeface="Arial"/>
                <a:cs typeface="Arial"/>
              </a:rPr>
              <a:t>GR</a:t>
            </a:r>
            <a:r>
              <a:rPr sz="1200" b="1" i="1" spc="-5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F1F1F1"/>
                </a:solidFill>
                <a:latin typeface="Arial"/>
                <a:cs typeface="Arial"/>
              </a:rPr>
              <a:t>Account</a:t>
            </a:r>
            <a:r>
              <a:rPr sz="1200" b="1" i="1" spc="-1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F1F1F1"/>
                </a:solidFill>
                <a:latin typeface="Arial"/>
                <a:cs typeface="Arial"/>
              </a:rPr>
              <a:t>5040</a:t>
            </a:r>
            <a:r>
              <a:rPr sz="1200" b="1" i="1" spc="-4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srgbClr val="F1F1F1"/>
                </a:solidFill>
                <a:latin typeface="Arial"/>
                <a:cs typeface="Arial"/>
              </a:rPr>
              <a:t>–</a:t>
            </a:r>
            <a:r>
              <a:rPr sz="1200" b="1" i="1" spc="-2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200" b="1" i="1" spc="-10" dirty="0">
                <a:solidFill>
                  <a:srgbClr val="F1F1F1"/>
                </a:solidFill>
                <a:latin typeface="Arial"/>
                <a:cs typeface="Arial"/>
              </a:rPr>
              <a:t>Tobacco 	Settlement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2894076" y="3791711"/>
            <a:ext cx="3270885" cy="533400"/>
            <a:chOff x="2894076" y="3791711"/>
            <a:chExt cx="3270885" cy="533400"/>
          </a:xfrm>
        </p:grpSpPr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913888" y="3797807"/>
              <a:ext cx="3250691" cy="463295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894076" y="3791711"/>
              <a:ext cx="3250691" cy="533399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2950235" y="3833012"/>
            <a:ext cx="3124200" cy="339090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20"/>
              </a:spcBef>
            </a:pPr>
            <a:r>
              <a:rPr sz="1600" b="1" i="1" dirty="0">
                <a:solidFill>
                  <a:srgbClr val="F1F1F1"/>
                </a:solidFill>
                <a:latin typeface="Arial"/>
                <a:cs typeface="Arial"/>
              </a:rPr>
              <a:t>Includes</a:t>
            </a:r>
            <a:r>
              <a:rPr sz="1600" b="1" i="1" spc="-1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F1F1F1"/>
                </a:solidFill>
                <a:latin typeface="Arial"/>
                <a:cs typeface="Arial"/>
              </a:rPr>
              <a:t>any</a:t>
            </a:r>
            <a:r>
              <a:rPr sz="1600" b="1" i="1" spc="-2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F1F1F1"/>
                </a:solidFill>
                <a:latin typeface="Arial"/>
                <a:cs typeface="Arial"/>
              </a:rPr>
              <a:t>changes</a:t>
            </a:r>
            <a:r>
              <a:rPr sz="1600" b="1" i="1" spc="-2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F1F1F1"/>
                </a:solidFill>
                <a:latin typeface="Arial"/>
                <a:cs typeface="Arial"/>
              </a:rPr>
              <a:t>in</a:t>
            </a:r>
            <a:r>
              <a:rPr sz="1600" b="1" i="1" spc="-2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600" b="1" i="1" spc="-20" dirty="0">
                <a:solidFill>
                  <a:srgbClr val="F1F1F1"/>
                </a:solidFill>
                <a:latin typeface="Arial"/>
                <a:cs typeface="Arial"/>
              </a:rPr>
              <a:t>FTEs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DECEMBER</a:t>
            </a:r>
            <a:r>
              <a:rPr spc="-55" dirty="0"/>
              <a:t> </a:t>
            </a:r>
            <a:r>
              <a:rPr spc="-20" dirty="0"/>
              <a:t>2024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LEGISLATIVE</a:t>
            </a:r>
            <a:r>
              <a:rPr spc="-60" dirty="0"/>
              <a:t> </a:t>
            </a:r>
            <a:r>
              <a:rPr dirty="0"/>
              <a:t>BUDGET</a:t>
            </a:r>
            <a:r>
              <a:rPr spc="-30" dirty="0"/>
              <a:t> </a:t>
            </a:r>
            <a:r>
              <a:rPr spc="-20" dirty="0"/>
              <a:t>BOARD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fld id="{81D60167-4931-47E6-BA6A-407CBD079E47}" type="slidenum">
              <a:rPr spc="-25" dirty="0"/>
              <a:t>5</a:t>
            </a:fld>
            <a:endParaRPr spc="-2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98319" y="493268"/>
            <a:ext cx="45561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95" dirty="0"/>
              <a:t>Fiscal</a:t>
            </a:r>
            <a:r>
              <a:rPr spc="-220" dirty="0"/>
              <a:t> </a:t>
            </a:r>
            <a:r>
              <a:rPr spc="-95" dirty="0"/>
              <a:t>implication,</a:t>
            </a:r>
            <a:r>
              <a:rPr spc="-204" dirty="0"/>
              <a:t> </a:t>
            </a:r>
            <a:r>
              <a:rPr spc="-50" dirty="0"/>
              <a:t>cont’d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838200" y="1447812"/>
            <a:ext cx="7737475" cy="4618990"/>
            <a:chOff x="838200" y="1447812"/>
            <a:chExt cx="7737475" cy="461899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26478" y="3087986"/>
              <a:ext cx="7076783" cy="297858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8200" y="1447812"/>
              <a:ext cx="7736928" cy="1645906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90472" y="1818132"/>
              <a:ext cx="4748783" cy="434339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485900" y="1821179"/>
              <a:ext cx="4696967" cy="480059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1526870" y="1854580"/>
            <a:ext cx="4623435" cy="307975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15"/>
              </a:spcBef>
            </a:pP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Summarizes</a:t>
            </a:r>
            <a:r>
              <a:rPr sz="1400" b="1" i="1" spc="-5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provisions</a:t>
            </a:r>
            <a:r>
              <a:rPr sz="1400" b="1" i="1" spc="-6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that</a:t>
            </a:r>
            <a:r>
              <a:rPr sz="1400" b="1" i="1" spc="-5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create</a:t>
            </a:r>
            <a:r>
              <a:rPr sz="1400" b="1" i="1" spc="-5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the</a:t>
            </a:r>
            <a:r>
              <a:rPr sz="1400" b="1" i="1" spc="-3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fiscal</a:t>
            </a:r>
            <a:r>
              <a:rPr sz="1400" b="1" i="1" spc="-6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spc="-10" dirty="0">
                <a:solidFill>
                  <a:srgbClr val="F1F1F1"/>
                </a:solidFill>
                <a:latin typeface="Arial"/>
                <a:cs typeface="Arial"/>
              </a:rPr>
              <a:t>impact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168652" y="4803648"/>
            <a:ext cx="4011295" cy="695325"/>
            <a:chOff x="2168652" y="4803648"/>
            <a:chExt cx="4011295" cy="695325"/>
          </a:xfrm>
        </p:grpSpPr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173223" y="4803648"/>
              <a:ext cx="4006595" cy="64922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68652" y="4805172"/>
              <a:ext cx="3880103" cy="693419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2209800" y="4839538"/>
            <a:ext cx="3880485" cy="523240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0805" marR="264160">
              <a:lnSpc>
                <a:spcPct val="100000"/>
              </a:lnSpc>
              <a:spcBef>
                <a:spcPts val="315"/>
              </a:spcBef>
            </a:pP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Explains</a:t>
            </a:r>
            <a:r>
              <a:rPr sz="1400" b="1" i="1" spc="-5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spc="-10" dirty="0">
                <a:solidFill>
                  <a:srgbClr val="F1F1F1"/>
                </a:solidFill>
                <a:latin typeface="Arial"/>
                <a:cs typeface="Arial"/>
              </a:rPr>
              <a:t>assumptions</a:t>
            </a:r>
            <a:r>
              <a:rPr sz="1400" b="1" i="1" spc="-4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used</a:t>
            </a:r>
            <a:r>
              <a:rPr sz="1400" b="1" i="1" spc="-1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in</a:t>
            </a:r>
            <a:r>
              <a:rPr sz="1400" b="1" i="1" spc="-2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spc="-10" dirty="0">
                <a:solidFill>
                  <a:srgbClr val="F1F1F1"/>
                </a:solidFill>
                <a:latin typeface="Arial"/>
                <a:cs typeface="Arial"/>
              </a:rPr>
              <a:t>calculating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fiscal</a:t>
            </a:r>
            <a:r>
              <a:rPr sz="1400" b="1" i="1" spc="-5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impact</a:t>
            </a:r>
            <a:r>
              <a:rPr sz="1400" b="1" i="1" spc="-4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and</a:t>
            </a:r>
            <a:r>
              <a:rPr sz="1400" b="1" i="1" spc="-3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how</a:t>
            </a:r>
            <a:r>
              <a:rPr sz="1400" b="1" i="1" spc="-2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they</a:t>
            </a:r>
            <a:r>
              <a:rPr sz="1400" b="1" i="1" spc="-4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were</a:t>
            </a:r>
            <a:r>
              <a:rPr sz="1400" b="1" i="1" spc="-3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spc="-10" dirty="0">
                <a:solidFill>
                  <a:srgbClr val="F1F1F1"/>
                </a:solidFill>
                <a:latin typeface="Arial"/>
                <a:cs typeface="Arial"/>
              </a:rPr>
              <a:t>applied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DECEMBER</a:t>
            </a:r>
            <a:r>
              <a:rPr spc="-55" dirty="0"/>
              <a:t> </a:t>
            </a:r>
            <a:r>
              <a:rPr spc="-20" dirty="0"/>
              <a:t>2024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LEGISLATIVE</a:t>
            </a:r>
            <a:r>
              <a:rPr spc="-60" dirty="0"/>
              <a:t> </a:t>
            </a:r>
            <a:r>
              <a:rPr dirty="0"/>
              <a:t>BUDGET</a:t>
            </a:r>
            <a:r>
              <a:rPr spc="-30" dirty="0"/>
              <a:t> </a:t>
            </a:r>
            <a:r>
              <a:rPr spc="-20" dirty="0"/>
              <a:t>BOARD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fld id="{81D60167-4931-47E6-BA6A-407CBD079E47}" type="slidenum">
              <a:rPr spc="-25" dirty="0"/>
              <a:t>6</a:t>
            </a:fld>
            <a:endParaRPr spc="-25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98319" y="493268"/>
            <a:ext cx="45561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95" dirty="0"/>
              <a:t>Fiscal</a:t>
            </a:r>
            <a:r>
              <a:rPr spc="-220" dirty="0"/>
              <a:t> </a:t>
            </a:r>
            <a:r>
              <a:rPr spc="-95" dirty="0"/>
              <a:t>implication,</a:t>
            </a:r>
            <a:r>
              <a:rPr spc="-204" dirty="0"/>
              <a:t> </a:t>
            </a:r>
            <a:r>
              <a:rPr spc="-50" dirty="0"/>
              <a:t>cont’d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517445" y="1792223"/>
            <a:ext cx="8061325" cy="3225800"/>
            <a:chOff x="517445" y="1792223"/>
            <a:chExt cx="8061325" cy="32258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7445" y="1852453"/>
              <a:ext cx="8060910" cy="3165172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24000" y="1792223"/>
              <a:ext cx="6719315" cy="43433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17904" y="1795272"/>
              <a:ext cx="6725411" cy="480059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1559941" y="1828800"/>
            <a:ext cx="6593840" cy="307975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15"/>
              </a:spcBef>
            </a:pP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Identifies</a:t>
            </a:r>
            <a:r>
              <a:rPr sz="1400" b="1" i="1" spc="-6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the</a:t>
            </a:r>
            <a:r>
              <a:rPr sz="1400" b="1" i="1" spc="-4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portions</a:t>
            </a:r>
            <a:r>
              <a:rPr sz="1400" b="1" i="1" spc="-5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of</a:t>
            </a:r>
            <a:r>
              <a:rPr sz="1400" b="1" i="1" spc="-4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any</a:t>
            </a:r>
            <a:r>
              <a:rPr sz="1400" b="1" i="1" spc="-3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administrative</a:t>
            </a:r>
            <a:r>
              <a:rPr sz="1400" b="1" i="1" spc="-6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costs</a:t>
            </a:r>
            <a:r>
              <a:rPr sz="1400" b="1" i="1" spc="-5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attributable</a:t>
            </a:r>
            <a:r>
              <a:rPr sz="1400" b="1" i="1" spc="-6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to</a:t>
            </a:r>
            <a:r>
              <a:rPr sz="1400" b="1" i="1" spc="-4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spc="-10" dirty="0">
                <a:solidFill>
                  <a:srgbClr val="F1F1F1"/>
                </a:solidFill>
                <a:latin typeface="Arial"/>
                <a:cs typeface="Arial"/>
              </a:rPr>
              <a:t>technology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92251" y="3468623"/>
            <a:ext cx="5160645" cy="483234"/>
            <a:chOff x="492251" y="3468623"/>
            <a:chExt cx="5160645" cy="483234"/>
          </a:xfrm>
        </p:grpSpPr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96823" y="3468623"/>
              <a:ext cx="5155691" cy="434339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92251" y="3471671"/>
              <a:ext cx="5044439" cy="480059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533400" y="3505200"/>
            <a:ext cx="5029200" cy="307975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15"/>
              </a:spcBef>
            </a:pP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Identifies</a:t>
            </a:r>
            <a:r>
              <a:rPr sz="1400" b="1" i="1" spc="-6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any</a:t>
            </a:r>
            <a:r>
              <a:rPr sz="1400" b="1" i="1" spc="-3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fiscal</a:t>
            </a:r>
            <a:r>
              <a:rPr sz="1400" b="1" i="1" spc="-5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impact</a:t>
            </a:r>
            <a:r>
              <a:rPr sz="1400" b="1" i="1" spc="-4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on</a:t>
            </a:r>
            <a:r>
              <a:rPr sz="1400" b="1" i="1" spc="-3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units</a:t>
            </a:r>
            <a:r>
              <a:rPr sz="1400" b="1" i="1" spc="-3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of</a:t>
            </a:r>
            <a:r>
              <a:rPr sz="1400" b="1" i="1" spc="-3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local</a:t>
            </a:r>
            <a:r>
              <a:rPr sz="1400" b="1" i="1" spc="-4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spc="-10" dirty="0">
                <a:solidFill>
                  <a:srgbClr val="F1F1F1"/>
                </a:solidFill>
                <a:latin typeface="Arial"/>
                <a:cs typeface="Arial"/>
              </a:rPr>
              <a:t>government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3616452" y="4498847"/>
            <a:ext cx="5527675" cy="481965"/>
            <a:chOff x="3616452" y="4498847"/>
            <a:chExt cx="5527675" cy="481965"/>
          </a:xfrm>
        </p:grpSpPr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621024" y="4498847"/>
              <a:ext cx="5522976" cy="434339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616452" y="4500371"/>
              <a:ext cx="5527548" cy="480059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3657600" y="4535068"/>
              <a:ext cx="5410200" cy="307975"/>
            </a:xfrm>
            <a:custGeom>
              <a:avLst/>
              <a:gdLst/>
              <a:ahLst/>
              <a:cxnLst/>
              <a:rect l="l" t="t" r="r" b="b"/>
              <a:pathLst>
                <a:path w="5410200" h="307975">
                  <a:moveTo>
                    <a:pt x="0" y="0"/>
                  </a:moveTo>
                  <a:lnTo>
                    <a:pt x="5410200" y="0"/>
                  </a:lnTo>
                  <a:lnTo>
                    <a:pt x="5410200" y="307771"/>
                  </a:lnTo>
                  <a:lnTo>
                    <a:pt x="0" y="307771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3657600" y="4535068"/>
            <a:ext cx="5410200" cy="30797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4000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15"/>
              </a:spcBef>
            </a:pP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Agencies</a:t>
            </a:r>
            <a:r>
              <a:rPr sz="1400" b="1" i="1" spc="-5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assigned</a:t>
            </a:r>
            <a:r>
              <a:rPr sz="1400" b="1" i="1" spc="-6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to</a:t>
            </a:r>
            <a:r>
              <a:rPr sz="1400" b="1" i="1" spc="-3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the</a:t>
            </a:r>
            <a:r>
              <a:rPr sz="1400" b="1" i="1" spc="-3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fiscal</a:t>
            </a:r>
            <a:r>
              <a:rPr sz="1400" b="1" i="1" spc="-5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note</a:t>
            </a:r>
            <a:r>
              <a:rPr sz="1400" b="1" i="1" spc="-2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that</a:t>
            </a:r>
            <a:r>
              <a:rPr sz="1400" b="1" i="1" spc="-4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provided</a:t>
            </a:r>
            <a:r>
              <a:rPr sz="1400" b="1" i="1" spc="-5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a</a:t>
            </a:r>
            <a:r>
              <a:rPr sz="1400" b="1" i="1" spc="-2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spc="-10" dirty="0">
                <a:solidFill>
                  <a:srgbClr val="F1F1F1"/>
                </a:solidFill>
                <a:latin typeface="Arial"/>
                <a:cs typeface="Arial"/>
              </a:rPr>
              <a:t>response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2778252" y="4844796"/>
            <a:ext cx="3408045" cy="481965"/>
            <a:chOff x="2778252" y="4844796"/>
            <a:chExt cx="3408045" cy="481965"/>
          </a:xfrm>
        </p:grpSpPr>
        <p:pic>
          <p:nvPicPr>
            <p:cNvPr id="18" name="object 1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782824" y="4844796"/>
              <a:ext cx="3403091" cy="432815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778252" y="4846320"/>
              <a:ext cx="3375659" cy="480059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2819400" y="4880038"/>
              <a:ext cx="3276600" cy="307975"/>
            </a:xfrm>
            <a:custGeom>
              <a:avLst/>
              <a:gdLst/>
              <a:ahLst/>
              <a:cxnLst/>
              <a:rect l="l" t="t" r="r" b="b"/>
              <a:pathLst>
                <a:path w="3276600" h="307975">
                  <a:moveTo>
                    <a:pt x="0" y="0"/>
                  </a:moveTo>
                  <a:lnTo>
                    <a:pt x="3276600" y="0"/>
                  </a:lnTo>
                  <a:lnTo>
                    <a:pt x="3276600" y="307771"/>
                  </a:lnTo>
                  <a:lnTo>
                    <a:pt x="0" y="307771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2819400" y="4880038"/>
            <a:ext cx="3276600" cy="30797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4000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15"/>
              </a:spcBef>
            </a:pP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LBB</a:t>
            </a:r>
            <a:r>
              <a:rPr sz="1400" b="1" i="1" spc="-1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staff</a:t>
            </a:r>
            <a:r>
              <a:rPr sz="1400" b="1" i="1" spc="-4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assigned</a:t>
            </a:r>
            <a:r>
              <a:rPr sz="1400" b="1" i="1" spc="-6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to</a:t>
            </a:r>
            <a:r>
              <a:rPr sz="1400" b="1" i="1" spc="-2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the</a:t>
            </a:r>
            <a:r>
              <a:rPr sz="1400" b="1" i="1" spc="-3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dirty="0">
                <a:solidFill>
                  <a:srgbClr val="F1F1F1"/>
                </a:solidFill>
                <a:latin typeface="Arial"/>
                <a:cs typeface="Arial"/>
              </a:rPr>
              <a:t>fiscal</a:t>
            </a:r>
            <a:r>
              <a:rPr sz="1400" b="1" i="1" spc="-5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400" b="1" i="1" spc="-20" dirty="0">
                <a:solidFill>
                  <a:srgbClr val="F1F1F1"/>
                </a:solidFill>
                <a:latin typeface="Arial"/>
                <a:cs typeface="Arial"/>
              </a:rPr>
              <a:t>note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DECEMBER</a:t>
            </a:r>
            <a:r>
              <a:rPr spc="-55" dirty="0"/>
              <a:t> </a:t>
            </a:r>
            <a:r>
              <a:rPr spc="-20" dirty="0"/>
              <a:t>2024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LEGISLATIVE</a:t>
            </a:r>
            <a:r>
              <a:rPr spc="-60" dirty="0"/>
              <a:t> </a:t>
            </a:r>
            <a:r>
              <a:rPr dirty="0"/>
              <a:t>BUDGET</a:t>
            </a:r>
            <a:r>
              <a:rPr spc="-30" dirty="0"/>
              <a:t> </a:t>
            </a:r>
            <a:r>
              <a:rPr spc="-20" dirty="0"/>
              <a:t>BOARD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fld id="{81D60167-4931-47E6-BA6A-407CBD079E47}" type="slidenum">
              <a:rPr spc="-25" dirty="0"/>
              <a:t>7</a:t>
            </a:fld>
            <a:endParaRPr spc="-25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2014" y="493268"/>
            <a:ext cx="485076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95" dirty="0"/>
              <a:t>Fiscal</a:t>
            </a:r>
            <a:r>
              <a:rPr spc="-215" dirty="0"/>
              <a:t> </a:t>
            </a:r>
            <a:r>
              <a:rPr spc="-80" dirty="0"/>
              <a:t>note</a:t>
            </a:r>
            <a:r>
              <a:rPr spc="-210" dirty="0"/>
              <a:t> </a:t>
            </a:r>
            <a:r>
              <a:rPr spc="-95" dirty="0"/>
              <a:t>example</a:t>
            </a:r>
            <a:r>
              <a:rPr spc="-215" dirty="0"/>
              <a:t> </a:t>
            </a:r>
            <a:r>
              <a:rPr dirty="0"/>
              <a:t>-</a:t>
            </a:r>
            <a:r>
              <a:rPr spc="-175" dirty="0"/>
              <a:t> </a:t>
            </a:r>
            <a:r>
              <a:rPr spc="-25" dirty="0"/>
              <a:t>NSFI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284973" y="1336268"/>
            <a:ext cx="6515734" cy="4970780"/>
            <a:chOff x="1284973" y="1336268"/>
            <a:chExt cx="6515734" cy="497078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84973" y="1336268"/>
              <a:ext cx="6515281" cy="4970422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44624" y="2630423"/>
              <a:ext cx="1269491" cy="49529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09572" y="2618231"/>
              <a:ext cx="1283207" cy="586739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1981200" y="2667000"/>
            <a:ext cx="1143000" cy="369570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10"/>
              </a:spcBef>
            </a:pPr>
            <a:r>
              <a:rPr sz="1800" b="1" i="1" spc="-10" dirty="0">
                <a:solidFill>
                  <a:srgbClr val="F1F1F1"/>
                </a:solidFill>
                <a:latin typeface="Arial"/>
                <a:cs typeface="Arial"/>
              </a:rPr>
              <a:t>Heading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5173979" y="3887723"/>
            <a:ext cx="3145790" cy="533400"/>
            <a:chOff x="5173979" y="3887723"/>
            <a:chExt cx="3145790" cy="533400"/>
          </a:xfrm>
        </p:grpSpPr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195315" y="3893819"/>
              <a:ext cx="3124199" cy="464819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173979" y="3887723"/>
              <a:ext cx="3104387" cy="533399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5231206" y="3929646"/>
            <a:ext cx="2998470" cy="339090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20"/>
              </a:spcBef>
            </a:pPr>
            <a:r>
              <a:rPr sz="1600" b="1" i="1" dirty="0">
                <a:solidFill>
                  <a:srgbClr val="F1F1F1"/>
                </a:solidFill>
                <a:latin typeface="Arial"/>
                <a:cs typeface="Arial"/>
              </a:rPr>
              <a:t>Top</a:t>
            </a:r>
            <a:r>
              <a:rPr sz="1600" b="1" i="1" spc="-5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F1F1F1"/>
                </a:solidFill>
                <a:latin typeface="Arial"/>
                <a:cs typeface="Arial"/>
              </a:rPr>
              <a:t>box</a:t>
            </a:r>
            <a:r>
              <a:rPr sz="1600" b="1" i="1" spc="-5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F1F1F1"/>
                </a:solidFill>
                <a:latin typeface="Arial"/>
                <a:cs typeface="Arial"/>
              </a:rPr>
              <a:t>summary</a:t>
            </a:r>
            <a:r>
              <a:rPr sz="1600" b="1" i="1" spc="-40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600" b="1" i="1" spc="-10" dirty="0">
                <a:solidFill>
                  <a:srgbClr val="F1F1F1"/>
                </a:solidFill>
                <a:latin typeface="Arial"/>
                <a:cs typeface="Arial"/>
              </a:rPr>
              <a:t>statement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6725411" y="4535424"/>
            <a:ext cx="2204085" cy="533400"/>
            <a:chOff x="6725411" y="4535424"/>
            <a:chExt cx="2204085" cy="533400"/>
          </a:xfrm>
        </p:grpSpPr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745223" y="4541520"/>
              <a:ext cx="2183891" cy="464819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725411" y="4535424"/>
              <a:ext cx="2176271" cy="533399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6781800" y="4577410"/>
            <a:ext cx="2057400" cy="339090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20"/>
              </a:spcBef>
            </a:pPr>
            <a:r>
              <a:rPr sz="1600" b="1" i="1" dirty="0">
                <a:solidFill>
                  <a:srgbClr val="F1F1F1"/>
                </a:solidFill>
                <a:latin typeface="Arial"/>
                <a:cs typeface="Arial"/>
              </a:rPr>
              <a:t>General</a:t>
            </a:r>
            <a:r>
              <a:rPr sz="1600" b="1" i="1" spc="-2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600" b="1" i="1" spc="-10" dirty="0">
                <a:solidFill>
                  <a:srgbClr val="F1F1F1"/>
                </a:solidFill>
                <a:latin typeface="Arial"/>
                <a:cs typeface="Arial"/>
              </a:rPr>
              <a:t>comments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5728715" y="5283708"/>
            <a:ext cx="2917190" cy="533400"/>
            <a:chOff x="5728715" y="5283708"/>
            <a:chExt cx="2917190" cy="533400"/>
          </a:xfrm>
        </p:grpSpPr>
        <p:pic>
          <p:nvPicPr>
            <p:cNvPr id="17" name="object 1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750051" y="5288280"/>
              <a:ext cx="2895599" cy="464819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728715" y="5283708"/>
              <a:ext cx="2808731" cy="533399"/>
            </a:xfrm>
            <a:prstGeom prst="rect">
              <a:avLst/>
            </a:prstGeom>
          </p:spPr>
        </p:pic>
      </p:grpSp>
      <p:sp>
        <p:nvSpPr>
          <p:cNvPr id="19" name="object 19"/>
          <p:cNvSpPr txBox="1"/>
          <p:nvPr/>
        </p:nvSpPr>
        <p:spPr>
          <a:xfrm>
            <a:off x="5785446" y="5324944"/>
            <a:ext cx="2769870" cy="339090"/>
          </a:xfrm>
          <a:prstGeom prst="rect">
            <a:avLst/>
          </a:prstGeom>
          <a:solidFill>
            <a:srgbClr val="FF0000"/>
          </a:solidFill>
          <a:ln w="19050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20"/>
              </a:spcBef>
            </a:pPr>
            <a:r>
              <a:rPr sz="1600" b="1" i="1" dirty="0">
                <a:solidFill>
                  <a:srgbClr val="F1F1F1"/>
                </a:solidFill>
                <a:latin typeface="Arial"/>
                <a:cs typeface="Arial"/>
              </a:rPr>
              <a:t>Local</a:t>
            </a:r>
            <a:r>
              <a:rPr sz="1600" b="1" i="1" spc="-5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F1F1F1"/>
                </a:solidFill>
                <a:latin typeface="Arial"/>
                <a:cs typeface="Arial"/>
              </a:rPr>
              <a:t>government</a:t>
            </a:r>
            <a:r>
              <a:rPr sz="1600" b="1" i="1" spc="-35" dirty="0">
                <a:solidFill>
                  <a:srgbClr val="F1F1F1"/>
                </a:solidFill>
                <a:latin typeface="Arial"/>
                <a:cs typeface="Arial"/>
              </a:rPr>
              <a:t> </a:t>
            </a:r>
            <a:r>
              <a:rPr sz="1600" b="1" i="1" spc="-10" dirty="0">
                <a:solidFill>
                  <a:srgbClr val="F1F1F1"/>
                </a:solidFill>
                <a:latin typeface="Arial"/>
                <a:cs typeface="Arial"/>
              </a:rPr>
              <a:t>impact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DECEMBER</a:t>
            </a:r>
            <a:r>
              <a:rPr spc="-55" dirty="0"/>
              <a:t> </a:t>
            </a:r>
            <a:r>
              <a:rPr spc="-20" dirty="0"/>
              <a:t>2024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LEGISLATIVE</a:t>
            </a:r>
            <a:r>
              <a:rPr spc="-60" dirty="0"/>
              <a:t> </a:t>
            </a:r>
            <a:r>
              <a:rPr dirty="0"/>
              <a:t>BUDGET</a:t>
            </a:r>
            <a:r>
              <a:rPr spc="-30" dirty="0"/>
              <a:t> </a:t>
            </a:r>
            <a:r>
              <a:rPr spc="-20" dirty="0"/>
              <a:t>BOARD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fld id="{81D60167-4931-47E6-BA6A-407CBD079E47}" type="slidenum">
              <a:rPr spc="-25" dirty="0"/>
              <a:t>8</a:t>
            </a:fld>
            <a:endParaRPr spc="-25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7022" y="493268"/>
            <a:ext cx="75228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75" dirty="0"/>
              <a:t>Who</a:t>
            </a:r>
            <a:r>
              <a:rPr spc="-180" dirty="0"/>
              <a:t> </a:t>
            </a:r>
            <a:r>
              <a:rPr spc="-55" dirty="0"/>
              <a:t>is</a:t>
            </a:r>
            <a:r>
              <a:rPr spc="-175" dirty="0"/>
              <a:t> </a:t>
            </a:r>
            <a:r>
              <a:rPr spc="-100" dirty="0"/>
              <a:t>involved</a:t>
            </a:r>
            <a:r>
              <a:rPr spc="-204" dirty="0"/>
              <a:t> </a:t>
            </a:r>
            <a:r>
              <a:rPr spc="-55" dirty="0"/>
              <a:t>in</a:t>
            </a:r>
            <a:r>
              <a:rPr spc="-180" dirty="0"/>
              <a:t> </a:t>
            </a:r>
            <a:r>
              <a:rPr spc="-100" dirty="0"/>
              <a:t>producing</a:t>
            </a:r>
            <a:r>
              <a:rPr spc="-204" dirty="0"/>
              <a:t> </a:t>
            </a:r>
            <a:r>
              <a:rPr spc="-95" dirty="0"/>
              <a:t>fiscal</a:t>
            </a:r>
            <a:r>
              <a:rPr spc="-195" dirty="0"/>
              <a:t> </a:t>
            </a:r>
            <a:r>
              <a:rPr spc="-10" dirty="0"/>
              <a:t>notes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DECEMBER</a:t>
            </a:r>
            <a:r>
              <a:rPr spc="-55" dirty="0"/>
              <a:t> </a:t>
            </a:r>
            <a:r>
              <a:rPr spc="-20" dirty="0"/>
              <a:t>2024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LEGISLATIVE</a:t>
            </a:r>
            <a:r>
              <a:rPr spc="-60" dirty="0"/>
              <a:t> </a:t>
            </a:r>
            <a:r>
              <a:rPr dirty="0"/>
              <a:t>BUDGET</a:t>
            </a:r>
            <a:r>
              <a:rPr spc="-30" dirty="0"/>
              <a:t> </a:t>
            </a:r>
            <a:r>
              <a:rPr spc="-20" dirty="0"/>
              <a:t>BOARD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fld id="{81D60167-4931-47E6-BA6A-407CBD079E47}" type="slidenum">
              <a:rPr spc="-25" dirty="0"/>
              <a:t>9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68361"/>
            <a:ext cx="7966709" cy="404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Short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answer: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LBB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agency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staff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80"/>
              </a:spcBef>
            </a:pPr>
            <a:endParaRPr sz="1800">
              <a:latin typeface="Arial"/>
              <a:cs typeface="Arial"/>
            </a:endParaRPr>
          </a:p>
          <a:p>
            <a:pPr marL="299085" marR="6985" indent="-287020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800" b="1" dirty="0">
                <a:latin typeface="Arial"/>
                <a:cs typeface="Arial"/>
              </a:rPr>
              <a:t>LBB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fiscal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note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coordinators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assess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which state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agencies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are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affected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by </a:t>
            </a:r>
            <a:r>
              <a:rPr sz="1800" dirty="0">
                <a:latin typeface="Arial"/>
                <a:cs typeface="Arial"/>
              </a:rPr>
              <a:t>proposed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legislation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assign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affected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agencies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appropriate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LBB </a:t>
            </a:r>
            <a:r>
              <a:rPr sz="1800" spc="-10" dirty="0">
                <a:latin typeface="Arial"/>
                <a:cs typeface="Arial"/>
              </a:rPr>
              <a:t>analysts.</a:t>
            </a:r>
            <a:endParaRPr sz="1800">
              <a:latin typeface="Arial"/>
              <a:cs typeface="Arial"/>
            </a:endParaRPr>
          </a:p>
          <a:p>
            <a:pPr marL="299085" marR="100330" indent="-28702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299085" algn="l"/>
              </a:tabLst>
            </a:pPr>
            <a:r>
              <a:rPr sz="1800" b="1" dirty="0">
                <a:latin typeface="Arial"/>
                <a:cs typeface="Arial"/>
              </a:rPr>
              <a:t>Agency</a:t>
            </a:r>
            <a:r>
              <a:rPr sz="1800" b="1" spc="-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staff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are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asked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submit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estimate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proposed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legislation’s </a:t>
            </a:r>
            <a:r>
              <a:rPr sz="1800" dirty="0">
                <a:latin typeface="Arial"/>
                <a:cs typeface="Arial"/>
              </a:rPr>
              <a:t>fiscal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impact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on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agency,</a:t>
            </a:r>
            <a:r>
              <a:rPr sz="1800" dirty="0">
                <a:latin typeface="Arial"/>
                <a:cs typeface="Arial"/>
              </a:rPr>
              <a:t> under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deadlines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if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applicable,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via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LBB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web </a:t>
            </a:r>
            <a:r>
              <a:rPr sz="1800" dirty="0">
                <a:latin typeface="Arial"/>
                <a:cs typeface="Arial"/>
              </a:rPr>
              <a:t>application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called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Fiscal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Notes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System.</a:t>
            </a:r>
            <a:endParaRPr sz="1800">
              <a:latin typeface="Arial"/>
              <a:cs typeface="Arial"/>
            </a:endParaRPr>
          </a:p>
          <a:p>
            <a:pPr marL="299085" marR="5080" indent="-28702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299085" algn="l"/>
              </a:tabLst>
            </a:pPr>
            <a:r>
              <a:rPr sz="1800" b="1" dirty="0">
                <a:latin typeface="Arial"/>
                <a:cs typeface="Arial"/>
              </a:rPr>
              <a:t>LBB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analysts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consider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that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estimate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other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resources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consult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other </a:t>
            </a:r>
            <a:r>
              <a:rPr sz="1800" dirty="0">
                <a:latin typeface="Arial"/>
                <a:cs typeface="Arial"/>
              </a:rPr>
              <a:t>LBB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staff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in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writing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fiscal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note,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which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is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reviewed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prior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delivery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to </a:t>
            </a:r>
            <a:r>
              <a:rPr sz="1800" dirty="0">
                <a:latin typeface="Arial"/>
                <a:cs typeface="Arial"/>
              </a:rPr>
              <a:t>legislative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committee,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legislative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author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sponsor,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source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agencies.</a:t>
            </a:r>
            <a:endParaRPr sz="18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1200"/>
              </a:spcBef>
              <a:buChar char="•"/>
              <a:tabLst>
                <a:tab pos="299085" algn="l"/>
              </a:tabLst>
            </a:pPr>
            <a:r>
              <a:rPr sz="1800" dirty="0">
                <a:latin typeface="Arial"/>
                <a:cs typeface="Arial"/>
              </a:rPr>
              <a:t>Chris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Mattsson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Scott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Dudley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manage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process.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F5F5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2013</Words>
  <Application>Microsoft Office PowerPoint</Application>
  <PresentationFormat>On-screen Show (4:3)</PresentationFormat>
  <Paragraphs>211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Courier New</vt:lpstr>
      <vt:lpstr>Times New Roman</vt:lpstr>
      <vt:lpstr>Office Theme</vt:lpstr>
      <vt:lpstr>Introduction to Fiscal Notes for State Agencies</vt:lpstr>
      <vt:lpstr>What are fiscal notes</vt:lpstr>
      <vt:lpstr>Types of fiscal notes</vt:lpstr>
      <vt:lpstr>Fiscal note example – fiscal implication</vt:lpstr>
      <vt:lpstr>Fiscal implication, cont’d</vt:lpstr>
      <vt:lpstr>Fiscal implication, cont’d</vt:lpstr>
      <vt:lpstr>Fiscal implication, cont’d</vt:lpstr>
      <vt:lpstr>Fiscal note example - NSFI</vt:lpstr>
      <vt:lpstr>Who is involved in producing fiscal notes</vt:lpstr>
      <vt:lpstr>Fiscal note process (for bill heard in cmte)</vt:lpstr>
      <vt:lpstr>When are fiscal notes produced</vt:lpstr>
      <vt:lpstr>Agency estimate deadlines</vt:lpstr>
      <vt:lpstr>Agency estimate deadlines, cont’d</vt:lpstr>
      <vt:lpstr>Agency estimate deadlines, cont’d</vt:lpstr>
      <vt:lpstr>How to estimate fiscal impact</vt:lpstr>
      <vt:lpstr>Preparing a fiscal estimate</vt:lpstr>
      <vt:lpstr>Agency estimate reminders</vt:lpstr>
      <vt:lpstr>Agency estimate reminders, cont’d</vt:lpstr>
      <vt:lpstr>General reminders</vt:lpstr>
      <vt:lpstr>Frequently asked questions</vt:lpstr>
      <vt:lpstr>Contact the LBB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Fiscal Notes for State Agencies</dc:title>
  <dc:creator>Christopher Mattsson</dc:creator>
  <cp:lastModifiedBy>Goard, Latosha</cp:lastModifiedBy>
  <cp:revision>1</cp:revision>
  <dcterms:created xsi:type="dcterms:W3CDTF">2024-12-04T00:57:14Z</dcterms:created>
  <dcterms:modified xsi:type="dcterms:W3CDTF">2024-12-04T00:57:33Z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2024-11-06T00:00:00Z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2024-12-04T00:00:00Z</vt:filetime>
  </property>
  <property fmtid="{D5CDD505-2E9C-101B-9397-08002B2CF9AE}" pid="5" name="Producer">
    <vt:lpwstr>Adobe PDF Library 24.3.212</vt:lpwstr>
  </property>
</Properties>
</file>