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6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4008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143000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9144000" y="0"/>
                </a:moveTo>
                <a:lnTo>
                  <a:pt x="0" y="0"/>
                </a:lnTo>
                <a:lnTo>
                  <a:pt x="0" y="76200"/>
                </a:lnTo>
                <a:lnTo>
                  <a:pt x="9144000" y="76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A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200" y="64008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1830" y="493268"/>
            <a:ext cx="627189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29" y="1368361"/>
            <a:ext cx="8058784" cy="450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473234"/>
            <a:ext cx="1061085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31215" y="6473234"/>
            <a:ext cx="1880870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3916" y="6473234"/>
            <a:ext cx="2038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apitol.texas.gov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bb.texas.gov/" TargetMode="Externa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57200" y="64008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8" cy="685799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2954" y="2638615"/>
            <a:ext cx="505079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6615" marR="5080" indent="-84455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Introduction</a:t>
            </a:r>
            <a:r>
              <a:rPr spc="-200" dirty="0"/>
              <a:t> </a:t>
            </a:r>
            <a:r>
              <a:rPr spc="-55" dirty="0"/>
              <a:t>to</a:t>
            </a:r>
            <a:r>
              <a:rPr spc="-155" dirty="0"/>
              <a:t> </a:t>
            </a:r>
            <a:r>
              <a:rPr spc="-95" dirty="0"/>
              <a:t>Fiscal</a:t>
            </a:r>
            <a:r>
              <a:rPr spc="-175" dirty="0"/>
              <a:t> </a:t>
            </a:r>
            <a:r>
              <a:rPr spc="-55" dirty="0"/>
              <a:t>Notes </a:t>
            </a:r>
            <a:r>
              <a:rPr spc="-80" dirty="0"/>
              <a:t>for</a:t>
            </a:r>
            <a:r>
              <a:rPr spc="-180" dirty="0"/>
              <a:t> </a:t>
            </a:r>
            <a:r>
              <a:rPr spc="-90" dirty="0"/>
              <a:t>State</a:t>
            </a:r>
            <a:r>
              <a:rPr spc="-325" dirty="0"/>
              <a:t> </a:t>
            </a:r>
            <a:r>
              <a:rPr spc="-10" dirty="0"/>
              <a:t>Agencies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5429522"/>
            <a:ext cx="7385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PRESENTED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TEXAS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STATE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AGENCY</a:t>
            </a:r>
            <a:r>
              <a:rPr sz="1400" b="1" spc="-10" dirty="0">
                <a:latin typeface="Arial"/>
                <a:cs typeface="Arial"/>
              </a:rPr>
              <a:t> BUSINESS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ADMINISTRATORS’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ASSOCIATION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907405" algn="l"/>
              </a:tabLst>
            </a:pPr>
            <a:r>
              <a:rPr sz="1400" b="1" spc="-20" dirty="0">
                <a:latin typeface="Arial"/>
                <a:cs typeface="Arial"/>
              </a:rPr>
              <a:t>LEGISLATIVE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BUDGET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BOARD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STAFF</a:t>
            </a:r>
            <a:r>
              <a:rPr sz="1400" b="1" dirty="0">
                <a:latin typeface="Arial"/>
                <a:cs typeface="Arial"/>
              </a:rPr>
              <a:t>	DECEMBER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2024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0" y="5711503"/>
            <a:ext cx="452755" cy="98425"/>
            <a:chOff x="2286000" y="5711503"/>
            <a:chExt cx="452755" cy="98425"/>
          </a:xfrm>
        </p:grpSpPr>
        <p:sp>
          <p:nvSpPr>
            <p:cNvPr id="3" name="object 3"/>
            <p:cNvSpPr/>
            <p:nvPr/>
          </p:nvSpPr>
          <p:spPr>
            <a:xfrm>
              <a:off x="2286000" y="5760720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10">
                  <a:moveTo>
                    <a:pt x="0" y="0"/>
                  </a:moveTo>
                  <a:lnTo>
                    <a:pt x="447776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57572" y="5716266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473544" y="3882703"/>
            <a:ext cx="727075" cy="98425"/>
            <a:chOff x="2473544" y="3882703"/>
            <a:chExt cx="727075" cy="98425"/>
          </a:xfrm>
        </p:grpSpPr>
        <p:sp>
          <p:nvSpPr>
            <p:cNvPr id="6" name="object 6"/>
            <p:cNvSpPr/>
            <p:nvPr/>
          </p:nvSpPr>
          <p:spPr>
            <a:xfrm>
              <a:off x="2478316" y="3931920"/>
              <a:ext cx="722630" cy="0"/>
            </a:xfrm>
            <a:custGeom>
              <a:avLst/>
              <a:gdLst/>
              <a:ahLst/>
              <a:cxnLst/>
              <a:rect l="l" t="t" r="r" b="b"/>
              <a:pathLst>
                <a:path w="722630">
                  <a:moveTo>
                    <a:pt x="722083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78307" y="3887466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76200" y="0"/>
                  </a:moveTo>
                  <a:lnTo>
                    <a:pt x="0" y="44450"/>
                  </a:lnTo>
                  <a:lnTo>
                    <a:pt x="76200" y="8890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48640" y="1330452"/>
            <a:ext cx="5825490" cy="1637030"/>
            <a:chOff x="548640" y="1330452"/>
            <a:chExt cx="5825490" cy="1637030"/>
          </a:xfrm>
        </p:grpSpPr>
        <p:sp>
          <p:nvSpPr>
            <p:cNvPr id="9" name="object 9"/>
            <p:cNvSpPr/>
            <p:nvPr/>
          </p:nvSpPr>
          <p:spPr>
            <a:xfrm>
              <a:off x="5665881" y="2301181"/>
              <a:ext cx="659130" cy="661670"/>
            </a:xfrm>
            <a:custGeom>
              <a:avLst/>
              <a:gdLst/>
              <a:ahLst/>
              <a:cxnLst/>
              <a:rect l="l" t="t" r="r" b="b"/>
              <a:pathLst>
                <a:path w="659129" h="661669">
                  <a:moveTo>
                    <a:pt x="0" y="0"/>
                  </a:moveTo>
                  <a:lnTo>
                    <a:pt x="0" y="352412"/>
                  </a:lnTo>
                  <a:lnTo>
                    <a:pt x="658723" y="352412"/>
                  </a:lnTo>
                  <a:lnTo>
                    <a:pt x="658723" y="661187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80149" y="2886170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0" y="0"/>
                  </a:moveTo>
                  <a:lnTo>
                    <a:pt x="44450" y="76200"/>
                  </a:lnTo>
                  <a:lnTo>
                    <a:pt x="8890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18371" y="1897286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>
                  <a:moveTo>
                    <a:pt x="0" y="0"/>
                  </a:moveTo>
                  <a:lnTo>
                    <a:pt x="363004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05172" y="1852832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640" y="1330452"/>
              <a:ext cx="1874519" cy="117500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09904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904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56030" y="493268"/>
            <a:ext cx="7642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10" dirty="0"/>
              <a:t> </a:t>
            </a:r>
            <a:r>
              <a:rPr spc="-75" dirty="0"/>
              <a:t>note</a:t>
            </a:r>
            <a:r>
              <a:rPr spc="-210" dirty="0"/>
              <a:t> </a:t>
            </a:r>
            <a:r>
              <a:rPr spc="-100" dirty="0"/>
              <a:t>process</a:t>
            </a:r>
            <a:r>
              <a:rPr spc="-210" dirty="0"/>
              <a:t> </a:t>
            </a:r>
            <a:r>
              <a:rPr spc="-85" dirty="0"/>
              <a:t>(for</a:t>
            </a:r>
            <a:r>
              <a:rPr spc="-204" dirty="0"/>
              <a:t> </a:t>
            </a:r>
            <a:r>
              <a:rPr spc="-75" dirty="0"/>
              <a:t>bill</a:t>
            </a:r>
            <a:r>
              <a:rPr spc="-210" dirty="0"/>
              <a:t> </a:t>
            </a:r>
            <a:r>
              <a:rPr spc="-90" dirty="0"/>
              <a:t>heard</a:t>
            </a:r>
            <a:r>
              <a:rPr spc="-210" dirty="0"/>
              <a:t> </a:t>
            </a:r>
            <a:r>
              <a:rPr spc="-50" dirty="0"/>
              <a:t>in</a:t>
            </a:r>
            <a:r>
              <a:rPr spc="-180" dirty="0"/>
              <a:t> </a:t>
            </a:r>
            <a:r>
              <a:rPr spc="-10" dirty="0"/>
              <a:t>cmte)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78056" y="1532545"/>
            <a:ext cx="1415415" cy="7023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065" marR="5080" indent="-1905" algn="ctr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referred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House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Speaker/Lieutenant Governor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606040" y="1330452"/>
            <a:ext cx="2082800" cy="1175385"/>
            <a:chOff x="2606040" y="1330452"/>
            <a:chExt cx="2082800" cy="1175385"/>
          </a:xfrm>
        </p:grpSpPr>
        <p:sp>
          <p:nvSpPr>
            <p:cNvPr id="19" name="object 19"/>
            <p:cNvSpPr/>
            <p:nvPr/>
          </p:nvSpPr>
          <p:spPr>
            <a:xfrm>
              <a:off x="4321060" y="1897286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20">
                  <a:moveTo>
                    <a:pt x="0" y="0"/>
                  </a:moveTo>
                  <a:lnTo>
                    <a:pt x="363004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07862" y="1852832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06040" y="1330452"/>
              <a:ext cx="1874519" cy="117500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667304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67304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801928" y="1697134"/>
            <a:ext cx="148272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83820" marR="5080" indent="-71755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requested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clerk.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682240" y="2930652"/>
            <a:ext cx="1874520" cy="1228725"/>
            <a:chOff x="2682240" y="2930652"/>
            <a:chExt cx="1874520" cy="1228725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82240" y="2945891"/>
              <a:ext cx="1874519" cy="117500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7103" y="2930652"/>
              <a:ext cx="1807463" cy="122834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743200" y="2987217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43200" y="2987217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858016" y="2983574"/>
            <a:ext cx="1523365" cy="1031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1905" algn="ctr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probable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implications,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coordinator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assigns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affected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agencies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LBB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analyst.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713163" y="2296419"/>
            <a:ext cx="2997200" cy="1824989"/>
            <a:chOff x="3713163" y="2296419"/>
            <a:chExt cx="2997200" cy="1824989"/>
          </a:xfrm>
        </p:grpSpPr>
        <p:sp>
          <p:nvSpPr>
            <p:cNvPr id="32" name="object 32"/>
            <p:cNvSpPr/>
            <p:nvPr/>
          </p:nvSpPr>
          <p:spPr>
            <a:xfrm>
              <a:off x="3762369" y="2301181"/>
              <a:ext cx="1649730" cy="661670"/>
            </a:xfrm>
            <a:custGeom>
              <a:avLst/>
              <a:gdLst/>
              <a:ahLst/>
              <a:cxnLst/>
              <a:rect l="l" t="t" r="r" b="b"/>
              <a:pathLst>
                <a:path w="1649729" h="661669">
                  <a:moveTo>
                    <a:pt x="1649323" y="0"/>
                  </a:moveTo>
                  <a:lnTo>
                    <a:pt x="1649323" y="352412"/>
                  </a:lnTo>
                  <a:lnTo>
                    <a:pt x="0" y="352412"/>
                  </a:lnTo>
                  <a:lnTo>
                    <a:pt x="0" y="661187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17926" y="2886170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0"/>
                  </a:moveTo>
                  <a:lnTo>
                    <a:pt x="44450" y="7620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15840" y="2945892"/>
              <a:ext cx="1874519" cy="117500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29399" y="3095244"/>
              <a:ext cx="80771" cy="89915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35651" y="3095244"/>
              <a:ext cx="41452" cy="89915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877104" y="2987217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77104" y="2987217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956864" y="3148165"/>
            <a:ext cx="1590675" cy="7023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does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have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implications,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 fiscal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coordinator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prepares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note.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663440" y="1330452"/>
            <a:ext cx="1876425" cy="1175385"/>
            <a:chOff x="4663440" y="1330452"/>
            <a:chExt cx="1876425" cy="1175385"/>
          </a:xfrm>
        </p:grpSpPr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63440" y="1330452"/>
              <a:ext cx="1876043" cy="117500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725885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25885" y="13716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827022" y="1532542"/>
            <a:ext cx="1550035" cy="7023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065" marR="5080" indent="-1270" algn="ctr">
              <a:lnSpc>
                <a:spcPts val="1300"/>
              </a:lnSpc>
              <a:spcBef>
                <a:spcPts val="26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Possibility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fiscal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implication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determined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LBB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note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coordinator.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24840" y="3784091"/>
            <a:ext cx="1874520" cy="1438910"/>
            <a:chOff x="624840" y="3784091"/>
            <a:chExt cx="1874520" cy="1438910"/>
          </a:xfrm>
        </p:grpSpPr>
        <p:sp>
          <p:nvSpPr>
            <p:cNvPr id="46" name="object 46"/>
            <p:cNvSpPr/>
            <p:nvPr/>
          </p:nvSpPr>
          <p:spPr>
            <a:xfrm>
              <a:off x="1476371" y="4800599"/>
              <a:ext cx="0" cy="417195"/>
            </a:xfrm>
            <a:custGeom>
              <a:avLst/>
              <a:gdLst/>
              <a:ahLst/>
              <a:cxnLst/>
              <a:rect l="l" t="t" r="r" b="b"/>
              <a:pathLst>
                <a:path h="417195">
                  <a:moveTo>
                    <a:pt x="0" y="0"/>
                  </a:moveTo>
                  <a:lnTo>
                    <a:pt x="0" y="417156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31921" y="5141561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0"/>
                  </a:moveTo>
                  <a:lnTo>
                    <a:pt x="44450" y="7620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4840" y="3784091"/>
              <a:ext cx="1874519" cy="1175003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686104" y="3825417"/>
            <a:ext cx="1752600" cy="1051560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FF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95"/>
              </a:spcBef>
            </a:pPr>
            <a:endParaRPr sz="1200">
              <a:latin typeface="Times New Roman"/>
              <a:cs typeface="Times New Roman"/>
            </a:endParaRPr>
          </a:p>
          <a:p>
            <a:pPr marL="227965" marR="220979" indent="635" algn="ctr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provided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agencies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sources.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24840" y="5216652"/>
            <a:ext cx="1874520" cy="1175385"/>
            <a:chOff x="624840" y="5216652"/>
            <a:chExt cx="1874520" cy="1175385"/>
          </a:xfrm>
        </p:grpSpPr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840" y="5216652"/>
              <a:ext cx="1874519" cy="1175003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86104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6104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977732" y="5501041"/>
            <a:ext cx="1167130" cy="5378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065" marR="5080" indent="1270" algn="ctr">
              <a:lnSpc>
                <a:spcPts val="1300"/>
              </a:lnSpc>
              <a:spcBef>
                <a:spcPts val="259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draft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prepared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LBB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analyst.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709672" y="5216652"/>
            <a:ext cx="2071370" cy="1175385"/>
            <a:chOff x="2709672" y="5216652"/>
            <a:chExt cx="2071370" cy="1175385"/>
          </a:xfrm>
        </p:grpSpPr>
        <p:sp>
          <p:nvSpPr>
            <p:cNvPr id="56" name="object 56"/>
            <p:cNvSpPr/>
            <p:nvPr/>
          </p:nvSpPr>
          <p:spPr>
            <a:xfrm>
              <a:off x="4419600" y="5783487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205663" y="0"/>
                  </a:lnTo>
                  <a:lnTo>
                    <a:pt x="356323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699732" y="5739036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49"/>
                  </a:lnTo>
                  <a:lnTo>
                    <a:pt x="0" y="88899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09672" y="5216652"/>
              <a:ext cx="1876043" cy="1175003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2772079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772079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903687" y="5501037"/>
            <a:ext cx="1488440" cy="5378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-1270" algn="ctr">
              <a:lnSpc>
                <a:spcPts val="1300"/>
              </a:lnSpc>
              <a:spcBef>
                <a:spcPts val="259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reviewed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approved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LBB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management.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4767071" y="5216652"/>
            <a:ext cx="2044700" cy="1175385"/>
            <a:chOff x="4767071" y="5216652"/>
            <a:chExt cx="2044700" cy="1175385"/>
          </a:xfrm>
        </p:grpSpPr>
        <p:sp>
          <p:nvSpPr>
            <p:cNvPr id="63" name="object 63"/>
            <p:cNvSpPr/>
            <p:nvPr/>
          </p:nvSpPr>
          <p:spPr>
            <a:xfrm>
              <a:off x="6493611" y="5783489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991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30401" y="5739036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49"/>
                  </a:lnTo>
                  <a:lnTo>
                    <a:pt x="0" y="88899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67071" y="5216652"/>
              <a:ext cx="1876043" cy="1175003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4829479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829479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4968675" y="5501041"/>
            <a:ext cx="1473200" cy="3733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30480">
              <a:lnSpc>
                <a:spcPts val="1300"/>
              </a:lnSpc>
              <a:spcBef>
                <a:spcPts val="259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reviewed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finalized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fiscal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4123" y="5830225"/>
            <a:ext cx="1160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coordinator.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6797040" y="5216652"/>
            <a:ext cx="1874520" cy="1175385"/>
            <a:chOff x="6797040" y="5216652"/>
            <a:chExt cx="1874520" cy="1175385"/>
          </a:xfrm>
        </p:grpSpPr>
        <p:pic>
          <p:nvPicPr>
            <p:cNvPr id="71" name="object 7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97040" y="5216652"/>
              <a:ext cx="1874519" cy="1175003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67144" y="5283708"/>
              <a:ext cx="1770887" cy="1063751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6858304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1752295" y="0"/>
                  </a:moveTo>
                  <a:lnTo>
                    <a:pt x="0" y="0"/>
                  </a:lnTo>
                  <a:lnTo>
                    <a:pt x="0" y="1051382"/>
                  </a:lnTo>
                  <a:lnTo>
                    <a:pt x="1752295" y="1051382"/>
                  </a:lnTo>
                  <a:lnTo>
                    <a:pt x="175229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58304" y="5257800"/>
              <a:ext cx="1752600" cy="1051560"/>
            </a:xfrm>
            <a:custGeom>
              <a:avLst/>
              <a:gdLst/>
              <a:ahLst/>
              <a:cxnLst/>
              <a:rect l="l" t="t" r="r" b="b"/>
              <a:pathLst>
                <a:path w="1752600" h="1051560">
                  <a:moveTo>
                    <a:pt x="0" y="0"/>
                  </a:moveTo>
                  <a:lnTo>
                    <a:pt x="1752295" y="0"/>
                  </a:lnTo>
                  <a:lnTo>
                    <a:pt x="1752295" y="1051382"/>
                  </a:lnTo>
                  <a:lnTo>
                    <a:pt x="0" y="1051382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6988387" y="5336449"/>
            <a:ext cx="1489710" cy="86677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259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Completed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note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sent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committee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clerk,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author, sponsor,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source agencies.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3608387" y="4052798"/>
            <a:ext cx="4240530" cy="1200785"/>
            <a:chOff x="3608387" y="4052798"/>
            <a:chExt cx="4240530" cy="1200785"/>
          </a:xfrm>
        </p:grpSpPr>
        <p:sp>
          <p:nvSpPr>
            <p:cNvPr id="77" name="object 77"/>
            <p:cNvSpPr/>
            <p:nvPr/>
          </p:nvSpPr>
          <p:spPr>
            <a:xfrm>
              <a:off x="3657605" y="4057561"/>
              <a:ext cx="2008505" cy="1191260"/>
            </a:xfrm>
            <a:custGeom>
              <a:avLst/>
              <a:gdLst/>
              <a:ahLst/>
              <a:cxnLst/>
              <a:rect l="l" t="t" r="r" b="b"/>
              <a:pathLst>
                <a:path w="2008504" h="1191260">
                  <a:moveTo>
                    <a:pt x="2008276" y="0"/>
                  </a:moveTo>
                  <a:lnTo>
                    <a:pt x="2008276" y="630720"/>
                  </a:lnTo>
                  <a:lnTo>
                    <a:pt x="0" y="630720"/>
                  </a:lnTo>
                  <a:lnTo>
                    <a:pt x="0" y="1190815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613150" y="5172170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0"/>
                  </a:moveTo>
                  <a:lnTo>
                    <a:pt x="44450" y="7620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791200" y="4057561"/>
              <a:ext cx="2008505" cy="1191260"/>
            </a:xfrm>
            <a:custGeom>
              <a:avLst/>
              <a:gdLst/>
              <a:ahLst/>
              <a:cxnLst/>
              <a:rect l="l" t="t" r="r" b="b"/>
              <a:pathLst>
                <a:path w="2008504" h="1191260">
                  <a:moveTo>
                    <a:pt x="0" y="0"/>
                  </a:moveTo>
                  <a:lnTo>
                    <a:pt x="0" y="630720"/>
                  </a:lnTo>
                  <a:lnTo>
                    <a:pt x="2008276" y="630720"/>
                  </a:lnTo>
                  <a:lnTo>
                    <a:pt x="2008276" y="1190815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755031" y="5172170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0" y="0"/>
                  </a:moveTo>
                  <a:lnTo>
                    <a:pt x="44450" y="76200"/>
                  </a:lnTo>
                  <a:lnTo>
                    <a:pt x="88900" y="0"/>
                  </a:lnTo>
                </a:path>
              </a:pathLst>
            </a:custGeom>
            <a:ln w="9525">
              <a:solidFill>
                <a:srgbClr val="9292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82" name="object 8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When</a:t>
            </a:r>
            <a:r>
              <a:rPr spc="-195" dirty="0"/>
              <a:t> </a:t>
            </a:r>
            <a:r>
              <a:rPr spc="-75" dirty="0"/>
              <a:t>are</a:t>
            </a:r>
            <a:r>
              <a:rPr spc="-180" dirty="0"/>
              <a:t> </a:t>
            </a:r>
            <a:r>
              <a:rPr spc="-95" dirty="0"/>
              <a:t>fiscal</a:t>
            </a:r>
            <a:r>
              <a:rPr spc="-195" dirty="0"/>
              <a:t> </a:t>
            </a:r>
            <a:r>
              <a:rPr spc="-90" dirty="0"/>
              <a:t>notes</a:t>
            </a:r>
            <a:r>
              <a:rPr spc="-215" dirty="0"/>
              <a:t> </a:t>
            </a:r>
            <a:r>
              <a:rPr spc="-60" dirty="0"/>
              <a:t>produced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763" y="1366837"/>
            <a:ext cx="7834630" cy="414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508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Assignments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made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advance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during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legislative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sessions; </a:t>
            </a:r>
            <a:r>
              <a:rPr sz="2000" dirty="0">
                <a:latin typeface="Arial"/>
                <a:cs typeface="Arial"/>
              </a:rPr>
              <a:t>fiscal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notes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once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committees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start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hearing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bills.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89th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Legislative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Session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–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important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dates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Monday,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November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11,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2024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prefiling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opened.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000" spc="-25" dirty="0">
                <a:latin typeface="Arial"/>
                <a:cs typeface="Arial"/>
              </a:rPr>
              <a:t>Tuesday,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January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14,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2025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89th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Legislature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convenes.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000" spc="-20" dirty="0">
                <a:latin typeface="Arial"/>
                <a:cs typeface="Arial"/>
              </a:rPr>
              <a:t>Friday,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March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14,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2025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60-day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deadline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filing.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Committees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typically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organize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begin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hearing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proposed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legislation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late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January-February.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Agency</a:t>
            </a:r>
            <a:r>
              <a:rPr spc="-204" dirty="0"/>
              <a:t> </a:t>
            </a:r>
            <a:r>
              <a:rPr spc="-100" dirty="0"/>
              <a:t>estimate</a:t>
            </a:r>
            <a:r>
              <a:rPr spc="-204" dirty="0"/>
              <a:t> </a:t>
            </a:r>
            <a:r>
              <a:rPr spc="-80" dirty="0"/>
              <a:t>deadlines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5353"/>
            <a:ext cx="7972425" cy="500126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70"/>
              </a:spcBef>
              <a:buChar char="•"/>
              <a:tabLst>
                <a:tab pos="354965" algn="l"/>
              </a:tabLst>
            </a:pPr>
            <a:r>
              <a:rPr sz="1900" dirty="0">
                <a:latin typeface="Arial"/>
                <a:cs typeface="Arial"/>
              </a:rPr>
              <a:t>Deadlines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agency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estimates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informed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by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committee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activity.</a:t>
            </a:r>
            <a:endParaRPr sz="1900">
              <a:latin typeface="Arial"/>
              <a:cs typeface="Arial"/>
            </a:endParaRPr>
          </a:p>
          <a:p>
            <a:pPr marL="355600" marR="365125" indent="-342900">
              <a:lnSpc>
                <a:spcPts val="2050"/>
              </a:lnSpc>
              <a:spcBef>
                <a:spcPts val="1235"/>
              </a:spcBef>
              <a:buChar char="•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LBB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staff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are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notified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that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activity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directly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committee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staff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by </a:t>
            </a:r>
            <a:r>
              <a:rPr sz="1900" dirty="0">
                <a:latin typeface="Arial"/>
                <a:cs typeface="Arial"/>
              </a:rPr>
              <a:t>publicly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posted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notice.</a:t>
            </a:r>
            <a:endParaRPr sz="1900">
              <a:latin typeface="Arial"/>
              <a:cs typeface="Arial"/>
            </a:endParaRPr>
          </a:p>
          <a:p>
            <a:pPr marL="354965" indent="-342265">
              <a:lnSpc>
                <a:spcPts val="2165"/>
              </a:lnSpc>
              <a:spcBef>
                <a:spcPts val="940"/>
              </a:spcBef>
              <a:buChar char="•"/>
              <a:tabLst>
                <a:tab pos="354965" algn="l"/>
              </a:tabLst>
            </a:pPr>
            <a:r>
              <a:rPr sz="1900" dirty="0">
                <a:latin typeface="Arial"/>
                <a:cs typeface="Arial"/>
              </a:rPr>
              <a:t>Senate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committees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notice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meeting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at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least</a:t>
            </a:r>
            <a:r>
              <a:rPr sz="1900" b="1" spc="-2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24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spc="-10" dirty="0">
                <a:latin typeface="Arial"/>
                <a:cs typeface="Arial"/>
              </a:rPr>
              <a:t>hours</a:t>
            </a:r>
            <a:endParaRPr sz="1900">
              <a:latin typeface="Arial"/>
              <a:cs typeface="Arial"/>
            </a:endParaRPr>
          </a:p>
          <a:p>
            <a:pPr marL="354965">
              <a:lnSpc>
                <a:spcPts val="2165"/>
              </a:lnSpc>
            </a:pPr>
            <a:r>
              <a:rPr sz="1900" dirty="0">
                <a:latin typeface="Arial"/>
                <a:cs typeface="Arial"/>
              </a:rPr>
              <a:t>before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meeting.</a:t>
            </a:r>
            <a:endParaRPr sz="1900">
              <a:latin typeface="Arial"/>
              <a:cs typeface="Arial"/>
            </a:endParaRPr>
          </a:p>
          <a:p>
            <a:pPr marL="355600" marR="15240" indent="-342900">
              <a:lnSpc>
                <a:spcPts val="2050"/>
              </a:lnSpc>
              <a:spcBef>
                <a:spcPts val="1235"/>
              </a:spcBef>
              <a:buChar char="•"/>
              <a:tabLst>
                <a:tab pos="355600" algn="l"/>
              </a:tabLst>
            </a:pPr>
            <a:r>
              <a:rPr sz="1900" dirty="0">
                <a:latin typeface="Arial"/>
                <a:cs typeface="Arial"/>
              </a:rPr>
              <a:t>House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committees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comply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with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following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notice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requirements, </a:t>
            </a:r>
            <a:r>
              <a:rPr sz="1900" dirty="0">
                <a:latin typeface="Arial"/>
                <a:cs typeface="Arial"/>
              </a:rPr>
              <a:t>unless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rule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suspended by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floor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vote:</a:t>
            </a:r>
            <a:endParaRPr sz="1900">
              <a:latin typeface="Arial"/>
              <a:cs typeface="Arial"/>
            </a:endParaRPr>
          </a:p>
          <a:p>
            <a:pPr marL="812800" marR="5080" lvl="1" indent="-342900">
              <a:lnSpc>
                <a:spcPts val="2050"/>
              </a:lnSpc>
              <a:spcBef>
                <a:spcPts val="1205"/>
              </a:spcBef>
              <a:buChar char="•"/>
              <a:tabLst>
                <a:tab pos="812800" algn="l"/>
              </a:tabLst>
            </a:pPr>
            <a:r>
              <a:rPr sz="1900" dirty="0">
                <a:latin typeface="Arial"/>
                <a:cs typeface="Arial"/>
              </a:rPr>
              <a:t>for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public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hearing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held</a:t>
            </a:r>
            <a:r>
              <a:rPr sz="1900" i="1" spc="-3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during</a:t>
            </a:r>
            <a:r>
              <a:rPr sz="1900" i="1" spc="-2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a</a:t>
            </a:r>
            <a:r>
              <a:rPr sz="1900" i="1" spc="-4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regular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legislative</a:t>
            </a:r>
            <a:r>
              <a:rPr sz="1900" i="1" spc="-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session</a:t>
            </a:r>
            <a:r>
              <a:rPr sz="1900" dirty="0">
                <a:latin typeface="Arial"/>
                <a:cs typeface="Arial"/>
              </a:rPr>
              <a:t>,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notice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posted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at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least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five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calendar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days</a:t>
            </a:r>
            <a:r>
              <a:rPr sz="1900" b="1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before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hearing;</a:t>
            </a:r>
            <a:endParaRPr sz="1900">
              <a:latin typeface="Arial"/>
              <a:cs typeface="Arial"/>
            </a:endParaRPr>
          </a:p>
          <a:p>
            <a:pPr marL="812800" marR="208915" lvl="1" indent="-342900">
              <a:lnSpc>
                <a:spcPts val="2050"/>
              </a:lnSpc>
              <a:spcBef>
                <a:spcPts val="1205"/>
              </a:spcBef>
              <a:buChar char="•"/>
              <a:tabLst>
                <a:tab pos="812800" algn="l"/>
              </a:tabLst>
            </a:pPr>
            <a:r>
              <a:rPr sz="1900" dirty="0">
                <a:latin typeface="Arial"/>
                <a:cs typeface="Arial"/>
              </a:rPr>
              <a:t>for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public</a:t>
            </a:r>
            <a:r>
              <a:rPr sz="1900" i="1" spc="-1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hearing</a:t>
            </a:r>
            <a:r>
              <a:rPr sz="1900" i="1" spc="-1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held</a:t>
            </a:r>
            <a:r>
              <a:rPr sz="1900" i="1" spc="-2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during</a:t>
            </a:r>
            <a:r>
              <a:rPr sz="1900" i="1" spc="-2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a</a:t>
            </a:r>
            <a:r>
              <a:rPr sz="1900" i="1" spc="-4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special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session</a:t>
            </a:r>
            <a:r>
              <a:rPr sz="1900" dirty="0">
                <a:latin typeface="Arial"/>
                <a:cs typeface="Arial"/>
              </a:rPr>
              <a:t>,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notice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be </a:t>
            </a:r>
            <a:r>
              <a:rPr sz="1900" dirty="0">
                <a:latin typeface="Arial"/>
                <a:cs typeface="Arial"/>
              </a:rPr>
              <a:t>posted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at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least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24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hours</a:t>
            </a:r>
            <a:r>
              <a:rPr sz="1900" b="1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before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hearing;</a:t>
            </a:r>
            <a:r>
              <a:rPr sz="1900" spc="-25" dirty="0">
                <a:latin typeface="Arial"/>
                <a:cs typeface="Arial"/>
              </a:rPr>
              <a:t> and</a:t>
            </a:r>
            <a:endParaRPr sz="1900">
              <a:latin typeface="Arial"/>
              <a:cs typeface="Arial"/>
            </a:endParaRPr>
          </a:p>
          <a:p>
            <a:pPr marL="812800" marR="359410" lvl="1" indent="-342900">
              <a:lnSpc>
                <a:spcPts val="2050"/>
              </a:lnSpc>
              <a:spcBef>
                <a:spcPts val="1200"/>
              </a:spcBef>
              <a:buChar char="•"/>
              <a:tabLst>
                <a:tab pos="812800" algn="l"/>
              </a:tabLst>
            </a:pPr>
            <a:r>
              <a:rPr sz="1900" dirty="0">
                <a:latin typeface="Arial"/>
                <a:cs typeface="Arial"/>
              </a:rPr>
              <a:t>for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formal meeting</a:t>
            </a:r>
            <a:r>
              <a:rPr sz="1900" i="1" spc="-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or</a:t>
            </a:r>
            <a:r>
              <a:rPr sz="1900" i="1" spc="-3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a</a:t>
            </a:r>
            <a:r>
              <a:rPr sz="1900" i="1" spc="-40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work</a:t>
            </a:r>
            <a:r>
              <a:rPr sz="1900" i="1" spc="-35" dirty="0">
                <a:latin typeface="Arial"/>
                <a:cs typeface="Arial"/>
              </a:rPr>
              <a:t> </a:t>
            </a:r>
            <a:r>
              <a:rPr sz="1900" i="1" dirty="0">
                <a:latin typeface="Arial"/>
                <a:cs typeface="Arial"/>
              </a:rPr>
              <a:t>session</a:t>
            </a:r>
            <a:r>
              <a:rPr sz="1900" dirty="0">
                <a:latin typeface="Arial"/>
                <a:cs typeface="Arial"/>
              </a:rPr>
              <a:t>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written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notice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be </a:t>
            </a:r>
            <a:r>
              <a:rPr sz="1900" dirty="0">
                <a:latin typeface="Arial"/>
                <a:cs typeface="Arial"/>
              </a:rPr>
              <a:t>posted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transmitted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each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member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committee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b="1" spc="-25" dirty="0">
                <a:latin typeface="Arial"/>
                <a:cs typeface="Arial"/>
              </a:rPr>
              <a:t>two </a:t>
            </a:r>
            <a:r>
              <a:rPr sz="1900" b="1" dirty="0">
                <a:latin typeface="Arial"/>
                <a:cs typeface="Arial"/>
              </a:rPr>
              <a:t>hours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advance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meeting,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announcement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must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be </a:t>
            </a:r>
            <a:r>
              <a:rPr sz="1900" dirty="0">
                <a:latin typeface="Arial"/>
                <a:cs typeface="Arial"/>
              </a:rPr>
              <a:t>read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house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while in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session.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Agency</a:t>
            </a:r>
            <a:r>
              <a:rPr spc="-200" dirty="0"/>
              <a:t> </a:t>
            </a:r>
            <a:r>
              <a:rPr spc="-100" dirty="0"/>
              <a:t>estimate</a:t>
            </a:r>
            <a:r>
              <a:rPr spc="-200" dirty="0"/>
              <a:t> </a:t>
            </a:r>
            <a:r>
              <a:rPr spc="-100" dirty="0"/>
              <a:t>deadlines,</a:t>
            </a:r>
            <a:r>
              <a:rPr spc="-180" dirty="0"/>
              <a:t> </a:t>
            </a:r>
            <a:r>
              <a:rPr spc="-40" dirty="0"/>
              <a:t>cont’d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5047"/>
            <a:ext cx="8027034" cy="38360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300"/>
              </a:spcBef>
              <a:buChar char="•"/>
              <a:tabLst>
                <a:tab pos="354965" algn="l"/>
              </a:tabLst>
            </a:pPr>
            <a:r>
              <a:rPr sz="2000" spc="-10" dirty="0">
                <a:latin typeface="Arial"/>
                <a:cs typeface="Arial"/>
              </a:rPr>
              <a:t>Typical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deadlines:</a:t>
            </a:r>
            <a:endParaRPr sz="2000">
              <a:latin typeface="Arial"/>
              <a:cs typeface="Arial"/>
            </a:endParaRPr>
          </a:p>
          <a:p>
            <a:pPr marL="812800" marR="981710" lvl="1" indent="-34290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introduced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engrossed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versions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joint </a:t>
            </a:r>
            <a:r>
              <a:rPr sz="2000" dirty="0">
                <a:latin typeface="Arial"/>
                <a:cs typeface="Arial"/>
              </a:rPr>
              <a:t>resolutions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heard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hearings: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24–72-</a:t>
            </a:r>
            <a:r>
              <a:rPr sz="2000" b="1" spc="-10" dirty="0">
                <a:latin typeface="Arial"/>
                <a:cs typeface="Arial"/>
              </a:rPr>
              <a:t>hours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For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amended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joint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resolutions,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committee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substitutes, </a:t>
            </a:r>
            <a:r>
              <a:rPr sz="2000" dirty="0">
                <a:latin typeface="Arial"/>
                <a:cs typeface="Arial"/>
              </a:rPr>
              <a:t>bills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joint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resolutions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passed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second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chamber,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conference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committee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versions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joint </a:t>
            </a:r>
            <a:r>
              <a:rPr sz="2000" dirty="0">
                <a:latin typeface="Arial"/>
                <a:cs typeface="Arial"/>
              </a:rPr>
              <a:t>resolutions: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24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hours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less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</a:tabLst>
            </a:pPr>
            <a:r>
              <a:rPr sz="2000" dirty="0">
                <a:latin typeface="Arial"/>
                <a:cs typeface="Arial"/>
              </a:rPr>
              <a:t>Deadlines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limited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hours.</a:t>
            </a:r>
            <a:endParaRPr sz="2000">
              <a:latin typeface="Arial"/>
              <a:cs typeface="Arial"/>
            </a:endParaRPr>
          </a:p>
          <a:p>
            <a:pPr marL="355600" marR="360045" indent="-343535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Committee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amendments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substitutes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available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affected </a:t>
            </a:r>
            <a:r>
              <a:rPr sz="2000" dirty="0">
                <a:latin typeface="Arial"/>
                <a:cs typeface="Arial"/>
              </a:rPr>
              <a:t>agencies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Fiscal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Agency</a:t>
            </a:r>
            <a:r>
              <a:rPr spc="-200" dirty="0"/>
              <a:t> </a:t>
            </a:r>
            <a:r>
              <a:rPr spc="-100" dirty="0"/>
              <a:t>estimate</a:t>
            </a:r>
            <a:r>
              <a:rPr spc="-200" dirty="0"/>
              <a:t> </a:t>
            </a:r>
            <a:r>
              <a:rPr spc="-100" dirty="0"/>
              <a:t>deadlines,</a:t>
            </a:r>
            <a:r>
              <a:rPr spc="-180" dirty="0"/>
              <a:t> </a:t>
            </a:r>
            <a:r>
              <a:rPr spc="-40" dirty="0"/>
              <a:t>cont’d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1685293"/>
          <a:ext cx="7861300" cy="347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Bill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versions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28575">
                      <a:solidFill>
                        <a:srgbClr val="DDDDDD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807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Typical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deadline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agency estimates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28575">
                      <a:solidFill>
                        <a:srgbClr val="DDDDDD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0805" marR="208216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Introduced</a:t>
                      </a:r>
                      <a:r>
                        <a:rPr sz="18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bills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Engrossed</a:t>
                      </a:r>
                      <a:r>
                        <a:rPr sz="18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bills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28575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203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24-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bill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posted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hearing.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28575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0805" marR="4978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Bills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amended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substituted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Bills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passed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second house/chamber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749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12-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fiscal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note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requested.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 marR="47370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Conference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committee</a:t>
                      </a:r>
                      <a:r>
                        <a:rPr sz="1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reports (CCRs)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562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less;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warp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speed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final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Saturday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session.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 marR="382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House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simple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resolutions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go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“outside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bounds”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CCRs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562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less;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warp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speed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final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Sunday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session.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DDDDDD"/>
                      </a:solidFill>
                      <a:prstDash val="solid"/>
                    </a:lnL>
                    <a:lnR w="12700">
                      <a:solidFill>
                        <a:srgbClr val="DDDDDD"/>
                      </a:solidFill>
                      <a:prstDash val="solid"/>
                    </a:lnR>
                    <a:lnT w="12700">
                      <a:solidFill>
                        <a:srgbClr val="DDDDDD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0586" y="493268"/>
            <a:ext cx="53416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How</a:t>
            </a:r>
            <a:r>
              <a:rPr spc="-195" dirty="0"/>
              <a:t> </a:t>
            </a:r>
            <a:r>
              <a:rPr spc="-55" dirty="0"/>
              <a:t>to</a:t>
            </a:r>
            <a:r>
              <a:rPr spc="-190" dirty="0"/>
              <a:t> </a:t>
            </a:r>
            <a:r>
              <a:rPr spc="-100" dirty="0"/>
              <a:t>estimate</a:t>
            </a:r>
            <a:r>
              <a:rPr spc="-220" dirty="0"/>
              <a:t> </a:t>
            </a:r>
            <a:r>
              <a:rPr spc="-95" dirty="0"/>
              <a:t>fiscal</a:t>
            </a:r>
            <a:r>
              <a:rPr spc="-204" dirty="0"/>
              <a:t> </a:t>
            </a:r>
            <a:r>
              <a:rPr spc="-65" dirty="0"/>
              <a:t>impact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8361"/>
            <a:ext cx="8023859" cy="484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38100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4785" algn="l"/>
              </a:tabLst>
            </a:pPr>
            <a:r>
              <a:rPr sz="1800" dirty="0">
                <a:latin typeface="Arial"/>
                <a:cs typeface="Arial"/>
              </a:rPr>
              <a:t>Determine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what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proposed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legislation would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take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effective </a:t>
            </a:r>
            <a:r>
              <a:rPr sz="1800" dirty="0">
                <a:latin typeface="Arial"/>
                <a:cs typeface="Arial"/>
              </a:rPr>
              <a:t>date,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any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temporary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provisions,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repeals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existing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law, </a:t>
            </a:r>
            <a:r>
              <a:rPr sz="1800" spc="-20" dirty="0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184785" marR="129539" indent="-172720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1800" dirty="0">
                <a:latin typeface="Arial"/>
                <a:cs typeface="Arial"/>
              </a:rPr>
              <a:t>Make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necessary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assumptions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regarding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how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proposed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legislation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would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implemented.</a:t>
            </a:r>
            <a:endParaRPr sz="18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1800" dirty="0">
                <a:latin typeface="Arial"/>
                <a:cs typeface="Arial"/>
              </a:rPr>
              <a:t>Identify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fiscal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issues,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e.g.,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bill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requires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new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agency</a:t>
            </a:r>
            <a:r>
              <a:rPr sz="1800" spc="-10" dirty="0">
                <a:latin typeface="Arial"/>
                <a:cs typeface="Arial"/>
              </a:rPr>
              <a:t> program:</a:t>
            </a:r>
            <a:endParaRPr sz="1800">
              <a:latin typeface="Arial"/>
              <a:cs typeface="Arial"/>
            </a:endParaRPr>
          </a:p>
          <a:p>
            <a:pPr marL="640715" marR="120014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985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FTE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positions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types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positions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launch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operate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	</a:t>
            </a:r>
            <a:r>
              <a:rPr sz="1400" spc="-10" dirty="0">
                <a:latin typeface="Arial"/>
                <a:cs typeface="Arial"/>
              </a:rPr>
              <a:t>program?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5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Would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costs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spread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evenly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 time?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factors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might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change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costs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year-</a:t>
            </a:r>
            <a:r>
              <a:rPr sz="1400" dirty="0">
                <a:latin typeface="Arial"/>
                <a:cs typeface="Arial"/>
              </a:rPr>
              <a:t>to-</a:t>
            </a:r>
            <a:r>
              <a:rPr sz="1400" spc="-10" dirty="0">
                <a:latin typeface="Arial"/>
                <a:cs typeface="Arial"/>
              </a:rPr>
              <a:t>year?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195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Would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10" dirty="0">
                <a:latin typeface="Arial"/>
                <a:cs typeface="Arial"/>
              </a:rPr>
              <a:t> one-</a:t>
            </a:r>
            <a:r>
              <a:rPr sz="1400" dirty="0">
                <a:latin typeface="Arial"/>
                <a:cs typeface="Arial"/>
              </a:rPr>
              <a:t>time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start-up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costs?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demand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program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be?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change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</a:t>
            </a:r>
            <a:r>
              <a:rPr sz="1400" spc="-10" dirty="0">
                <a:latin typeface="Arial"/>
                <a:cs typeface="Arial"/>
              </a:rPr>
              <a:t> time?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people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entities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subject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program?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time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before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program’s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effects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felt?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Would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provisions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legislation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raise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revenue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save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money?</a:t>
            </a:r>
            <a:endParaRPr sz="1400">
              <a:latin typeface="Arial"/>
              <a:cs typeface="Arial"/>
            </a:endParaRPr>
          </a:p>
          <a:p>
            <a:pPr marL="641350" lvl="1" indent="-171450">
              <a:lnSpc>
                <a:spcPct val="100000"/>
              </a:lnSpc>
              <a:spcBef>
                <a:spcPts val="1200"/>
              </a:spcBef>
              <a:buChar char="•"/>
              <a:tabLst>
                <a:tab pos="641350" algn="l"/>
              </a:tabLst>
            </a:pPr>
            <a:r>
              <a:rPr sz="1400" dirty="0">
                <a:latin typeface="Arial"/>
                <a:cs typeface="Arial"/>
              </a:rPr>
              <a:t>Would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agency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able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absorb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added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workload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requirements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expenditures?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7075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Preparing</a:t>
            </a:r>
            <a:r>
              <a:rPr spc="-235" dirty="0"/>
              <a:t> </a:t>
            </a:r>
            <a:r>
              <a:rPr dirty="0"/>
              <a:t>a</a:t>
            </a:r>
            <a:r>
              <a:rPr spc="-185" dirty="0"/>
              <a:t> </a:t>
            </a:r>
            <a:r>
              <a:rPr spc="-85" dirty="0"/>
              <a:t>fiscal</a:t>
            </a:r>
            <a:r>
              <a:rPr spc="-220" dirty="0"/>
              <a:t> </a:t>
            </a:r>
            <a:r>
              <a:rPr spc="-65" dirty="0"/>
              <a:t>estimate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Arial"/>
                <a:cs typeface="Arial"/>
              </a:rPr>
              <a:t>Fiscal</a:t>
            </a:r>
            <a:r>
              <a:rPr sz="1600" b="0" spc="-6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estimates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are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submitted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via</a:t>
            </a:r>
            <a:r>
              <a:rPr sz="1600" b="0" spc="-5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Fiscal</a:t>
            </a:r>
            <a:r>
              <a:rPr sz="1600" b="0" spc="-5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Notes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System;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components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resemble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those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fiscal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note:</a:t>
            </a:r>
            <a:endParaRPr sz="16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84785" algn="l"/>
              </a:tabLst>
            </a:pPr>
            <a:r>
              <a:rPr sz="1600" dirty="0"/>
              <a:t>Fiscal</a:t>
            </a:r>
            <a:r>
              <a:rPr sz="1600" spc="-80" dirty="0"/>
              <a:t> </a:t>
            </a:r>
            <a:r>
              <a:rPr sz="1600" dirty="0"/>
              <a:t>Analysis</a:t>
            </a:r>
            <a:r>
              <a:rPr sz="1600" spc="15" dirty="0"/>
              <a:t> </a:t>
            </a:r>
            <a:r>
              <a:rPr sz="1600" b="0" dirty="0">
                <a:latin typeface="Arial"/>
                <a:cs typeface="Arial"/>
              </a:rPr>
              <a:t>–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Brief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statement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about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parts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proposed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legislation</a:t>
            </a:r>
            <a:r>
              <a:rPr sz="1600" b="0" spc="-60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that</a:t>
            </a:r>
            <a:r>
              <a:rPr sz="1600" b="0" spc="500" dirty="0">
                <a:latin typeface="Arial"/>
                <a:cs typeface="Arial"/>
              </a:rPr>
              <a:t>  </a:t>
            </a:r>
            <a:r>
              <a:rPr sz="1600" b="0" dirty="0">
                <a:latin typeface="Arial"/>
                <a:cs typeface="Arial"/>
              </a:rPr>
              <a:t>would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have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fiscal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implication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to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state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or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units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local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government</a:t>
            </a:r>
            <a:r>
              <a:rPr sz="1600" b="0" spc="-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as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compared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with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current</a:t>
            </a:r>
            <a:r>
              <a:rPr sz="1600" b="0" spc="-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law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regardless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other</a:t>
            </a:r>
            <a:r>
              <a:rPr sz="1600" b="0" spc="-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legislation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that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has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passed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or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is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under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consideration.</a:t>
            </a:r>
            <a:endParaRPr sz="1600">
              <a:latin typeface="Arial"/>
              <a:cs typeface="Arial"/>
            </a:endParaRPr>
          </a:p>
          <a:p>
            <a:pPr marL="184785" marR="266065" indent="-1727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84785" algn="l"/>
              </a:tabLst>
            </a:pPr>
            <a:r>
              <a:rPr sz="1600" dirty="0"/>
              <a:t>Fiscal</a:t>
            </a:r>
            <a:r>
              <a:rPr sz="1600" spc="-15" dirty="0"/>
              <a:t> </a:t>
            </a:r>
            <a:r>
              <a:rPr sz="1600" dirty="0"/>
              <a:t>Impact</a:t>
            </a:r>
            <a:r>
              <a:rPr sz="1600" spc="-20" dirty="0"/>
              <a:t> </a:t>
            </a:r>
            <a:r>
              <a:rPr sz="1600" b="0" dirty="0">
                <a:latin typeface="Arial"/>
                <a:cs typeface="Arial"/>
              </a:rPr>
              <a:t>–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Estimate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fiscal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impact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proposed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legislation</a:t>
            </a:r>
            <a:r>
              <a:rPr sz="1600" b="0" spc="-5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would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have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spc="-25" dirty="0">
                <a:latin typeface="Arial"/>
                <a:cs typeface="Arial"/>
              </a:rPr>
              <a:t>on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state.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estimate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should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cover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at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least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five-</a:t>
            </a:r>
            <a:r>
              <a:rPr sz="1600" b="0" dirty="0">
                <a:latin typeface="Arial"/>
                <a:cs typeface="Arial"/>
              </a:rPr>
              <a:t>year period,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beginning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with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spc="-25" dirty="0">
                <a:latin typeface="Arial"/>
                <a:cs typeface="Arial"/>
              </a:rPr>
              <a:t>the </a:t>
            </a:r>
            <a:r>
              <a:rPr sz="1600" b="0" dirty="0">
                <a:latin typeface="Arial"/>
                <a:cs typeface="Arial"/>
              </a:rPr>
              <a:t>implementation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date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bill.</a:t>
            </a:r>
            <a:endParaRPr sz="1600">
              <a:latin typeface="Arial"/>
              <a:cs typeface="Arial"/>
            </a:endParaRPr>
          </a:p>
          <a:p>
            <a:pPr marL="185420" indent="-1727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85420" algn="l"/>
              </a:tabLst>
            </a:pPr>
            <a:r>
              <a:rPr sz="1600" dirty="0"/>
              <a:t>Methodology</a:t>
            </a:r>
            <a:r>
              <a:rPr sz="1600" spc="-15" dirty="0"/>
              <a:t> </a:t>
            </a:r>
            <a:r>
              <a:rPr sz="1600" b="0" dirty="0">
                <a:latin typeface="Arial"/>
                <a:cs typeface="Arial"/>
              </a:rPr>
              <a:t>–</a:t>
            </a:r>
            <a:r>
              <a:rPr sz="1600" b="0" spc="-1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Assumptions,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data,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and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methods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used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to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develop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estimate.</a:t>
            </a:r>
            <a:endParaRPr sz="1600">
              <a:latin typeface="Arial"/>
              <a:cs typeface="Arial"/>
            </a:endParaRPr>
          </a:p>
          <a:p>
            <a:pPr marL="184785" marR="449580" indent="-1727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84785" algn="l"/>
              </a:tabLst>
            </a:pPr>
            <a:r>
              <a:rPr sz="1600" spc="-20" dirty="0"/>
              <a:t>Technology</a:t>
            </a:r>
            <a:r>
              <a:rPr sz="1600" spc="-15" dirty="0"/>
              <a:t> </a:t>
            </a:r>
            <a:r>
              <a:rPr sz="1600" dirty="0"/>
              <a:t>Impact </a:t>
            </a:r>
            <a:r>
              <a:rPr sz="1600" b="0" dirty="0">
                <a:latin typeface="Arial"/>
                <a:cs typeface="Arial"/>
              </a:rPr>
              <a:t>–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If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proposed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legislation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is</a:t>
            </a:r>
            <a:r>
              <a:rPr sz="1600" b="0" spc="-6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likely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to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create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costs,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portion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spc="-25" dirty="0">
                <a:latin typeface="Arial"/>
                <a:cs typeface="Arial"/>
              </a:rPr>
              <a:t>of </a:t>
            </a:r>
            <a:r>
              <a:rPr sz="1600" b="0" dirty="0">
                <a:latin typeface="Arial"/>
                <a:cs typeface="Arial"/>
              </a:rPr>
              <a:t>those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costs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attributable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to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agency’s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technology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budget,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including</a:t>
            </a:r>
            <a:r>
              <a:rPr sz="1600" b="0" spc="-6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capital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needs.</a:t>
            </a:r>
            <a:endParaRPr sz="1600">
              <a:latin typeface="Arial"/>
              <a:cs typeface="Arial"/>
            </a:endParaRPr>
          </a:p>
          <a:p>
            <a:pPr marL="184785" marR="205104" indent="-1727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84785" algn="l"/>
              </a:tabLst>
            </a:pPr>
            <a:r>
              <a:rPr sz="1600" dirty="0"/>
              <a:t>Local</a:t>
            </a:r>
            <a:r>
              <a:rPr sz="1600" spc="-35" dirty="0"/>
              <a:t> </a:t>
            </a:r>
            <a:r>
              <a:rPr sz="1600" dirty="0"/>
              <a:t>Government</a:t>
            </a:r>
            <a:r>
              <a:rPr sz="1600" spc="10" dirty="0"/>
              <a:t> </a:t>
            </a:r>
            <a:r>
              <a:rPr sz="1600" b="0" dirty="0">
                <a:latin typeface="Arial"/>
                <a:cs typeface="Arial"/>
              </a:rPr>
              <a:t>–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Explanation</a:t>
            </a:r>
            <a:r>
              <a:rPr sz="1600" b="0" spc="-5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what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actions</a:t>
            </a:r>
            <a:r>
              <a:rPr sz="1600" b="0" spc="-5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local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governments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would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have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spc="-25" dirty="0">
                <a:latin typeface="Arial"/>
                <a:cs typeface="Arial"/>
              </a:rPr>
              <a:t>to </a:t>
            </a:r>
            <a:r>
              <a:rPr sz="1600" b="0" dirty="0">
                <a:latin typeface="Arial"/>
                <a:cs typeface="Arial"/>
              </a:rPr>
              <a:t>take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to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implement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provisions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bill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and</a:t>
            </a:r>
            <a:r>
              <a:rPr sz="1600" b="0" spc="-3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estimates</a:t>
            </a:r>
            <a:r>
              <a:rPr sz="1600" b="0" spc="-1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resulting</a:t>
            </a:r>
            <a:r>
              <a:rPr sz="1600" b="0" spc="-4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costs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or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savings </a:t>
            </a:r>
            <a:r>
              <a:rPr sz="1600" b="0" dirty="0">
                <a:latin typeface="Arial"/>
                <a:cs typeface="Arial"/>
              </a:rPr>
              <a:t>and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increased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or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decreased</a:t>
            </a:r>
            <a:r>
              <a:rPr sz="1600" b="0" spc="-1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revenue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from</a:t>
            </a:r>
            <a:r>
              <a:rPr sz="1600" b="0" spc="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state</a:t>
            </a:r>
            <a:r>
              <a:rPr sz="1600" b="0" spc="-20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aid</a:t>
            </a:r>
            <a:r>
              <a:rPr sz="1600" b="0" spc="-4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or</a:t>
            </a:r>
            <a:r>
              <a:rPr sz="1600" b="0" spc="-25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local</a:t>
            </a:r>
            <a:r>
              <a:rPr sz="1600" b="0" spc="-35" dirty="0">
                <a:latin typeface="Arial"/>
                <a:cs typeface="Arial"/>
              </a:rPr>
              <a:t> </a:t>
            </a:r>
            <a:r>
              <a:rPr sz="1600" b="0" spc="-10" dirty="0">
                <a:latin typeface="Arial"/>
                <a:cs typeface="Arial"/>
              </a:rPr>
              <a:t>sources.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635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Agency</a:t>
            </a:r>
            <a:r>
              <a:rPr spc="-204" dirty="0"/>
              <a:t> </a:t>
            </a:r>
            <a:r>
              <a:rPr spc="-100" dirty="0"/>
              <a:t>estimate</a:t>
            </a:r>
            <a:r>
              <a:rPr spc="-204" dirty="0"/>
              <a:t> </a:t>
            </a:r>
            <a:r>
              <a:rPr spc="-70" dirty="0"/>
              <a:t>reminders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5151"/>
            <a:ext cx="8030845" cy="30734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1295"/>
              </a:spcBef>
              <a:buChar char="•"/>
              <a:tabLst>
                <a:tab pos="183515" algn="l"/>
              </a:tabLst>
            </a:pPr>
            <a:r>
              <a:rPr sz="2000" dirty="0">
                <a:latin typeface="Arial"/>
                <a:cs typeface="Arial"/>
              </a:rPr>
              <a:t>Agency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exclude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inflation.</a:t>
            </a:r>
            <a:endParaRPr sz="2000">
              <a:latin typeface="Arial"/>
              <a:cs typeface="Arial"/>
            </a:endParaRPr>
          </a:p>
          <a:p>
            <a:pPr marL="182880" marR="649605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Agency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only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impacts;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secondary 	</a:t>
            </a:r>
            <a:r>
              <a:rPr sz="2000" dirty="0">
                <a:latin typeface="Arial"/>
                <a:cs typeface="Arial"/>
              </a:rPr>
              <a:t>impacts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excluded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fiscal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estimates.</a:t>
            </a:r>
            <a:endParaRPr sz="2000">
              <a:latin typeface="Arial"/>
              <a:cs typeface="Arial"/>
            </a:endParaRPr>
          </a:p>
          <a:p>
            <a:pPr marL="182880" marR="5080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resubmits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differs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substantially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its 	</a:t>
            </a:r>
            <a:r>
              <a:rPr sz="2000" dirty="0">
                <a:latin typeface="Arial"/>
                <a:cs typeface="Arial"/>
              </a:rPr>
              <a:t>original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submission,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LBB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evaluate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use 	</a:t>
            </a:r>
            <a:r>
              <a:rPr sz="2000" dirty="0">
                <a:latin typeface="Arial"/>
                <a:cs typeface="Arial"/>
              </a:rPr>
              <a:t>whichever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submission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determined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most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accurate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reliable.</a:t>
            </a:r>
            <a:endParaRPr sz="2000">
              <a:latin typeface="Arial"/>
              <a:cs typeface="Arial"/>
            </a:endParaRPr>
          </a:p>
          <a:p>
            <a:pPr marL="182880" marR="231775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LBB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obligated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impacts, 	</a:t>
            </a:r>
            <a:r>
              <a:rPr sz="2000" dirty="0">
                <a:latin typeface="Arial"/>
                <a:cs typeface="Arial"/>
              </a:rPr>
              <a:t>caseloads,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4618" y="493268"/>
            <a:ext cx="6366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Agency</a:t>
            </a:r>
            <a:r>
              <a:rPr spc="-195" dirty="0"/>
              <a:t> </a:t>
            </a:r>
            <a:r>
              <a:rPr spc="-100" dirty="0"/>
              <a:t>estimate</a:t>
            </a:r>
            <a:r>
              <a:rPr spc="-195" dirty="0"/>
              <a:t> </a:t>
            </a:r>
            <a:r>
              <a:rPr spc="-105" dirty="0"/>
              <a:t>reminders,</a:t>
            </a:r>
            <a:r>
              <a:rPr spc="-190" dirty="0"/>
              <a:t> </a:t>
            </a:r>
            <a:r>
              <a:rPr spc="-30" dirty="0"/>
              <a:t>cont’d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6837"/>
            <a:ext cx="800100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5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When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doubt,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dollar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amounts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savings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your 	</a:t>
            </a:r>
            <a:r>
              <a:rPr sz="2000" dirty="0">
                <a:latin typeface="Arial"/>
                <a:cs typeface="Arial"/>
              </a:rPr>
              <a:t>estimate,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matter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how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small.</a:t>
            </a:r>
            <a:endParaRPr sz="2000">
              <a:latin typeface="Arial"/>
              <a:cs typeface="Arial"/>
            </a:endParaRPr>
          </a:p>
          <a:p>
            <a:pPr marL="182880" marR="258445" indent="-170815" algn="just">
              <a:lnSpc>
                <a:spcPct val="100000"/>
              </a:lnSpc>
              <a:spcBef>
                <a:spcPts val="1195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identifying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NSFI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(i.e.,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dollar 	</a:t>
            </a:r>
            <a:r>
              <a:rPr sz="2000" dirty="0">
                <a:latin typeface="Arial"/>
                <a:cs typeface="Arial"/>
              </a:rPr>
              <a:t>amounts),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make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sure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NSFI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criteria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understood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LBB 	</a:t>
            </a:r>
            <a:r>
              <a:rPr sz="2000" spc="-10" dirty="0">
                <a:latin typeface="Arial"/>
                <a:cs typeface="Arial"/>
              </a:rPr>
              <a:t>analyst.</a:t>
            </a:r>
            <a:endParaRPr sz="2000">
              <a:latin typeface="Arial"/>
              <a:cs typeface="Arial"/>
            </a:endParaRPr>
          </a:p>
          <a:p>
            <a:pPr marL="182880" marR="290195" indent="-170815" algn="just">
              <a:lnSpc>
                <a:spcPct val="100000"/>
              </a:lnSpc>
              <a:spcBef>
                <a:spcPts val="1205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Feel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free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share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spreadsheets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calculations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with 	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LBB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analyst.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4018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General</a:t>
            </a:r>
            <a:r>
              <a:rPr spc="-204" dirty="0"/>
              <a:t> </a:t>
            </a:r>
            <a:r>
              <a:rPr spc="-80" dirty="0"/>
              <a:t>reminders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6837"/>
            <a:ext cx="8003540" cy="3531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2880" marR="193040" indent="-170815">
              <a:lnSpc>
                <a:spcPct val="100000"/>
              </a:lnSpc>
              <a:spcBef>
                <a:spcPts val="105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Fiscal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coordinators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aren’t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perfect;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consider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tracking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that 	</a:t>
            </a:r>
            <a:r>
              <a:rPr sz="2000" dirty="0">
                <a:latin typeface="Arial"/>
                <a:cs typeface="Arial"/>
              </a:rPr>
              <a:t>affect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getting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touch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hasn’t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been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assigned 	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after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reasonable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amount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182880" marR="256540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capacity,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consider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preparing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submitting 	</a:t>
            </a:r>
            <a:r>
              <a:rPr sz="2000" dirty="0">
                <a:latin typeface="Arial"/>
                <a:cs typeface="Arial"/>
              </a:rPr>
              <a:t>estimates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proposed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legislation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being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scheduled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hearing.</a:t>
            </a:r>
            <a:endParaRPr sz="2000">
              <a:latin typeface="Arial"/>
              <a:cs typeface="Arial"/>
            </a:endParaRPr>
          </a:p>
          <a:p>
            <a:pPr marL="182880" marR="74295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Consider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lending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some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thought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internal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preparing 	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reviewing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estimates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before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having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process.</a:t>
            </a:r>
            <a:endParaRPr sz="2000">
              <a:latin typeface="Arial"/>
              <a:cs typeface="Arial"/>
            </a:endParaRPr>
          </a:p>
          <a:p>
            <a:pPr marL="182880" marR="5080" indent="-170815">
              <a:lnSpc>
                <a:spcPct val="100000"/>
              </a:lnSpc>
              <a:spcBef>
                <a:spcPts val="1200"/>
              </a:spcBef>
              <a:buChar char="•"/>
              <a:tabLst>
                <a:tab pos="184785" algn="l"/>
              </a:tabLst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don’t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understand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was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assigned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particular 	</a:t>
            </a:r>
            <a:r>
              <a:rPr sz="2000" dirty="0">
                <a:latin typeface="Arial"/>
                <a:cs typeface="Arial"/>
              </a:rPr>
              <a:t>bill,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reach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fiscal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coordinator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assignment 	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Chris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Mattsson.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1030" y="493268"/>
            <a:ext cx="3834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What</a:t>
            </a:r>
            <a:r>
              <a:rPr spc="-195" dirty="0"/>
              <a:t> </a:t>
            </a:r>
            <a:r>
              <a:rPr spc="-80" dirty="0"/>
              <a:t>are</a:t>
            </a:r>
            <a:r>
              <a:rPr spc="-175" dirty="0"/>
              <a:t> </a:t>
            </a:r>
            <a:r>
              <a:rPr spc="-95" dirty="0"/>
              <a:t>fiscal</a:t>
            </a:r>
            <a:r>
              <a:rPr spc="-200" dirty="0"/>
              <a:t> </a:t>
            </a:r>
            <a:r>
              <a:rPr spc="-45" dirty="0"/>
              <a:t>notes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8361"/>
            <a:ext cx="783526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Fiscal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written estimates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fiscal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impact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result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25" dirty="0">
                <a:latin typeface="Arial"/>
                <a:cs typeface="Arial"/>
              </a:rPr>
              <a:t> the </a:t>
            </a:r>
            <a:r>
              <a:rPr sz="1800" dirty="0">
                <a:latin typeface="Arial"/>
                <a:cs typeface="Arial"/>
              </a:rPr>
              <a:t>implementation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bill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joint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resolution</a:t>
            </a:r>
            <a:r>
              <a:rPr sz="1600" spc="-1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 marR="239395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Arial"/>
                <a:cs typeface="Arial"/>
              </a:rPr>
              <a:t>They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serve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tool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help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legislators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better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understand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how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proposed </a:t>
            </a:r>
            <a:r>
              <a:rPr sz="1800" dirty="0">
                <a:latin typeface="Arial"/>
                <a:cs typeface="Arial"/>
              </a:rPr>
              <a:t>legislation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might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impact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budget,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agencies,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applicable, </a:t>
            </a:r>
            <a:r>
              <a:rPr sz="1800" dirty="0">
                <a:latin typeface="Arial"/>
                <a:cs typeface="Arial"/>
              </a:rPr>
              <a:t>local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governments</a:t>
            </a:r>
            <a:r>
              <a:rPr sz="1600" spc="-1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Arial"/>
                <a:cs typeface="Arial"/>
              </a:rPr>
              <a:t>Fiscal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reflect: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</a:tabLst>
            </a:pPr>
            <a:r>
              <a:rPr sz="1800" spc="-10" dirty="0">
                <a:latin typeface="Arial"/>
                <a:cs typeface="Arial"/>
              </a:rPr>
              <a:t>Costs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</a:tabLst>
            </a:pPr>
            <a:r>
              <a:rPr sz="1800" spc="-10" dirty="0">
                <a:latin typeface="Arial"/>
                <a:cs typeface="Arial"/>
              </a:rPr>
              <a:t>Savings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</a:tabLst>
            </a:pPr>
            <a:r>
              <a:rPr sz="1800" dirty="0">
                <a:latin typeface="Arial"/>
                <a:cs typeface="Arial"/>
              </a:rPr>
              <a:t>Revenue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Gains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</a:tabLst>
            </a:pPr>
            <a:r>
              <a:rPr sz="1800" dirty="0">
                <a:latin typeface="Arial"/>
                <a:cs typeface="Arial"/>
              </a:rPr>
              <a:t>Revenue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Losses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11505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Frequently</a:t>
            </a:r>
            <a:r>
              <a:rPr spc="-204" dirty="0"/>
              <a:t> </a:t>
            </a:r>
            <a:r>
              <a:rPr spc="-90" dirty="0"/>
              <a:t>asked</a:t>
            </a:r>
            <a:r>
              <a:rPr spc="-190" dirty="0"/>
              <a:t> </a:t>
            </a:r>
            <a:r>
              <a:rPr spc="-70" dirty="0"/>
              <a:t>questions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40029" algn="l"/>
              </a:tabLst>
            </a:pPr>
            <a:r>
              <a:rPr dirty="0"/>
              <a:t>Is</a:t>
            </a:r>
            <a:r>
              <a:rPr spc="-35" dirty="0"/>
              <a:t> </a:t>
            </a:r>
            <a:r>
              <a:rPr dirty="0"/>
              <a:t>there</a:t>
            </a:r>
            <a:r>
              <a:rPr spc="-30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impact</a:t>
            </a:r>
            <a:r>
              <a:rPr spc="-45" dirty="0"/>
              <a:t> </a:t>
            </a:r>
            <a:r>
              <a:rPr dirty="0"/>
              <a:t>if</a:t>
            </a:r>
            <a:r>
              <a:rPr spc="-3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bill</a:t>
            </a:r>
            <a:r>
              <a:rPr spc="-40" dirty="0"/>
              <a:t> </a:t>
            </a:r>
            <a:r>
              <a:rPr dirty="0"/>
              <a:t>authorizes</a:t>
            </a:r>
            <a:r>
              <a:rPr spc="-65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does</a:t>
            </a:r>
            <a:r>
              <a:rPr spc="-30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require</a:t>
            </a:r>
            <a:r>
              <a:rPr spc="-4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program</a:t>
            </a:r>
            <a:r>
              <a:rPr spc="-2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spc="-10" dirty="0"/>
              <a:t>implemented?</a:t>
            </a:r>
          </a:p>
          <a:p>
            <a:pPr marL="241300" marR="5080">
              <a:lnSpc>
                <a:spcPct val="100000"/>
              </a:lnSpc>
              <a:spcBef>
                <a:spcPts val="1195"/>
              </a:spcBef>
            </a:pPr>
            <a:r>
              <a:rPr b="0" dirty="0">
                <a:latin typeface="Arial"/>
                <a:cs typeface="Arial"/>
              </a:rPr>
              <a:t>For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estimates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impact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state,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LBB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treats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“shall”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“may”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in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same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way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assumes </a:t>
            </a:r>
            <a:r>
              <a:rPr b="0" dirty="0">
                <a:latin typeface="Arial"/>
                <a:cs typeface="Arial"/>
              </a:rPr>
              <a:t>full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implementation.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This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provides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legislature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with information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regarding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potential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costs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25" dirty="0">
                <a:latin typeface="Arial"/>
                <a:cs typeface="Arial"/>
              </a:rPr>
              <a:t>of</a:t>
            </a:r>
            <a:r>
              <a:rPr b="0" spc="500" dirty="0">
                <a:latin typeface="Arial"/>
                <a:cs typeface="Arial"/>
              </a:rPr>
              <a:t> 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proposed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legislation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specific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dollar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amount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that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legislature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can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use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when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deciding</a:t>
            </a:r>
            <a:r>
              <a:rPr b="0" spc="5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how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much,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if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any,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program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costs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fund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through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appropriation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process.</a:t>
            </a:r>
          </a:p>
          <a:p>
            <a:pPr marL="207645" indent="-194945">
              <a:lnSpc>
                <a:spcPct val="100000"/>
              </a:lnSpc>
              <a:spcBef>
                <a:spcPts val="1205"/>
              </a:spcBef>
              <a:buAutoNum type="arabicPeriod" startAt="2"/>
              <a:tabLst>
                <a:tab pos="207645" algn="l"/>
              </a:tabLst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if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mistake</a:t>
            </a:r>
            <a:r>
              <a:rPr spc="-5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made</a:t>
            </a:r>
            <a:r>
              <a:rPr spc="-30" dirty="0"/>
              <a:t> </a:t>
            </a:r>
            <a:r>
              <a:rPr dirty="0"/>
              <a:t>when</a:t>
            </a:r>
            <a:r>
              <a:rPr spc="-55" dirty="0"/>
              <a:t> </a:t>
            </a:r>
            <a:r>
              <a:rPr dirty="0"/>
              <a:t>submitting</a:t>
            </a:r>
            <a:r>
              <a:rPr spc="-55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estimate?</a:t>
            </a:r>
            <a:r>
              <a:rPr spc="-5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submissions</a:t>
            </a:r>
            <a:r>
              <a:rPr spc="-5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spc="-10" dirty="0"/>
              <a:t>edited?</a:t>
            </a:r>
          </a:p>
          <a:p>
            <a:pPr marL="241300" marR="466090">
              <a:lnSpc>
                <a:spcPct val="100000"/>
              </a:lnSpc>
              <a:spcBef>
                <a:spcPts val="1200"/>
              </a:spcBef>
            </a:pPr>
            <a:r>
              <a:rPr b="0" dirty="0">
                <a:latin typeface="Arial"/>
                <a:cs typeface="Arial"/>
              </a:rPr>
              <a:t>Estimates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can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resubmitted.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Contact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coordinator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who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assigned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proposed legislation.</a:t>
            </a:r>
          </a:p>
          <a:p>
            <a:pPr marL="207645" indent="-194945">
              <a:lnSpc>
                <a:spcPct val="100000"/>
              </a:lnSpc>
              <a:spcBef>
                <a:spcPts val="1200"/>
              </a:spcBef>
              <a:buAutoNum type="arabicPeriod" startAt="3"/>
              <a:tabLst>
                <a:tab pos="207645" algn="l"/>
              </a:tabLst>
            </a:pPr>
            <a:r>
              <a:rPr dirty="0"/>
              <a:t>How</a:t>
            </a:r>
            <a:r>
              <a:rPr spc="-2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fiscal</a:t>
            </a:r>
            <a:r>
              <a:rPr spc="-55" dirty="0"/>
              <a:t> </a:t>
            </a:r>
            <a:r>
              <a:rPr dirty="0"/>
              <a:t>notes</a:t>
            </a:r>
            <a:r>
              <a:rPr spc="-50" dirty="0"/>
              <a:t> </a:t>
            </a:r>
            <a:r>
              <a:rPr dirty="0"/>
              <a:t>distributed,</a:t>
            </a:r>
            <a:r>
              <a:rPr spc="-5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are</a:t>
            </a:r>
            <a:r>
              <a:rPr spc="-40" dirty="0"/>
              <a:t> </a:t>
            </a:r>
            <a:r>
              <a:rPr dirty="0"/>
              <a:t>copies</a:t>
            </a:r>
            <a:r>
              <a:rPr spc="-50" dirty="0"/>
              <a:t> </a:t>
            </a:r>
            <a:r>
              <a:rPr dirty="0"/>
              <a:t>available</a:t>
            </a:r>
            <a:r>
              <a:rPr spc="-65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spc="-10" dirty="0"/>
              <a:t>agencies?</a:t>
            </a:r>
          </a:p>
          <a:p>
            <a:pPr marL="240665" marR="15240">
              <a:lnSpc>
                <a:spcPct val="100000"/>
              </a:lnSpc>
              <a:spcBef>
                <a:spcPts val="1200"/>
              </a:spcBef>
            </a:pPr>
            <a:r>
              <a:rPr b="0" dirty="0">
                <a:latin typeface="Arial"/>
                <a:cs typeface="Arial"/>
              </a:rPr>
              <a:t>Fiscal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notes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are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delivered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electronically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directly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requesting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committee,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bill</a:t>
            </a:r>
            <a:r>
              <a:rPr b="0" spc="500" dirty="0">
                <a:latin typeface="Arial"/>
                <a:cs typeface="Arial"/>
              </a:rPr>
              <a:t>  </a:t>
            </a:r>
            <a:r>
              <a:rPr b="0" spc="-10" dirty="0">
                <a:latin typeface="Arial"/>
                <a:cs typeface="Arial"/>
              </a:rPr>
              <a:t>author/sponsor,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source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agencies.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Copies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of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notes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are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also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available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on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u="sng" spc="-2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  <a:hlinkClick r:id="rId2"/>
              </a:rPr>
              <a:t>Texas</a:t>
            </a:r>
            <a:r>
              <a:rPr b="0" u="sng" spc="-1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  <a:hlinkClick r:id="rId2"/>
              </a:rPr>
              <a:t> Legislature</a:t>
            </a:r>
            <a:r>
              <a:rPr b="0" u="none" spc="-1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b="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  <a:hlinkClick r:id="rId2"/>
              </a:rPr>
              <a:t>Online</a:t>
            </a:r>
            <a:r>
              <a:rPr b="0" u="none" spc="-3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once</a:t>
            </a:r>
            <a:r>
              <a:rPr b="0" u="none" spc="-4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the</a:t>
            </a:r>
            <a:r>
              <a:rPr b="0" u="none" spc="-30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bill</a:t>
            </a:r>
            <a:r>
              <a:rPr b="0" u="none" spc="-1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has</a:t>
            </a:r>
            <a:r>
              <a:rPr b="0" u="none" spc="-2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been</a:t>
            </a:r>
            <a:r>
              <a:rPr b="0" u="none" spc="-4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heard</a:t>
            </a:r>
            <a:r>
              <a:rPr b="0" u="none" spc="-45" dirty="0"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in</a:t>
            </a:r>
            <a:r>
              <a:rPr b="0" u="none" spc="-20" dirty="0">
                <a:latin typeface="Arial"/>
                <a:cs typeface="Arial"/>
              </a:rPr>
              <a:t> </a:t>
            </a:r>
            <a:r>
              <a:rPr b="0" u="none" spc="-10" dirty="0">
                <a:latin typeface="Arial"/>
                <a:cs typeface="Arial"/>
              </a:rPr>
              <a:t>committee.</a:t>
            </a:r>
          </a:p>
          <a:p>
            <a:pPr marL="207645" indent="-194945">
              <a:lnSpc>
                <a:spcPct val="100000"/>
              </a:lnSpc>
              <a:spcBef>
                <a:spcPts val="1195"/>
              </a:spcBef>
              <a:buAutoNum type="arabicPeriod" startAt="4"/>
              <a:tabLst>
                <a:tab pos="207645" algn="l"/>
              </a:tabLst>
            </a:pPr>
            <a:r>
              <a:rPr dirty="0"/>
              <a:t>Who</a:t>
            </a:r>
            <a:r>
              <a:rPr spc="-15" dirty="0"/>
              <a:t> </a:t>
            </a:r>
            <a:r>
              <a:rPr dirty="0"/>
              <a:t>is</a:t>
            </a:r>
            <a:r>
              <a:rPr spc="-30" dirty="0"/>
              <a:t> </a:t>
            </a:r>
            <a:r>
              <a:rPr dirty="0"/>
              <a:t>available</a:t>
            </a:r>
            <a:r>
              <a:rPr spc="-50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assist</a:t>
            </a:r>
            <a:r>
              <a:rPr spc="-40" dirty="0"/>
              <a:t> </a:t>
            </a:r>
            <a:r>
              <a:rPr dirty="0"/>
              <a:t>our</a:t>
            </a:r>
            <a:r>
              <a:rPr spc="-10" dirty="0"/>
              <a:t> </a:t>
            </a:r>
            <a:r>
              <a:rPr dirty="0"/>
              <a:t>agency</a:t>
            </a:r>
            <a:r>
              <a:rPr spc="-55" dirty="0"/>
              <a:t> </a:t>
            </a:r>
            <a:r>
              <a:rPr dirty="0"/>
              <a:t>with</a:t>
            </a:r>
            <a:r>
              <a:rPr spc="-60" dirty="0"/>
              <a:t> </a:t>
            </a:r>
            <a:r>
              <a:rPr dirty="0"/>
              <a:t>fiscal</a:t>
            </a:r>
            <a:r>
              <a:rPr spc="-35" dirty="0"/>
              <a:t> </a:t>
            </a:r>
            <a:r>
              <a:rPr spc="-10" dirty="0"/>
              <a:t>notes?</a:t>
            </a:r>
          </a:p>
          <a:p>
            <a:pPr marL="240665" marR="102870">
              <a:lnSpc>
                <a:spcPct val="100000"/>
              </a:lnSpc>
              <a:spcBef>
                <a:spcPts val="1200"/>
              </a:spcBef>
            </a:pP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LBB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technical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support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team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assist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with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any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issues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relating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System. </a:t>
            </a:r>
            <a:r>
              <a:rPr b="0" dirty="0">
                <a:latin typeface="Arial"/>
                <a:cs typeface="Arial"/>
              </a:rPr>
              <a:t>LBB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analysts,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coordinators,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Chris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Mattsson,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Scott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Dudley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are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available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answer </a:t>
            </a:r>
            <a:r>
              <a:rPr b="0" dirty="0">
                <a:latin typeface="Arial"/>
                <a:cs typeface="Arial"/>
              </a:rPr>
              <a:t>questions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relating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notes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and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the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fiscal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process.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57200" y="64008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8" cy="685799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57200" y="64008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63367" y="2120455"/>
            <a:ext cx="30289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Contact</a:t>
            </a:r>
            <a:r>
              <a:rPr spc="-215" dirty="0"/>
              <a:t> </a:t>
            </a:r>
            <a:r>
              <a:rPr spc="-75" dirty="0"/>
              <a:t>the</a:t>
            </a:r>
            <a:r>
              <a:rPr spc="-185" dirty="0"/>
              <a:t> </a:t>
            </a:r>
            <a:r>
              <a:rPr spc="-25" dirty="0"/>
              <a:t>LBB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2065147" y="2732023"/>
            <a:ext cx="5013960" cy="26955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557655" marR="1551940" indent="1270" algn="ctr">
              <a:lnSpc>
                <a:spcPts val="2590"/>
              </a:lnSpc>
              <a:spcBef>
                <a:spcPts val="425"/>
              </a:spcBef>
            </a:pPr>
            <a:r>
              <a:rPr sz="2400" u="sng" spc="-1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  <a:hlinkClick r:id="rId3"/>
              </a:rPr>
              <a:t>lbb.texas.gov</a:t>
            </a:r>
            <a:r>
              <a:rPr sz="2400" u="none" spc="-1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2400" u="none" spc="-25" dirty="0">
                <a:latin typeface="Arial"/>
                <a:cs typeface="Arial"/>
              </a:rPr>
              <a:t>512-463-</a:t>
            </a:r>
            <a:r>
              <a:rPr sz="2400" u="none" spc="-20" dirty="0">
                <a:latin typeface="Arial"/>
                <a:cs typeface="Arial"/>
              </a:rPr>
              <a:t>1200</a:t>
            </a:r>
            <a:endParaRPr sz="2400">
              <a:latin typeface="Arial"/>
              <a:cs typeface="Arial"/>
            </a:endParaRPr>
          </a:p>
          <a:p>
            <a:pPr marL="12700" marR="5080" indent="1036319">
              <a:lnSpc>
                <a:spcPts val="2590"/>
              </a:lnSpc>
              <a:spcBef>
                <a:spcPts val="2600"/>
              </a:spcBef>
            </a:pP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Guide</a:t>
            </a:r>
            <a:r>
              <a:rPr sz="2400" u="sng" spc="-3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to</a:t>
            </a:r>
            <a:r>
              <a:rPr sz="2400" u="sng" spc="-6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Fiscal</a:t>
            </a:r>
            <a:r>
              <a:rPr sz="2400" u="sng" spc="-2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Notes</a:t>
            </a:r>
            <a:r>
              <a:rPr sz="2400" u="none" spc="-1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Instructions</a:t>
            </a:r>
            <a:r>
              <a:rPr sz="2400" u="sng" spc="-10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for</a:t>
            </a:r>
            <a:r>
              <a:rPr sz="2400" u="sng" spc="-11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spc="-4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Texas</a:t>
            </a:r>
            <a:r>
              <a:rPr sz="2400" u="sng" spc="-5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State</a:t>
            </a:r>
            <a:r>
              <a:rPr sz="2400" u="sng" spc="-16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Arial"/>
                <a:cs typeface="Arial"/>
              </a:rPr>
              <a:t>Agencies</a:t>
            </a:r>
            <a:endParaRPr sz="2400">
              <a:latin typeface="Arial"/>
              <a:cs typeface="Arial"/>
            </a:endParaRPr>
          </a:p>
          <a:p>
            <a:pPr marL="541020" marR="535940" algn="ctr">
              <a:lnSpc>
                <a:spcPts val="2590"/>
              </a:lnSpc>
              <a:spcBef>
                <a:spcPts val="2595"/>
              </a:spcBef>
            </a:pPr>
            <a:r>
              <a:rPr sz="2400" dirty="0">
                <a:latin typeface="Arial"/>
                <a:cs typeface="Arial"/>
              </a:rPr>
              <a:t>Fiscal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Notes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Support </a:t>
            </a:r>
            <a:r>
              <a:rPr sz="2400" spc="-25" dirty="0">
                <a:latin typeface="Arial"/>
                <a:cs typeface="Arial"/>
              </a:rPr>
              <a:t>512-936-</a:t>
            </a:r>
            <a:r>
              <a:rPr sz="2400" spc="-20" dirty="0">
                <a:latin typeface="Arial"/>
                <a:cs typeface="Arial"/>
              </a:rPr>
              <a:t>4033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0686" y="493268"/>
            <a:ext cx="37439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Types</a:t>
            </a:r>
            <a:r>
              <a:rPr spc="-240" dirty="0"/>
              <a:t> </a:t>
            </a:r>
            <a:r>
              <a:rPr spc="-55" dirty="0"/>
              <a:t>of</a:t>
            </a:r>
            <a:r>
              <a:rPr spc="-215" dirty="0"/>
              <a:t> </a:t>
            </a:r>
            <a:r>
              <a:rPr spc="-85" dirty="0"/>
              <a:t>fiscal</a:t>
            </a:r>
            <a:r>
              <a:rPr spc="-229" dirty="0"/>
              <a:t> </a:t>
            </a:r>
            <a:r>
              <a:rPr spc="-65" dirty="0"/>
              <a:t>notes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9885"/>
            <a:ext cx="7935595" cy="481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Fiscal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Implication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Arial"/>
                <a:cs typeface="Arial"/>
              </a:rPr>
              <a:t>Proposed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legislation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result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cost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savings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impact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revenue.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dirty="0">
                <a:latin typeface="Arial"/>
                <a:cs typeface="Arial"/>
              </a:rPr>
              <a:t>No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Fiscal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Implication </a:t>
            </a:r>
            <a:r>
              <a:rPr sz="1600" b="1" spc="-20" dirty="0">
                <a:latin typeface="Arial"/>
                <a:cs typeface="Arial"/>
              </a:rPr>
              <a:t>(NFI)</a:t>
            </a:r>
            <a:endParaRPr sz="1600">
              <a:latin typeface="Arial"/>
              <a:cs typeface="Arial"/>
            </a:endParaRPr>
          </a:p>
          <a:p>
            <a:pPr marL="12700" marR="17145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Arial"/>
                <a:cs typeface="Arial"/>
              </a:rPr>
              <a:t>Implementing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proposed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legislation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require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additional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resources,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produce </a:t>
            </a:r>
            <a:r>
              <a:rPr sz="1600" dirty="0">
                <a:latin typeface="Arial"/>
                <a:cs typeface="Arial"/>
              </a:rPr>
              <a:t>any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savings,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create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revenue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impact.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dirty="0">
                <a:latin typeface="Arial"/>
                <a:cs typeface="Arial"/>
              </a:rPr>
              <a:t>No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Significant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Fiscal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Implication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(NSFI)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Arial"/>
                <a:cs typeface="Arial"/>
              </a:rPr>
              <a:t>Any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change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resources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implement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proposed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legislation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insignificant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relative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budget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affected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agency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could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absorbed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existing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resources.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dirty="0">
                <a:latin typeface="Arial"/>
                <a:cs typeface="Arial"/>
              </a:rPr>
              <a:t>Cannot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Be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Determined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(CBD)</a:t>
            </a:r>
            <a:endParaRPr sz="1600">
              <a:latin typeface="Arial"/>
              <a:cs typeface="Arial"/>
            </a:endParaRPr>
          </a:p>
          <a:p>
            <a:pPr marL="12700" marR="18669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fiscal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impact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cannot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determined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due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lack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necessary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some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 </a:t>
            </a:r>
            <a:r>
              <a:rPr sz="1600" dirty="0">
                <a:latin typeface="Arial"/>
                <a:cs typeface="Arial"/>
              </a:rPr>
              <a:t>special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circumstance.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spc="-10" dirty="0">
                <a:latin typeface="Arial"/>
                <a:cs typeface="Arial"/>
              </a:rPr>
              <a:t>Hybrids</a:t>
            </a:r>
            <a:endParaRPr sz="1600">
              <a:latin typeface="Arial"/>
              <a:cs typeface="Arial"/>
            </a:endParaRPr>
          </a:p>
          <a:p>
            <a:pPr marL="12700" marR="167640">
              <a:lnSpc>
                <a:spcPct val="100000"/>
              </a:lnSpc>
              <a:spcBef>
                <a:spcPts val="1200"/>
              </a:spcBef>
            </a:pPr>
            <a:r>
              <a:rPr sz="1600" dirty="0">
                <a:latin typeface="Arial"/>
                <a:cs typeface="Arial"/>
              </a:rPr>
              <a:t>Combination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types,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e.g.,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cost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posed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certain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bill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provisions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determined </a:t>
            </a:r>
            <a:r>
              <a:rPr sz="1600" dirty="0">
                <a:latin typeface="Arial"/>
                <a:cs typeface="Arial"/>
              </a:rPr>
              <a:t>while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others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cannot.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2094" y="493268"/>
            <a:ext cx="7131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25" dirty="0"/>
              <a:t> </a:t>
            </a:r>
            <a:r>
              <a:rPr spc="-80" dirty="0"/>
              <a:t>note</a:t>
            </a:r>
            <a:r>
              <a:rPr spc="-215" dirty="0"/>
              <a:t> </a:t>
            </a:r>
            <a:r>
              <a:rPr spc="-95" dirty="0"/>
              <a:t>example</a:t>
            </a:r>
            <a:r>
              <a:rPr spc="-220" dirty="0"/>
              <a:t> </a:t>
            </a:r>
            <a:r>
              <a:rPr dirty="0"/>
              <a:t>–</a:t>
            </a:r>
            <a:r>
              <a:rPr spc="-175" dirty="0"/>
              <a:t> </a:t>
            </a:r>
            <a:r>
              <a:rPr spc="-85" dirty="0"/>
              <a:t>fiscal</a:t>
            </a:r>
            <a:r>
              <a:rPr spc="-210" dirty="0"/>
              <a:t> </a:t>
            </a:r>
            <a:r>
              <a:rPr spc="-70" dirty="0"/>
              <a:t>implication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52834" y="1427354"/>
            <a:ext cx="7228205" cy="4832985"/>
            <a:chOff x="952834" y="1427354"/>
            <a:chExt cx="7228205" cy="48329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2834" y="1427354"/>
              <a:ext cx="7227600" cy="483280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1824" y="2706624"/>
              <a:ext cx="1269491" cy="4952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6772" y="2694431"/>
              <a:ext cx="1283207" cy="5867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248400" y="2743200"/>
            <a:ext cx="1143000" cy="36957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b="1" i="1" spc="-10" dirty="0">
                <a:solidFill>
                  <a:srgbClr val="F1F1F1"/>
                </a:solidFill>
                <a:latin typeface="Arial"/>
                <a:cs typeface="Arial"/>
              </a:rPr>
              <a:t>Heading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90771" y="5666232"/>
            <a:ext cx="4886325" cy="586740"/>
            <a:chOff x="3890771" y="5666232"/>
            <a:chExt cx="4886325" cy="58674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5823" y="5678423"/>
              <a:ext cx="4850891" cy="4952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90771" y="5666232"/>
              <a:ext cx="4814315" cy="58673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962400" y="5715000"/>
            <a:ext cx="4724400" cy="36957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Biennial</a:t>
            </a:r>
            <a:r>
              <a:rPr sz="18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net</a:t>
            </a:r>
            <a:r>
              <a:rPr sz="18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impact</a:t>
            </a:r>
            <a:r>
              <a:rPr sz="18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to</a:t>
            </a:r>
            <a:r>
              <a:rPr sz="18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F1F1F1"/>
                </a:solidFill>
                <a:latin typeface="Arial"/>
                <a:cs typeface="Arial"/>
              </a:rPr>
              <a:t>GR-</a:t>
            </a: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Related</a:t>
            </a:r>
            <a:r>
              <a:rPr sz="18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F1F1F1"/>
                </a:solidFill>
                <a:latin typeface="Arial"/>
                <a:cs typeface="Arial"/>
              </a:rPr>
              <a:t>Funds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71372" y="4751832"/>
            <a:ext cx="1914525" cy="586740"/>
            <a:chOff x="1071372" y="4751832"/>
            <a:chExt cx="1914525" cy="58674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6424" y="4764023"/>
              <a:ext cx="1879091" cy="4952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1372" y="4751832"/>
              <a:ext cx="1904999" cy="58673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143000" y="4800600"/>
            <a:ext cx="1752600" cy="36957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The</a:t>
            </a:r>
            <a:r>
              <a:rPr sz="18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Arial"/>
                <a:cs typeface="Arial"/>
              </a:rPr>
              <a:t>“top</a:t>
            </a:r>
            <a:r>
              <a:rPr sz="18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800" b="1" i="1" spc="-20" dirty="0">
                <a:solidFill>
                  <a:srgbClr val="F1F1F1"/>
                </a:solidFill>
                <a:latin typeface="Arial"/>
                <a:cs typeface="Arial"/>
              </a:rPr>
              <a:t>box”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4008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143000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9144000" y="0"/>
                </a:moveTo>
                <a:lnTo>
                  <a:pt x="0" y="0"/>
                </a:lnTo>
                <a:lnTo>
                  <a:pt x="0" y="76200"/>
                </a:lnTo>
                <a:lnTo>
                  <a:pt x="9144000" y="76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A3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64008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98319" y="493268"/>
            <a:ext cx="4556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20" dirty="0"/>
              <a:t> </a:t>
            </a:r>
            <a:r>
              <a:rPr spc="-95" dirty="0"/>
              <a:t>implication,</a:t>
            </a:r>
            <a:r>
              <a:rPr spc="-204" dirty="0"/>
              <a:t> </a:t>
            </a:r>
            <a:r>
              <a:rPr spc="-50" dirty="0"/>
              <a:t>cont’d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18706" y="1376172"/>
            <a:ext cx="8334375" cy="4740275"/>
            <a:chOff x="518706" y="1376172"/>
            <a:chExt cx="8334375" cy="474027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8706" y="1473805"/>
              <a:ext cx="8081983" cy="46420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35624" y="1376172"/>
              <a:ext cx="2717291" cy="169621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46291" y="1383792"/>
              <a:ext cx="2685287" cy="170687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172200" y="1412239"/>
            <a:ext cx="2590800" cy="156972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83515" indent="-92710">
              <a:lnSpc>
                <a:spcPct val="100000"/>
              </a:lnSpc>
              <a:spcBef>
                <a:spcPts val="320"/>
              </a:spcBef>
              <a:buChar char="-"/>
              <a:tabLst>
                <a:tab pos="183515" algn="l"/>
              </a:tabLst>
            </a:pP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Fund</a:t>
            </a:r>
            <a:r>
              <a:rPr sz="1200" b="1" i="1" spc="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1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–</a:t>
            </a:r>
            <a:r>
              <a:rPr sz="12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25" dirty="0">
                <a:solidFill>
                  <a:srgbClr val="F1F1F1"/>
                </a:solidFill>
                <a:latin typeface="Arial"/>
                <a:cs typeface="Arial"/>
              </a:rPr>
              <a:t>GR</a:t>
            </a:r>
            <a:endParaRPr sz="1200">
              <a:latin typeface="Arial"/>
              <a:cs typeface="Arial"/>
            </a:endParaRPr>
          </a:p>
          <a:p>
            <a:pPr marL="184150" indent="-92710">
              <a:lnSpc>
                <a:spcPct val="100000"/>
              </a:lnSpc>
              <a:buChar char="-"/>
              <a:tabLst>
                <a:tab pos="184150" algn="l"/>
              </a:tabLst>
            </a:pP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Fund</a:t>
            </a:r>
            <a:r>
              <a:rPr sz="1200" b="1" i="1" spc="-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2</a:t>
            </a:r>
            <a:r>
              <a:rPr sz="1200" b="1" i="1" spc="-2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–</a:t>
            </a:r>
            <a:r>
              <a:rPr sz="1200" b="1" i="1" spc="-7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Available</a:t>
            </a:r>
            <a:r>
              <a:rPr sz="12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School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rgbClr val="F1F1F1"/>
                </a:solidFill>
                <a:latin typeface="Arial"/>
                <a:cs typeface="Arial"/>
              </a:rPr>
              <a:t>Fund</a:t>
            </a:r>
            <a:endParaRPr sz="1200">
              <a:latin typeface="Arial"/>
              <a:cs typeface="Arial"/>
            </a:endParaRPr>
          </a:p>
          <a:p>
            <a:pPr marL="183515" marR="647065" indent="-92710">
              <a:lnSpc>
                <a:spcPct val="100000"/>
              </a:lnSpc>
              <a:buChar char="-"/>
              <a:tabLst>
                <a:tab pos="264795" algn="l"/>
              </a:tabLst>
            </a:pP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Fund 3</a:t>
            </a:r>
            <a:r>
              <a:rPr sz="12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–</a:t>
            </a:r>
            <a:r>
              <a:rPr sz="12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State</a:t>
            </a:r>
            <a:r>
              <a:rPr sz="12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Tech</a:t>
            </a:r>
            <a:r>
              <a:rPr sz="1200" b="1" i="1" spc="-25" dirty="0">
                <a:solidFill>
                  <a:srgbClr val="F1F1F1"/>
                </a:solidFill>
                <a:latin typeface="Arial"/>
                <a:cs typeface="Arial"/>
              </a:rPr>
              <a:t> and 	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Instructional</a:t>
            </a:r>
            <a:r>
              <a:rPr sz="1200" b="1" i="1" spc="-6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Materials</a:t>
            </a:r>
            <a:endParaRPr sz="1200">
              <a:latin typeface="Arial"/>
              <a:cs typeface="Arial"/>
            </a:endParaRPr>
          </a:p>
          <a:p>
            <a:pPr marL="183515" marR="228600" indent="-92710">
              <a:lnSpc>
                <a:spcPct val="100000"/>
              </a:lnSpc>
              <a:buChar char="-"/>
              <a:tabLst>
                <a:tab pos="264795" algn="l"/>
              </a:tabLst>
            </a:pP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GR</a:t>
            </a:r>
            <a:r>
              <a:rPr sz="12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Account</a:t>
            </a:r>
            <a:r>
              <a:rPr sz="12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193</a:t>
            </a:r>
            <a:r>
              <a:rPr sz="12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–</a:t>
            </a:r>
            <a:r>
              <a:rPr sz="12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Foundation 	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School</a:t>
            </a:r>
            <a:r>
              <a:rPr sz="12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Program</a:t>
            </a:r>
            <a:endParaRPr sz="1200">
              <a:latin typeface="Arial"/>
              <a:cs typeface="Arial"/>
            </a:endParaRPr>
          </a:p>
          <a:p>
            <a:pPr marL="183515" marR="351790" indent="-92710">
              <a:lnSpc>
                <a:spcPct val="100000"/>
              </a:lnSpc>
              <a:buChar char="-"/>
              <a:tabLst>
                <a:tab pos="264795" algn="l"/>
              </a:tabLst>
            </a:pP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GR</a:t>
            </a:r>
            <a:r>
              <a:rPr sz="12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Account</a:t>
            </a:r>
            <a:r>
              <a:rPr sz="12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5040</a:t>
            </a:r>
            <a:r>
              <a:rPr sz="12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1F1F1"/>
                </a:solidFill>
                <a:latin typeface="Arial"/>
                <a:cs typeface="Arial"/>
              </a:rPr>
              <a:t>–</a:t>
            </a:r>
            <a:r>
              <a:rPr sz="1200" b="1" i="1" spc="-2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1F1F1"/>
                </a:solidFill>
                <a:latin typeface="Arial"/>
                <a:cs typeface="Arial"/>
              </a:rPr>
              <a:t>Tobacco 	Settlement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94076" y="3791711"/>
            <a:ext cx="3270885" cy="533400"/>
            <a:chOff x="2894076" y="3791711"/>
            <a:chExt cx="3270885" cy="53340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13888" y="3797807"/>
              <a:ext cx="3250691" cy="46329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94076" y="3791711"/>
              <a:ext cx="3250691" cy="53339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2950235" y="3833012"/>
            <a:ext cx="3124200" cy="33909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Includes</a:t>
            </a:r>
            <a:r>
              <a:rPr sz="1600" b="1" i="1" spc="-1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any</a:t>
            </a:r>
            <a:r>
              <a:rPr sz="1600" b="1" i="1" spc="-2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changes</a:t>
            </a:r>
            <a:r>
              <a:rPr sz="1600" b="1" i="1" spc="-2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in</a:t>
            </a:r>
            <a:r>
              <a:rPr sz="16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spc="-20" dirty="0">
                <a:solidFill>
                  <a:srgbClr val="F1F1F1"/>
                </a:solidFill>
                <a:latin typeface="Arial"/>
                <a:cs typeface="Arial"/>
              </a:rPr>
              <a:t>FTEs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319" y="493268"/>
            <a:ext cx="4556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20" dirty="0"/>
              <a:t> </a:t>
            </a:r>
            <a:r>
              <a:rPr spc="-95" dirty="0"/>
              <a:t>implication,</a:t>
            </a:r>
            <a:r>
              <a:rPr spc="-204" dirty="0"/>
              <a:t> </a:t>
            </a:r>
            <a:r>
              <a:rPr spc="-50" dirty="0"/>
              <a:t>cont’d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38200" y="1447812"/>
            <a:ext cx="7737475" cy="4618990"/>
            <a:chOff x="838200" y="1447812"/>
            <a:chExt cx="7737475" cy="46189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6478" y="3087986"/>
              <a:ext cx="7076783" cy="29785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200" y="1447812"/>
              <a:ext cx="7736928" cy="164590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0472" y="1818132"/>
              <a:ext cx="4748783" cy="43433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85900" y="1821179"/>
              <a:ext cx="4696967" cy="48005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526870" y="1854580"/>
            <a:ext cx="4623435" cy="307975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Summarizes</a:t>
            </a:r>
            <a:r>
              <a:rPr sz="14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provisions</a:t>
            </a:r>
            <a:r>
              <a:rPr sz="1400" b="1" i="1" spc="-6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that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create</a:t>
            </a:r>
            <a:r>
              <a:rPr sz="14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the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fiscal</a:t>
            </a:r>
            <a:r>
              <a:rPr sz="1400" b="1" i="1" spc="-6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impact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68652" y="4803648"/>
            <a:ext cx="4011295" cy="695325"/>
            <a:chOff x="2168652" y="4803648"/>
            <a:chExt cx="4011295" cy="695325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73223" y="4803648"/>
              <a:ext cx="4006595" cy="6492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68652" y="4805172"/>
              <a:ext cx="3880103" cy="693419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209800" y="4839538"/>
            <a:ext cx="3880485" cy="52324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 marR="264160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Explains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assumptions</a:t>
            </a:r>
            <a:r>
              <a:rPr sz="1400" b="1" i="1" spc="-4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used</a:t>
            </a:r>
            <a:r>
              <a:rPr sz="14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in</a:t>
            </a:r>
            <a:r>
              <a:rPr sz="14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calculating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fiscal</a:t>
            </a:r>
            <a:r>
              <a:rPr sz="14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impact</a:t>
            </a:r>
            <a:r>
              <a:rPr sz="1400" b="1" i="1" spc="-4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and</a:t>
            </a:r>
            <a:r>
              <a:rPr sz="14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how</a:t>
            </a:r>
            <a:r>
              <a:rPr sz="1400" b="1" i="1" spc="-2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they</a:t>
            </a:r>
            <a:r>
              <a:rPr sz="14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were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applied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319" y="493268"/>
            <a:ext cx="4556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20" dirty="0"/>
              <a:t> </a:t>
            </a:r>
            <a:r>
              <a:rPr spc="-95" dirty="0"/>
              <a:t>implication,</a:t>
            </a:r>
            <a:r>
              <a:rPr spc="-204" dirty="0"/>
              <a:t> </a:t>
            </a:r>
            <a:r>
              <a:rPr spc="-50" dirty="0"/>
              <a:t>cont’d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17445" y="1792223"/>
            <a:ext cx="8061325" cy="3225800"/>
            <a:chOff x="517445" y="1792223"/>
            <a:chExt cx="8061325" cy="3225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7445" y="1852453"/>
              <a:ext cx="8060910" cy="31651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0" y="1792223"/>
              <a:ext cx="6719315" cy="43433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7904" y="1795272"/>
              <a:ext cx="6725411" cy="48005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559941" y="1828800"/>
            <a:ext cx="6593840" cy="307975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Identifies</a:t>
            </a:r>
            <a:r>
              <a:rPr sz="1400" b="1" i="1" spc="-6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the</a:t>
            </a:r>
            <a:r>
              <a:rPr sz="14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portions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of</a:t>
            </a:r>
            <a:r>
              <a:rPr sz="14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any</a:t>
            </a:r>
            <a:r>
              <a:rPr sz="14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administrative</a:t>
            </a:r>
            <a:r>
              <a:rPr sz="1400" b="1" i="1" spc="-6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costs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attributable</a:t>
            </a:r>
            <a:r>
              <a:rPr sz="1400" b="1" i="1" spc="-6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to</a:t>
            </a:r>
            <a:r>
              <a:rPr sz="14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technology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2251" y="3468623"/>
            <a:ext cx="5160645" cy="483234"/>
            <a:chOff x="492251" y="3468623"/>
            <a:chExt cx="5160645" cy="483234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6823" y="3468623"/>
              <a:ext cx="5155691" cy="4343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2251" y="3471671"/>
              <a:ext cx="5044439" cy="48005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33400" y="3505200"/>
            <a:ext cx="5029200" cy="307975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Identifies</a:t>
            </a:r>
            <a:r>
              <a:rPr sz="1400" b="1" i="1" spc="-6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any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fiscal</a:t>
            </a:r>
            <a:r>
              <a:rPr sz="14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impact</a:t>
            </a:r>
            <a:r>
              <a:rPr sz="1400" b="1" i="1" spc="-4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on</a:t>
            </a:r>
            <a:r>
              <a:rPr sz="1400" b="1" i="1" spc="-3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units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of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local</a:t>
            </a:r>
            <a:r>
              <a:rPr sz="14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government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16452" y="4498847"/>
            <a:ext cx="5527675" cy="481965"/>
            <a:chOff x="3616452" y="4498847"/>
            <a:chExt cx="5527675" cy="481965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21024" y="4498847"/>
              <a:ext cx="5522976" cy="43433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16452" y="4500371"/>
              <a:ext cx="5527548" cy="48005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657600" y="4535068"/>
              <a:ext cx="5410200" cy="307975"/>
            </a:xfrm>
            <a:custGeom>
              <a:avLst/>
              <a:gdLst/>
              <a:ahLst/>
              <a:cxnLst/>
              <a:rect l="l" t="t" r="r" b="b"/>
              <a:pathLst>
                <a:path w="5410200" h="307975">
                  <a:moveTo>
                    <a:pt x="0" y="0"/>
                  </a:moveTo>
                  <a:lnTo>
                    <a:pt x="5410200" y="0"/>
                  </a:lnTo>
                  <a:lnTo>
                    <a:pt x="5410200" y="307771"/>
                  </a:lnTo>
                  <a:lnTo>
                    <a:pt x="0" y="30777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57600" y="4535068"/>
            <a:ext cx="5410200" cy="30797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Agencies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assigned</a:t>
            </a:r>
            <a:r>
              <a:rPr sz="1400" b="1" i="1" spc="-6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to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the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fiscal</a:t>
            </a:r>
            <a:r>
              <a:rPr sz="14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note</a:t>
            </a:r>
            <a:r>
              <a:rPr sz="14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that</a:t>
            </a:r>
            <a:r>
              <a:rPr sz="1400" b="1" i="1" spc="-4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provided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</a:t>
            </a:r>
            <a:r>
              <a:rPr sz="14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1F1F1"/>
                </a:solidFill>
                <a:latin typeface="Arial"/>
                <a:cs typeface="Arial"/>
              </a:rPr>
              <a:t>response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78252" y="4844796"/>
            <a:ext cx="3408045" cy="481965"/>
            <a:chOff x="2778252" y="4844796"/>
            <a:chExt cx="3408045" cy="481965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82824" y="4844796"/>
              <a:ext cx="3403091" cy="43281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78252" y="4846320"/>
              <a:ext cx="3375659" cy="48005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19400" y="4880038"/>
              <a:ext cx="3276600" cy="307975"/>
            </a:xfrm>
            <a:custGeom>
              <a:avLst/>
              <a:gdLst/>
              <a:ahLst/>
              <a:cxnLst/>
              <a:rect l="l" t="t" r="r" b="b"/>
              <a:pathLst>
                <a:path w="3276600" h="307975">
                  <a:moveTo>
                    <a:pt x="0" y="0"/>
                  </a:moveTo>
                  <a:lnTo>
                    <a:pt x="3276600" y="0"/>
                  </a:lnTo>
                  <a:lnTo>
                    <a:pt x="3276600" y="307771"/>
                  </a:lnTo>
                  <a:lnTo>
                    <a:pt x="0" y="30777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819400" y="4880038"/>
            <a:ext cx="3276600" cy="30797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LBB</a:t>
            </a:r>
            <a:r>
              <a:rPr sz="1400" b="1" i="1" spc="-1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staff</a:t>
            </a:r>
            <a:r>
              <a:rPr sz="1400" b="1" i="1" spc="-4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assigned</a:t>
            </a:r>
            <a:r>
              <a:rPr sz="1400" b="1" i="1" spc="-6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to</a:t>
            </a:r>
            <a:r>
              <a:rPr sz="14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the</a:t>
            </a:r>
            <a:r>
              <a:rPr sz="14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1F1F1"/>
                </a:solidFill>
                <a:latin typeface="Arial"/>
                <a:cs typeface="Arial"/>
              </a:rPr>
              <a:t>fiscal</a:t>
            </a:r>
            <a:r>
              <a:rPr sz="14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F1F1F1"/>
                </a:solidFill>
                <a:latin typeface="Arial"/>
                <a:cs typeface="Arial"/>
              </a:rPr>
              <a:t>note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2014" y="493268"/>
            <a:ext cx="4850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Fiscal</a:t>
            </a:r>
            <a:r>
              <a:rPr spc="-215" dirty="0"/>
              <a:t> </a:t>
            </a:r>
            <a:r>
              <a:rPr spc="-80" dirty="0"/>
              <a:t>note</a:t>
            </a:r>
            <a:r>
              <a:rPr spc="-210" dirty="0"/>
              <a:t> </a:t>
            </a:r>
            <a:r>
              <a:rPr spc="-95" dirty="0"/>
              <a:t>example</a:t>
            </a:r>
            <a:r>
              <a:rPr spc="-215" dirty="0"/>
              <a:t> </a:t>
            </a:r>
            <a:r>
              <a:rPr dirty="0"/>
              <a:t>-</a:t>
            </a:r>
            <a:r>
              <a:rPr spc="-175" dirty="0"/>
              <a:t> </a:t>
            </a:r>
            <a:r>
              <a:rPr spc="-25" dirty="0"/>
              <a:t>NSFI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84973" y="1336268"/>
            <a:ext cx="6515734" cy="4970780"/>
            <a:chOff x="1284973" y="1336268"/>
            <a:chExt cx="6515734" cy="49707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4973" y="1336268"/>
              <a:ext cx="6515281" cy="497042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44624" y="2630423"/>
              <a:ext cx="1269491" cy="4952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9572" y="2618231"/>
              <a:ext cx="1283207" cy="5867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981200" y="2667000"/>
            <a:ext cx="1143000" cy="36957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b="1" i="1" spc="-10" dirty="0">
                <a:solidFill>
                  <a:srgbClr val="F1F1F1"/>
                </a:solidFill>
                <a:latin typeface="Arial"/>
                <a:cs typeface="Arial"/>
              </a:rPr>
              <a:t>Heading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73979" y="3887723"/>
            <a:ext cx="3145790" cy="533400"/>
            <a:chOff x="5173979" y="3887723"/>
            <a:chExt cx="3145790" cy="53340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95315" y="3893819"/>
              <a:ext cx="3124199" cy="46481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73979" y="3887723"/>
              <a:ext cx="3104387" cy="53339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231206" y="3929646"/>
            <a:ext cx="2998470" cy="33909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Top</a:t>
            </a:r>
            <a:r>
              <a:rPr sz="16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box</a:t>
            </a:r>
            <a:r>
              <a:rPr sz="1600" b="1" i="1" spc="-5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summary</a:t>
            </a:r>
            <a:r>
              <a:rPr sz="1600" b="1" i="1" spc="-40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F1F1F1"/>
                </a:solidFill>
                <a:latin typeface="Arial"/>
                <a:cs typeface="Arial"/>
              </a:rPr>
              <a:t>statement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25411" y="4535424"/>
            <a:ext cx="2204085" cy="533400"/>
            <a:chOff x="6725411" y="4535424"/>
            <a:chExt cx="2204085" cy="53340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45223" y="4541520"/>
              <a:ext cx="2183891" cy="46481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25411" y="4535424"/>
              <a:ext cx="2176271" cy="53339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781800" y="4577410"/>
            <a:ext cx="2057400" cy="33909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General</a:t>
            </a:r>
            <a:r>
              <a:rPr sz="1600" b="1" i="1" spc="-2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F1F1F1"/>
                </a:solidFill>
                <a:latin typeface="Arial"/>
                <a:cs typeface="Arial"/>
              </a:rPr>
              <a:t>comments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28715" y="5283708"/>
            <a:ext cx="2917190" cy="533400"/>
            <a:chOff x="5728715" y="5283708"/>
            <a:chExt cx="2917190" cy="53340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50051" y="5288280"/>
              <a:ext cx="2895599" cy="46481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28715" y="5283708"/>
              <a:ext cx="2808731" cy="533399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785446" y="5324944"/>
            <a:ext cx="2769870" cy="33909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Local</a:t>
            </a:r>
            <a:r>
              <a:rPr sz="1600" b="1" i="1" spc="-5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1F1F1"/>
                </a:solidFill>
                <a:latin typeface="Arial"/>
                <a:cs typeface="Arial"/>
              </a:rPr>
              <a:t>government</a:t>
            </a:r>
            <a:r>
              <a:rPr sz="1600" b="1" i="1" spc="-35" dirty="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F1F1F1"/>
                </a:solidFill>
                <a:latin typeface="Arial"/>
                <a:cs typeface="Arial"/>
              </a:rPr>
              <a:t>impact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022" y="493268"/>
            <a:ext cx="75228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Who</a:t>
            </a:r>
            <a:r>
              <a:rPr spc="-180" dirty="0"/>
              <a:t> </a:t>
            </a:r>
            <a:r>
              <a:rPr spc="-55" dirty="0"/>
              <a:t>is</a:t>
            </a:r>
            <a:r>
              <a:rPr spc="-175" dirty="0"/>
              <a:t> </a:t>
            </a:r>
            <a:r>
              <a:rPr spc="-100" dirty="0"/>
              <a:t>involved</a:t>
            </a:r>
            <a:r>
              <a:rPr spc="-204" dirty="0"/>
              <a:t> </a:t>
            </a:r>
            <a:r>
              <a:rPr spc="-55" dirty="0"/>
              <a:t>in</a:t>
            </a:r>
            <a:r>
              <a:rPr spc="-180" dirty="0"/>
              <a:t> </a:t>
            </a:r>
            <a:r>
              <a:rPr spc="-100" dirty="0"/>
              <a:t>producing</a:t>
            </a:r>
            <a:r>
              <a:rPr spc="-204" dirty="0"/>
              <a:t> </a:t>
            </a:r>
            <a:r>
              <a:rPr spc="-95" dirty="0"/>
              <a:t>fiscal</a:t>
            </a:r>
            <a:r>
              <a:rPr spc="-195" dirty="0"/>
              <a:t> </a:t>
            </a:r>
            <a:r>
              <a:rPr spc="-10" dirty="0"/>
              <a:t>notes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DECEMBER</a:t>
            </a:r>
            <a:r>
              <a:rPr spc="-55" dirty="0"/>
              <a:t> </a:t>
            </a:r>
            <a:r>
              <a:rPr spc="-20" dirty="0"/>
              <a:t>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LEGISLATIVE</a:t>
            </a:r>
            <a:r>
              <a:rPr spc="-60" dirty="0"/>
              <a:t> </a:t>
            </a:r>
            <a:r>
              <a:rPr dirty="0"/>
              <a:t>BUDGET</a:t>
            </a:r>
            <a:r>
              <a:rPr spc="-30" dirty="0"/>
              <a:t> </a:t>
            </a:r>
            <a:r>
              <a:rPr spc="-20" dirty="0"/>
              <a:t>BOARD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68361"/>
            <a:ext cx="7966709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Short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answer: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LBB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agency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staff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800">
              <a:latin typeface="Arial"/>
              <a:cs typeface="Arial"/>
            </a:endParaRPr>
          </a:p>
          <a:p>
            <a:pPr marL="299085" marR="69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b="1" dirty="0">
                <a:latin typeface="Arial"/>
                <a:cs typeface="Arial"/>
              </a:rPr>
              <a:t>LBB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fiscal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note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coordinators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assess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which state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agencies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affected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by </a:t>
            </a:r>
            <a:r>
              <a:rPr sz="1800" dirty="0">
                <a:latin typeface="Arial"/>
                <a:cs typeface="Arial"/>
              </a:rPr>
              <a:t>proposed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legislation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assign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affected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agencies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appropriate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LBB </a:t>
            </a:r>
            <a:r>
              <a:rPr sz="1800" spc="-10" dirty="0">
                <a:latin typeface="Arial"/>
                <a:cs typeface="Arial"/>
              </a:rPr>
              <a:t>analysts.</a:t>
            </a:r>
            <a:endParaRPr sz="1800">
              <a:latin typeface="Arial"/>
              <a:cs typeface="Arial"/>
            </a:endParaRPr>
          </a:p>
          <a:p>
            <a:pPr marL="299085" marR="100330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</a:tabLst>
            </a:pPr>
            <a:r>
              <a:rPr sz="1800" b="1" dirty="0">
                <a:latin typeface="Arial"/>
                <a:cs typeface="Arial"/>
              </a:rPr>
              <a:t>Agency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staff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asked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submit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estimate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proposed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legislation’s </a:t>
            </a:r>
            <a:r>
              <a:rPr sz="1800" dirty="0">
                <a:latin typeface="Arial"/>
                <a:cs typeface="Arial"/>
              </a:rPr>
              <a:t>fiscal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impact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agency,</a:t>
            </a:r>
            <a:r>
              <a:rPr sz="1800" dirty="0">
                <a:latin typeface="Arial"/>
                <a:cs typeface="Arial"/>
              </a:rPr>
              <a:t> under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deadlines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applicable,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via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LBB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web </a:t>
            </a:r>
            <a:r>
              <a:rPr sz="1800" dirty="0">
                <a:latin typeface="Arial"/>
                <a:cs typeface="Arial"/>
              </a:rPr>
              <a:t>application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called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Fiscal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System.</a:t>
            </a:r>
            <a:endParaRPr sz="18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</a:tabLst>
            </a:pPr>
            <a:r>
              <a:rPr sz="1800" b="1" dirty="0">
                <a:latin typeface="Arial"/>
                <a:cs typeface="Arial"/>
              </a:rPr>
              <a:t>LBB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analysts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consider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estimate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other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resources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consult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other </a:t>
            </a:r>
            <a:r>
              <a:rPr sz="1800" dirty="0">
                <a:latin typeface="Arial"/>
                <a:cs typeface="Arial"/>
              </a:rPr>
              <a:t>LBB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staff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writing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fiscal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note,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which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reviewed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prior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delivery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legislative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committee,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legislative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author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sponsor,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source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agencies.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</a:tabLst>
            </a:pPr>
            <a:r>
              <a:rPr sz="1800" dirty="0">
                <a:latin typeface="Arial"/>
                <a:cs typeface="Arial"/>
              </a:rPr>
              <a:t>Chris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Mattsson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Scott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Dudley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manage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process.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2013</Words>
  <Application>Microsoft Office PowerPoint</Application>
  <PresentationFormat>On-screen Show (4:3)</PresentationFormat>
  <Paragraphs>211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Courier New</vt:lpstr>
      <vt:lpstr>Times New Roman</vt:lpstr>
      <vt:lpstr>Office Theme</vt:lpstr>
      <vt:lpstr>Introduction to Fiscal Notes for State Agencies</vt:lpstr>
      <vt:lpstr>What are fiscal notes</vt:lpstr>
      <vt:lpstr>Types of fiscal notes</vt:lpstr>
      <vt:lpstr>Fiscal note example – fiscal implication</vt:lpstr>
      <vt:lpstr>Fiscal implication, cont’d</vt:lpstr>
      <vt:lpstr>Fiscal implication, cont’d</vt:lpstr>
      <vt:lpstr>Fiscal implication, cont’d</vt:lpstr>
      <vt:lpstr>Fiscal note example - NSFI</vt:lpstr>
      <vt:lpstr>Who is involved in producing fiscal notes</vt:lpstr>
      <vt:lpstr>Fiscal note process (for bill heard in cmte)</vt:lpstr>
      <vt:lpstr>When are fiscal notes produced</vt:lpstr>
      <vt:lpstr>Agency estimate deadlines</vt:lpstr>
      <vt:lpstr>Agency estimate deadlines, cont’d</vt:lpstr>
      <vt:lpstr>Agency estimate deadlines, cont’d</vt:lpstr>
      <vt:lpstr>How to estimate fiscal impact</vt:lpstr>
      <vt:lpstr>Preparing a fiscal estimate</vt:lpstr>
      <vt:lpstr>Agency estimate reminders</vt:lpstr>
      <vt:lpstr>Agency estimate reminders, cont’d</vt:lpstr>
      <vt:lpstr>General reminders</vt:lpstr>
      <vt:lpstr>Frequently asked questions</vt:lpstr>
      <vt:lpstr>Contact the LBB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Fiscal Notes for State Agencies</dc:title>
  <dc:creator>Christopher Mattsson</dc:creator>
  <cp:lastModifiedBy>Goard, Latosha</cp:lastModifiedBy>
  <cp:revision>1</cp:revision>
  <dcterms:created xsi:type="dcterms:W3CDTF">2024-12-04T00:57:14Z</dcterms:created>
  <dcterms:modified xsi:type="dcterms:W3CDTF">2024-12-04T00:57:33Z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2024-11-06T00:00:00Z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2024-12-04T00:00:00Z</vt:filetime>
  </property>
  <property fmtid="{D5CDD505-2E9C-101B-9397-08002B2CF9AE}" pid="5" name="Producer">
    <vt:lpwstr>Adobe PDF Library 24.3.212</vt:lpwstr>
  </property>
</Properties>
</file>