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1" r:id="rId5"/>
    <p:sldMasterId id="2147483661" r:id="rId6"/>
  </p:sldMasterIdLst>
  <p:notesMasterIdLst>
    <p:notesMasterId r:id="rId23"/>
  </p:notesMasterIdLst>
  <p:sldIdLst>
    <p:sldId id="256" r:id="rId7"/>
    <p:sldId id="260" r:id="rId8"/>
    <p:sldId id="257" r:id="rId9"/>
    <p:sldId id="270" r:id="rId10"/>
    <p:sldId id="259" r:id="rId11"/>
    <p:sldId id="261" r:id="rId12"/>
    <p:sldId id="262" r:id="rId13"/>
    <p:sldId id="263" r:id="rId14"/>
    <p:sldId id="307" r:id="rId15"/>
    <p:sldId id="300" r:id="rId16"/>
    <p:sldId id="266" r:id="rId17"/>
    <p:sldId id="267" r:id="rId18"/>
    <p:sldId id="303" r:id="rId19"/>
    <p:sldId id="272" r:id="rId20"/>
    <p:sldId id="314" r:id="rId21"/>
    <p:sldId id="310" r:id="rId22"/>
  </p:sldIdLst>
  <p:sldSz cx="12192000" cy="6858000"/>
  <p:notesSz cx="7172325"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96BC"/>
    <a:srgbClr val="68BCB6"/>
    <a:srgbClr val="5F4470"/>
    <a:srgbClr val="F58D22"/>
    <a:srgbClr val="1F618D"/>
    <a:srgbClr val="5858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55817" autoAdjust="0"/>
  </p:normalViewPr>
  <p:slideViewPr>
    <p:cSldViewPr>
      <p:cViewPr varScale="1">
        <p:scale>
          <a:sx n="67" d="100"/>
          <a:sy n="67" d="100"/>
        </p:scale>
        <p:origin x="1452" y="72"/>
      </p:cViewPr>
      <p:guideLst>
        <p:guide orient="horz" pos="2160"/>
        <p:guide pos="3840"/>
      </p:guideLst>
    </p:cSldViewPr>
  </p:slideViewPr>
  <p:notesTextViewPr>
    <p:cViewPr>
      <p:scale>
        <a:sx n="3" d="2"/>
        <a:sy n="3" d="2"/>
      </p:scale>
      <p:origin x="0" y="0"/>
    </p:cViewPr>
  </p:notesTextViewPr>
  <p:notesViewPr>
    <p:cSldViewPr>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39E289-EE1A-4B8E-934C-CA0A1D30571D}"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53758BA8-8ED3-467C-AE80-59FB2BA7E2AE}">
      <dgm:prSet/>
      <dgm:spPr/>
      <dgm:t>
        <a:bodyPr/>
        <a:lstStyle/>
        <a:p>
          <a:r>
            <a:rPr lang="en-US" dirty="0"/>
            <a:t>What do you want them to do?</a:t>
          </a:r>
        </a:p>
      </dgm:t>
    </dgm:pt>
    <dgm:pt modelId="{C088A5D5-19CF-4E69-B48C-44F5A84DDF67}" type="parTrans" cxnId="{2FBF4F3B-8385-4222-9B89-6EB8D461648A}">
      <dgm:prSet/>
      <dgm:spPr/>
      <dgm:t>
        <a:bodyPr/>
        <a:lstStyle/>
        <a:p>
          <a:endParaRPr lang="en-US"/>
        </a:p>
      </dgm:t>
    </dgm:pt>
    <dgm:pt modelId="{D168193E-A847-4282-8345-DD4D58A786B0}" type="sibTrans" cxnId="{2FBF4F3B-8385-4222-9B89-6EB8D461648A}">
      <dgm:prSet/>
      <dgm:spPr/>
      <dgm:t>
        <a:bodyPr/>
        <a:lstStyle/>
        <a:p>
          <a:endParaRPr lang="en-US"/>
        </a:p>
      </dgm:t>
    </dgm:pt>
    <dgm:pt modelId="{AB848B92-8975-471C-98E6-7C9A1E5D6384}">
      <dgm:prSet/>
      <dgm:spPr/>
      <dgm:t>
        <a:bodyPr/>
        <a:lstStyle/>
        <a:p>
          <a:r>
            <a:rPr lang="en-US"/>
            <a:t>What does “done” look like?</a:t>
          </a:r>
        </a:p>
      </dgm:t>
    </dgm:pt>
    <dgm:pt modelId="{908E71EE-1262-4574-B7A7-21A5B00BEEAD}" type="parTrans" cxnId="{525017A6-EBFB-4367-8128-4733FAA9F4A4}">
      <dgm:prSet/>
      <dgm:spPr/>
      <dgm:t>
        <a:bodyPr/>
        <a:lstStyle/>
        <a:p>
          <a:endParaRPr lang="en-US"/>
        </a:p>
      </dgm:t>
    </dgm:pt>
    <dgm:pt modelId="{F4FA9F15-62C8-43B3-9917-B63AFBD2FBC2}" type="sibTrans" cxnId="{525017A6-EBFB-4367-8128-4733FAA9F4A4}">
      <dgm:prSet/>
      <dgm:spPr/>
      <dgm:t>
        <a:bodyPr/>
        <a:lstStyle/>
        <a:p>
          <a:endParaRPr lang="en-US"/>
        </a:p>
      </dgm:t>
    </dgm:pt>
    <dgm:pt modelId="{2210CCA8-6725-4C83-9F00-5E227C360AA2}">
      <dgm:prSet/>
      <dgm:spPr/>
      <dgm:t>
        <a:bodyPr/>
        <a:lstStyle/>
        <a:p>
          <a:r>
            <a:rPr lang="en-US"/>
            <a:t>What is the “why” of this delegation?</a:t>
          </a:r>
        </a:p>
      </dgm:t>
    </dgm:pt>
    <dgm:pt modelId="{BA797794-A23E-4753-9604-E44D2C4A399C}" type="parTrans" cxnId="{6F96449B-2982-4071-914C-4D5E0D71C065}">
      <dgm:prSet/>
      <dgm:spPr/>
      <dgm:t>
        <a:bodyPr/>
        <a:lstStyle/>
        <a:p>
          <a:endParaRPr lang="en-US"/>
        </a:p>
      </dgm:t>
    </dgm:pt>
    <dgm:pt modelId="{342CB279-0192-4A71-8B88-CE6D1B84CBFA}" type="sibTrans" cxnId="{6F96449B-2982-4071-914C-4D5E0D71C065}">
      <dgm:prSet/>
      <dgm:spPr/>
      <dgm:t>
        <a:bodyPr/>
        <a:lstStyle/>
        <a:p>
          <a:endParaRPr lang="en-US"/>
        </a:p>
      </dgm:t>
    </dgm:pt>
    <dgm:pt modelId="{5B2F5E03-15E3-42D5-8696-C3169E4434E4}" type="pres">
      <dgm:prSet presAssocID="{2439E289-EE1A-4B8E-934C-CA0A1D30571D}" presName="hierChild1" presStyleCnt="0">
        <dgm:presLayoutVars>
          <dgm:chPref val="1"/>
          <dgm:dir/>
          <dgm:animOne val="branch"/>
          <dgm:animLvl val="lvl"/>
          <dgm:resizeHandles/>
        </dgm:presLayoutVars>
      </dgm:prSet>
      <dgm:spPr/>
    </dgm:pt>
    <dgm:pt modelId="{9AB29403-1936-4571-B884-67A02889B46A}" type="pres">
      <dgm:prSet presAssocID="{53758BA8-8ED3-467C-AE80-59FB2BA7E2AE}" presName="hierRoot1" presStyleCnt="0"/>
      <dgm:spPr/>
    </dgm:pt>
    <dgm:pt modelId="{8B544A2D-34E3-4845-B579-A40ADCDBAAD9}" type="pres">
      <dgm:prSet presAssocID="{53758BA8-8ED3-467C-AE80-59FB2BA7E2AE}" presName="composite" presStyleCnt="0"/>
      <dgm:spPr/>
    </dgm:pt>
    <dgm:pt modelId="{9C89C4CE-C8CC-412C-802F-BD8E7BDE18E3}" type="pres">
      <dgm:prSet presAssocID="{53758BA8-8ED3-467C-AE80-59FB2BA7E2AE}" presName="background" presStyleLbl="node0" presStyleIdx="0" presStyleCnt="3"/>
      <dgm:spPr>
        <a:solidFill>
          <a:srgbClr val="1F618D"/>
        </a:solidFill>
      </dgm:spPr>
    </dgm:pt>
    <dgm:pt modelId="{0CA5ED70-8116-4B86-A1B9-5A4F54117A3D}" type="pres">
      <dgm:prSet presAssocID="{53758BA8-8ED3-467C-AE80-59FB2BA7E2AE}" presName="text" presStyleLbl="fgAcc0" presStyleIdx="0" presStyleCnt="3">
        <dgm:presLayoutVars>
          <dgm:chPref val="3"/>
        </dgm:presLayoutVars>
      </dgm:prSet>
      <dgm:spPr/>
    </dgm:pt>
    <dgm:pt modelId="{BDD9754F-F501-42D6-B6FC-B8717BFB2C01}" type="pres">
      <dgm:prSet presAssocID="{53758BA8-8ED3-467C-AE80-59FB2BA7E2AE}" presName="hierChild2" presStyleCnt="0"/>
      <dgm:spPr/>
    </dgm:pt>
    <dgm:pt modelId="{E13AC0CC-40C6-4AAF-B08A-BCA03A7B4338}" type="pres">
      <dgm:prSet presAssocID="{AB848B92-8975-471C-98E6-7C9A1E5D6384}" presName="hierRoot1" presStyleCnt="0"/>
      <dgm:spPr/>
    </dgm:pt>
    <dgm:pt modelId="{4454AA1D-D1B0-45BE-91CD-478202FE73D4}" type="pres">
      <dgm:prSet presAssocID="{AB848B92-8975-471C-98E6-7C9A1E5D6384}" presName="composite" presStyleCnt="0"/>
      <dgm:spPr/>
    </dgm:pt>
    <dgm:pt modelId="{3B944A35-5743-4BDB-8CC7-9F880D7016B9}" type="pres">
      <dgm:prSet presAssocID="{AB848B92-8975-471C-98E6-7C9A1E5D6384}" presName="background" presStyleLbl="node0" presStyleIdx="1" presStyleCnt="3"/>
      <dgm:spPr>
        <a:solidFill>
          <a:srgbClr val="1F618D"/>
        </a:solidFill>
      </dgm:spPr>
    </dgm:pt>
    <dgm:pt modelId="{90689226-3BB4-4153-B9D1-E9CD8C2DDEF9}" type="pres">
      <dgm:prSet presAssocID="{AB848B92-8975-471C-98E6-7C9A1E5D6384}" presName="text" presStyleLbl="fgAcc0" presStyleIdx="1" presStyleCnt="3">
        <dgm:presLayoutVars>
          <dgm:chPref val="3"/>
        </dgm:presLayoutVars>
      </dgm:prSet>
      <dgm:spPr/>
    </dgm:pt>
    <dgm:pt modelId="{12A9643F-F145-48F9-9209-62D8B03B9DDC}" type="pres">
      <dgm:prSet presAssocID="{AB848B92-8975-471C-98E6-7C9A1E5D6384}" presName="hierChild2" presStyleCnt="0"/>
      <dgm:spPr/>
    </dgm:pt>
    <dgm:pt modelId="{ADEFB1F8-98B3-48FF-92C6-A63C6D140954}" type="pres">
      <dgm:prSet presAssocID="{2210CCA8-6725-4C83-9F00-5E227C360AA2}" presName="hierRoot1" presStyleCnt="0"/>
      <dgm:spPr/>
    </dgm:pt>
    <dgm:pt modelId="{E15EF8BB-74F9-4F07-BA8F-0A82FBB9D33C}" type="pres">
      <dgm:prSet presAssocID="{2210CCA8-6725-4C83-9F00-5E227C360AA2}" presName="composite" presStyleCnt="0"/>
      <dgm:spPr/>
    </dgm:pt>
    <dgm:pt modelId="{D943CEDD-E4F8-4B28-A62C-89EE7FC18CC5}" type="pres">
      <dgm:prSet presAssocID="{2210CCA8-6725-4C83-9F00-5E227C360AA2}" presName="background" presStyleLbl="node0" presStyleIdx="2" presStyleCnt="3"/>
      <dgm:spPr>
        <a:solidFill>
          <a:srgbClr val="1F618D"/>
        </a:solidFill>
      </dgm:spPr>
    </dgm:pt>
    <dgm:pt modelId="{338DEA7E-709A-45F9-A22D-F73701EBCDBF}" type="pres">
      <dgm:prSet presAssocID="{2210CCA8-6725-4C83-9F00-5E227C360AA2}" presName="text" presStyleLbl="fgAcc0" presStyleIdx="2" presStyleCnt="3">
        <dgm:presLayoutVars>
          <dgm:chPref val="3"/>
        </dgm:presLayoutVars>
      </dgm:prSet>
      <dgm:spPr/>
    </dgm:pt>
    <dgm:pt modelId="{189CE53A-911B-478F-A121-DF62FF68C3F7}" type="pres">
      <dgm:prSet presAssocID="{2210CCA8-6725-4C83-9F00-5E227C360AA2}" presName="hierChild2" presStyleCnt="0"/>
      <dgm:spPr/>
    </dgm:pt>
  </dgm:ptLst>
  <dgm:cxnLst>
    <dgm:cxn modelId="{7C241A2A-EFC5-4011-A428-0D62D773F4F3}" type="presOf" srcId="{53758BA8-8ED3-467C-AE80-59FB2BA7E2AE}" destId="{0CA5ED70-8116-4B86-A1B9-5A4F54117A3D}" srcOrd="0" destOrd="0" presId="urn:microsoft.com/office/officeart/2005/8/layout/hierarchy1"/>
    <dgm:cxn modelId="{BF455A30-93E4-489F-ADCA-0AD88BE181C2}" type="presOf" srcId="{2439E289-EE1A-4B8E-934C-CA0A1D30571D}" destId="{5B2F5E03-15E3-42D5-8696-C3169E4434E4}" srcOrd="0" destOrd="0" presId="urn:microsoft.com/office/officeart/2005/8/layout/hierarchy1"/>
    <dgm:cxn modelId="{2FBF4F3B-8385-4222-9B89-6EB8D461648A}" srcId="{2439E289-EE1A-4B8E-934C-CA0A1D30571D}" destId="{53758BA8-8ED3-467C-AE80-59FB2BA7E2AE}" srcOrd="0" destOrd="0" parTransId="{C088A5D5-19CF-4E69-B48C-44F5A84DDF67}" sibTransId="{D168193E-A847-4282-8345-DD4D58A786B0}"/>
    <dgm:cxn modelId="{6F96449B-2982-4071-914C-4D5E0D71C065}" srcId="{2439E289-EE1A-4B8E-934C-CA0A1D30571D}" destId="{2210CCA8-6725-4C83-9F00-5E227C360AA2}" srcOrd="2" destOrd="0" parTransId="{BA797794-A23E-4753-9604-E44D2C4A399C}" sibTransId="{342CB279-0192-4A71-8B88-CE6D1B84CBFA}"/>
    <dgm:cxn modelId="{4C619DA1-DBA7-4BC7-8C51-17CDC012C7E1}" type="presOf" srcId="{2210CCA8-6725-4C83-9F00-5E227C360AA2}" destId="{338DEA7E-709A-45F9-A22D-F73701EBCDBF}" srcOrd="0" destOrd="0" presId="urn:microsoft.com/office/officeart/2005/8/layout/hierarchy1"/>
    <dgm:cxn modelId="{525017A6-EBFB-4367-8128-4733FAA9F4A4}" srcId="{2439E289-EE1A-4B8E-934C-CA0A1D30571D}" destId="{AB848B92-8975-471C-98E6-7C9A1E5D6384}" srcOrd="1" destOrd="0" parTransId="{908E71EE-1262-4574-B7A7-21A5B00BEEAD}" sibTransId="{F4FA9F15-62C8-43B3-9917-B63AFBD2FBC2}"/>
    <dgm:cxn modelId="{4FA150C0-7FE2-4BBF-A847-C9A4D278C17C}" type="presOf" srcId="{AB848B92-8975-471C-98E6-7C9A1E5D6384}" destId="{90689226-3BB4-4153-B9D1-E9CD8C2DDEF9}" srcOrd="0" destOrd="0" presId="urn:microsoft.com/office/officeart/2005/8/layout/hierarchy1"/>
    <dgm:cxn modelId="{8237769E-04BB-4788-AC2C-1A1788BAA040}" type="presParOf" srcId="{5B2F5E03-15E3-42D5-8696-C3169E4434E4}" destId="{9AB29403-1936-4571-B884-67A02889B46A}" srcOrd="0" destOrd="0" presId="urn:microsoft.com/office/officeart/2005/8/layout/hierarchy1"/>
    <dgm:cxn modelId="{F31E0796-9697-4737-9E82-4C7D659F120D}" type="presParOf" srcId="{9AB29403-1936-4571-B884-67A02889B46A}" destId="{8B544A2D-34E3-4845-B579-A40ADCDBAAD9}" srcOrd="0" destOrd="0" presId="urn:microsoft.com/office/officeart/2005/8/layout/hierarchy1"/>
    <dgm:cxn modelId="{796E8F55-5F0D-4AEB-BDC3-FA9BA4071EE8}" type="presParOf" srcId="{8B544A2D-34E3-4845-B579-A40ADCDBAAD9}" destId="{9C89C4CE-C8CC-412C-802F-BD8E7BDE18E3}" srcOrd="0" destOrd="0" presId="urn:microsoft.com/office/officeart/2005/8/layout/hierarchy1"/>
    <dgm:cxn modelId="{FEC1BDCA-BCC4-4213-BB9B-0D4DB1F6C8CC}" type="presParOf" srcId="{8B544A2D-34E3-4845-B579-A40ADCDBAAD9}" destId="{0CA5ED70-8116-4B86-A1B9-5A4F54117A3D}" srcOrd="1" destOrd="0" presId="urn:microsoft.com/office/officeart/2005/8/layout/hierarchy1"/>
    <dgm:cxn modelId="{5C01376A-6C6A-493F-84EF-F954D30395F5}" type="presParOf" srcId="{9AB29403-1936-4571-B884-67A02889B46A}" destId="{BDD9754F-F501-42D6-B6FC-B8717BFB2C01}" srcOrd="1" destOrd="0" presId="urn:microsoft.com/office/officeart/2005/8/layout/hierarchy1"/>
    <dgm:cxn modelId="{6137E607-C2CA-4453-8E3A-90EDB29E6DE5}" type="presParOf" srcId="{5B2F5E03-15E3-42D5-8696-C3169E4434E4}" destId="{E13AC0CC-40C6-4AAF-B08A-BCA03A7B4338}" srcOrd="1" destOrd="0" presId="urn:microsoft.com/office/officeart/2005/8/layout/hierarchy1"/>
    <dgm:cxn modelId="{00730606-0B81-4D16-8912-EAF3790F412E}" type="presParOf" srcId="{E13AC0CC-40C6-4AAF-B08A-BCA03A7B4338}" destId="{4454AA1D-D1B0-45BE-91CD-478202FE73D4}" srcOrd="0" destOrd="0" presId="urn:microsoft.com/office/officeart/2005/8/layout/hierarchy1"/>
    <dgm:cxn modelId="{A2B90B58-EE13-4F44-BDED-B97E4C2E5146}" type="presParOf" srcId="{4454AA1D-D1B0-45BE-91CD-478202FE73D4}" destId="{3B944A35-5743-4BDB-8CC7-9F880D7016B9}" srcOrd="0" destOrd="0" presId="urn:microsoft.com/office/officeart/2005/8/layout/hierarchy1"/>
    <dgm:cxn modelId="{0BAF6C38-85FA-41EA-819E-6AC052B52E17}" type="presParOf" srcId="{4454AA1D-D1B0-45BE-91CD-478202FE73D4}" destId="{90689226-3BB4-4153-B9D1-E9CD8C2DDEF9}" srcOrd="1" destOrd="0" presId="urn:microsoft.com/office/officeart/2005/8/layout/hierarchy1"/>
    <dgm:cxn modelId="{8EE646BA-D90B-402C-BB27-0D9E2F5B934E}" type="presParOf" srcId="{E13AC0CC-40C6-4AAF-B08A-BCA03A7B4338}" destId="{12A9643F-F145-48F9-9209-62D8B03B9DDC}" srcOrd="1" destOrd="0" presId="urn:microsoft.com/office/officeart/2005/8/layout/hierarchy1"/>
    <dgm:cxn modelId="{E1C2A5D7-FA0C-46D4-B221-94528BE78CB8}" type="presParOf" srcId="{5B2F5E03-15E3-42D5-8696-C3169E4434E4}" destId="{ADEFB1F8-98B3-48FF-92C6-A63C6D140954}" srcOrd="2" destOrd="0" presId="urn:microsoft.com/office/officeart/2005/8/layout/hierarchy1"/>
    <dgm:cxn modelId="{4C613961-9095-4427-AA9E-F76A580BE9F4}" type="presParOf" srcId="{ADEFB1F8-98B3-48FF-92C6-A63C6D140954}" destId="{E15EF8BB-74F9-4F07-BA8F-0A82FBB9D33C}" srcOrd="0" destOrd="0" presId="urn:microsoft.com/office/officeart/2005/8/layout/hierarchy1"/>
    <dgm:cxn modelId="{150C047F-1E86-40A1-B9E1-463A967E1D51}" type="presParOf" srcId="{E15EF8BB-74F9-4F07-BA8F-0A82FBB9D33C}" destId="{D943CEDD-E4F8-4B28-A62C-89EE7FC18CC5}" srcOrd="0" destOrd="0" presId="urn:microsoft.com/office/officeart/2005/8/layout/hierarchy1"/>
    <dgm:cxn modelId="{40F21629-B443-4606-84AA-A8D78F57429B}" type="presParOf" srcId="{E15EF8BB-74F9-4F07-BA8F-0A82FBB9D33C}" destId="{338DEA7E-709A-45F9-A22D-F73701EBCDBF}" srcOrd="1" destOrd="0" presId="urn:microsoft.com/office/officeart/2005/8/layout/hierarchy1"/>
    <dgm:cxn modelId="{FB2435D4-BCCE-4F3C-A723-BB54595CB68D}" type="presParOf" srcId="{ADEFB1F8-98B3-48FF-92C6-A63C6D140954}" destId="{189CE53A-911B-478F-A121-DF62FF68C3F7}"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E1EB3C40-4564-4E74-8E5B-4C2DCBA63C91}"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564147F-499B-424B-8AB7-1CE8516CE419}">
      <dgm:prSet custT="1"/>
      <dgm:spPr/>
      <dgm:t>
        <a:bodyPr/>
        <a:lstStyle/>
        <a:p>
          <a:r>
            <a:rPr lang="en-US" sz="3200" dirty="0"/>
            <a:t>Do the research and make the decision.</a:t>
          </a:r>
        </a:p>
      </dgm:t>
    </dgm:pt>
    <dgm:pt modelId="{B501E3BB-7BB6-4020-B8D0-44306296F4AB}" type="parTrans" cxnId="{428CAC04-871A-4314-9D6A-A27C3A450064}">
      <dgm:prSet/>
      <dgm:spPr/>
      <dgm:t>
        <a:bodyPr/>
        <a:lstStyle/>
        <a:p>
          <a:endParaRPr lang="en-US"/>
        </a:p>
      </dgm:t>
    </dgm:pt>
    <dgm:pt modelId="{90D5169E-A431-4866-85BD-F7363E8726B7}" type="sibTrans" cxnId="{428CAC04-871A-4314-9D6A-A27C3A450064}">
      <dgm:prSet/>
      <dgm:spPr/>
      <dgm:t>
        <a:bodyPr/>
        <a:lstStyle/>
        <a:p>
          <a:endParaRPr lang="en-US"/>
        </a:p>
      </dgm:t>
    </dgm:pt>
    <dgm:pt modelId="{36DC08DF-12C4-48B4-BC68-62CCD43E87EA}">
      <dgm:prSet custT="1"/>
      <dgm:spPr/>
      <dgm:t>
        <a:bodyPr/>
        <a:lstStyle/>
        <a:p>
          <a:r>
            <a:rPr lang="en-US" sz="3200" dirty="0"/>
            <a:t>Let me know what you decided.</a:t>
          </a:r>
        </a:p>
      </dgm:t>
    </dgm:pt>
    <dgm:pt modelId="{A6F31CDC-FDAB-47F7-9CB9-7E9CDC16DCA8}" type="parTrans" cxnId="{A146DD39-7C22-4088-ABD1-B632C805F4A9}">
      <dgm:prSet/>
      <dgm:spPr/>
      <dgm:t>
        <a:bodyPr/>
        <a:lstStyle/>
        <a:p>
          <a:endParaRPr lang="en-US"/>
        </a:p>
      </dgm:t>
    </dgm:pt>
    <dgm:pt modelId="{00D5569D-7426-422C-BB18-78F9AD0B3FB1}" type="sibTrans" cxnId="{A146DD39-7C22-4088-ABD1-B632C805F4A9}">
      <dgm:prSet/>
      <dgm:spPr/>
      <dgm:t>
        <a:bodyPr/>
        <a:lstStyle/>
        <a:p>
          <a:endParaRPr lang="en-US"/>
        </a:p>
      </dgm:t>
    </dgm:pt>
    <dgm:pt modelId="{3309CC56-FE7F-4269-BC47-B57F14B54D72}" type="pres">
      <dgm:prSet presAssocID="{E1EB3C40-4564-4E74-8E5B-4C2DCBA63C91}" presName="root" presStyleCnt="0">
        <dgm:presLayoutVars>
          <dgm:dir/>
          <dgm:resizeHandles val="exact"/>
        </dgm:presLayoutVars>
      </dgm:prSet>
      <dgm:spPr/>
    </dgm:pt>
    <dgm:pt modelId="{0C93AE70-F1AA-4297-B674-F5E93A229890}" type="pres">
      <dgm:prSet presAssocID="{9564147F-499B-424B-8AB7-1CE8516CE419}" presName="compNode" presStyleCnt="0"/>
      <dgm:spPr/>
    </dgm:pt>
    <dgm:pt modelId="{6C420725-2BF2-4567-A89E-D0E67849FB6C}" type="pres">
      <dgm:prSet presAssocID="{9564147F-499B-424B-8AB7-1CE8516CE41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Judge"/>
        </a:ext>
      </dgm:extLst>
    </dgm:pt>
    <dgm:pt modelId="{36D8A099-A7BA-45DC-89B9-9D03694223FC}" type="pres">
      <dgm:prSet presAssocID="{9564147F-499B-424B-8AB7-1CE8516CE419}" presName="spaceRect" presStyleCnt="0"/>
      <dgm:spPr/>
    </dgm:pt>
    <dgm:pt modelId="{DCC2FF49-B9FE-41BF-B6F7-C0D715F6DEF7}" type="pres">
      <dgm:prSet presAssocID="{9564147F-499B-424B-8AB7-1CE8516CE419}" presName="textRect" presStyleLbl="revTx" presStyleIdx="0" presStyleCnt="2" custLinFactNeighborX="-1936" custLinFactNeighborY="-5077">
        <dgm:presLayoutVars>
          <dgm:chMax val="1"/>
          <dgm:chPref val="1"/>
        </dgm:presLayoutVars>
      </dgm:prSet>
      <dgm:spPr/>
    </dgm:pt>
    <dgm:pt modelId="{F95CBE11-4BAE-4E68-89DD-7DDA503C5337}" type="pres">
      <dgm:prSet presAssocID="{90D5169E-A431-4866-85BD-F7363E8726B7}" presName="sibTrans" presStyleCnt="0"/>
      <dgm:spPr/>
    </dgm:pt>
    <dgm:pt modelId="{4A56C08C-598B-4B74-9558-A41F04F4F02D}" type="pres">
      <dgm:prSet presAssocID="{36DC08DF-12C4-48B4-BC68-62CCD43E87EA}" presName="compNode" presStyleCnt="0"/>
      <dgm:spPr/>
    </dgm:pt>
    <dgm:pt modelId="{0A4746FF-DFF4-4D10-B0B5-7509FAE93C0B}" type="pres">
      <dgm:prSet presAssocID="{36DC08DF-12C4-48B4-BC68-62CCD43E87E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hought bubble"/>
        </a:ext>
      </dgm:extLst>
    </dgm:pt>
    <dgm:pt modelId="{E368C2B4-E6AB-4663-A230-B8EFF8FB1B0B}" type="pres">
      <dgm:prSet presAssocID="{36DC08DF-12C4-48B4-BC68-62CCD43E87EA}" presName="spaceRect" presStyleCnt="0"/>
      <dgm:spPr/>
    </dgm:pt>
    <dgm:pt modelId="{359B9A9A-6EA3-42A3-8FC1-51B7C364E1ED}" type="pres">
      <dgm:prSet presAssocID="{36DC08DF-12C4-48B4-BC68-62CCD43E87EA}" presName="textRect" presStyleLbl="revTx" presStyleIdx="1" presStyleCnt="2" custLinFactNeighborX="-2201" custLinFactNeighborY="-702">
        <dgm:presLayoutVars>
          <dgm:chMax val="1"/>
          <dgm:chPref val="1"/>
        </dgm:presLayoutVars>
      </dgm:prSet>
      <dgm:spPr/>
    </dgm:pt>
  </dgm:ptLst>
  <dgm:cxnLst>
    <dgm:cxn modelId="{428CAC04-871A-4314-9D6A-A27C3A450064}" srcId="{E1EB3C40-4564-4E74-8E5B-4C2DCBA63C91}" destId="{9564147F-499B-424B-8AB7-1CE8516CE419}" srcOrd="0" destOrd="0" parTransId="{B501E3BB-7BB6-4020-B8D0-44306296F4AB}" sibTransId="{90D5169E-A431-4866-85BD-F7363E8726B7}"/>
    <dgm:cxn modelId="{53C86809-F93D-408D-A7CF-FF28927637DB}" type="presOf" srcId="{9564147F-499B-424B-8AB7-1CE8516CE419}" destId="{DCC2FF49-B9FE-41BF-B6F7-C0D715F6DEF7}" srcOrd="0" destOrd="0" presId="urn:microsoft.com/office/officeart/2018/2/layout/IconLabelList"/>
    <dgm:cxn modelId="{A146DD39-7C22-4088-ABD1-B632C805F4A9}" srcId="{E1EB3C40-4564-4E74-8E5B-4C2DCBA63C91}" destId="{36DC08DF-12C4-48B4-BC68-62CCD43E87EA}" srcOrd="1" destOrd="0" parTransId="{A6F31CDC-FDAB-47F7-9CB9-7E9CDC16DCA8}" sibTransId="{00D5569D-7426-422C-BB18-78F9AD0B3FB1}"/>
    <dgm:cxn modelId="{1C5F99AC-DABE-42F9-9BF5-C50DD928A666}" type="presOf" srcId="{E1EB3C40-4564-4E74-8E5B-4C2DCBA63C91}" destId="{3309CC56-FE7F-4269-BC47-B57F14B54D72}" srcOrd="0" destOrd="0" presId="urn:microsoft.com/office/officeart/2018/2/layout/IconLabelList"/>
    <dgm:cxn modelId="{85AAE8E6-D2EE-429D-B6A6-8CB3462C4B89}" type="presOf" srcId="{36DC08DF-12C4-48B4-BC68-62CCD43E87EA}" destId="{359B9A9A-6EA3-42A3-8FC1-51B7C364E1ED}" srcOrd="0" destOrd="0" presId="urn:microsoft.com/office/officeart/2018/2/layout/IconLabelList"/>
    <dgm:cxn modelId="{960EFCA0-24FD-497E-8519-4F9899D90EE8}" type="presParOf" srcId="{3309CC56-FE7F-4269-BC47-B57F14B54D72}" destId="{0C93AE70-F1AA-4297-B674-F5E93A229890}" srcOrd="0" destOrd="0" presId="urn:microsoft.com/office/officeart/2018/2/layout/IconLabelList"/>
    <dgm:cxn modelId="{91C88AC7-7F6F-44AF-AB18-9566BE7DCF61}" type="presParOf" srcId="{0C93AE70-F1AA-4297-B674-F5E93A229890}" destId="{6C420725-2BF2-4567-A89E-D0E67849FB6C}" srcOrd="0" destOrd="0" presId="urn:microsoft.com/office/officeart/2018/2/layout/IconLabelList"/>
    <dgm:cxn modelId="{9C3E2EB9-BAC4-4FE1-BAD7-07A57D6CEF5A}" type="presParOf" srcId="{0C93AE70-F1AA-4297-B674-F5E93A229890}" destId="{36D8A099-A7BA-45DC-89B9-9D03694223FC}" srcOrd="1" destOrd="0" presId="urn:microsoft.com/office/officeart/2018/2/layout/IconLabelList"/>
    <dgm:cxn modelId="{395D6996-CD2D-46FF-9611-9563B54FA700}" type="presParOf" srcId="{0C93AE70-F1AA-4297-B674-F5E93A229890}" destId="{DCC2FF49-B9FE-41BF-B6F7-C0D715F6DEF7}" srcOrd="2" destOrd="0" presId="urn:microsoft.com/office/officeart/2018/2/layout/IconLabelList"/>
    <dgm:cxn modelId="{8EEC9953-1DD7-47FA-94B5-5781B104E1FD}" type="presParOf" srcId="{3309CC56-FE7F-4269-BC47-B57F14B54D72}" destId="{F95CBE11-4BAE-4E68-89DD-7DDA503C5337}" srcOrd="1" destOrd="0" presId="urn:microsoft.com/office/officeart/2018/2/layout/IconLabelList"/>
    <dgm:cxn modelId="{377644DC-DCE9-412F-B4D6-C54477B98761}" type="presParOf" srcId="{3309CC56-FE7F-4269-BC47-B57F14B54D72}" destId="{4A56C08C-598B-4B74-9558-A41F04F4F02D}" srcOrd="2" destOrd="0" presId="urn:microsoft.com/office/officeart/2018/2/layout/IconLabelList"/>
    <dgm:cxn modelId="{0AF725C0-F95A-42D6-B017-6E0D2BC1DF1B}" type="presParOf" srcId="{4A56C08C-598B-4B74-9558-A41F04F4F02D}" destId="{0A4746FF-DFF4-4D10-B0B5-7509FAE93C0B}" srcOrd="0" destOrd="0" presId="urn:microsoft.com/office/officeart/2018/2/layout/IconLabelList"/>
    <dgm:cxn modelId="{EE6923FE-9F13-4A4A-9FFA-618F526E4C35}" type="presParOf" srcId="{4A56C08C-598B-4B74-9558-A41F04F4F02D}" destId="{E368C2B4-E6AB-4663-A230-B8EFF8FB1B0B}" srcOrd="1" destOrd="0" presId="urn:microsoft.com/office/officeart/2018/2/layout/IconLabelList"/>
    <dgm:cxn modelId="{0D41F7AE-275B-4F2D-A073-98ACAE7161C3}" type="presParOf" srcId="{4A56C08C-598B-4B74-9558-A41F04F4F02D}" destId="{359B9A9A-6EA3-42A3-8FC1-51B7C364E1ED}"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9C4CE-C8CC-412C-802F-BD8E7BDE18E3}">
      <dsp:nvSpPr>
        <dsp:cNvPr id="0" name=""/>
        <dsp:cNvSpPr/>
      </dsp:nvSpPr>
      <dsp:spPr>
        <a:xfrm>
          <a:off x="0" y="893107"/>
          <a:ext cx="3065562" cy="1946632"/>
        </a:xfrm>
        <a:prstGeom prst="roundRect">
          <a:avLst>
            <a:gd name="adj" fmla="val 10000"/>
          </a:avLst>
        </a:prstGeom>
        <a:solidFill>
          <a:srgbClr val="1F61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A5ED70-8116-4B86-A1B9-5A4F54117A3D}">
      <dsp:nvSpPr>
        <dsp:cNvPr id="0" name=""/>
        <dsp:cNvSpPr/>
      </dsp:nvSpPr>
      <dsp:spPr>
        <a:xfrm>
          <a:off x="340618" y="1216694"/>
          <a:ext cx="3065562" cy="194663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What do you want them to do?</a:t>
          </a:r>
        </a:p>
      </dsp:txBody>
      <dsp:txXfrm>
        <a:off x="397633" y="1273709"/>
        <a:ext cx="2951532" cy="1832602"/>
      </dsp:txXfrm>
    </dsp:sp>
    <dsp:sp modelId="{3B944A35-5743-4BDB-8CC7-9F880D7016B9}">
      <dsp:nvSpPr>
        <dsp:cNvPr id="0" name=""/>
        <dsp:cNvSpPr/>
      </dsp:nvSpPr>
      <dsp:spPr>
        <a:xfrm>
          <a:off x="3746798" y="893107"/>
          <a:ext cx="3065562" cy="1946632"/>
        </a:xfrm>
        <a:prstGeom prst="roundRect">
          <a:avLst>
            <a:gd name="adj" fmla="val 10000"/>
          </a:avLst>
        </a:prstGeom>
        <a:solidFill>
          <a:srgbClr val="1F61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689226-3BB4-4153-B9D1-E9CD8C2DDEF9}">
      <dsp:nvSpPr>
        <dsp:cNvPr id="0" name=""/>
        <dsp:cNvSpPr/>
      </dsp:nvSpPr>
      <dsp:spPr>
        <a:xfrm>
          <a:off x="4087416" y="1216694"/>
          <a:ext cx="3065562" cy="194663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a:t>What does “done” look like?</a:t>
          </a:r>
        </a:p>
      </dsp:txBody>
      <dsp:txXfrm>
        <a:off x="4144431" y="1273709"/>
        <a:ext cx="2951532" cy="1832602"/>
      </dsp:txXfrm>
    </dsp:sp>
    <dsp:sp modelId="{D943CEDD-E4F8-4B28-A62C-89EE7FC18CC5}">
      <dsp:nvSpPr>
        <dsp:cNvPr id="0" name=""/>
        <dsp:cNvSpPr/>
      </dsp:nvSpPr>
      <dsp:spPr>
        <a:xfrm>
          <a:off x="7493597" y="893107"/>
          <a:ext cx="3065562" cy="1946632"/>
        </a:xfrm>
        <a:prstGeom prst="roundRect">
          <a:avLst>
            <a:gd name="adj" fmla="val 10000"/>
          </a:avLst>
        </a:prstGeom>
        <a:solidFill>
          <a:srgbClr val="1F61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8DEA7E-709A-45F9-A22D-F73701EBCDBF}">
      <dsp:nvSpPr>
        <dsp:cNvPr id="0" name=""/>
        <dsp:cNvSpPr/>
      </dsp:nvSpPr>
      <dsp:spPr>
        <a:xfrm>
          <a:off x="7834215" y="1216694"/>
          <a:ext cx="3065562" cy="194663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a:t>What is the “why” of this delegation?</a:t>
          </a:r>
        </a:p>
      </dsp:txBody>
      <dsp:txXfrm>
        <a:off x="7891230" y="1273709"/>
        <a:ext cx="2951532" cy="18326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420725-2BF2-4567-A89E-D0E67849FB6C}">
      <dsp:nvSpPr>
        <dsp:cNvPr id="0" name=""/>
        <dsp:cNvSpPr/>
      </dsp:nvSpPr>
      <dsp:spPr>
        <a:xfrm>
          <a:off x="913019" y="248341"/>
          <a:ext cx="1377000" cy="1377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CC2FF49-B9FE-41BF-B6F7-C0D715F6DEF7}">
      <dsp:nvSpPr>
        <dsp:cNvPr id="0" name=""/>
        <dsp:cNvSpPr/>
      </dsp:nvSpPr>
      <dsp:spPr>
        <a:xfrm>
          <a:off x="12277" y="2038335"/>
          <a:ext cx="3060000" cy="13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90000"/>
            </a:lnSpc>
            <a:spcBef>
              <a:spcPct val="0"/>
            </a:spcBef>
            <a:spcAft>
              <a:spcPct val="35000"/>
            </a:spcAft>
            <a:buNone/>
          </a:pPr>
          <a:r>
            <a:rPr lang="en-US" sz="3200" kern="1200" dirty="0"/>
            <a:t>Do the research and make the decision.</a:t>
          </a:r>
        </a:p>
      </dsp:txBody>
      <dsp:txXfrm>
        <a:off x="12277" y="2038335"/>
        <a:ext cx="3060000" cy="1350000"/>
      </dsp:txXfrm>
    </dsp:sp>
    <dsp:sp modelId="{0A4746FF-DFF4-4D10-B0B5-7509FAE93C0B}">
      <dsp:nvSpPr>
        <dsp:cNvPr id="0" name=""/>
        <dsp:cNvSpPr/>
      </dsp:nvSpPr>
      <dsp:spPr>
        <a:xfrm>
          <a:off x="4508519" y="248341"/>
          <a:ext cx="1377000" cy="1377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9B9A9A-6EA3-42A3-8FC1-51B7C364E1ED}">
      <dsp:nvSpPr>
        <dsp:cNvPr id="0" name=""/>
        <dsp:cNvSpPr/>
      </dsp:nvSpPr>
      <dsp:spPr>
        <a:xfrm>
          <a:off x="3599668" y="2097398"/>
          <a:ext cx="3060000" cy="13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90000"/>
            </a:lnSpc>
            <a:spcBef>
              <a:spcPct val="0"/>
            </a:spcBef>
            <a:spcAft>
              <a:spcPct val="35000"/>
            </a:spcAft>
            <a:buNone/>
          </a:pPr>
          <a:r>
            <a:rPr lang="en-US" sz="3200" kern="1200" dirty="0"/>
            <a:t>Let me know what you decided.</a:t>
          </a:r>
        </a:p>
      </dsp:txBody>
      <dsp:txXfrm>
        <a:off x="3599668" y="2097398"/>
        <a:ext cx="3060000" cy="135000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08007" cy="465693"/>
          </a:xfrm>
          <a:prstGeom prst="rect">
            <a:avLst/>
          </a:prstGeom>
        </p:spPr>
        <p:txBody>
          <a:bodyPr vert="horz" lIns="94201" tIns="47101" rIns="94201" bIns="47101" rtlCol="0"/>
          <a:lstStyle>
            <a:lvl1pPr algn="l">
              <a:defRPr sz="1200"/>
            </a:lvl1pPr>
          </a:lstStyle>
          <a:p>
            <a:endParaRPr lang="en-US"/>
          </a:p>
        </p:txBody>
      </p:sp>
      <p:sp>
        <p:nvSpPr>
          <p:cNvPr id="3" name="Date Placeholder 2"/>
          <p:cNvSpPr>
            <a:spLocks noGrp="1"/>
          </p:cNvSpPr>
          <p:nvPr>
            <p:ph type="dt" idx="1"/>
          </p:nvPr>
        </p:nvSpPr>
        <p:spPr>
          <a:xfrm>
            <a:off x="4062659" y="1"/>
            <a:ext cx="3108007" cy="465693"/>
          </a:xfrm>
          <a:prstGeom prst="rect">
            <a:avLst/>
          </a:prstGeom>
        </p:spPr>
        <p:txBody>
          <a:bodyPr vert="horz" lIns="94201" tIns="47101" rIns="94201" bIns="47101" rtlCol="0"/>
          <a:lstStyle>
            <a:lvl1pPr algn="r">
              <a:defRPr sz="1200"/>
            </a:lvl1pPr>
          </a:lstStyle>
          <a:p>
            <a:fld id="{B5029898-7086-420A-A2C9-03D5F09050B2}" type="datetimeFigureOut">
              <a:rPr lang="en-US" smtClean="0"/>
              <a:t>12/3/2024</a:t>
            </a:fld>
            <a:endParaRPr lang="en-US"/>
          </a:p>
        </p:txBody>
      </p:sp>
      <p:sp>
        <p:nvSpPr>
          <p:cNvPr id="4" name="Slide Image Placeholder 3"/>
          <p:cNvSpPr>
            <a:spLocks noGrp="1" noRot="1" noChangeAspect="1"/>
          </p:cNvSpPr>
          <p:nvPr>
            <p:ph type="sldImg" idx="2"/>
          </p:nvPr>
        </p:nvSpPr>
        <p:spPr>
          <a:xfrm>
            <a:off x="481013" y="698500"/>
            <a:ext cx="6210300" cy="3492500"/>
          </a:xfrm>
          <a:prstGeom prst="rect">
            <a:avLst/>
          </a:prstGeom>
          <a:noFill/>
          <a:ln w="12700">
            <a:solidFill>
              <a:prstClr val="black"/>
            </a:solidFill>
          </a:ln>
        </p:spPr>
        <p:txBody>
          <a:bodyPr vert="horz" lIns="94201" tIns="47101" rIns="94201" bIns="47101" rtlCol="0" anchor="ctr"/>
          <a:lstStyle/>
          <a:p>
            <a:endParaRPr lang="en-US"/>
          </a:p>
        </p:txBody>
      </p:sp>
      <p:sp>
        <p:nvSpPr>
          <p:cNvPr id="5" name="Notes Placeholder 4"/>
          <p:cNvSpPr>
            <a:spLocks noGrp="1"/>
          </p:cNvSpPr>
          <p:nvPr>
            <p:ph type="body" sz="quarter" idx="3"/>
          </p:nvPr>
        </p:nvSpPr>
        <p:spPr>
          <a:xfrm>
            <a:off x="717233" y="4424086"/>
            <a:ext cx="5737860" cy="4191238"/>
          </a:xfrm>
          <a:prstGeom prst="rect">
            <a:avLst/>
          </a:prstGeom>
        </p:spPr>
        <p:txBody>
          <a:bodyPr vert="horz" lIns="94201" tIns="47101" rIns="94201" bIns="4710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6554"/>
            <a:ext cx="3108007" cy="465693"/>
          </a:xfrm>
          <a:prstGeom prst="rect">
            <a:avLst/>
          </a:prstGeom>
        </p:spPr>
        <p:txBody>
          <a:bodyPr vert="horz" lIns="94201" tIns="47101" rIns="94201" bIns="47101" rtlCol="0" anchor="b"/>
          <a:lstStyle>
            <a:lvl1pPr algn="l">
              <a:defRPr sz="1200"/>
            </a:lvl1pPr>
          </a:lstStyle>
          <a:p>
            <a:endParaRPr lang="en-US"/>
          </a:p>
        </p:txBody>
      </p:sp>
      <p:sp>
        <p:nvSpPr>
          <p:cNvPr id="7" name="Slide Number Placeholder 6"/>
          <p:cNvSpPr>
            <a:spLocks noGrp="1"/>
          </p:cNvSpPr>
          <p:nvPr>
            <p:ph type="sldNum" sz="quarter" idx="5"/>
          </p:nvPr>
        </p:nvSpPr>
        <p:spPr>
          <a:xfrm>
            <a:off x="4062659" y="8846554"/>
            <a:ext cx="3108007" cy="465693"/>
          </a:xfrm>
          <a:prstGeom prst="rect">
            <a:avLst/>
          </a:prstGeom>
        </p:spPr>
        <p:txBody>
          <a:bodyPr vert="horz" lIns="94201" tIns="47101" rIns="94201" bIns="47101" rtlCol="0" anchor="b"/>
          <a:lstStyle>
            <a:lvl1pPr algn="r">
              <a:defRPr sz="1200"/>
            </a:lvl1pPr>
          </a:lstStyle>
          <a:p>
            <a:fld id="{4338A2A0-CC16-4A03-8872-19F9106DE07E}" type="slidenum">
              <a:rPr lang="en-US" smtClean="0"/>
              <a:t>‹#›</a:t>
            </a:fld>
            <a:endParaRPr lang="en-US"/>
          </a:p>
        </p:txBody>
      </p:sp>
    </p:spTree>
    <p:extLst>
      <p:ext uri="{BB962C8B-B14F-4D97-AF65-F5344CB8AC3E}">
        <p14:creationId xmlns:p14="http://schemas.microsoft.com/office/powerpoint/2010/main" val="3024462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698500"/>
            <a:ext cx="6210300" cy="3492500"/>
          </a:xfrm>
        </p:spPr>
      </p:sp>
      <p:sp>
        <p:nvSpPr>
          <p:cNvPr id="3" name="Notes Placeholder 2"/>
          <p:cNvSpPr>
            <a:spLocks noGrp="1"/>
          </p:cNvSpPr>
          <p:nvPr>
            <p:ph type="body" idx="1"/>
          </p:nvPr>
        </p:nvSpPr>
        <p:spPr/>
        <p:txBody>
          <a:bodyPr/>
          <a:lstStyle/>
          <a:p>
            <a:r>
              <a:rPr lang="en-US" u="sng" dirty="0">
                <a:solidFill>
                  <a:schemeClr val="tx1"/>
                </a:solidFill>
              </a:rPr>
              <a:t>Erin start</a:t>
            </a:r>
          </a:p>
          <a:p>
            <a:pPr defTabSz="942009">
              <a:defRPr/>
            </a:pPr>
            <a:r>
              <a:rPr lang="en-US" i="1" dirty="0">
                <a:solidFill>
                  <a:schemeClr val="tx1"/>
                </a:solidFill>
              </a:rPr>
              <a:t>By a show of hands, who</a:t>
            </a:r>
            <a:r>
              <a:rPr lang="en-US" i="1" dirty="0">
                <a:solidFill>
                  <a:schemeClr val="tx1"/>
                </a:solidFill>
                <a:latin typeface="Aptos" panose="020B0004020202020204" pitchFamily="34" charset="0"/>
                <a:ea typeface="Calibri" panose="020F0502020204030204" pitchFamily="34" charset="0"/>
                <a:cs typeface="Calibri" panose="020F0502020204030204" pitchFamily="34" charset="0"/>
              </a:rPr>
              <a:t> here loves to delegate?  And who likes to keep all the work for themselves and not delegate? </a:t>
            </a:r>
          </a:p>
          <a:p>
            <a:pPr defTabSz="942009">
              <a:defRPr/>
            </a:pPr>
            <a:endParaRPr lang="en-US" i="1" dirty="0">
              <a:solidFill>
                <a:schemeClr val="tx1"/>
              </a:solidFill>
              <a:latin typeface="Aptos" panose="020B0004020202020204" pitchFamily="34" charset="0"/>
              <a:ea typeface="Calibri" panose="020F0502020204030204" pitchFamily="34" charset="0"/>
              <a:cs typeface="Calibri" panose="020F0502020204030204" pitchFamily="34" charset="0"/>
            </a:endParaRPr>
          </a:p>
          <a:p>
            <a:pPr defTabSz="942009">
              <a:defRPr/>
            </a:pPr>
            <a:r>
              <a:rPr lang="en-US" i="1" dirty="0">
                <a:solidFill>
                  <a:schemeClr val="tx1"/>
                </a:solidFill>
                <a:latin typeface="Aptos" panose="020B0004020202020204" pitchFamily="34" charset="0"/>
                <a:ea typeface="Calibri" panose="020F0502020204030204" pitchFamily="34" charset="0"/>
                <a:cs typeface="Calibri" panose="020F0502020204030204" pitchFamily="34" charset="0"/>
              </a:rPr>
              <a:t>Now everyone please take a few minutes to talk with someone next to you and c</a:t>
            </a:r>
            <a:r>
              <a:rPr lang="en-US" i="1" dirty="0">
                <a:solidFill>
                  <a:schemeClr val="tx1"/>
                </a:solidFill>
              </a:rPr>
              <a:t>ome up with a few reasons why it’s good to delegate. [Wait 3 mins]</a:t>
            </a:r>
          </a:p>
          <a:p>
            <a:pPr defTabSz="942009">
              <a:defRPr/>
            </a:pPr>
            <a:endParaRPr lang="en-US" i="1" dirty="0">
              <a:solidFill>
                <a:schemeClr val="tx1"/>
              </a:solidFill>
            </a:endParaRPr>
          </a:p>
          <a:p>
            <a:pPr defTabSz="942009">
              <a:defRPr/>
            </a:pPr>
            <a:r>
              <a:rPr lang="en-US" i="1" dirty="0">
                <a:solidFill>
                  <a:schemeClr val="tx1"/>
                </a:solidFill>
              </a:rPr>
              <a:t>Can anyone share a reason your table came up with? Anyone else? </a:t>
            </a:r>
            <a:r>
              <a:rPr lang="en-US" i="1" dirty="0">
                <a:solidFill>
                  <a:schemeClr val="tx1"/>
                </a:solidFill>
                <a:latin typeface="Aptos" panose="020B0004020202020204" pitchFamily="34" charset="0"/>
                <a:ea typeface="Times New Roman" panose="02020603050405020304" pitchFamily="18" charset="0"/>
                <a:cs typeface="Times New Roman" panose="02020603050405020304" pitchFamily="18" charset="0"/>
              </a:rPr>
              <a:t>Good job everyone! </a:t>
            </a:r>
            <a:r>
              <a:rPr lang="en-US" sz="1000" i="1" dirty="0"/>
              <a:t>Those were great answers and we’d like to discuss several of those in more detail</a:t>
            </a:r>
            <a:r>
              <a:rPr lang="en-US" i="1" dirty="0">
                <a:solidFill>
                  <a:schemeClr val="tx1"/>
                </a:solidFill>
                <a:latin typeface="Aptos" panose="020B0004020202020204" pitchFamily="34" charset="0"/>
                <a:ea typeface="Times New Roman" panose="02020603050405020304" pitchFamily="18" charset="0"/>
                <a:cs typeface="Times New Roman" panose="02020603050405020304" pitchFamily="18" charset="0"/>
              </a:rPr>
              <a:t>. </a:t>
            </a:r>
            <a:endParaRPr lang="en-US" b="1" i="1" dirty="0">
              <a:solidFill>
                <a:schemeClr val="tx1"/>
              </a:solidFill>
            </a:endParaRPr>
          </a:p>
          <a:p>
            <a:endParaRPr lang="en-US" u="sng" dirty="0">
              <a:solidFill>
                <a:schemeClr val="tx1"/>
              </a:solidFill>
            </a:endParaRPr>
          </a:p>
          <a:p>
            <a:r>
              <a:rPr lang="en-US" u="sng" dirty="0">
                <a:solidFill>
                  <a:schemeClr val="tx1"/>
                </a:solidFill>
              </a:rPr>
              <a:t>Thomas take over</a:t>
            </a:r>
            <a:endParaRPr lang="en-US" dirty="0">
              <a:solidFill>
                <a:schemeClr val="tx1"/>
              </a:solidFill>
            </a:endParaRPr>
          </a:p>
          <a:p>
            <a:r>
              <a:rPr lang="en-US" dirty="0">
                <a:solidFill>
                  <a:schemeClr val="tx1"/>
                </a:solidFill>
              </a:rPr>
              <a:t>This morning we’ll be discussing delegation and all the things that go along with making delegation successful.  Our session this morning is about how intentional delegation can help you take back your day…because, and who is with me on this (show of hands), sometimes the number of tasks I have to finish in my day does not fit neatly into my workday. Anyone? Anyone? I thought so…and the only way we make that somewhat manageable is by delegating to the other people we work with.</a:t>
            </a:r>
          </a:p>
          <a:p>
            <a:endParaRPr lang="en-US" dirty="0">
              <a:solidFill>
                <a:schemeClr val="tx1"/>
              </a:solidFill>
            </a:endParaRPr>
          </a:p>
          <a:p>
            <a:r>
              <a:rPr lang="en-US" dirty="0">
                <a:solidFill>
                  <a:schemeClr val="tx1"/>
                </a:solidFill>
              </a:rPr>
              <a:t>As we all have moved up the ladder at our respective organizations, the more we are required by position and role to delegate as a part of our job. As that happens, if we don’t delegate effectively our world is more and more likely to go from somewhat manageable to nearly impossible. Meetings stacked on meetings and innumerable emails to return can be symptoms of our failure to appropriately delegate. It can also look like missed deadlines and deliverables as you either completely take your eye off the ball or you micromanage your team into the ground.</a:t>
            </a:r>
          </a:p>
          <a:p>
            <a:endParaRPr lang="en-US" dirty="0">
              <a:solidFill>
                <a:schemeClr val="tx1"/>
              </a:solidFill>
            </a:endParaRPr>
          </a:p>
          <a:p>
            <a:r>
              <a:rPr lang="en-US" dirty="0">
                <a:solidFill>
                  <a:schemeClr val="tx1"/>
                </a:solidFill>
              </a:rPr>
              <a:t>While delegation can be tricky at times, it’s not something you’re innately born with – it is something you learn as you gain more experience, as we all have in this room. Today we’re going to learn a structure for delegating to your teams that should help both you and your team work better together. </a:t>
            </a:r>
          </a:p>
          <a:p>
            <a:endParaRPr lang="en-US" dirty="0">
              <a:solidFill>
                <a:schemeClr val="tx1"/>
              </a:solidFill>
            </a:endParaRPr>
          </a:p>
          <a:p>
            <a:r>
              <a:rPr lang="en-US" dirty="0">
                <a:solidFill>
                  <a:schemeClr val="tx1"/>
                </a:solidFill>
              </a:rPr>
              <a:t>We’re going to start this morning talking about some of the reasons we delegate tasks.</a:t>
            </a:r>
          </a:p>
        </p:txBody>
      </p:sp>
      <p:sp>
        <p:nvSpPr>
          <p:cNvPr id="4" name="Slide Number Placeholder 3"/>
          <p:cNvSpPr>
            <a:spLocks noGrp="1"/>
          </p:cNvSpPr>
          <p:nvPr>
            <p:ph type="sldNum" sz="quarter" idx="10"/>
          </p:nvPr>
        </p:nvSpPr>
        <p:spPr/>
        <p:txBody>
          <a:bodyPr/>
          <a:lstStyle/>
          <a:p>
            <a:fld id="{4338A2A0-CC16-4A03-8872-19F9106DE07E}" type="slidenum">
              <a:rPr lang="en-US" smtClean="0"/>
              <a:t>1</a:t>
            </a:fld>
            <a:endParaRPr lang="en-US"/>
          </a:p>
        </p:txBody>
      </p:sp>
    </p:spTree>
    <p:extLst>
      <p:ext uri="{BB962C8B-B14F-4D97-AF65-F5344CB8AC3E}">
        <p14:creationId xmlns:p14="http://schemas.microsoft.com/office/powerpoint/2010/main" val="2045167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24"/>
              </a:spcAft>
            </a:pPr>
            <a:r>
              <a:rPr lang="en-US" u="sng" kern="100" dirty="0">
                <a:solidFill>
                  <a:schemeClr val="tx1"/>
                </a:solidFill>
                <a:latin typeface="+mn-lt"/>
                <a:ea typeface="Calibri" panose="020F0502020204030204" pitchFamily="34" charset="0"/>
                <a:cs typeface="Times New Roman" panose="02020603050405020304" pitchFamily="18" charset="0"/>
              </a:rPr>
              <a:t>Erin start</a:t>
            </a:r>
          </a:p>
          <a:p>
            <a:pPr>
              <a:lnSpc>
                <a:spcPct val="107000"/>
              </a:lnSpc>
              <a:spcAft>
                <a:spcPts val="824"/>
              </a:spcAft>
            </a:pPr>
            <a:r>
              <a:rPr lang="en-US" kern="100" dirty="0">
                <a:solidFill>
                  <a:schemeClr val="tx1"/>
                </a:solidFill>
                <a:latin typeface="+mn-lt"/>
                <a:ea typeface="Calibri" panose="020F0502020204030204" pitchFamily="34" charset="0"/>
                <a:cs typeface="Times New Roman" panose="02020603050405020304" pitchFamily="18" charset="0"/>
              </a:rPr>
              <a:t>The fourth level of delegation is “Decide and Inform”. This level is appropriate when the delegate has the skills and experience, and can be relied upon to make appropriate decisions and keep the manager informed. It may also be appropriate in situations where there is more flexibility in what the final product looks like. </a:t>
            </a:r>
          </a:p>
          <a:p>
            <a:pPr>
              <a:lnSpc>
                <a:spcPct val="107000"/>
              </a:lnSpc>
              <a:spcAft>
                <a:spcPts val="824"/>
              </a:spcAft>
            </a:pPr>
            <a:endParaRPr lang="en-US" kern="100" dirty="0">
              <a:solidFill>
                <a:schemeClr val="tx1"/>
              </a:solidFill>
              <a:latin typeface="+mn-lt"/>
              <a:ea typeface="Calibri" panose="020F0502020204030204" pitchFamily="34" charset="0"/>
              <a:cs typeface="Times New Roman" panose="02020603050405020304" pitchFamily="18" charset="0"/>
            </a:endParaRPr>
          </a:p>
          <a:p>
            <a:pPr>
              <a:lnSpc>
                <a:spcPct val="107000"/>
              </a:lnSpc>
              <a:spcAft>
                <a:spcPts val="824"/>
              </a:spcAft>
            </a:pPr>
            <a:r>
              <a:rPr lang="en-US" kern="100" dirty="0">
                <a:solidFill>
                  <a:schemeClr val="tx1"/>
                </a:solidFill>
                <a:latin typeface="+mn-lt"/>
                <a:ea typeface="Calibri" panose="020F0502020204030204" pitchFamily="34" charset="0"/>
                <a:cs typeface="Times New Roman" panose="02020603050405020304" pitchFamily="18" charset="0"/>
              </a:rPr>
              <a:t>For example, on the project where we had 60 auditors performing audit work at 18 different universities, it was essential to develop templates to guide the team and to ensure we were performing our testing consistently across all the universities. This was a critical task that needed to be performed by an experienced team member. While the requirements that we were testing for were inflexible, the format in which we developed the testing template had lots of flexibility. This was a task I delegated to my assistant project manager who had an advanced understanding of the federal requirements and years of experience on the project but was new to the leadership role. </a:t>
            </a:r>
          </a:p>
          <a:p>
            <a:pPr>
              <a:lnSpc>
                <a:spcPct val="107000"/>
              </a:lnSpc>
              <a:spcAft>
                <a:spcPts val="824"/>
              </a:spcAft>
            </a:pPr>
            <a:endParaRPr lang="en-US" kern="100" dirty="0">
              <a:solidFill>
                <a:schemeClr val="tx1"/>
              </a:solidFill>
              <a:latin typeface="+mn-lt"/>
              <a:ea typeface="Calibri" panose="020F0502020204030204" pitchFamily="34" charset="0"/>
              <a:cs typeface="Times New Roman" panose="02020603050405020304" pitchFamily="18" charset="0"/>
            </a:endParaRPr>
          </a:p>
          <a:p>
            <a:pPr>
              <a:lnSpc>
                <a:spcPct val="107000"/>
              </a:lnSpc>
              <a:spcAft>
                <a:spcPts val="824"/>
              </a:spcAft>
            </a:pPr>
            <a:r>
              <a:rPr lang="en-US" kern="100" dirty="0">
                <a:solidFill>
                  <a:schemeClr val="tx1"/>
                </a:solidFill>
                <a:latin typeface="+mn-lt"/>
                <a:ea typeface="Calibri" panose="020F0502020204030204" pitchFamily="34" charset="0"/>
                <a:cs typeface="Times New Roman" panose="02020603050405020304" pitchFamily="18" charset="0"/>
              </a:rPr>
              <a:t>To delegate this task, I started by emphasizing the importance of developing templates that would provide sufficient guidance and ensure appropriate testing. I provided him with an overview, but left the details entirely to him. I emphasized that he had the authority to design the templates as he saw fit based on his research and experience.</a:t>
            </a:r>
          </a:p>
          <a:p>
            <a:pPr>
              <a:lnSpc>
                <a:spcPct val="107000"/>
              </a:lnSpc>
              <a:spcAft>
                <a:spcPts val="824"/>
              </a:spcAft>
            </a:pPr>
            <a:endParaRPr lang="en-US" kern="100" dirty="0">
              <a:solidFill>
                <a:schemeClr val="tx1"/>
              </a:solidFill>
              <a:latin typeface="+mn-lt"/>
              <a:ea typeface="Calibri" panose="020F0502020204030204" pitchFamily="34" charset="0"/>
              <a:cs typeface="Times New Roman" panose="02020603050405020304" pitchFamily="18" charset="0"/>
            </a:endParaRPr>
          </a:p>
          <a:p>
            <a:pPr>
              <a:lnSpc>
                <a:spcPct val="107000"/>
              </a:lnSpc>
              <a:spcAft>
                <a:spcPts val="824"/>
              </a:spcAft>
            </a:pPr>
            <a:r>
              <a:rPr lang="en-US" kern="100" dirty="0">
                <a:solidFill>
                  <a:schemeClr val="tx1"/>
                </a:solidFill>
                <a:latin typeface="+mn-lt"/>
                <a:ea typeface="Calibri" panose="020F0502020204030204" pitchFamily="34" charset="0"/>
                <a:cs typeface="Times New Roman" panose="02020603050405020304" pitchFamily="18" charset="0"/>
              </a:rPr>
              <a:t>I encouraged him to consider innovative approaches and assured him that I was available for any discussions, but trusted his judgment to make the final decision. This experience reinforced the importance of trusting skilled team members and encouraging independent decision-making. </a:t>
            </a:r>
          </a:p>
          <a:p>
            <a:endParaRPr lang="en-US" dirty="0">
              <a:solidFill>
                <a:schemeClr val="tx1"/>
              </a:solidFill>
              <a:latin typeface="+mn-lt"/>
            </a:endParaRPr>
          </a:p>
          <a:p>
            <a:pPr defTabSz="942009">
              <a:defRPr/>
            </a:pPr>
            <a:r>
              <a:rPr lang="en-US" u="sng" dirty="0">
                <a:solidFill>
                  <a:schemeClr val="tx1"/>
                </a:solidFill>
                <a:latin typeface="+mn-lt"/>
              </a:rPr>
              <a:t>Thomas takes over</a:t>
            </a:r>
          </a:p>
          <a:p>
            <a:pPr defTabSz="942009">
              <a:defRPr/>
            </a:pPr>
            <a:r>
              <a:rPr lang="en-US" kern="100" dirty="0">
                <a:solidFill>
                  <a:schemeClr val="tx1"/>
                </a:solidFill>
                <a:latin typeface="+mn-lt"/>
                <a:ea typeface="Calibri" panose="020F0502020204030204" pitchFamily="34" charset="0"/>
                <a:cs typeface="Times New Roman" panose="02020603050405020304" pitchFamily="18" charset="0"/>
              </a:rPr>
              <a:t>Your mindset for delegating at this level should be – </a:t>
            </a:r>
            <a:r>
              <a:rPr lang="en-US" b="1" kern="100" dirty="0">
                <a:solidFill>
                  <a:schemeClr val="tx1"/>
                </a:solidFill>
                <a:latin typeface="+mn-lt"/>
                <a:ea typeface="Calibri" panose="020F0502020204030204" pitchFamily="34" charset="0"/>
                <a:cs typeface="Times New Roman" panose="02020603050405020304" pitchFamily="18" charset="0"/>
              </a:rPr>
              <a:t>make the best decision you can but keep me updated at all times </a:t>
            </a:r>
            <a:r>
              <a:rPr lang="en-US" kern="100" dirty="0">
                <a:solidFill>
                  <a:schemeClr val="tx1"/>
                </a:solidFill>
                <a:latin typeface="+mn-lt"/>
                <a:ea typeface="Calibri" panose="020F0502020204030204" pitchFamily="34" charset="0"/>
                <a:cs typeface="Times New Roman" panose="02020603050405020304" pitchFamily="18" charset="0"/>
              </a:rPr>
              <a:t>– and we’ll talk about that feedback part here in a bit and why that’s key.</a:t>
            </a:r>
          </a:p>
          <a:p>
            <a:pPr defTabSz="942009">
              <a:defRPr/>
            </a:pPr>
            <a:endParaRPr lang="en-US" dirty="0">
              <a:solidFill>
                <a:schemeClr val="tx1"/>
              </a:solidFill>
              <a:latin typeface="+mn-lt"/>
            </a:endParaRPr>
          </a:p>
          <a:p>
            <a:pPr defTabSz="942009">
              <a:defRPr/>
            </a:pPr>
            <a:r>
              <a:rPr lang="en-US" dirty="0">
                <a:solidFill>
                  <a:schemeClr val="tx1"/>
                </a:solidFill>
                <a:latin typeface="+mn-lt"/>
              </a:rPr>
              <a:t>This level involves a lot more trust in the delegate than the previous levels – this level involves a lot more freedom and therefore the need for more trust. What could happen if you give someone this level of authority and then they make the wrong decision? Now you’re in a difficult position – do you interfere and take over? Or do you try and redirect and redefine to get you where you need to go? Everyone makes mistakes, so you need to be prepared for that and be ok with those mistakes. Starting at clarity, defining the task in detail and always being available for advice and support. It might also be a good idea to define situations where you will need to take over so that you don’t run into hurt egos if you disagree with their decision.</a:t>
            </a: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4338A2A0-CC16-4A03-8872-19F9106DE07E}" type="slidenum">
              <a:rPr lang="en-US" smtClean="0"/>
              <a:t>10</a:t>
            </a:fld>
            <a:endParaRPr lang="en-US"/>
          </a:p>
        </p:txBody>
      </p:sp>
    </p:spTree>
    <p:extLst>
      <p:ext uri="{BB962C8B-B14F-4D97-AF65-F5344CB8AC3E}">
        <p14:creationId xmlns:p14="http://schemas.microsoft.com/office/powerpoint/2010/main" val="2957862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009">
              <a:defRPr/>
            </a:pPr>
            <a:r>
              <a:rPr lang="en-US" u="sng" dirty="0">
                <a:solidFill>
                  <a:schemeClr val="tx1"/>
                </a:solidFill>
              </a:rPr>
              <a:t>Thomas slide</a:t>
            </a:r>
          </a:p>
          <a:p>
            <a:pPr defTabSz="942009">
              <a:defRPr/>
            </a:pPr>
            <a:r>
              <a:rPr lang="en-US" dirty="0">
                <a:solidFill>
                  <a:schemeClr val="tx1"/>
                </a:solidFill>
              </a:rPr>
              <a:t>Make whatever decision you think is best with no need to report back. Person has the skills and experience and trust. There aren’t a lot of limitations and could go in any direction, less consequential. </a:t>
            </a:r>
          </a:p>
          <a:p>
            <a:pPr defTabSz="942009">
              <a:defRPr/>
            </a:pPr>
            <a:endParaRPr lang="en-US" dirty="0">
              <a:solidFill>
                <a:schemeClr val="tx1"/>
              </a:solidFill>
            </a:endParaRPr>
          </a:p>
          <a:p>
            <a:pPr defTabSz="942009">
              <a:defRPr/>
            </a:pPr>
            <a:r>
              <a:rPr lang="en-US" dirty="0">
                <a:solidFill>
                  <a:schemeClr val="tx1"/>
                </a:solidFill>
              </a:rPr>
              <a:t>We don’t get to do this too often with primary functions of our job – but this might be best for responsibilities that are not very important or that you are not best suited for.</a:t>
            </a:r>
          </a:p>
          <a:p>
            <a:pPr defTabSz="942009">
              <a:defRPr/>
            </a:pPr>
            <a:endParaRPr lang="en-US" dirty="0">
              <a:solidFill>
                <a:schemeClr val="tx1"/>
              </a:solidFill>
            </a:endParaRPr>
          </a:p>
          <a:p>
            <a:pPr defTabSz="942009">
              <a:defRPr/>
            </a:pPr>
            <a:r>
              <a:rPr lang="en-US" dirty="0">
                <a:solidFill>
                  <a:schemeClr val="tx1"/>
                </a:solidFill>
              </a:rPr>
              <a:t>We talked about it with Level 4 – but trust is key here. You won’t have the constant reports you did with other levels so setting expectations becomes even more key – which segues beautifully to the next part of the framework.</a:t>
            </a:r>
          </a:p>
        </p:txBody>
      </p:sp>
      <p:sp>
        <p:nvSpPr>
          <p:cNvPr id="4" name="Slide Number Placeholder 3"/>
          <p:cNvSpPr>
            <a:spLocks noGrp="1"/>
          </p:cNvSpPr>
          <p:nvPr>
            <p:ph type="sldNum" sz="quarter" idx="5"/>
          </p:nvPr>
        </p:nvSpPr>
        <p:spPr/>
        <p:txBody>
          <a:bodyPr/>
          <a:lstStyle/>
          <a:p>
            <a:fld id="{4338A2A0-CC16-4A03-8872-19F9106DE07E}" type="slidenum">
              <a:rPr lang="en-US" smtClean="0"/>
              <a:t>11</a:t>
            </a:fld>
            <a:endParaRPr lang="en-US"/>
          </a:p>
        </p:txBody>
      </p:sp>
    </p:spTree>
    <p:extLst>
      <p:ext uri="{BB962C8B-B14F-4D97-AF65-F5344CB8AC3E}">
        <p14:creationId xmlns:p14="http://schemas.microsoft.com/office/powerpoint/2010/main" val="3635334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009">
              <a:defRPr/>
            </a:pPr>
            <a:r>
              <a:rPr lang="en-US" u="sng" dirty="0">
                <a:solidFill>
                  <a:schemeClr val="tx1"/>
                </a:solidFill>
                <a:latin typeface="+mn-lt"/>
              </a:rPr>
              <a:t>Thomas slide</a:t>
            </a:r>
          </a:p>
          <a:p>
            <a:pPr defTabSz="942009">
              <a:defRPr/>
            </a:pPr>
            <a:r>
              <a:rPr lang="en-US" dirty="0">
                <a:solidFill>
                  <a:schemeClr val="tx1"/>
                </a:solidFill>
                <a:latin typeface="+mn-lt"/>
              </a:rPr>
              <a:t>Now that we’ve clearly defined what we’re delegating and set the level of autonomy the delegate has – let’s talk about setting expectations. It’s important to define the parameters – what must be included, what can’t be included, etc.? Are there any budgetary or timeline constraints? Setting these expectations helps define the scope and let the delegate understand what is expected of them. Remember back to school when your teacher would assign a 10-page paper – we all know that meant write a 6-page paper and then futz with the font, spacing, and boarders until you get to 10 pages, right?</a:t>
            </a:r>
          </a:p>
          <a:p>
            <a:pPr defTabSz="942009">
              <a:defRPr/>
            </a:pPr>
            <a:endParaRPr lang="en-US" dirty="0">
              <a:solidFill>
                <a:schemeClr val="tx1"/>
              </a:solidFill>
              <a:latin typeface="+mn-lt"/>
            </a:endParaRPr>
          </a:p>
          <a:p>
            <a:pPr defTabSz="942009">
              <a:defRPr/>
            </a:pPr>
            <a:r>
              <a:rPr lang="en-US" dirty="0">
                <a:solidFill>
                  <a:schemeClr val="tx1"/>
                </a:solidFill>
                <a:latin typeface="+mn-lt"/>
              </a:rPr>
              <a:t>There’s lots of different ways to do this – one example in project management and software development in the </a:t>
            </a:r>
            <a:r>
              <a:rPr lang="en-US" dirty="0" err="1">
                <a:solidFill>
                  <a:schemeClr val="tx1"/>
                </a:solidFill>
                <a:latin typeface="+mn-lt"/>
              </a:rPr>
              <a:t>MoSCoW</a:t>
            </a:r>
            <a:r>
              <a:rPr lang="en-US" dirty="0">
                <a:solidFill>
                  <a:schemeClr val="tx1"/>
                </a:solidFill>
                <a:latin typeface="+mn-lt"/>
              </a:rPr>
              <a:t> method, which stands for </a:t>
            </a:r>
            <a:r>
              <a:rPr lang="en-US" b="0" i="0" dirty="0">
                <a:solidFill>
                  <a:schemeClr val="tx1"/>
                </a:solidFill>
                <a:effectLst/>
                <a:latin typeface="+mn-lt"/>
              </a:rPr>
              <a:t>Must-haves, Should-haves, Could-haves, and Won't-haves. It’s a terrible acronym but helpful in understanding what we have to have, what would be nice to have, and what is not on the table. </a:t>
            </a:r>
          </a:p>
          <a:p>
            <a:pPr marL="176627" indent="-176627" defTabSz="942009">
              <a:buFont typeface="Arial" panose="020B0604020202020204" pitchFamily="34" charset="0"/>
              <a:buChar char="•"/>
              <a:defRPr/>
            </a:pPr>
            <a:r>
              <a:rPr lang="en-US" b="0" i="0" u="sng" dirty="0">
                <a:solidFill>
                  <a:schemeClr val="tx1"/>
                </a:solidFill>
                <a:effectLst/>
                <a:latin typeface="+mn-lt"/>
              </a:rPr>
              <a:t>Must-haves</a:t>
            </a:r>
            <a:r>
              <a:rPr lang="en-US" b="0" i="0" dirty="0">
                <a:solidFill>
                  <a:schemeClr val="tx1"/>
                </a:solidFill>
                <a:effectLst/>
                <a:latin typeface="+mn-lt"/>
              </a:rPr>
              <a:t> are non-negotiable tasks or features that are critical for the project.</a:t>
            </a:r>
          </a:p>
          <a:p>
            <a:pPr marL="176627" indent="-176627" defTabSz="942009">
              <a:buFont typeface="Arial" panose="020B0604020202020204" pitchFamily="34" charset="0"/>
              <a:buChar char="•"/>
              <a:defRPr/>
            </a:pPr>
            <a:r>
              <a:rPr lang="en-US" b="0" i="0" u="sng" dirty="0">
                <a:solidFill>
                  <a:schemeClr val="tx1"/>
                </a:solidFill>
                <a:effectLst/>
                <a:latin typeface="+mn-lt"/>
              </a:rPr>
              <a:t>Should-haves</a:t>
            </a:r>
            <a:r>
              <a:rPr lang="en-US" b="0" i="0" dirty="0">
                <a:solidFill>
                  <a:schemeClr val="tx1"/>
                </a:solidFill>
                <a:effectLst/>
                <a:latin typeface="+mn-lt"/>
              </a:rPr>
              <a:t> are items that if time and resources, they should be completed, but they can be postponed without causing a project failure.</a:t>
            </a:r>
          </a:p>
          <a:p>
            <a:pPr marL="176627" indent="-176627" defTabSz="942009">
              <a:buFont typeface="Arial" panose="020B0604020202020204" pitchFamily="34" charset="0"/>
              <a:buChar char="•"/>
              <a:defRPr/>
            </a:pPr>
            <a:r>
              <a:rPr lang="en-US" b="0" i="0" u="sng" dirty="0">
                <a:solidFill>
                  <a:schemeClr val="tx1"/>
                </a:solidFill>
                <a:effectLst/>
                <a:latin typeface="+mn-lt"/>
              </a:rPr>
              <a:t>Could-haves</a:t>
            </a:r>
            <a:r>
              <a:rPr lang="en-US" b="0" i="0" dirty="0">
                <a:solidFill>
                  <a:schemeClr val="tx1"/>
                </a:solidFill>
                <a:effectLst/>
                <a:latin typeface="+mn-lt"/>
              </a:rPr>
              <a:t> are things that would be nice to include but are not essential. They are often considered as the "icing on the cake“.</a:t>
            </a:r>
          </a:p>
          <a:p>
            <a:pPr marL="176627" indent="-176627" defTabSz="942009">
              <a:buFont typeface="Arial" panose="020B0604020202020204" pitchFamily="34" charset="0"/>
              <a:buChar char="•"/>
              <a:defRPr/>
            </a:pPr>
            <a:r>
              <a:rPr lang="en-US" b="0" i="0" u="sng" dirty="0">
                <a:solidFill>
                  <a:schemeClr val="tx1"/>
                </a:solidFill>
                <a:effectLst/>
                <a:latin typeface="+mn-lt"/>
              </a:rPr>
              <a:t>Won’t-haves</a:t>
            </a:r>
            <a:r>
              <a:rPr lang="en-US" b="0" i="0" dirty="0">
                <a:solidFill>
                  <a:schemeClr val="tx1"/>
                </a:solidFill>
                <a:effectLst/>
                <a:latin typeface="+mn-lt"/>
              </a:rPr>
              <a:t> are items that won’t be included, whether its because they aren’t needed or determined to be outside the scope of the project you’re working on.</a:t>
            </a:r>
          </a:p>
          <a:p>
            <a:pPr marL="176627" indent="-176627" defTabSz="942009">
              <a:buFont typeface="Arial" panose="020B0604020202020204" pitchFamily="34" charset="0"/>
              <a:buChar char="•"/>
              <a:defRPr/>
            </a:pPr>
            <a:endParaRPr lang="en-US" b="0" i="0" dirty="0">
              <a:solidFill>
                <a:schemeClr val="tx1"/>
              </a:solidFill>
              <a:effectLst/>
              <a:latin typeface="+mn-lt"/>
            </a:endParaRPr>
          </a:p>
          <a:p>
            <a:pPr defTabSz="942009">
              <a:defRPr/>
            </a:pPr>
            <a:r>
              <a:rPr lang="en-US" b="0" i="0" dirty="0">
                <a:solidFill>
                  <a:schemeClr val="tx1"/>
                </a:solidFill>
                <a:effectLst/>
                <a:latin typeface="+mn-lt"/>
              </a:rPr>
              <a:t>Regardless of how you describe it to the delegate, it’s key to having successful delegation to make sure that the delegate understands what you expect.</a:t>
            </a:r>
            <a:endParaRPr lang="en-US" dirty="0">
              <a:solidFill>
                <a:schemeClr val="tx1"/>
              </a:solidFill>
              <a:latin typeface="+mn-lt"/>
            </a:endParaRPr>
          </a:p>
        </p:txBody>
      </p:sp>
      <p:sp>
        <p:nvSpPr>
          <p:cNvPr id="4" name="Slide Number Placeholder 3"/>
          <p:cNvSpPr>
            <a:spLocks noGrp="1"/>
          </p:cNvSpPr>
          <p:nvPr>
            <p:ph type="sldNum" sz="quarter" idx="5"/>
          </p:nvPr>
        </p:nvSpPr>
        <p:spPr/>
        <p:txBody>
          <a:bodyPr/>
          <a:lstStyle/>
          <a:p>
            <a:fld id="{4338A2A0-CC16-4A03-8872-19F9106DE07E}" type="slidenum">
              <a:rPr lang="en-US" smtClean="0"/>
              <a:t>12</a:t>
            </a:fld>
            <a:endParaRPr lang="en-US"/>
          </a:p>
        </p:txBody>
      </p:sp>
    </p:spTree>
    <p:extLst>
      <p:ext uri="{BB962C8B-B14F-4D97-AF65-F5344CB8AC3E}">
        <p14:creationId xmlns:p14="http://schemas.microsoft.com/office/powerpoint/2010/main" val="2993554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009">
              <a:defRPr/>
            </a:pPr>
            <a:r>
              <a:rPr lang="en-US" u="sng" dirty="0">
                <a:solidFill>
                  <a:schemeClr val="tx1"/>
                </a:solidFill>
                <a:latin typeface="+mn-lt"/>
              </a:rPr>
              <a:t>Erin start</a:t>
            </a:r>
          </a:p>
          <a:p>
            <a:pPr defTabSz="942009">
              <a:defRPr/>
            </a:pPr>
            <a:r>
              <a:rPr lang="en-US" dirty="0">
                <a:solidFill>
                  <a:schemeClr val="tx1"/>
                </a:solidFill>
                <a:latin typeface="+mn-lt"/>
              </a:rPr>
              <a:t>The next step in the delegation framework is to set up a process of </a:t>
            </a:r>
            <a:r>
              <a:rPr lang="en-US" b="1" dirty="0">
                <a:solidFill>
                  <a:schemeClr val="tx1"/>
                </a:solidFill>
                <a:latin typeface="+mn-lt"/>
              </a:rPr>
              <a:t>accountability</a:t>
            </a:r>
            <a:r>
              <a:rPr lang="en-US" dirty="0">
                <a:solidFill>
                  <a:schemeClr val="tx1"/>
                </a:solidFill>
                <a:latin typeface="+mn-lt"/>
              </a:rPr>
              <a:t> – which is an ongoing process throughout the assignment, regardless of the level or expectations. We’ve made it clear what needs to be done, we’ve defined the level of autonomy, and set our expectations…now how do we effectively monitor the delegated task?</a:t>
            </a:r>
          </a:p>
          <a:p>
            <a:pPr defTabSz="942009">
              <a:defRPr/>
            </a:pPr>
            <a:endParaRPr lang="en-US" dirty="0">
              <a:solidFill>
                <a:schemeClr val="tx1"/>
              </a:solidFill>
              <a:latin typeface="+mn-lt"/>
            </a:endParaRPr>
          </a:p>
          <a:p>
            <a:pPr defTabSz="942009">
              <a:defRPr/>
            </a:pPr>
            <a:r>
              <a:rPr lang="en-US" dirty="0">
                <a:solidFill>
                  <a:schemeClr val="tx1"/>
                </a:solidFill>
                <a:latin typeface="+mn-lt"/>
              </a:rPr>
              <a:t>The biggest limiting factor with most things is time – so it’s usually best to start with monitoring the timeline. What is the expected completion date? Is it reasonable? In our office, I usually tell employees if they get halfway to their deadline and they aren’t halfway through their assignment, we need to have a conversation. And the earlier they tell me the easier it is for me to adjust assignments, identify additional resources, or adjust my expectations.</a:t>
            </a:r>
          </a:p>
          <a:p>
            <a:pPr defTabSz="942009">
              <a:defRPr/>
            </a:pPr>
            <a:endParaRPr lang="en-US" dirty="0">
              <a:solidFill>
                <a:schemeClr val="tx1"/>
              </a:solidFill>
              <a:latin typeface="+mn-lt"/>
            </a:endParaRPr>
          </a:p>
          <a:p>
            <a:pPr defTabSz="942009">
              <a:defRPr/>
            </a:pPr>
            <a:r>
              <a:rPr lang="en-US" dirty="0">
                <a:solidFill>
                  <a:schemeClr val="tx1"/>
                </a:solidFill>
                <a:latin typeface="+mn-lt"/>
              </a:rPr>
              <a:t>Who here has had a manager set an unrealistic timeframe for completing an assignment? Everyone probably --- right? As managers, we need to be aware of that, and realize sometimes our intended or desired timeframes may need to be adjusted if the desired result is more important than our desired schedule. Accountability isn’t just a top-down concept – we must be accountable to our delegates as well. </a:t>
            </a:r>
          </a:p>
          <a:p>
            <a:pPr defTabSz="942009">
              <a:defRPr/>
            </a:pPr>
            <a:endParaRPr lang="en-US" dirty="0">
              <a:solidFill>
                <a:schemeClr val="tx1"/>
              </a:solidFill>
              <a:latin typeface="+mn-lt"/>
            </a:endParaRPr>
          </a:p>
          <a:p>
            <a:pPr defTabSz="942009">
              <a:defRPr/>
            </a:pPr>
            <a:r>
              <a:rPr lang="en-US" dirty="0">
                <a:solidFill>
                  <a:schemeClr val="tx1"/>
                </a:solidFill>
                <a:latin typeface="+mn-lt"/>
              </a:rPr>
              <a:t>Next, we need to get buy-in from our delegates on how progress will be monitored</a:t>
            </a:r>
            <a:r>
              <a:rPr lang="en-US" b="0" i="0" dirty="0">
                <a:solidFill>
                  <a:schemeClr val="tx1"/>
                </a:solidFill>
                <a:effectLst/>
                <a:latin typeface="+mn-lt"/>
              </a:rPr>
              <a:t> as they work on the task. Determine how you want to stay informed about how things are proceeding, and how will you offer support </a:t>
            </a:r>
            <a:r>
              <a:rPr lang="en-US" b="0" i="0" u="sng" dirty="0">
                <a:solidFill>
                  <a:schemeClr val="tx1"/>
                </a:solidFill>
                <a:effectLst/>
                <a:latin typeface="+mn-lt"/>
              </a:rPr>
              <a:t>when needed</a:t>
            </a:r>
            <a:r>
              <a:rPr lang="en-US" b="0" i="0" u="none" dirty="0">
                <a:solidFill>
                  <a:schemeClr val="tx1"/>
                </a:solidFill>
                <a:effectLst/>
                <a:latin typeface="+mn-lt"/>
              </a:rPr>
              <a:t> (making sure that you aren’t hovering over them or unnecessarily micro-managing).</a:t>
            </a:r>
            <a:endParaRPr lang="en-US" b="0" i="0" dirty="0">
              <a:solidFill>
                <a:schemeClr val="tx1"/>
              </a:solidFill>
              <a:effectLst/>
              <a:latin typeface="+mn-lt"/>
            </a:endParaRPr>
          </a:p>
          <a:p>
            <a:pPr defTabSz="942009">
              <a:defRPr/>
            </a:pPr>
            <a:endParaRPr lang="en-US" b="0" i="0" dirty="0">
              <a:solidFill>
                <a:schemeClr val="tx1"/>
              </a:solidFill>
              <a:effectLst/>
              <a:latin typeface="+mn-lt"/>
            </a:endParaRPr>
          </a:p>
          <a:p>
            <a:pPr defTabSz="942009">
              <a:defRPr/>
            </a:pPr>
            <a:r>
              <a:rPr lang="en-US" b="0" i="0" u="sng" dirty="0">
                <a:solidFill>
                  <a:schemeClr val="tx1"/>
                </a:solidFill>
                <a:effectLst/>
                <a:latin typeface="+mn-lt"/>
              </a:rPr>
              <a:t>Thomas take over</a:t>
            </a:r>
            <a:endParaRPr lang="en-US" b="0" i="0" dirty="0">
              <a:solidFill>
                <a:schemeClr val="tx1"/>
              </a:solidFill>
              <a:effectLst/>
              <a:latin typeface="+mn-lt"/>
            </a:endParaRPr>
          </a:p>
          <a:p>
            <a:pPr defTabSz="942009">
              <a:defRPr/>
            </a:pPr>
            <a:r>
              <a:rPr lang="en-US" b="0" i="0" dirty="0">
                <a:solidFill>
                  <a:schemeClr val="tx1"/>
                </a:solidFill>
                <a:effectLst/>
                <a:latin typeface="+mn-lt"/>
              </a:rPr>
              <a:t>Regular periodic check ins are key and occur at every level of delegation but the amount/frequency will vary between them. Some staff I want to check in with me daily, others weekly, and it depends on both what I’m delegating and the level of autonomy they have that determines that. Also, something to consider is the level of importance of the task/assignment being delegated. The more key it is the more eyes I keep on that task/assignment.</a:t>
            </a:r>
            <a:endParaRPr lang="en-US" dirty="0">
              <a:solidFill>
                <a:schemeClr val="tx1"/>
              </a:solidFill>
              <a:latin typeface="+mn-lt"/>
            </a:endParaRPr>
          </a:p>
          <a:p>
            <a:pPr defTabSz="942009">
              <a:defRPr/>
            </a:pPr>
            <a:endParaRPr lang="en-US" dirty="0">
              <a:solidFill>
                <a:schemeClr val="tx1"/>
              </a:solidFill>
              <a:latin typeface="+mn-lt"/>
            </a:endParaRPr>
          </a:p>
          <a:p>
            <a:pPr defTabSz="942009">
              <a:defRPr/>
            </a:pPr>
            <a:r>
              <a:rPr lang="en-US" dirty="0">
                <a:solidFill>
                  <a:schemeClr val="tx1"/>
                </a:solidFill>
                <a:latin typeface="+mn-lt"/>
              </a:rPr>
              <a:t>Accountability is an ongoing process throughout the life of the project – depending how long the project/assignment lasts it could facilitate different types of check ins. I’m currently 10 months into a 15 month long project – which is not the norm, but because of that I have different check-in points with my team varying from daily to weekly. I check-in at least weekly with my audit manager as well and I’ve done roughly quarterly meetings with my executive management to keep them up to date as well.</a:t>
            </a:r>
          </a:p>
        </p:txBody>
      </p:sp>
      <p:sp>
        <p:nvSpPr>
          <p:cNvPr id="4" name="Slide Number Placeholder 3"/>
          <p:cNvSpPr>
            <a:spLocks noGrp="1"/>
          </p:cNvSpPr>
          <p:nvPr>
            <p:ph type="sldNum" sz="quarter" idx="5"/>
          </p:nvPr>
        </p:nvSpPr>
        <p:spPr/>
        <p:txBody>
          <a:bodyPr/>
          <a:lstStyle/>
          <a:p>
            <a:fld id="{4338A2A0-CC16-4A03-8872-19F9106DE07E}" type="slidenum">
              <a:rPr lang="en-US" smtClean="0"/>
              <a:t>13</a:t>
            </a:fld>
            <a:endParaRPr lang="en-US"/>
          </a:p>
        </p:txBody>
      </p:sp>
    </p:spTree>
    <p:extLst>
      <p:ext uri="{BB962C8B-B14F-4D97-AF65-F5344CB8AC3E}">
        <p14:creationId xmlns:p14="http://schemas.microsoft.com/office/powerpoint/2010/main" val="3421605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solidFill>
                  <a:schemeClr val="tx1"/>
                </a:solidFill>
                <a:latin typeface="+mn-lt"/>
              </a:rPr>
              <a:t>Thomas start</a:t>
            </a:r>
            <a:endParaRPr lang="en-US" dirty="0">
              <a:solidFill>
                <a:schemeClr val="tx1"/>
              </a:solidFill>
              <a:latin typeface="+mn-lt"/>
            </a:endParaRPr>
          </a:p>
          <a:p>
            <a:r>
              <a:rPr lang="en-US" dirty="0">
                <a:solidFill>
                  <a:schemeClr val="tx1"/>
                </a:solidFill>
                <a:latin typeface="+mn-lt"/>
              </a:rPr>
              <a:t>The project/assignment is now done and it’s time to reflect…did you get the final product you wanted/were expecting? If so, great – it worked. You delegated well, your delegate performed well, all is right with the world. Your job is easy.</a:t>
            </a:r>
          </a:p>
          <a:p>
            <a:endParaRPr lang="en-US" dirty="0">
              <a:solidFill>
                <a:schemeClr val="tx1"/>
              </a:solidFill>
              <a:latin typeface="+mn-lt"/>
            </a:endParaRPr>
          </a:p>
          <a:p>
            <a:r>
              <a:rPr lang="en-US" dirty="0">
                <a:solidFill>
                  <a:schemeClr val="tx1"/>
                </a:solidFill>
                <a:latin typeface="+mn-lt"/>
              </a:rPr>
              <a:t>But what happens when that’s not the case? Our (or at least my default innately) is to start with the other person, but I think it’s more valuable to start with yourself. Evaluate what went wrong and how it could have been improved on </a:t>
            </a:r>
            <a:r>
              <a:rPr lang="en-US" b="1" dirty="0">
                <a:solidFill>
                  <a:schemeClr val="tx1"/>
                </a:solidFill>
                <a:latin typeface="+mn-lt"/>
              </a:rPr>
              <a:t>your end</a:t>
            </a:r>
            <a:r>
              <a:rPr lang="en-US" dirty="0">
                <a:solidFill>
                  <a:schemeClr val="tx1"/>
                </a:solidFill>
                <a:latin typeface="+mn-lt"/>
              </a:rPr>
              <a:t>. </a:t>
            </a:r>
          </a:p>
          <a:p>
            <a:pPr marL="176627" indent="-176627">
              <a:buFont typeface="Arial" panose="020B0604020202020204" pitchFamily="34" charset="0"/>
              <a:buChar char="•"/>
            </a:pPr>
            <a:r>
              <a:rPr lang="en-US" dirty="0">
                <a:solidFill>
                  <a:schemeClr val="tx1"/>
                </a:solidFill>
                <a:latin typeface="+mn-lt"/>
              </a:rPr>
              <a:t>Was it a difference of understanding of the objectives of the assignment? Maybe you need to reevaluate whether you gave them clear enough guidelines for the project at the beginning.</a:t>
            </a:r>
          </a:p>
          <a:p>
            <a:pPr marL="176627" indent="-176627">
              <a:buFont typeface="Arial" panose="020B0604020202020204" pitchFamily="34" charset="0"/>
              <a:buChar char="•"/>
            </a:pPr>
            <a:r>
              <a:rPr lang="en-US" dirty="0">
                <a:solidFill>
                  <a:schemeClr val="tx1"/>
                </a:solidFill>
                <a:latin typeface="+mn-lt"/>
              </a:rPr>
              <a:t>Was the team member unclear on their authority/autonomy? Maybe you didn’t make it clear enough how they were empowered to work through issues.</a:t>
            </a:r>
          </a:p>
          <a:p>
            <a:pPr marL="176627" indent="-176627">
              <a:buFont typeface="Arial" panose="020B0604020202020204" pitchFamily="34" charset="0"/>
              <a:buChar char="•"/>
            </a:pPr>
            <a:r>
              <a:rPr lang="en-US" dirty="0">
                <a:solidFill>
                  <a:schemeClr val="tx1"/>
                </a:solidFill>
                <a:latin typeface="+mn-lt"/>
              </a:rPr>
              <a:t>Did they miss key Must-haves? Maybe your expectations weren’t communicated </a:t>
            </a:r>
          </a:p>
          <a:p>
            <a:pPr marL="176627" indent="-176627">
              <a:buFont typeface="Arial" panose="020B0604020202020204" pitchFamily="34" charset="0"/>
              <a:buChar char="•"/>
            </a:pPr>
            <a:r>
              <a:rPr lang="en-US" dirty="0">
                <a:solidFill>
                  <a:schemeClr val="tx1"/>
                </a:solidFill>
                <a:latin typeface="+mn-lt"/>
              </a:rPr>
              <a:t>Did they miss deadlines? Maybe they weren’t reasonable based on the size of the task.</a:t>
            </a:r>
          </a:p>
          <a:p>
            <a:pPr marL="176627" indent="-176627">
              <a:buFont typeface="Arial" panose="020B0604020202020204" pitchFamily="34" charset="0"/>
              <a:buChar char="•"/>
            </a:pPr>
            <a:r>
              <a:rPr lang="en-US" dirty="0">
                <a:solidFill>
                  <a:schemeClr val="tx1"/>
                </a:solidFill>
                <a:latin typeface="+mn-lt"/>
              </a:rPr>
              <a:t>Did they lack support? Maybe they didn’t have frequent enough check-ins or didn’t feel comfortable asking for help.</a:t>
            </a:r>
          </a:p>
          <a:p>
            <a:endParaRPr lang="en-US" dirty="0">
              <a:solidFill>
                <a:schemeClr val="tx1"/>
              </a:solidFill>
              <a:latin typeface="+mn-lt"/>
            </a:endParaRPr>
          </a:p>
          <a:p>
            <a:r>
              <a:rPr lang="en-US" dirty="0">
                <a:solidFill>
                  <a:schemeClr val="tx1"/>
                </a:solidFill>
                <a:latin typeface="+mn-lt"/>
              </a:rPr>
              <a:t>All of those could just as easily be issues caused by the delegator instead of the delegate – so it’s important to look inward to see what we could do better to help those on our teams achieve success. Have this be a conversation with your delegate so they can give you feedback as well. In our office, we have a lot of avenues for anonymous 360 feedback so that is an option…as auditors, we have a relatively risk/conflict averse population so sometimes without that feedback loop in place we might miss out on some feedback upwards.</a:t>
            </a:r>
          </a:p>
          <a:p>
            <a:endParaRPr lang="en-US" dirty="0">
              <a:solidFill>
                <a:schemeClr val="tx1"/>
              </a:solidFill>
              <a:latin typeface="+mn-lt"/>
            </a:endParaRPr>
          </a:p>
          <a:p>
            <a:pPr fontAlgn="base"/>
            <a:r>
              <a:rPr lang="en-US" u="sng" dirty="0">
                <a:solidFill>
                  <a:schemeClr val="tx1"/>
                </a:solidFill>
              </a:rPr>
              <a:t>Erin take over</a:t>
            </a:r>
          </a:p>
          <a:p>
            <a:r>
              <a:rPr lang="en-US" i="1" dirty="0">
                <a:solidFill>
                  <a:schemeClr val="tx1"/>
                </a:solidFill>
                <a:latin typeface="+mn-lt"/>
              </a:rPr>
              <a:t>Please discuss with someone near you a time when you had success delegating – what were the reasons you think that went well? [Wait a couple minutes]</a:t>
            </a:r>
          </a:p>
          <a:p>
            <a:pPr marL="176627" indent="-176627">
              <a:buFont typeface="Arial" panose="020B0604020202020204" pitchFamily="34" charset="0"/>
              <a:buChar char="•"/>
            </a:pPr>
            <a:endParaRPr lang="en-US" i="1" dirty="0">
              <a:solidFill>
                <a:schemeClr val="tx1"/>
              </a:solidFill>
              <a:latin typeface="+mn-lt"/>
            </a:endParaRPr>
          </a:p>
          <a:p>
            <a:pPr defTabSz="942009">
              <a:defRPr/>
            </a:pPr>
            <a:r>
              <a:rPr lang="en-US" i="1" dirty="0">
                <a:solidFill>
                  <a:schemeClr val="tx1"/>
                </a:solidFill>
                <a:latin typeface="+mn-lt"/>
                <a:ea typeface="Times New Roman" panose="02020603050405020304" pitchFamily="18" charset="0"/>
                <a:cs typeface="Times New Roman" panose="02020603050405020304" pitchFamily="18" charset="0"/>
              </a:rPr>
              <a:t>Now, let’s take a minute to think of a time when delegating didn’t go well. Which step in the process did you skip? What could have been handled differently? Then turn to a neighbor and briefly share what happened. </a:t>
            </a:r>
            <a:r>
              <a:rPr lang="en-US" i="1" dirty="0">
                <a:solidFill>
                  <a:schemeClr val="tx1"/>
                </a:solidFill>
                <a:latin typeface="+mn-lt"/>
              </a:rPr>
              <a:t>[Wait a couple minutes]</a:t>
            </a:r>
          </a:p>
          <a:p>
            <a:pPr defTabSz="942009">
              <a:defRPr/>
            </a:pPr>
            <a:endParaRPr lang="en-US" i="1" dirty="0">
              <a:solidFill>
                <a:schemeClr val="tx1"/>
              </a:solidFill>
              <a:latin typeface="+mn-lt"/>
            </a:endParaRPr>
          </a:p>
          <a:p>
            <a:pPr defTabSz="942009">
              <a:defRPr/>
            </a:pPr>
            <a:r>
              <a:rPr lang="en-US" i="0" u="sng" dirty="0">
                <a:solidFill>
                  <a:schemeClr val="tx1"/>
                </a:solidFill>
                <a:latin typeface="+mn-lt"/>
              </a:rPr>
              <a:t>Thomas take over</a:t>
            </a:r>
          </a:p>
          <a:p>
            <a:pPr defTabSz="942009">
              <a:defRPr/>
            </a:pPr>
            <a:r>
              <a:rPr lang="en-US" i="1" dirty="0">
                <a:solidFill>
                  <a:schemeClr val="tx1"/>
                </a:solidFill>
                <a:latin typeface="+mn-lt"/>
              </a:rPr>
              <a:t>Share example about failed delegation to APM.</a:t>
            </a:r>
          </a:p>
          <a:p>
            <a:pPr fontAlgn="base"/>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4338A2A0-CC16-4A03-8872-19F9106DE07E}" type="slidenum">
              <a:rPr lang="en-US" smtClean="0"/>
              <a:t>14</a:t>
            </a:fld>
            <a:endParaRPr lang="en-US"/>
          </a:p>
        </p:txBody>
      </p:sp>
    </p:spTree>
    <p:extLst>
      <p:ext uri="{BB962C8B-B14F-4D97-AF65-F5344CB8AC3E}">
        <p14:creationId xmlns:p14="http://schemas.microsoft.com/office/powerpoint/2010/main" val="1183095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solidFill>
                  <a:schemeClr val="tx1"/>
                </a:solidFill>
                <a:latin typeface="+mn-lt"/>
              </a:rPr>
              <a:t>Erin slide</a:t>
            </a:r>
          </a:p>
          <a:p>
            <a:r>
              <a:rPr lang="en-US" dirty="0">
                <a:solidFill>
                  <a:schemeClr val="tx1"/>
                </a:solidFill>
                <a:latin typeface="+mn-lt"/>
              </a:rPr>
              <a:t>In closing, if you want to be successful in delegating to your team, remember the CLEAR framework:</a:t>
            </a:r>
          </a:p>
          <a:p>
            <a:endParaRPr lang="en-US" dirty="0">
              <a:solidFill>
                <a:schemeClr val="tx1"/>
              </a:solidFill>
              <a:latin typeface="+mn-lt"/>
            </a:endParaRPr>
          </a:p>
          <a:p>
            <a:r>
              <a:rPr lang="en-US" dirty="0">
                <a:solidFill>
                  <a:schemeClr val="tx1"/>
                </a:solidFill>
                <a:latin typeface="+mn-lt"/>
              </a:rPr>
              <a:t>Give </a:t>
            </a:r>
            <a:r>
              <a:rPr lang="en-US" b="1" dirty="0">
                <a:solidFill>
                  <a:schemeClr val="tx1"/>
                </a:solidFill>
                <a:latin typeface="+mn-lt"/>
              </a:rPr>
              <a:t>Clear</a:t>
            </a:r>
            <a:r>
              <a:rPr lang="en-US" dirty="0">
                <a:solidFill>
                  <a:schemeClr val="tx1"/>
                </a:solidFill>
                <a:latin typeface="+mn-lt"/>
              </a:rPr>
              <a:t> instructions on what needs to be done;</a:t>
            </a:r>
          </a:p>
          <a:p>
            <a:r>
              <a:rPr lang="en-US" dirty="0">
                <a:solidFill>
                  <a:schemeClr val="tx1"/>
                </a:solidFill>
                <a:latin typeface="+mn-lt"/>
              </a:rPr>
              <a:t>Determine the appropriate </a:t>
            </a:r>
            <a:r>
              <a:rPr lang="en-US" b="1" dirty="0">
                <a:solidFill>
                  <a:schemeClr val="tx1"/>
                </a:solidFill>
                <a:latin typeface="+mn-lt"/>
              </a:rPr>
              <a:t>Level</a:t>
            </a:r>
            <a:r>
              <a:rPr lang="en-US" dirty="0">
                <a:solidFill>
                  <a:schemeClr val="tx1"/>
                </a:solidFill>
                <a:latin typeface="+mn-lt"/>
              </a:rPr>
              <a:t> of autonomy for the delegate;</a:t>
            </a:r>
          </a:p>
          <a:p>
            <a:r>
              <a:rPr lang="en-US" dirty="0">
                <a:solidFill>
                  <a:schemeClr val="tx1"/>
                </a:solidFill>
                <a:latin typeface="+mn-lt"/>
              </a:rPr>
              <a:t>Set realistic </a:t>
            </a:r>
            <a:r>
              <a:rPr lang="en-US" b="1" dirty="0">
                <a:solidFill>
                  <a:schemeClr val="tx1"/>
                </a:solidFill>
                <a:latin typeface="+mn-lt"/>
              </a:rPr>
              <a:t>Expectations</a:t>
            </a:r>
            <a:r>
              <a:rPr lang="en-US" b="0" dirty="0">
                <a:solidFill>
                  <a:schemeClr val="tx1"/>
                </a:solidFill>
                <a:latin typeface="+mn-lt"/>
              </a:rPr>
              <a:t>;</a:t>
            </a:r>
          </a:p>
          <a:p>
            <a:r>
              <a:rPr lang="en-US" b="0" dirty="0">
                <a:solidFill>
                  <a:schemeClr val="tx1"/>
                </a:solidFill>
                <a:latin typeface="+mn-lt"/>
              </a:rPr>
              <a:t>Establish a process for </a:t>
            </a:r>
            <a:r>
              <a:rPr lang="en-US" b="1" dirty="0">
                <a:solidFill>
                  <a:schemeClr val="tx1"/>
                </a:solidFill>
                <a:latin typeface="+mn-lt"/>
              </a:rPr>
              <a:t>Accountability</a:t>
            </a:r>
            <a:r>
              <a:rPr lang="en-US" b="0" dirty="0">
                <a:solidFill>
                  <a:schemeClr val="tx1"/>
                </a:solidFill>
                <a:latin typeface="+mn-lt"/>
              </a:rPr>
              <a:t>; and</a:t>
            </a:r>
          </a:p>
          <a:p>
            <a:r>
              <a:rPr lang="en-US" b="0" dirty="0">
                <a:solidFill>
                  <a:schemeClr val="tx1"/>
                </a:solidFill>
                <a:latin typeface="+mn-lt"/>
              </a:rPr>
              <a:t>Evaluate your </a:t>
            </a:r>
            <a:r>
              <a:rPr lang="en-US" b="1" dirty="0">
                <a:solidFill>
                  <a:schemeClr val="tx1"/>
                </a:solidFill>
                <a:latin typeface="+mn-lt"/>
              </a:rPr>
              <a:t>Results</a:t>
            </a:r>
            <a:r>
              <a:rPr lang="en-US" b="0" dirty="0">
                <a:solidFill>
                  <a:schemeClr val="tx1"/>
                </a:solidFill>
                <a:latin typeface="+mn-lt"/>
              </a:rPr>
              <a:t>. </a:t>
            </a:r>
            <a:endParaRPr lang="en-US" dirty="0">
              <a:solidFill>
                <a:schemeClr val="tx1"/>
              </a:solidFill>
              <a:latin typeface="+mn-lt"/>
            </a:endParaRPr>
          </a:p>
        </p:txBody>
      </p:sp>
      <p:sp>
        <p:nvSpPr>
          <p:cNvPr id="4" name="Slide Number Placeholder 3"/>
          <p:cNvSpPr>
            <a:spLocks noGrp="1"/>
          </p:cNvSpPr>
          <p:nvPr>
            <p:ph type="sldNum" sz="quarter" idx="5"/>
          </p:nvPr>
        </p:nvSpPr>
        <p:spPr/>
        <p:txBody>
          <a:bodyPr/>
          <a:lstStyle/>
          <a:p>
            <a:fld id="{4338A2A0-CC16-4A03-8872-19F9106DE07E}" type="slidenum">
              <a:rPr lang="en-US" smtClean="0"/>
              <a:t>15</a:t>
            </a:fld>
            <a:endParaRPr lang="en-US"/>
          </a:p>
        </p:txBody>
      </p:sp>
    </p:spTree>
    <p:extLst>
      <p:ext uri="{BB962C8B-B14F-4D97-AF65-F5344CB8AC3E}">
        <p14:creationId xmlns:p14="http://schemas.microsoft.com/office/powerpoint/2010/main" val="967515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698500"/>
            <a:ext cx="6210300" cy="3492500"/>
          </a:xfrm>
        </p:spPr>
      </p:sp>
      <p:sp>
        <p:nvSpPr>
          <p:cNvPr id="3" name="Notes Placeholder 2"/>
          <p:cNvSpPr>
            <a:spLocks noGrp="1"/>
          </p:cNvSpPr>
          <p:nvPr>
            <p:ph type="body" idx="1"/>
          </p:nvPr>
        </p:nvSpPr>
        <p:spPr/>
        <p:txBody>
          <a:bodyPr/>
          <a:lstStyle/>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4338A2A0-CC16-4A03-8872-19F9106DE07E}" type="slidenum">
              <a:rPr lang="en-US" smtClean="0"/>
              <a:t>16</a:t>
            </a:fld>
            <a:endParaRPr lang="en-US"/>
          </a:p>
        </p:txBody>
      </p:sp>
    </p:spTree>
    <p:extLst>
      <p:ext uri="{BB962C8B-B14F-4D97-AF65-F5344CB8AC3E}">
        <p14:creationId xmlns:p14="http://schemas.microsoft.com/office/powerpoint/2010/main" val="209610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solidFill>
                  <a:schemeClr val="tx1"/>
                </a:solidFill>
              </a:rPr>
              <a:t>Erin start</a:t>
            </a:r>
            <a:endParaRPr lang="en-US" i="1" dirty="0">
              <a:solidFill>
                <a:schemeClr val="tx1"/>
              </a:solidFill>
            </a:endParaRPr>
          </a:p>
          <a:p>
            <a:r>
              <a:rPr lang="en-US" b="0" dirty="0">
                <a:solidFill>
                  <a:schemeClr val="tx1"/>
                </a:solidFill>
              </a:rPr>
              <a:t>The first reason why we should delegate is </a:t>
            </a:r>
            <a:r>
              <a:rPr lang="en-US" b="1" dirty="0">
                <a:solidFill>
                  <a:schemeClr val="tx1"/>
                </a:solidFill>
              </a:rPr>
              <a:t>it makes us more </a:t>
            </a:r>
            <a:r>
              <a:rPr lang="en-US" b="1" u="sng" dirty="0">
                <a:solidFill>
                  <a:schemeClr val="tx1"/>
                </a:solidFill>
              </a:rPr>
              <a:t>productive</a:t>
            </a:r>
            <a:r>
              <a:rPr lang="en-US" b="1" dirty="0">
                <a:solidFill>
                  <a:schemeClr val="tx1"/>
                </a:solidFill>
              </a:rPr>
              <a:t>. </a:t>
            </a:r>
          </a:p>
          <a:p>
            <a:endParaRPr lang="en-US" b="1" dirty="0">
              <a:solidFill>
                <a:schemeClr val="tx1"/>
              </a:solidFill>
            </a:endParaRPr>
          </a:p>
          <a:p>
            <a:r>
              <a:rPr lang="en-US" dirty="0">
                <a:solidFill>
                  <a:schemeClr val="tx1"/>
                </a:solidFill>
              </a:rPr>
              <a:t>Each of us has unique skills and abilities where we shine . . . The work is easy for us and we love it – it positively impacts the people we serve. We are quick, efficient, and brilliant in these areas.  And the beauty is, that it’s not uncommon for someone else on our teams to shine in areas that we don’t!  </a:t>
            </a:r>
          </a:p>
          <a:p>
            <a:endParaRPr lang="en-US" dirty="0">
              <a:solidFill>
                <a:schemeClr val="tx1"/>
              </a:solidFill>
            </a:endParaRPr>
          </a:p>
          <a:p>
            <a:r>
              <a:rPr lang="en-US" dirty="0">
                <a:solidFill>
                  <a:schemeClr val="tx1"/>
                </a:solidFill>
              </a:rPr>
              <a:t>The things that take you a long time, require a great deal of effort and constantly show up on your to-do list - because you put them off as long as possible - may be the very thing that someone else on your team wishes to do more of. Being able to delegate, especially those types of tasks, makes us more productive. As a manager, there are certain tasks that YOU can do . . . And you need to be able to free up your time so you can focus on those tasks.  </a:t>
            </a:r>
          </a:p>
          <a:p>
            <a:endParaRPr lang="en-US" dirty="0">
              <a:solidFill>
                <a:schemeClr val="tx1"/>
              </a:solidFill>
            </a:endParaRPr>
          </a:p>
          <a:p>
            <a:r>
              <a:rPr lang="en-US" dirty="0">
                <a:solidFill>
                  <a:schemeClr val="tx1"/>
                </a:solidFill>
              </a:rPr>
              <a:t>One caveat is that, of course, we all have things we have to do as part of our job that we don’t necessarily enjoy – the appropriate balance for job satisfaction seems to be an 80/20 split – with 80% of your time spent working on the things that you enjoy and benefit our organization, and 20% of your time spent doing those things that must be done to keep the Office or project moving.</a:t>
            </a:r>
          </a:p>
          <a:p>
            <a:pPr defTabSz="942009">
              <a:defRPr/>
            </a:pPr>
            <a:endParaRPr lang="en-US" dirty="0">
              <a:solidFill>
                <a:schemeClr val="tx1"/>
              </a:solidFill>
            </a:endParaRPr>
          </a:p>
          <a:p>
            <a:pPr defTabSz="942009">
              <a:defRPr/>
            </a:pPr>
            <a:r>
              <a:rPr lang="en-US" dirty="0">
                <a:solidFill>
                  <a:schemeClr val="tx1"/>
                </a:solidFill>
              </a:rPr>
              <a:t>When you arrange the workload so that you are working on the tasks that have the highest priority for you, and other people are working on meaningful and challenging assignments, you have a recipe for success</a:t>
            </a:r>
            <a:r>
              <a:rPr lang="en-US" b="1" dirty="0">
                <a:solidFill>
                  <a:schemeClr val="tx1"/>
                </a:solidFill>
              </a:rPr>
              <a:t>.</a:t>
            </a:r>
            <a:endParaRPr lang="en-US" dirty="0">
              <a:solidFill>
                <a:schemeClr val="tx1"/>
              </a:solidFill>
            </a:endParaRPr>
          </a:p>
          <a:p>
            <a:pPr defTabSz="942009">
              <a:defRPr/>
            </a:pPr>
            <a:r>
              <a:rPr lang="en-US" dirty="0">
                <a:solidFill>
                  <a:schemeClr val="tx1"/>
                </a:solidFill>
              </a:rPr>
              <a:t>  </a:t>
            </a:r>
          </a:p>
          <a:p>
            <a:pPr defTabSz="942009">
              <a:defRPr/>
            </a:pPr>
            <a:r>
              <a:rPr lang="en-US" u="sng" dirty="0">
                <a:solidFill>
                  <a:schemeClr val="tx1"/>
                </a:solidFill>
              </a:rPr>
              <a:t>Thomas take over</a:t>
            </a:r>
          </a:p>
          <a:p>
            <a:r>
              <a:rPr lang="en-US" b="1" dirty="0">
                <a:solidFill>
                  <a:schemeClr val="tx1"/>
                </a:solidFill>
              </a:rPr>
              <a:t>Training Staff</a:t>
            </a:r>
          </a:p>
          <a:p>
            <a:pPr defTabSz="942009">
              <a:defRPr/>
            </a:pPr>
            <a:r>
              <a:rPr lang="en-US" dirty="0">
                <a:solidFill>
                  <a:schemeClr val="tx1"/>
                </a:solidFill>
              </a:rPr>
              <a:t>Delegating is also an opportunity for staff to contribute, learn, and grow (and can be a great motivator and keep them engaged). When our staff are more knowledgeable about the whole process and not just their area, they make better suggestions because they see the big picture. Leaders don’t have to always be the ones with the best ideas (and frequently they aren’t) – but they need to make sure they are asking the right questions. When I first started managing projects, I thought I needed to have an answer for everything, and it honestly held me back until I realized that it’s not about having all the right answers but asking the right questions to make sure the office gets to the right end result.</a:t>
            </a:r>
          </a:p>
          <a:p>
            <a:pPr defTabSz="942009">
              <a:defRPr/>
            </a:pPr>
            <a:endParaRPr lang="en-US" dirty="0">
              <a:solidFill>
                <a:schemeClr val="tx1"/>
              </a:solidFill>
            </a:endParaRPr>
          </a:p>
          <a:p>
            <a:pPr defTabSz="942009">
              <a:defRPr/>
            </a:pPr>
            <a:r>
              <a:rPr lang="en-US" b="0" i="0" dirty="0">
                <a:solidFill>
                  <a:schemeClr val="tx1"/>
                </a:solidFill>
                <a:effectLst/>
                <a:latin typeface="-apple-system"/>
              </a:rPr>
              <a:t>“The one who knows all the answers has not been asked all the questions.” – Confucius</a:t>
            </a:r>
          </a:p>
          <a:p>
            <a:r>
              <a:rPr lang="en-US" b="0" i="0" dirty="0">
                <a:solidFill>
                  <a:schemeClr val="tx1"/>
                </a:solidFill>
                <a:effectLst/>
                <a:latin typeface="-apple-system"/>
              </a:rPr>
              <a:t>“The leader’s job is to lead and protect. Not have all the answers, not know everything to do, not to micromanage and tell people what to do or how to do it. A leader’s job is to lead and protect. That’s their job, and it’s the people within the organization – their job is to get the work done.” – Simon </a:t>
            </a:r>
            <a:r>
              <a:rPr lang="en-US" b="0" i="0" dirty="0" err="1">
                <a:solidFill>
                  <a:schemeClr val="tx1"/>
                </a:solidFill>
                <a:effectLst/>
                <a:latin typeface="-apple-system"/>
              </a:rPr>
              <a:t>Simek</a:t>
            </a:r>
            <a:endParaRPr lang="en-US" dirty="0">
              <a:solidFill>
                <a:schemeClr val="tx1"/>
              </a:solidFill>
            </a:endParaRPr>
          </a:p>
          <a:p>
            <a:endParaRPr lang="en-US" dirty="0">
              <a:solidFill>
                <a:schemeClr val="tx1"/>
              </a:solidFill>
            </a:endParaRPr>
          </a:p>
          <a:p>
            <a:r>
              <a:rPr lang="en-US" u="sng" dirty="0">
                <a:solidFill>
                  <a:schemeClr val="tx1"/>
                </a:solidFill>
              </a:rPr>
              <a:t>Erin take over</a:t>
            </a:r>
            <a:endParaRPr lang="en-US" dirty="0">
              <a:solidFill>
                <a:schemeClr val="tx1"/>
              </a:solidFill>
            </a:endParaRPr>
          </a:p>
          <a:p>
            <a:r>
              <a:rPr lang="en-US" b="0" dirty="0">
                <a:solidFill>
                  <a:schemeClr val="tx1"/>
                </a:solidFill>
              </a:rPr>
              <a:t>Another key benefit to delegating is that it </a:t>
            </a:r>
            <a:r>
              <a:rPr lang="en-US" b="1" u="sng" dirty="0">
                <a:solidFill>
                  <a:schemeClr val="tx1"/>
                </a:solidFill>
              </a:rPr>
              <a:t>empowers staff</a:t>
            </a:r>
            <a:r>
              <a:rPr lang="en-US" b="1" dirty="0">
                <a:solidFill>
                  <a:schemeClr val="tx1"/>
                </a:solidFill>
              </a:rPr>
              <a:t>. </a:t>
            </a:r>
          </a:p>
          <a:p>
            <a:endParaRPr lang="en-US" b="1" dirty="0">
              <a:solidFill>
                <a:schemeClr val="tx1"/>
              </a:solidFill>
            </a:endParaRPr>
          </a:p>
          <a:p>
            <a:r>
              <a:rPr lang="en-US" dirty="0">
                <a:solidFill>
                  <a:schemeClr val="tx1"/>
                </a:solidFill>
              </a:rPr>
              <a:t>Delegation is an employee development practice that challenges and expands our staff’s knowledge and experience, thrusting them into their </a:t>
            </a:r>
            <a:r>
              <a:rPr lang="en-US" b="1" dirty="0">
                <a:solidFill>
                  <a:schemeClr val="tx1"/>
                </a:solidFill>
              </a:rPr>
              <a:t>dis</a:t>
            </a:r>
            <a:r>
              <a:rPr lang="en-US" dirty="0">
                <a:solidFill>
                  <a:schemeClr val="tx1"/>
                </a:solidFill>
              </a:rPr>
              <a:t>comfort zone, prompting them to learn new skills, and causing them to discover more of what they are capable of doing.</a:t>
            </a:r>
            <a:br>
              <a:rPr lang="en-US" dirty="0">
                <a:solidFill>
                  <a:schemeClr val="tx1"/>
                </a:solidFill>
              </a:rPr>
            </a:br>
            <a:endParaRPr lang="en-US" dirty="0">
              <a:solidFill>
                <a:schemeClr val="tx1"/>
              </a:solidFill>
            </a:endParaRPr>
          </a:p>
          <a:p>
            <a:pPr defTabSz="942009">
              <a:defRPr/>
            </a:pPr>
            <a:r>
              <a:rPr lang="en-US" dirty="0">
                <a:solidFill>
                  <a:schemeClr val="tx1"/>
                </a:solidFill>
              </a:rPr>
              <a:t>Delegation from a manager can often be a bridge to building stronger relationships on our teams, as well as being an opportunity for mentorship.</a:t>
            </a:r>
          </a:p>
          <a:p>
            <a:endParaRPr lang="en-US" dirty="0">
              <a:solidFill>
                <a:schemeClr val="tx1"/>
              </a:solidFill>
            </a:endParaRPr>
          </a:p>
          <a:p>
            <a:r>
              <a:rPr lang="en-US" u="sng" dirty="0">
                <a:solidFill>
                  <a:schemeClr val="tx1"/>
                </a:solidFill>
              </a:rPr>
              <a:t>Thomas take over</a:t>
            </a:r>
          </a:p>
          <a:p>
            <a:r>
              <a:rPr lang="en-US" b="1" dirty="0">
                <a:solidFill>
                  <a:schemeClr val="tx1"/>
                </a:solidFill>
              </a:rPr>
              <a:t>Succession Planning</a:t>
            </a:r>
          </a:p>
          <a:p>
            <a:r>
              <a:rPr lang="en-US" dirty="0">
                <a:solidFill>
                  <a:schemeClr val="tx1"/>
                </a:solidFill>
              </a:rPr>
              <a:t>Delegation is the pathway to succession by incrementally building the capacity in your staff to step into your shoes someday. Great leaders are always training their replacement. </a:t>
            </a:r>
            <a:r>
              <a:rPr lang="en-US" b="1" dirty="0">
                <a:solidFill>
                  <a:schemeClr val="tx1"/>
                </a:solidFill>
              </a:rPr>
              <a:t>It also allows you to take a day off or even go on vacation without being inundated with phone calls!</a:t>
            </a:r>
          </a:p>
          <a:p>
            <a:endParaRPr lang="en-US" dirty="0">
              <a:solidFill>
                <a:schemeClr val="tx1"/>
              </a:solidFill>
            </a:endParaRPr>
          </a:p>
          <a:p>
            <a:r>
              <a:rPr lang="en-US" b="1" dirty="0">
                <a:solidFill>
                  <a:schemeClr val="tx1"/>
                </a:solidFill>
              </a:rPr>
              <a:t>If Delegation is so amazing -- Why don’t we delegate more??</a:t>
            </a: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4338A2A0-CC16-4A03-8872-19F9106DE07E}" type="slidenum">
              <a:rPr lang="en-US" smtClean="0"/>
              <a:t>2</a:t>
            </a:fld>
            <a:endParaRPr lang="en-US"/>
          </a:p>
        </p:txBody>
      </p:sp>
    </p:spTree>
    <p:extLst>
      <p:ext uri="{BB962C8B-B14F-4D97-AF65-F5344CB8AC3E}">
        <p14:creationId xmlns:p14="http://schemas.microsoft.com/office/powerpoint/2010/main" val="363724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u="sng" dirty="0">
                <a:solidFill>
                  <a:schemeClr val="tx1"/>
                </a:solidFill>
              </a:rPr>
              <a:t>Thomas start</a:t>
            </a:r>
          </a:p>
          <a:p>
            <a:pPr fontAlgn="base"/>
            <a:r>
              <a:rPr lang="en-US" b="1" dirty="0">
                <a:solidFill>
                  <a:schemeClr val="tx1"/>
                </a:solidFill>
              </a:rPr>
              <a:t>Why People Don't Delegate</a:t>
            </a:r>
          </a:p>
          <a:p>
            <a:pPr defTabSz="942009">
              <a:defRPr/>
            </a:pPr>
            <a:r>
              <a:rPr lang="en-US" i="1" dirty="0">
                <a:solidFill>
                  <a:schemeClr val="tx1"/>
                </a:solidFill>
              </a:rPr>
              <a:t>To figure out how to delegate properly, it's important to understand why people avoid it. Y</a:t>
            </a:r>
            <a:r>
              <a:rPr lang="en-US" i="1" dirty="0">
                <a:solidFill>
                  <a:schemeClr val="tx1"/>
                </a:solidFill>
                <a:ea typeface="Times New Roman" panose="02020603050405020304" pitchFamily="18" charset="0"/>
                <a:cs typeface="Times New Roman" panose="02020603050405020304" pitchFamily="18" charset="0"/>
              </a:rPr>
              <a:t>ou probably quickly figured out who around you does and doesn’t delegate easily, this question is for those who don’t. Let’s take a few minutes share with a different person next to you why people don’t delegate. </a:t>
            </a:r>
            <a:r>
              <a:rPr lang="en-US" i="1" dirty="0">
                <a:solidFill>
                  <a:schemeClr val="tx1"/>
                </a:solidFill>
              </a:rPr>
              <a:t>[Wait 3 mins]</a:t>
            </a:r>
          </a:p>
          <a:p>
            <a:pPr defTabSz="942009">
              <a:defRPr/>
            </a:pPr>
            <a:endParaRPr lang="en-US" i="1" dirty="0">
              <a:solidFill>
                <a:schemeClr val="tx1"/>
              </a:solidFill>
            </a:endParaRPr>
          </a:p>
          <a:p>
            <a:pPr defTabSz="942009">
              <a:defRPr/>
            </a:pPr>
            <a:r>
              <a:rPr lang="en-US" i="1" dirty="0">
                <a:solidFill>
                  <a:schemeClr val="tx1"/>
                </a:solidFill>
              </a:rPr>
              <a:t>Can anyone share a reason why we don’t delegate? Anyone else? …Great ideas!</a:t>
            </a:r>
          </a:p>
          <a:p>
            <a:pPr fontAlgn="base"/>
            <a:endParaRPr lang="en-US" b="1" dirty="0">
              <a:solidFill>
                <a:schemeClr val="tx1"/>
              </a:solidFill>
            </a:endParaRPr>
          </a:p>
          <a:p>
            <a:pPr fontAlgn="base"/>
            <a:r>
              <a:rPr lang="en-US" b="1" dirty="0">
                <a:solidFill>
                  <a:schemeClr val="tx1"/>
                </a:solidFill>
              </a:rPr>
              <a:t>Upfront Effort</a:t>
            </a:r>
            <a:endParaRPr lang="en-US" dirty="0">
              <a:solidFill>
                <a:schemeClr val="tx1"/>
              </a:solidFill>
            </a:endParaRPr>
          </a:p>
          <a:p>
            <a:pPr fontAlgn="base"/>
            <a:r>
              <a:rPr lang="en-US" dirty="0">
                <a:solidFill>
                  <a:schemeClr val="tx1"/>
                </a:solidFill>
              </a:rPr>
              <a:t>At first thought, delegation can feel like more hassle than it's worth; it takes a lot of up-front effort - which is easier: designing and writing content for a brochure that promotes a new service you helped spearhead, or having other members of your team do it? You know the content inside and out. You can spew benefit statements in your sleep. It would be relatively straightforward for you to sit down and write it. It would even be fun! The question is, </a:t>
            </a:r>
            <a:r>
              <a:rPr lang="en-US" b="1" dirty="0">
                <a:solidFill>
                  <a:schemeClr val="tx1"/>
                </a:solidFill>
              </a:rPr>
              <a:t>"Would it be a good use of your time?“ </a:t>
            </a:r>
            <a:r>
              <a:rPr lang="en-US" dirty="0">
                <a:solidFill>
                  <a:schemeClr val="tx1"/>
                </a:solidFill>
              </a:rPr>
              <a:t>While on the surface it seems easier to do it yourself than to explain the strategy behind the brochure to someone else, there are several key reasons that it's probably better to delegate the task to someone else. </a:t>
            </a:r>
          </a:p>
          <a:p>
            <a:endParaRPr lang="en-US" dirty="0">
              <a:solidFill>
                <a:schemeClr val="tx1"/>
              </a:solidFill>
            </a:endParaRPr>
          </a:p>
          <a:p>
            <a:r>
              <a:rPr lang="en-US" u="sng" dirty="0">
                <a:solidFill>
                  <a:schemeClr val="tx1"/>
                </a:solidFill>
              </a:rPr>
              <a:t>Erin take over</a:t>
            </a:r>
            <a:endParaRPr lang="en-US" dirty="0">
              <a:solidFill>
                <a:schemeClr val="tx1"/>
              </a:solidFill>
            </a:endParaRPr>
          </a:p>
          <a:p>
            <a:r>
              <a:rPr lang="en-US" b="0" dirty="0">
                <a:solidFill>
                  <a:schemeClr val="tx1"/>
                </a:solidFill>
              </a:rPr>
              <a:t>Another reason why many of us don’t delegate as often as we should is </a:t>
            </a:r>
            <a:r>
              <a:rPr lang="en-US" b="1" dirty="0">
                <a:solidFill>
                  <a:schemeClr val="tx1"/>
                </a:solidFill>
              </a:rPr>
              <a:t>fear and the thought that “I can do it faster or better myself”.</a:t>
            </a:r>
          </a:p>
          <a:p>
            <a:endParaRPr lang="en-US" b="1" dirty="0">
              <a:solidFill>
                <a:schemeClr val="tx1"/>
              </a:solidFill>
            </a:endParaRPr>
          </a:p>
          <a:p>
            <a:r>
              <a:rPr lang="en-US" dirty="0">
                <a:solidFill>
                  <a:schemeClr val="tx1"/>
                </a:solidFill>
              </a:rPr>
              <a:t>Delegation can sometimes be a major challenge because leaders are concerned about giving up control or not having confidence in the abilities of others. We have debilitating thoughts like, “I can do it better myself”; “I can’t fail”; “I don’t want to depend on anyone else”; or “I can’t trust them”. Those thoughts will hinder your ability to delegate appropriately and result in missed opportunities to develop your staff while lightening your load so you can focus on more important tasks.</a:t>
            </a:r>
          </a:p>
          <a:p>
            <a:endParaRPr lang="en-US" dirty="0">
              <a:solidFill>
                <a:schemeClr val="tx1"/>
              </a:solidFill>
            </a:endParaRPr>
          </a:p>
          <a:p>
            <a:r>
              <a:rPr lang="en-US" dirty="0">
                <a:solidFill>
                  <a:schemeClr val="tx1"/>
                </a:solidFill>
              </a:rPr>
              <a:t>The quickest way to overcome such fears is to evaluate the return. It’s not whether or not you </a:t>
            </a:r>
            <a:r>
              <a:rPr lang="en-US" b="1" i="1" dirty="0">
                <a:solidFill>
                  <a:schemeClr val="tx1"/>
                </a:solidFill>
              </a:rPr>
              <a:t>can</a:t>
            </a:r>
            <a:r>
              <a:rPr lang="en-US" dirty="0">
                <a:solidFill>
                  <a:schemeClr val="tx1"/>
                </a:solidFill>
              </a:rPr>
              <a:t> complete the task on your own (if you really wanted to, you could). But, ask yourself: </a:t>
            </a:r>
            <a:r>
              <a:rPr lang="en-US" b="1" dirty="0">
                <a:solidFill>
                  <a:schemeClr val="tx1"/>
                </a:solidFill>
              </a:rPr>
              <a:t>What’s the return on investment by doing this myself? </a:t>
            </a:r>
            <a:r>
              <a:rPr lang="en-US" dirty="0">
                <a:solidFill>
                  <a:schemeClr val="tx1"/>
                </a:solidFill>
              </a:rPr>
              <a:t>Remember, there’s a difference between you doing it better and you doing it differently. Often times, the finished product isn’t what you would’ve produced, but that doesn’t mean it’s not just as good or effective.</a:t>
            </a: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4338A2A0-CC16-4A03-8872-19F9106DE07E}" type="slidenum">
              <a:rPr lang="en-US" smtClean="0"/>
              <a:t>3</a:t>
            </a:fld>
            <a:endParaRPr lang="en-US"/>
          </a:p>
        </p:txBody>
      </p:sp>
    </p:spTree>
    <p:extLst>
      <p:ext uri="{BB962C8B-B14F-4D97-AF65-F5344CB8AC3E}">
        <p14:creationId xmlns:p14="http://schemas.microsoft.com/office/powerpoint/2010/main" val="3850418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995"/>
            <a:r>
              <a:rPr lang="en-US" u="sng" dirty="0"/>
              <a:t>Erin slide</a:t>
            </a:r>
          </a:p>
          <a:p>
            <a:pPr defTabSz="922995"/>
            <a:r>
              <a:rPr lang="en-US" dirty="0"/>
              <a:t>So, now that we’ve talked a little about why it’s great to delegate – we want to talk about the CLEAR delegation framework and how it can help you take back your day. </a:t>
            </a:r>
          </a:p>
          <a:p>
            <a:pPr defTabSz="922995"/>
            <a:endParaRPr lang="en-US" dirty="0"/>
          </a:p>
          <a:p>
            <a:pPr defTabSz="922995"/>
            <a:r>
              <a:rPr lang="en-US" dirty="0"/>
              <a:t>This framework involves determining the Clarity, Level, Expectation, Accountability and Results, for each task you want to delegate. We’ll talk about each of these elements and go over some examples from our experiences.</a:t>
            </a:r>
          </a:p>
          <a:p>
            <a:endParaRPr lang="en-US" baseline="0" dirty="0">
              <a:solidFill>
                <a:schemeClr val="bg1"/>
              </a:solidFill>
            </a:endParaRPr>
          </a:p>
        </p:txBody>
      </p:sp>
      <p:sp>
        <p:nvSpPr>
          <p:cNvPr id="4" name="Slide Number Placeholder 3"/>
          <p:cNvSpPr>
            <a:spLocks noGrp="1"/>
          </p:cNvSpPr>
          <p:nvPr>
            <p:ph type="sldNum" sz="quarter" idx="5"/>
          </p:nvPr>
        </p:nvSpPr>
        <p:spPr/>
        <p:txBody>
          <a:bodyPr/>
          <a:lstStyle/>
          <a:p>
            <a:fld id="{4338A2A0-CC16-4A03-8872-19F9106DE07E}" type="slidenum">
              <a:rPr lang="en-US" smtClean="0"/>
              <a:t>4</a:t>
            </a:fld>
            <a:endParaRPr lang="en-US"/>
          </a:p>
        </p:txBody>
      </p:sp>
    </p:spTree>
    <p:extLst>
      <p:ext uri="{BB962C8B-B14F-4D97-AF65-F5344CB8AC3E}">
        <p14:creationId xmlns:p14="http://schemas.microsoft.com/office/powerpoint/2010/main" val="2131913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solidFill>
                  <a:schemeClr val="tx1"/>
                </a:solidFill>
                <a:latin typeface="+mn-lt"/>
              </a:rPr>
              <a:t>Thomas start</a:t>
            </a:r>
          </a:p>
          <a:p>
            <a:r>
              <a:rPr lang="en-US" dirty="0">
                <a:solidFill>
                  <a:schemeClr val="tx1"/>
                </a:solidFill>
                <a:latin typeface="+mn-lt"/>
              </a:rPr>
              <a:t>The first thing you need to do is define what you want the delegate to do. Generally, this should be a 1-2 sentence description of what you want done. I suggest starting with a verb – make it action oriented. The level of specificity here can be different depending on the task, but this is just an initial step to kickstart the process. On my audit projects, I might need a team member to identify relevant statutes related to our audit object. Or it could be that I need a team member to develop a presentation of the results of their work for executive management.</a:t>
            </a:r>
          </a:p>
          <a:p>
            <a:endParaRPr lang="en-US" dirty="0">
              <a:solidFill>
                <a:schemeClr val="tx1"/>
              </a:solidFill>
              <a:latin typeface="+mn-lt"/>
            </a:endParaRPr>
          </a:p>
          <a:p>
            <a:pPr defTabSz="942009">
              <a:defRPr/>
            </a:pPr>
            <a:r>
              <a:rPr lang="en-US" dirty="0">
                <a:solidFill>
                  <a:schemeClr val="tx1"/>
                </a:solidFill>
                <a:latin typeface="+mn-lt"/>
              </a:rPr>
              <a:t>Next, you need to clearly describe what you envision what it looks like at the end. It doesn’t always need to be terribly detailed (in fact the more detailed you are, the more constraints you're putting on your team member especially those with knowledge and experience), but they need to know what a win looks like. This helps eliminate wasted effort on the delegates part and ensure that you get something that will meet your expectations. In the example of identifying relevant statutes that might include me putting a timeframe or limiting the scope to a particular type of statute. In the presentation example I just mentioned, that could be an expectation for how long I think we have to provide that update or a format (i.e. do I expect slides or a handout).</a:t>
            </a:r>
          </a:p>
          <a:p>
            <a:endParaRPr lang="en-US" dirty="0">
              <a:solidFill>
                <a:schemeClr val="tx1"/>
              </a:solidFill>
              <a:latin typeface="+mn-lt"/>
            </a:endParaRPr>
          </a:p>
          <a:p>
            <a:pPr defTabSz="942009">
              <a:defRPr/>
            </a:pPr>
            <a:r>
              <a:rPr lang="en-US" dirty="0">
                <a:solidFill>
                  <a:schemeClr val="tx1"/>
                </a:solidFill>
                <a:latin typeface="+mn-lt"/>
              </a:rPr>
              <a:t>Lastly, you need to give the </a:t>
            </a:r>
            <a:r>
              <a:rPr lang="en-US" b="1" dirty="0">
                <a:solidFill>
                  <a:schemeClr val="tx1"/>
                </a:solidFill>
                <a:latin typeface="+mn-lt"/>
              </a:rPr>
              <a:t>“why” </a:t>
            </a:r>
            <a:r>
              <a:rPr lang="en-US" dirty="0">
                <a:solidFill>
                  <a:schemeClr val="tx1"/>
                </a:solidFill>
                <a:latin typeface="+mn-lt"/>
              </a:rPr>
              <a:t>– what are we doing this for, what is the context they need to understand the bigger picture. This is the part that is most likely to get missed but will give the delegate the most amount information to ensure they stay on the intended task. Sometimes I’ll have a newer employee that I know probably isn’t capable yet of understanding the larger scope of the project – but the more background I can give, the quicker they may show that they are ready for more. </a:t>
            </a:r>
          </a:p>
          <a:p>
            <a:endParaRPr lang="en-US" dirty="0">
              <a:solidFill>
                <a:schemeClr val="tx1"/>
              </a:solidFill>
              <a:latin typeface="+mn-lt"/>
            </a:endParaRPr>
          </a:p>
          <a:p>
            <a:r>
              <a:rPr lang="en-US" dirty="0">
                <a:solidFill>
                  <a:schemeClr val="tx1"/>
                </a:solidFill>
                <a:latin typeface="+mn-lt"/>
              </a:rPr>
              <a:t>Here’s a good example of clarity in delegation -- Two years ago I led a huge project that involved surveying 8,000+ governmental entities about state emergencies and we ran into a problem. The legislation requiring the project mentioned utilities but the contact information available for the thousands of water districts all over the state didn’t include emails, just addresses. Since were planning on distributing our survey via email this was a problem. So, working with my assistant project manager here were the steps I delegated to her: </a:t>
            </a:r>
          </a:p>
          <a:p>
            <a:pPr marL="176627" indent="-176627">
              <a:buFont typeface="Arial" panose="020B0604020202020204" pitchFamily="34" charset="0"/>
              <a:buChar char="•"/>
            </a:pPr>
            <a:r>
              <a:rPr lang="en-US" dirty="0">
                <a:solidFill>
                  <a:schemeClr val="tx1"/>
                </a:solidFill>
                <a:latin typeface="+mn-lt"/>
              </a:rPr>
              <a:t>Determine a way to get the survey to these water districts in a timely, cost effective, and efficient manner since our primarily survey delivery method is unavailable. It needs to be able to either physically get the survey to them and back to us, or a way to point them to the web survey so that their responses can be included with other utilities we do have email contacts for.</a:t>
            </a:r>
          </a:p>
          <a:p>
            <a:endParaRPr lang="en-US" dirty="0">
              <a:solidFill>
                <a:schemeClr val="tx1"/>
              </a:solidFill>
              <a:latin typeface="+mn-lt"/>
            </a:endParaRPr>
          </a:p>
          <a:p>
            <a:r>
              <a:rPr lang="en-US" dirty="0">
                <a:solidFill>
                  <a:schemeClr val="tx1"/>
                </a:solidFill>
                <a:latin typeface="+mn-lt"/>
              </a:rPr>
              <a:t>We went through several iterations, but eventually settled on sending a postcard with the link to the survey which we designed, were able to be printed by the Legislative print shop quickly/cheaply, were shipped by the Comptroller, and got us a good chunk of responses to be included in the final report – achieving all the goals we initially set out with thanks to the clarity of the initial delegation.</a:t>
            </a:r>
          </a:p>
          <a:p>
            <a:pPr defTabSz="942009">
              <a:defRPr/>
            </a:pPr>
            <a:endParaRPr lang="en-US" dirty="0">
              <a:solidFill>
                <a:schemeClr val="tx1"/>
              </a:solidFill>
              <a:latin typeface="+mn-lt"/>
              <a:ea typeface="Times New Roman" panose="02020603050405020304" pitchFamily="18" charset="0"/>
              <a:cs typeface="Times New Roman" panose="02020603050405020304" pitchFamily="18" charset="0"/>
            </a:endParaRPr>
          </a:p>
          <a:p>
            <a:pPr defTabSz="942009">
              <a:defRPr/>
            </a:pPr>
            <a:r>
              <a:rPr lang="en-US" u="sng" dirty="0">
                <a:solidFill>
                  <a:schemeClr val="tx1"/>
                </a:solidFill>
                <a:latin typeface="+mn-lt"/>
                <a:ea typeface="Times New Roman" panose="02020603050405020304" pitchFamily="18" charset="0"/>
                <a:cs typeface="Times New Roman" panose="02020603050405020304" pitchFamily="18" charset="0"/>
              </a:rPr>
              <a:t>Erin take over</a:t>
            </a:r>
          </a:p>
          <a:p>
            <a:pPr defTabSz="942009">
              <a:defRPr/>
            </a:pPr>
            <a:r>
              <a:rPr lang="en-US" i="1" dirty="0">
                <a:solidFill>
                  <a:schemeClr val="tx1"/>
                </a:solidFill>
                <a:latin typeface="+mn-lt"/>
                <a:ea typeface="Times New Roman" panose="02020603050405020304" pitchFamily="18" charset="0"/>
                <a:cs typeface="Times New Roman" panose="02020603050405020304" pitchFamily="18" charset="0"/>
              </a:rPr>
              <a:t>Now back to you all in the audience who are good at delegating…Please take a couple minutes to share with someone near you what kind information you provide when delegating a task? How do you ensure your delegate understands exactly what you need them to do? </a:t>
            </a:r>
            <a:r>
              <a:rPr lang="en-US" i="1" dirty="0">
                <a:solidFill>
                  <a:schemeClr val="tx1"/>
                </a:solidFill>
                <a:latin typeface="+mn-lt"/>
              </a:rPr>
              <a:t>[Wait 3 mins]</a:t>
            </a:r>
          </a:p>
          <a:p>
            <a:pPr defTabSz="942009">
              <a:defRPr/>
            </a:pPr>
            <a:endParaRPr lang="en-US" i="1" dirty="0">
              <a:solidFill>
                <a:schemeClr val="tx1"/>
              </a:solidFill>
              <a:latin typeface="+mn-lt"/>
            </a:endParaRPr>
          </a:p>
          <a:p>
            <a:pPr defTabSz="942009">
              <a:defRPr/>
            </a:pPr>
            <a:r>
              <a:rPr lang="en-US" i="1" dirty="0">
                <a:solidFill>
                  <a:schemeClr val="tx1"/>
                </a:solidFill>
                <a:latin typeface="+mn-lt"/>
              </a:rPr>
              <a:t>Can anyone share some tips for clearly delegating a task? --Anyone else? </a:t>
            </a:r>
            <a:r>
              <a:rPr lang="en-US" i="1" dirty="0">
                <a:solidFill>
                  <a:schemeClr val="tx1"/>
                </a:solidFill>
                <a:latin typeface="+mn-lt"/>
                <a:ea typeface="Times New Roman" panose="02020603050405020304" pitchFamily="18" charset="0"/>
                <a:cs typeface="Times New Roman" panose="02020603050405020304" pitchFamily="18" charset="0"/>
              </a:rPr>
              <a:t>Thank you!</a:t>
            </a:r>
          </a:p>
          <a:p>
            <a:pPr defTabSz="942009">
              <a:defRPr/>
            </a:pPr>
            <a:endParaRPr lang="en-US" i="1" dirty="0">
              <a:solidFill>
                <a:schemeClr val="tx1"/>
              </a:solidFill>
              <a:latin typeface="+mn-lt"/>
              <a:ea typeface="Times New Roman" panose="02020603050405020304" pitchFamily="18" charset="0"/>
              <a:cs typeface="Times New Roman" panose="02020603050405020304" pitchFamily="18" charset="0"/>
            </a:endParaRPr>
          </a:p>
          <a:p>
            <a:pPr defTabSz="942009">
              <a:defRPr/>
            </a:pPr>
            <a:r>
              <a:rPr lang="en-US" i="1" dirty="0">
                <a:solidFill>
                  <a:schemeClr val="tx1"/>
                </a:solidFill>
                <a:latin typeface="+mn-lt"/>
              </a:rPr>
              <a:t>I think we have all been given an assignment with murky instructions at some point. It’s important to keep in mind that to effectively delegate, we need to make sure we clearly describe what needs to be done, why it needs to be done, and what the final product should look like.</a:t>
            </a:r>
          </a:p>
          <a:p>
            <a:pPr defTabSz="942009">
              <a:defRPr/>
            </a:pPr>
            <a:endPar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4338A2A0-CC16-4A03-8872-19F9106DE07E}" type="slidenum">
              <a:rPr lang="en-US" smtClean="0"/>
              <a:t>5</a:t>
            </a:fld>
            <a:endParaRPr lang="en-US"/>
          </a:p>
        </p:txBody>
      </p:sp>
    </p:spTree>
    <p:extLst>
      <p:ext uri="{BB962C8B-B14F-4D97-AF65-F5344CB8AC3E}">
        <p14:creationId xmlns:p14="http://schemas.microsoft.com/office/powerpoint/2010/main" val="3590034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009">
              <a:defRPr/>
            </a:pPr>
            <a:r>
              <a:rPr lang="en-US" u="sng" dirty="0"/>
              <a:t>Erin slide</a:t>
            </a:r>
          </a:p>
          <a:p>
            <a:pPr defTabSz="942009">
              <a:defRPr/>
            </a:pPr>
            <a:r>
              <a:rPr lang="en-US" dirty="0"/>
              <a:t>The next element in the CLEAR framework is defining the </a:t>
            </a:r>
            <a:r>
              <a:rPr lang="en-US" u="sng" dirty="0"/>
              <a:t>Level</a:t>
            </a:r>
            <a:r>
              <a:rPr lang="en-US" dirty="0"/>
              <a:t> of </a:t>
            </a:r>
            <a:r>
              <a:rPr lang="en-US" b="1" dirty="0"/>
              <a:t>responsibility</a:t>
            </a:r>
            <a:r>
              <a:rPr lang="en-US" dirty="0"/>
              <a:t> and </a:t>
            </a:r>
            <a:r>
              <a:rPr lang="en-US" b="1" dirty="0"/>
              <a:t>authority</a:t>
            </a:r>
            <a:r>
              <a:rPr lang="en-US" dirty="0"/>
              <a:t> the delegate will have over the assigned task. It’s important to consider not only </a:t>
            </a:r>
            <a:r>
              <a:rPr lang="en-US" i="1" dirty="0"/>
              <a:t>what</a:t>
            </a:r>
            <a:r>
              <a:rPr lang="en-US" dirty="0"/>
              <a:t> needs to be done, but </a:t>
            </a:r>
            <a:r>
              <a:rPr lang="en-US" i="1" dirty="0"/>
              <a:t>who</a:t>
            </a:r>
            <a:r>
              <a:rPr lang="en-US" dirty="0"/>
              <a:t> you are delegating to. </a:t>
            </a:r>
          </a:p>
          <a:p>
            <a:pPr defTabSz="942009">
              <a:defRPr/>
            </a:pPr>
            <a:endParaRPr lang="en-US" dirty="0"/>
          </a:p>
          <a:p>
            <a:pPr defTabSz="942009">
              <a:defRPr/>
            </a:pPr>
            <a:r>
              <a:rPr lang="en-US" dirty="0"/>
              <a:t>It’s important to make it clear to the delegate how much autonomy they have. Obviously, the greater their skills and experience the greater their autonomy will be, and for that reason, we must determine the Level of delegation.</a:t>
            </a:r>
          </a:p>
          <a:p>
            <a:endParaRPr lang="en-US" dirty="0"/>
          </a:p>
          <a:p>
            <a:pPr defTabSz="942009">
              <a:defRPr/>
            </a:pPr>
            <a:r>
              <a:rPr lang="en-US" dirty="0"/>
              <a:t>Our approach here is based on the model described by Michael Hyatt in his book “Free to Focus,” which categorizes delegation into five levels based on the amount of control and authority a leader retains when delegating tasks to team members. It is a structured approach that allows leaders to change their level of involvement based on the competence and confidence in their team members, as well as the difficulty of the task. </a:t>
            </a:r>
          </a:p>
          <a:p>
            <a:pPr defTabSz="942009">
              <a:defRPr/>
            </a:pPr>
            <a:endParaRPr lang="en-US" dirty="0"/>
          </a:p>
          <a:p>
            <a:pPr defTabSz="942009">
              <a:defRPr/>
            </a:pPr>
            <a:r>
              <a:rPr lang="en-US" dirty="0"/>
              <a:t>The goal is to have a balance between empowerment and accountability. Now we’ll go over each of the levels individually.</a:t>
            </a:r>
          </a:p>
        </p:txBody>
      </p:sp>
      <p:sp>
        <p:nvSpPr>
          <p:cNvPr id="4" name="Slide Number Placeholder 3"/>
          <p:cNvSpPr>
            <a:spLocks noGrp="1"/>
          </p:cNvSpPr>
          <p:nvPr>
            <p:ph type="sldNum" sz="quarter" idx="5"/>
          </p:nvPr>
        </p:nvSpPr>
        <p:spPr/>
        <p:txBody>
          <a:bodyPr/>
          <a:lstStyle/>
          <a:p>
            <a:fld id="{4338A2A0-CC16-4A03-8872-19F9106DE07E}" type="slidenum">
              <a:rPr lang="en-US" smtClean="0"/>
              <a:t>6</a:t>
            </a:fld>
            <a:endParaRPr lang="en-US"/>
          </a:p>
        </p:txBody>
      </p:sp>
    </p:spTree>
    <p:extLst>
      <p:ext uri="{BB962C8B-B14F-4D97-AF65-F5344CB8AC3E}">
        <p14:creationId xmlns:p14="http://schemas.microsoft.com/office/powerpoint/2010/main" val="647604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009">
              <a:defRPr/>
            </a:pPr>
            <a:r>
              <a:rPr lang="en-US" u="sng" dirty="0">
                <a:solidFill>
                  <a:schemeClr val="tx1"/>
                </a:solidFill>
                <a:latin typeface="+mn-lt"/>
              </a:rPr>
              <a:t>Erin slide</a:t>
            </a:r>
          </a:p>
          <a:p>
            <a:pPr defTabSz="942009">
              <a:defRPr/>
            </a:pPr>
            <a:r>
              <a:rPr lang="en-US" dirty="0">
                <a:solidFill>
                  <a:schemeClr val="tx1"/>
                </a:solidFill>
                <a:latin typeface="+mn-lt"/>
              </a:rPr>
              <a:t>The first level of delegation is “</a:t>
            </a:r>
            <a:r>
              <a:rPr lang="en-US" b="1" dirty="0">
                <a:solidFill>
                  <a:schemeClr val="tx1"/>
                </a:solidFill>
                <a:latin typeface="+mn-lt"/>
              </a:rPr>
              <a:t>Do as I say</a:t>
            </a:r>
            <a:r>
              <a:rPr lang="en-US" dirty="0">
                <a:solidFill>
                  <a:schemeClr val="tx1"/>
                </a:solidFill>
                <a:latin typeface="+mn-lt"/>
              </a:rPr>
              <a:t>”. This level is appropriate when the delegate doesn’t have much experience, or when a task needs to be completed in an exact format. At this level you are having the delegate execute on your instructions and it has limited to no wiggle room or freedom.</a:t>
            </a:r>
          </a:p>
          <a:p>
            <a:pPr defTabSz="942009">
              <a:defRPr/>
            </a:pPr>
            <a:endParaRPr lang="en-US" dirty="0">
              <a:solidFill>
                <a:schemeClr val="tx1"/>
              </a:solidFill>
              <a:latin typeface="+mn-lt"/>
            </a:endParaRPr>
          </a:p>
          <a:p>
            <a:pPr defTabSz="922995">
              <a:lnSpc>
                <a:spcPct val="107000"/>
              </a:lnSpc>
              <a:spcAft>
                <a:spcPts val="824"/>
              </a:spcAft>
              <a:defRPr/>
            </a:pPr>
            <a:r>
              <a:rPr lang="en-US" kern="100" dirty="0">
                <a:solidFill>
                  <a:schemeClr val="tx1"/>
                </a:solidFill>
                <a:latin typeface="+mn-lt"/>
                <a:ea typeface="Calibri" panose="020F0502020204030204" pitchFamily="34" charset="0"/>
                <a:cs typeface="Times New Roman" panose="02020603050405020304" pitchFamily="18" charset="0"/>
              </a:rPr>
              <a:t>Over the last 8 years, I have gone from being a team member, to team lead, to assistant project manager, to project manager of the Federal Compliance portion of the Single Audit for the State of Texas, which is one of the largest our Office performs. Last year, we conducted full-scope compliance audits at 18 different universities with over 60 auditors working on the project.</a:t>
            </a:r>
          </a:p>
          <a:p>
            <a:pPr>
              <a:lnSpc>
                <a:spcPct val="107000"/>
              </a:lnSpc>
              <a:spcAft>
                <a:spcPts val="824"/>
              </a:spcAft>
            </a:pPr>
            <a:endParaRPr lang="en-US" kern="100" dirty="0">
              <a:solidFill>
                <a:schemeClr val="tx1"/>
              </a:solidFill>
              <a:latin typeface="+mn-lt"/>
              <a:ea typeface="Calibri" panose="020F0502020204030204" pitchFamily="34" charset="0"/>
              <a:cs typeface="Times New Roman" panose="02020603050405020304" pitchFamily="18" charset="0"/>
            </a:endParaRPr>
          </a:p>
          <a:p>
            <a:pPr>
              <a:lnSpc>
                <a:spcPct val="107000"/>
              </a:lnSpc>
              <a:spcAft>
                <a:spcPts val="824"/>
              </a:spcAft>
            </a:pPr>
            <a:r>
              <a:rPr lang="en-US" kern="100" dirty="0">
                <a:solidFill>
                  <a:schemeClr val="tx1"/>
                </a:solidFill>
                <a:latin typeface="+mn-lt"/>
                <a:ea typeface="Calibri" panose="020F0502020204030204" pitchFamily="34" charset="0"/>
                <a:cs typeface="Times New Roman" panose="02020603050405020304" pitchFamily="18" charset="0"/>
              </a:rPr>
              <a:t>With a project requiring such a large number of staff, there always team members who are brand new to the Office or have no prior experience on the project. I have frequently used the “Do as I say” level of delegation to assign basic testing to staff who lack both skills and experience. </a:t>
            </a:r>
          </a:p>
          <a:p>
            <a:pPr>
              <a:lnSpc>
                <a:spcPct val="107000"/>
              </a:lnSpc>
              <a:spcAft>
                <a:spcPts val="824"/>
              </a:spcAft>
            </a:pPr>
            <a:endParaRPr lang="en-US" kern="100" dirty="0">
              <a:solidFill>
                <a:schemeClr val="tx1"/>
              </a:solidFill>
              <a:latin typeface="+mn-lt"/>
              <a:ea typeface="Calibri" panose="020F0502020204030204" pitchFamily="34" charset="0"/>
              <a:cs typeface="Times New Roman" panose="02020603050405020304" pitchFamily="18" charset="0"/>
            </a:endParaRPr>
          </a:p>
          <a:p>
            <a:pPr>
              <a:lnSpc>
                <a:spcPct val="107000"/>
              </a:lnSpc>
              <a:spcAft>
                <a:spcPts val="824"/>
              </a:spcAft>
            </a:pPr>
            <a:r>
              <a:rPr lang="en-US" kern="100" dirty="0">
                <a:solidFill>
                  <a:schemeClr val="tx1"/>
                </a:solidFill>
                <a:latin typeface="+mn-lt"/>
                <a:ea typeface="Calibri" panose="020F0502020204030204" pitchFamily="34" charset="0"/>
                <a:cs typeface="Times New Roman" panose="02020603050405020304" pitchFamily="18" charset="0"/>
              </a:rPr>
              <a:t>I started by </a:t>
            </a:r>
            <a:r>
              <a:rPr lang="en-US" b="0" kern="100" dirty="0">
                <a:solidFill>
                  <a:schemeClr val="tx1"/>
                </a:solidFill>
                <a:latin typeface="+mn-lt"/>
                <a:ea typeface="Calibri" panose="020F0502020204030204" pitchFamily="34" charset="0"/>
                <a:cs typeface="Times New Roman" panose="02020603050405020304" pitchFamily="18" charset="0"/>
              </a:rPr>
              <a:t>providing clear written instructions with </a:t>
            </a:r>
            <a:r>
              <a:rPr lang="en-US" kern="100" dirty="0">
                <a:solidFill>
                  <a:schemeClr val="tx1"/>
                </a:solidFill>
                <a:latin typeface="+mn-lt"/>
                <a:ea typeface="Calibri" panose="020F0502020204030204" pitchFamily="34" charset="0"/>
                <a:cs typeface="Times New Roman" panose="02020603050405020304" pitchFamily="18" charset="0"/>
              </a:rPr>
              <a:t>the task broken down into smaller steps, and I let them know the testing needed to be performed exactly as instructed. I knew that written instructions might not be enough, so I also set up a meeting with the group of new auditors to train them on the process, which helped them understand not only what needed to be done, but how to do it. </a:t>
            </a:r>
          </a:p>
          <a:p>
            <a:pPr>
              <a:lnSpc>
                <a:spcPct val="107000"/>
              </a:lnSpc>
              <a:spcAft>
                <a:spcPts val="824"/>
              </a:spcAft>
            </a:pPr>
            <a:endParaRPr lang="en-US" kern="100" dirty="0">
              <a:solidFill>
                <a:schemeClr val="tx1"/>
              </a:solidFill>
              <a:latin typeface="+mn-lt"/>
              <a:ea typeface="Calibri" panose="020F0502020204030204" pitchFamily="34" charset="0"/>
              <a:cs typeface="Times New Roman" panose="02020603050405020304" pitchFamily="18" charset="0"/>
            </a:endParaRPr>
          </a:p>
          <a:p>
            <a:pPr>
              <a:lnSpc>
                <a:spcPct val="107000"/>
              </a:lnSpc>
              <a:spcAft>
                <a:spcPts val="824"/>
              </a:spcAft>
            </a:pPr>
            <a:r>
              <a:rPr lang="en-US" kern="100" dirty="0">
                <a:solidFill>
                  <a:schemeClr val="tx1"/>
                </a:solidFill>
                <a:latin typeface="+mn-lt"/>
                <a:ea typeface="Calibri" panose="020F0502020204030204" pitchFamily="34" charset="0"/>
                <a:cs typeface="Times New Roman" panose="02020603050405020304" pitchFamily="18" charset="0"/>
              </a:rPr>
              <a:t>Taking the time to provide clear instructions and training developed fundamental skills and built confidence in the new auditors, and helped me ensure their testing was completed appropriately. In addition, delegating the simpler testing to the newer team members allowed our more experienced team members to perform the complex testing and serve in leadership roles such as team leads. </a:t>
            </a:r>
          </a:p>
        </p:txBody>
      </p:sp>
      <p:sp>
        <p:nvSpPr>
          <p:cNvPr id="4" name="Slide Number Placeholder 3"/>
          <p:cNvSpPr>
            <a:spLocks noGrp="1"/>
          </p:cNvSpPr>
          <p:nvPr>
            <p:ph type="sldNum" sz="quarter" idx="5"/>
          </p:nvPr>
        </p:nvSpPr>
        <p:spPr/>
        <p:txBody>
          <a:bodyPr/>
          <a:lstStyle/>
          <a:p>
            <a:fld id="{4338A2A0-CC16-4A03-8872-19F9106DE07E}" type="slidenum">
              <a:rPr lang="en-US" smtClean="0"/>
              <a:t>7</a:t>
            </a:fld>
            <a:endParaRPr lang="en-US"/>
          </a:p>
        </p:txBody>
      </p:sp>
    </p:spTree>
    <p:extLst>
      <p:ext uri="{BB962C8B-B14F-4D97-AF65-F5344CB8AC3E}">
        <p14:creationId xmlns:p14="http://schemas.microsoft.com/office/powerpoint/2010/main" val="2512275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009">
              <a:defRPr/>
            </a:pPr>
            <a:r>
              <a:rPr lang="en-US" u="sng" dirty="0">
                <a:solidFill>
                  <a:schemeClr val="tx1"/>
                </a:solidFill>
                <a:latin typeface="+mn-lt"/>
              </a:rPr>
              <a:t>Thomas slide</a:t>
            </a:r>
          </a:p>
          <a:p>
            <a:pPr defTabSz="942009">
              <a:defRPr/>
            </a:pPr>
            <a:r>
              <a:rPr lang="en-US" dirty="0">
                <a:solidFill>
                  <a:schemeClr val="tx1"/>
                </a:solidFill>
                <a:latin typeface="+mn-lt"/>
              </a:rPr>
              <a:t>The second level of delegation is “Research and Report Back”. This level is appropriate when a manager needs someone to research a topic and present their findings to the manager so the manager can make an informed decision on how to proceed.  </a:t>
            </a:r>
          </a:p>
          <a:p>
            <a:pPr algn="l"/>
            <a:endParaRPr lang="en-US" b="0" i="0" dirty="0">
              <a:solidFill>
                <a:schemeClr val="tx1"/>
              </a:solidFill>
              <a:effectLst/>
              <a:latin typeface="+mn-lt"/>
            </a:endParaRPr>
          </a:p>
          <a:p>
            <a:pPr algn="l"/>
            <a:r>
              <a:rPr lang="en-US" b="0" i="0" dirty="0">
                <a:solidFill>
                  <a:schemeClr val="tx1"/>
                </a:solidFill>
                <a:effectLst/>
                <a:latin typeface="+mn-lt"/>
              </a:rPr>
              <a:t>The key to this level of delegation is having the delegate research something so that they will be informed for a discussion we have to decide how to move forward. As opposed to do as I say, we’ve not setting a path from the beginning rather we’re just trying to ensure that the delegate has the information they need to understand what we’ll ask them to do next. They may not be experienced enough to be able to help decide but having them do the research and be able to contribute and understand why we’re moving forward is what this level is all about.</a:t>
            </a:r>
          </a:p>
          <a:p>
            <a:pPr algn="l"/>
            <a:endParaRPr lang="en-US" b="0" i="0" dirty="0">
              <a:solidFill>
                <a:schemeClr val="tx1"/>
              </a:solidFill>
              <a:effectLst/>
              <a:latin typeface="+mn-lt"/>
            </a:endParaRPr>
          </a:p>
          <a:p>
            <a:pPr algn="l"/>
            <a:r>
              <a:rPr lang="en-US" b="0" i="0" dirty="0">
                <a:solidFill>
                  <a:schemeClr val="tx1"/>
                </a:solidFill>
                <a:effectLst/>
                <a:latin typeface="+mn-lt"/>
              </a:rPr>
              <a:t>An example of this level is usually going to involve a newer team member as well – they don’t quite have the experience needed to be able to make decisions based on their research, but I think they are capable of learning through the experience. Frequently for me this will be assigned them to do something like researching relevant statutes for testing something later in the project. I’ll set some guidelines in the clarity stage (what is our scope, how does this effect our audit objective) and then get them researching. Then, once they have done that and we can discuss then they are more ready to understand why we’re making certain decisions.</a:t>
            </a:r>
          </a:p>
        </p:txBody>
      </p:sp>
      <p:sp>
        <p:nvSpPr>
          <p:cNvPr id="4" name="Slide Number Placeholder 3"/>
          <p:cNvSpPr>
            <a:spLocks noGrp="1"/>
          </p:cNvSpPr>
          <p:nvPr>
            <p:ph type="sldNum" sz="quarter" idx="5"/>
          </p:nvPr>
        </p:nvSpPr>
        <p:spPr/>
        <p:txBody>
          <a:bodyPr/>
          <a:lstStyle/>
          <a:p>
            <a:fld id="{4338A2A0-CC16-4A03-8872-19F9106DE07E}" type="slidenum">
              <a:rPr lang="en-US" smtClean="0"/>
              <a:t>8</a:t>
            </a:fld>
            <a:endParaRPr lang="en-US"/>
          </a:p>
        </p:txBody>
      </p:sp>
    </p:spTree>
    <p:extLst>
      <p:ext uri="{BB962C8B-B14F-4D97-AF65-F5344CB8AC3E}">
        <p14:creationId xmlns:p14="http://schemas.microsoft.com/office/powerpoint/2010/main" val="1964554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009">
              <a:defRPr/>
            </a:pPr>
            <a:r>
              <a:rPr lang="en-US" u="sng" dirty="0">
                <a:solidFill>
                  <a:schemeClr val="tx1"/>
                </a:solidFill>
                <a:latin typeface="+mn-lt"/>
              </a:rPr>
              <a:t>Erin start</a:t>
            </a:r>
          </a:p>
          <a:p>
            <a:pPr defTabSz="942009">
              <a:defRPr/>
            </a:pPr>
            <a:r>
              <a:rPr lang="en-US" dirty="0">
                <a:solidFill>
                  <a:schemeClr val="tx1"/>
                </a:solidFill>
                <a:latin typeface="+mn-lt"/>
              </a:rPr>
              <a:t>The third level of delegation is “Research and Recommend”. This level is appropriate when a manager needs someone to research the topic and present their findings </a:t>
            </a:r>
            <a:r>
              <a:rPr lang="en-US" i="1" dirty="0">
                <a:solidFill>
                  <a:schemeClr val="tx1"/>
                </a:solidFill>
                <a:latin typeface="+mn-lt"/>
              </a:rPr>
              <a:t>as well as </a:t>
            </a:r>
            <a:r>
              <a:rPr lang="en-US" dirty="0">
                <a:solidFill>
                  <a:schemeClr val="tx1"/>
                </a:solidFill>
                <a:latin typeface="+mn-lt"/>
              </a:rPr>
              <a:t>their recommendation on how to proceed. This allows the manager to approve the recommendation before the employee proceeds, and gives the employee the autonomy to make a recommendation after weighing the pros and cons based on their research. </a:t>
            </a:r>
          </a:p>
          <a:p>
            <a:pPr defTabSz="942009">
              <a:defRPr/>
            </a:pPr>
            <a:endParaRPr lang="en-US" dirty="0">
              <a:solidFill>
                <a:schemeClr val="tx1"/>
              </a:solidFill>
              <a:latin typeface="+mn-lt"/>
            </a:endParaRPr>
          </a:p>
          <a:p>
            <a:pPr>
              <a:lnSpc>
                <a:spcPct val="107000"/>
              </a:lnSpc>
              <a:spcAft>
                <a:spcPts val="824"/>
              </a:spcAft>
            </a:pPr>
            <a:r>
              <a:rPr lang="en-US" kern="100" dirty="0">
                <a:solidFill>
                  <a:schemeClr val="tx1"/>
                </a:solidFill>
                <a:latin typeface="+mn-lt"/>
                <a:ea typeface="Calibri" panose="020F0502020204030204" pitchFamily="34" charset="0"/>
                <a:cs typeface="Times New Roman" panose="02020603050405020304" pitchFamily="18" charset="0"/>
              </a:rPr>
              <a:t>When I was one of 3 APMs on the Federal Compliance Audit, I was assigned to oversee the work at 1/3 of the universities being audited.  I frequently had team members and team leads for my assigned universities coming to me with questions that required me to stop and perform additional research, then present recommendations to the project manager on whether the issue should be considered a reportable finding.</a:t>
            </a:r>
          </a:p>
          <a:p>
            <a:pPr>
              <a:lnSpc>
                <a:spcPct val="107000"/>
              </a:lnSpc>
              <a:spcAft>
                <a:spcPts val="824"/>
              </a:spcAft>
            </a:pPr>
            <a:endParaRPr lang="en-US" kern="100" dirty="0">
              <a:solidFill>
                <a:schemeClr val="tx1"/>
              </a:solidFill>
              <a:latin typeface="+mn-lt"/>
              <a:ea typeface="Calibri" panose="020F0502020204030204" pitchFamily="34" charset="0"/>
              <a:cs typeface="Times New Roman" panose="02020603050405020304" pitchFamily="18" charset="0"/>
            </a:endParaRPr>
          </a:p>
          <a:p>
            <a:pPr>
              <a:lnSpc>
                <a:spcPct val="107000"/>
              </a:lnSpc>
              <a:spcAft>
                <a:spcPts val="824"/>
              </a:spcAft>
            </a:pPr>
            <a:r>
              <a:rPr lang="en-US" kern="100" dirty="0">
                <a:solidFill>
                  <a:schemeClr val="tx1"/>
                </a:solidFill>
                <a:latin typeface="+mn-lt"/>
                <a:ea typeface="Calibri" panose="020F0502020204030204" pitchFamily="34" charset="0"/>
                <a:cs typeface="Times New Roman" panose="02020603050405020304" pitchFamily="18" charset="0"/>
              </a:rPr>
              <a:t>Then when I first moved up to being the PM, I found myself leaving the Office every day with over 100 unread emails, which quickly became overwhelming. I now was managing a project with 50 team members, 10 team leads, and 3 assistant project managers, and I realized that I was still receiving questions that required me to stop and perform the same level of research to answer those questions that I did when I was the APM. Only now I was getting questions from everyone for all the universities, plus I had the additional duties of being the PM that only I could perform. </a:t>
            </a:r>
          </a:p>
          <a:p>
            <a:pPr>
              <a:lnSpc>
                <a:spcPct val="107000"/>
              </a:lnSpc>
              <a:spcAft>
                <a:spcPts val="824"/>
              </a:spcAft>
            </a:pPr>
            <a:endParaRPr lang="en-US" kern="100" dirty="0">
              <a:solidFill>
                <a:schemeClr val="tx1"/>
              </a:solidFill>
              <a:latin typeface="+mn-lt"/>
              <a:ea typeface="Calibri" panose="020F0502020204030204" pitchFamily="34" charset="0"/>
              <a:cs typeface="Times New Roman" panose="02020603050405020304" pitchFamily="18" charset="0"/>
            </a:endParaRPr>
          </a:p>
          <a:p>
            <a:pPr>
              <a:lnSpc>
                <a:spcPct val="107000"/>
              </a:lnSpc>
              <a:spcAft>
                <a:spcPts val="824"/>
              </a:spcAft>
            </a:pPr>
            <a:r>
              <a:rPr lang="en-US" kern="100" dirty="0">
                <a:solidFill>
                  <a:schemeClr val="tx1"/>
                </a:solidFill>
                <a:latin typeface="+mn-lt"/>
                <a:ea typeface="Calibri" panose="020F0502020204030204" pitchFamily="34" charset="0"/>
                <a:cs typeface="Times New Roman" panose="02020603050405020304" pitchFamily="18" charset="0"/>
              </a:rPr>
              <a:t>I had to take a step back and figure out a new way forward. I realized that everyone was looking to me as if I was the only one with the answers, and I needed to empower my APMs to perform the research and present </a:t>
            </a:r>
            <a:r>
              <a:rPr lang="en-US" i="1" kern="100" dirty="0">
                <a:solidFill>
                  <a:schemeClr val="tx1"/>
                </a:solidFill>
                <a:latin typeface="+mn-lt"/>
                <a:ea typeface="Calibri" panose="020F0502020204030204" pitchFamily="34" charset="0"/>
                <a:cs typeface="Times New Roman" panose="02020603050405020304" pitchFamily="18" charset="0"/>
              </a:rPr>
              <a:t>me</a:t>
            </a:r>
            <a:r>
              <a:rPr lang="en-US" kern="100" dirty="0">
                <a:solidFill>
                  <a:schemeClr val="tx1"/>
                </a:solidFill>
                <a:latin typeface="+mn-lt"/>
                <a:ea typeface="Calibri" panose="020F0502020204030204" pitchFamily="34" charset="0"/>
                <a:cs typeface="Times New Roman" panose="02020603050405020304" pitchFamily="18" charset="0"/>
              </a:rPr>
              <a:t> with </a:t>
            </a:r>
            <a:r>
              <a:rPr lang="en-US" i="1" kern="100" dirty="0">
                <a:solidFill>
                  <a:schemeClr val="tx1"/>
                </a:solidFill>
                <a:latin typeface="+mn-lt"/>
                <a:ea typeface="Calibri" panose="020F0502020204030204" pitchFamily="34" charset="0"/>
                <a:cs typeface="Times New Roman" panose="02020603050405020304" pitchFamily="18" charset="0"/>
              </a:rPr>
              <a:t>their</a:t>
            </a:r>
            <a:r>
              <a:rPr lang="en-US" kern="100" dirty="0">
                <a:solidFill>
                  <a:schemeClr val="tx1"/>
                </a:solidFill>
                <a:latin typeface="+mn-lt"/>
                <a:ea typeface="Calibri" panose="020F0502020204030204" pitchFamily="34" charset="0"/>
                <a:cs typeface="Times New Roman" panose="02020603050405020304" pitchFamily="18" charset="0"/>
              </a:rPr>
              <a:t> recommendations on how to proceed.  --And going back to when we discussed earlier that people often don’t delegate effectively because they have the tendency to think they can do things faster or better themselves, I realized that I needed to trust that my APMs were capable of making the appropriate recommendations. </a:t>
            </a:r>
          </a:p>
          <a:p>
            <a:pPr>
              <a:lnSpc>
                <a:spcPct val="107000"/>
              </a:lnSpc>
              <a:spcAft>
                <a:spcPts val="824"/>
              </a:spcAft>
            </a:pPr>
            <a:endParaRPr lang="en-US" kern="100" dirty="0">
              <a:solidFill>
                <a:schemeClr val="tx1"/>
              </a:solidFill>
              <a:latin typeface="+mn-lt"/>
              <a:ea typeface="Calibri" panose="020F0502020204030204" pitchFamily="34" charset="0"/>
              <a:cs typeface="Times New Roman" panose="02020603050405020304" pitchFamily="18" charset="0"/>
            </a:endParaRPr>
          </a:p>
          <a:p>
            <a:pPr>
              <a:lnSpc>
                <a:spcPct val="107000"/>
              </a:lnSpc>
              <a:spcAft>
                <a:spcPts val="824"/>
              </a:spcAft>
            </a:pPr>
            <a:r>
              <a:rPr lang="en-US" kern="100" dirty="0">
                <a:solidFill>
                  <a:schemeClr val="tx1"/>
                </a:solidFill>
                <a:latin typeface="+mn-lt"/>
                <a:ea typeface="Calibri" panose="020F0502020204030204" pitchFamily="34" charset="0"/>
                <a:cs typeface="Times New Roman" panose="02020603050405020304" pitchFamily="18" charset="0"/>
              </a:rPr>
              <a:t>Once I made that shift, I was able to get out of the weeds and focus on higher-priority tasks, and I started leaving the Office with a </a:t>
            </a:r>
            <a:r>
              <a:rPr lang="en-US" i="1" kern="100" dirty="0">
                <a:solidFill>
                  <a:schemeClr val="tx1"/>
                </a:solidFill>
                <a:latin typeface="+mn-lt"/>
                <a:ea typeface="Calibri" panose="020F0502020204030204" pitchFamily="34" charset="0"/>
                <a:cs typeface="Times New Roman" panose="02020603050405020304" pitchFamily="18" charset="0"/>
              </a:rPr>
              <a:t>nearly</a:t>
            </a:r>
            <a:r>
              <a:rPr lang="en-US" kern="100" dirty="0">
                <a:solidFill>
                  <a:schemeClr val="tx1"/>
                </a:solidFill>
                <a:latin typeface="+mn-lt"/>
                <a:ea typeface="Calibri" panose="020F0502020204030204" pitchFamily="34" charset="0"/>
                <a:cs typeface="Times New Roman" panose="02020603050405020304" pitchFamily="18" charset="0"/>
              </a:rPr>
              <a:t> empty inbox. I also saw my APMs take a more active role in the oversight of their assigned universities and their confidence and knowledge flourished. </a:t>
            </a:r>
          </a:p>
          <a:p>
            <a:pPr defTabSz="942009">
              <a:defRPr/>
            </a:pPr>
            <a:endParaRPr lang="en-US" dirty="0">
              <a:solidFill>
                <a:schemeClr val="tx1"/>
              </a:solidFill>
              <a:latin typeface="+mn-lt"/>
            </a:endParaRPr>
          </a:p>
          <a:p>
            <a:pPr defTabSz="942009">
              <a:defRPr/>
            </a:pPr>
            <a:r>
              <a:rPr lang="en-US" u="sng" dirty="0">
                <a:solidFill>
                  <a:schemeClr val="tx1"/>
                </a:solidFill>
                <a:latin typeface="+mn-lt"/>
              </a:rPr>
              <a:t>Thomas takes over</a:t>
            </a:r>
          </a:p>
          <a:p>
            <a:pPr defTabSz="942009">
              <a:defRPr/>
            </a:pPr>
            <a:r>
              <a:rPr lang="en-US" dirty="0">
                <a:solidFill>
                  <a:schemeClr val="tx1"/>
                </a:solidFill>
                <a:latin typeface="+mn-lt"/>
              </a:rPr>
              <a:t>Another example was that for a project I was delegated the task of identifying what online tool to manage surveys we would use for an audit we were doing. I did the research including contacting and demoing several different pieces of software. I looked at cost, functionality, and whether they met our use case and, in the end, made a recommendation that was presented and approved by management. This is low level procurement – two licenses to online software vendor – but as with most government procurement it was all about documentation, so I made sure to include the pros/cons to each and presenting the compelling case for why software A was better than software B.</a:t>
            </a:r>
          </a:p>
          <a:p>
            <a:pPr defTabSz="942009">
              <a:defRPr/>
            </a:pPr>
            <a:endParaRPr lang="en-US" dirty="0">
              <a:solidFill>
                <a:schemeClr val="tx1"/>
              </a:solidFill>
              <a:latin typeface="+mn-lt"/>
            </a:endParaRPr>
          </a:p>
          <a:p>
            <a:pPr defTabSz="942009">
              <a:defRPr/>
            </a:pPr>
            <a:r>
              <a:rPr lang="en-US" dirty="0">
                <a:solidFill>
                  <a:schemeClr val="tx1"/>
                </a:solidFill>
                <a:latin typeface="+mn-lt"/>
              </a:rPr>
              <a:t>I think </a:t>
            </a:r>
            <a:r>
              <a:rPr lang="en-US" b="1" dirty="0">
                <a:solidFill>
                  <a:schemeClr val="tx1"/>
                </a:solidFill>
                <a:latin typeface="+mn-lt"/>
              </a:rPr>
              <a:t>it’s important that the delegate make a choice with this level </a:t>
            </a:r>
            <a:r>
              <a:rPr lang="en-US" dirty="0">
                <a:solidFill>
                  <a:schemeClr val="tx1"/>
                </a:solidFill>
                <a:latin typeface="+mn-lt"/>
              </a:rPr>
              <a:t>– which is the big differentiation between this and the previous level. With most things, there are usually a couple different ways we could go – but there should be a reason we follow a path and having them articulate that is helpful. I also usually advise a delegate to consider what their alternative would be if their recommended option isn’t viable. There’s nothing worse than getting a no to your recommendation and throwing your hands up and saying, “oh well, back to the drawing board”. If option A isn’t available, what’s our next best alternative?</a:t>
            </a:r>
          </a:p>
        </p:txBody>
      </p:sp>
      <p:sp>
        <p:nvSpPr>
          <p:cNvPr id="4" name="Slide Number Placeholder 3"/>
          <p:cNvSpPr>
            <a:spLocks noGrp="1"/>
          </p:cNvSpPr>
          <p:nvPr>
            <p:ph type="sldNum" sz="quarter" idx="5"/>
          </p:nvPr>
        </p:nvSpPr>
        <p:spPr/>
        <p:txBody>
          <a:bodyPr/>
          <a:lstStyle/>
          <a:p>
            <a:fld id="{4338A2A0-CC16-4A03-8872-19F9106DE07E}" type="slidenum">
              <a:rPr lang="en-US" smtClean="0"/>
              <a:t>9</a:t>
            </a:fld>
            <a:endParaRPr lang="en-US"/>
          </a:p>
        </p:txBody>
      </p:sp>
    </p:spTree>
    <p:extLst>
      <p:ext uri="{BB962C8B-B14F-4D97-AF65-F5344CB8AC3E}">
        <p14:creationId xmlns:p14="http://schemas.microsoft.com/office/powerpoint/2010/main" val="15531321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10695" y="6042805"/>
            <a:ext cx="12192000" cy="30175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800" i="0" dirty="0"/>
          </a:p>
        </p:txBody>
      </p:sp>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Rectangle 6"/>
          <p:cNvSpPr/>
          <p:nvPr userDrawn="1"/>
        </p:nvSpPr>
        <p:spPr bwMode="gray">
          <a:xfrm>
            <a:off x="10695" y="-35492"/>
            <a:ext cx="12192000" cy="14738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p:cNvSpPr txBox="1"/>
          <p:nvPr userDrawn="1"/>
        </p:nvSpPr>
        <p:spPr bwMode="ltGray">
          <a:xfrm>
            <a:off x="1422400" y="697038"/>
            <a:ext cx="8737600" cy="646331"/>
          </a:xfrm>
          <a:prstGeom prst="rect">
            <a:avLst/>
          </a:prstGeom>
          <a:noFill/>
        </p:spPr>
        <p:txBody>
          <a:bodyPr wrap="square" rtlCol="0">
            <a:spAutoFit/>
          </a:bodyPr>
          <a:lstStyle/>
          <a:p>
            <a:pPr algn="r"/>
            <a:r>
              <a:rPr lang="en-US" sz="3600" b="1" dirty="0">
                <a:solidFill>
                  <a:schemeClr val="bg1"/>
                </a:solidFill>
                <a:latin typeface="+mj-lt"/>
              </a:rPr>
              <a:t>Texas State Auditor’s Office</a:t>
            </a:r>
          </a:p>
        </p:txBody>
      </p:sp>
      <p:sp>
        <p:nvSpPr>
          <p:cNvPr id="11" name="Rectangle 10"/>
          <p:cNvSpPr/>
          <p:nvPr userDrawn="1"/>
        </p:nvSpPr>
        <p:spPr>
          <a:xfrm>
            <a:off x="0" y="1527048"/>
            <a:ext cx="12192000" cy="30175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Footer Placeholder 13"/>
          <p:cNvSpPr>
            <a:spLocks noGrp="1"/>
          </p:cNvSpPr>
          <p:nvPr>
            <p:ph type="ftr" sz="quarter" idx="10"/>
          </p:nvPr>
        </p:nvSpPr>
        <p:spPr/>
        <p:txBody>
          <a:bodyPr/>
          <a:lstStyle/>
          <a:p>
            <a:pPr algn="l"/>
            <a:r>
              <a:rPr lang="en-US"/>
              <a:t>Texas State Auditor’s Office</a:t>
            </a:r>
            <a:endParaRPr lang="en-US" dirty="0"/>
          </a:p>
        </p:txBody>
      </p:sp>
      <p:sp>
        <p:nvSpPr>
          <p:cNvPr id="15" name="Slide Number Placeholder 14"/>
          <p:cNvSpPr>
            <a:spLocks noGrp="1"/>
          </p:cNvSpPr>
          <p:nvPr>
            <p:ph type="sldNum" sz="quarter" idx="11"/>
          </p:nvPr>
        </p:nvSpPr>
        <p:spPr>
          <a:xfrm>
            <a:off x="8737600" y="6356351"/>
            <a:ext cx="2844800" cy="365125"/>
          </a:xfrm>
          <a:prstGeom prst="rect">
            <a:avLst/>
          </a:prstGeom>
        </p:spPr>
        <p:txBody>
          <a:bodyPr/>
          <a:lstStyle/>
          <a:p>
            <a:fld id="{C19B953D-48EC-4F1D-A6F0-38063324B460}" type="slidenum">
              <a:rPr lang="en-US" smtClean="0"/>
              <a:t>‹#›</a:t>
            </a:fld>
            <a:endParaRPr lang="en-US"/>
          </a:p>
        </p:txBody>
      </p:sp>
      <p:grpSp>
        <p:nvGrpSpPr>
          <p:cNvPr id="9" name="Group 8">
            <a:extLst>
              <a:ext uri="{FF2B5EF4-FFF2-40B4-BE49-F238E27FC236}">
                <a16:creationId xmlns:a16="http://schemas.microsoft.com/office/drawing/2014/main" id="{721A191D-F8FF-79D0-B2A1-FE6522DC0F73}"/>
              </a:ext>
            </a:extLst>
          </p:cNvPr>
          <p:cNvGrpSpPr/>
          <p:nvPr userDrawn="1"/>
        </p:nvGrpSpPr>
        <p:grpSpPr>
          <a:xfrm>
            <a:off x="10485120" y="152400"/>
            <a:ext cx="1554480" cy="1188720"/>
            <a:chOff x="10408920" y="80010"/>
            <a:chExt cx="1737360" cy="1303020"/>
          </a:xfrm>
        </p:grpSpPr>
        <p:sp>
          <p:nvSpPr>
            <p:cNvPr id="6" name="Oval 5">
              <a:extLst>
                <a:ext uri="{FF2B5EF4-FFF2-40B4-BE49-F238E27FC236}">
                  <a16:creationId xmlns:a16="http://schemas.microsoft.com/office/drawing/2014/main" id="{48490C6E-0CD9-FAAC-4C0F-278A3A57F52E}"/>
                </a:ext>
              </a:extLst>
            </p:cNvPr>
            <p:cNvSpPr/>
            <p:nvPr userDrawn="1"/>
          </p:nvSpPr>
          <p:spPr>
            <a:xfrm>
              <a:off x="10607040" y="91440"/>
              <a:ext cx="1280160" cy="1280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10;&#10;Description automatically generated">
              <a:extLst>
                <a:ext uri="{FF2B5EF4-FFF2-40B4-BE49-F238E27FC236}">
                  <a16:creationId xmlns:a16="http://schemas.microsoft.com/office/drawing/2014/main" id="{0B461ED8-4D60-E33C-DFDF-B58B8ACFF0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08920" y="80010"/>
              <a:ext cx="1737360" cy="1303020"/>
            </a:xfrm>
            <a:prstGeom prst="rect">
              <a:avLst/>
            </a:prstGeom>
          </p:spPr>
        </p:pic>
      </p:grpSp>
    </p:spTree>
    <p:extLst>
      <p:ext uri="{BB962C8B-B14F-4D97-AF65-F5344CB8AC3E}">
        <p14:creationId xmlns:p14="http://schemas.microsoft.com/office/powerpoint/2010/main" val="1894502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063DA-E790-5A65-85DA-1CD9B905B5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29C60F-B9C4-1B74-46C1-26170BF4CA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D644BA-3840-6B76-84CA-F4F3C9CA8A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A9AF2-ABC0-0465-1600-D919B520D351}"/>
              </a:ext>
            </a:extLst>
          </p:cNvPr>
          <p:cNvSpPr>
            <a:spLocks noGrp="1"/>
          </p:cNvSpPr>
          <p:nvPr>
            <p:ph type="dt" sz="half" idx="10"/>
          </p:nvPr>
        </p:nvSpPr>
        <p:spPr/>
        <p:txBody>
          <a:bodyPr/>
          <a:lstStyle/>
          <a:p>
            <a:fld id="{3BA6466E-2D3B-4AA2-9246-8557B43C504B}" type="datetimeFigureOut">
              <a:rPr lang="en-US" smtClean="0"/>
              <a:t>12/3/2024</a:t>
            </a:fld>
            <a:endParaRPr lang="en-US"/>
          </a:p>
        </p:txBody>
      </p:sp>
      <p:sp>
        <p:nvSpPr>
          <p:cNvPr id="6" name="Footer Placeholder 5">
            <a:extLst>
              <a:ext uri="{FF2B5EF4-FFF2-40B4-BE49-F238E27FC236}">
                <a16:creationId xmlns:a16="http://schemas.microsoft.com/office/drawing/2014/main" id="{87AC6780-C55B-5CD6-6243-5C3C12CD8A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3162C9-6BD5-C49A-213E-96CE83B83645}"/>
              </a:ext>
            </a:extLst>
          </p:cNvPr>
          <p:cNvSpPr>
            <a:spLocks noGrp="1"/>
          </p:cNvSpPr>
          <p:nvPr>
            <p:ph type="sldNum" sz="quarter" idx="12"/>
          </p:nvPr>
        </p:nvSpPr>
        <p:spPr/>
        <p:txBody>
          <a:bodyPr/>
          <a:lstStyle/>
          <a:p>
            <a:fld id="{D7080CFE-C9FE-42C4-8D07-8E07077E5504}" type="slidenum">
              <a:rPr lang="en-US" smtClean="0"/>
              <a:t>‹#›</a:t>
            </a:fld>
            <a:endParaRPr lang="en-US"/>
          </a:p>
        </p:txBody>
      </p:sp>
    </p:spTree>
    <p:extLst>
      <p:ext uri="{BB962C8B-B14F-4D97-AF65-F5344CB8AC3E}">
        <p14:creationId xmlns:p14="http://schemas.microsoft.com/office/powerpoint/2010/main" val="2920438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80247-4843-9327-6918-830BA8A891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B14657-E6D7-A9FF-7B0F-0AAAA7C89D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5EFB5D-74BA-43F3-C0CC-30C6053B36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EEF9D5-068A-D2FA-548D-D3DE416C5857}"/>
              </a:ext>
            </a:extLst>
          </p:cNvPr>
          <p:cNvSpPr>
            <a:spLocks noGrp="1"/>
          </p:cNvSpPr>
          <p:nvPr>
            <p:ph type="dt" sz="half" idx="10"/>
          </p:nvPr>
        </p:nvSpPr>
        <p:spPr/>
        <p:txBody>
          <a:bodyPr/>
          <a:lstStyle/>
          <a:p>
            <a:fld id="{3BA6466E-2D3B-4AA2-9246-8557B43C504B}" type="datetimeFigureOut">
              <a:rPr lang="en-US" smtClean="0"/>
              <a:t>12/3/2024</a:t>
            </a:fld>
            <a:endParaRPr lang="en-US"/>
          </a:p>
        </p:txBody>
      </p:sp>
      <p:sp>
        <p:nvSpPr>
          <p:cNvPr id="6" name="Footer Placeholder 5">
            <a:extLst>
              <a:ext uri="{FF2B5EF4-FFF2-40B4-BE49-F238E27FC236}">
                <a16:creationId xmlns:a16="http://schemas.microsoft.com/office/drawing/2014/main" id="{38BBC480-6376-A2CB-8D32-B6C451F72B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902768-B749-BED7-BB78-703699F4DAC2}"/>
              </a:ext>
            </a:extLst>
          </p:cNvPr>
          <p:cNvSpPr>
            <a:spLocks noGrp="1"/>
          </p:cNvSpPr>
          <p:nvPr>
            <p:ph type="sldNum" sz="quarter" idx="12"/>
          </p:nvPr>
        </p:nvSpPr>
        <p:spPr/>
        <p:txBody>
          <a:bodyPr/>
          <a:lstStyle/>
          <a:p>
            <a:fld id="{D7080CFE-C9FE-42C4-8D07-8E07077E5504}" type="slidenum">
              <a:rPr lang="en-US" smtClean="0"/>
              <a:t>‹#›</a:t>
            </a:fld>
            <a:endParaRPr lang="en-US"/>
          </a:p>
        </p:txBody>
      </p:sp>
      <p:grpSp>
        <p:nvGrpSpPr>
          <p:cNvPr id="8" name="Group 7">
            <a:extLst>
              <a:ext uri="{FF2B5EF4-FFF2-40B4-BE49-F238E27FC236}">
                <a16:creationId xmlns:a16="http://schemas.microsoft.com/office/drawing/2014/main" id="{D5868EB3-F144-23FC-6B73-0484F969D95B}"/>
              </a:ext>
            </a:extLst>
          </p:cNvPr>
          <p:cNvGrpSpPr/>
          <p:nvPr userDrawn="1"/>
        </p:nvGrpSpPr>
        <p:grpSpPr>
          <a:xfrm>
            <a:off x="10561320" y="5531804"/>
            <a:ext cx="1554480" cy="1188720"/>
            <a:chOff x="10408920" y="80010"/>
            <a:chExt cx="1737360" cy="1303020"/>
          </a:xfrm>
        </p:grpSpPr>
        <p:sp>
          <p:nvSpPr>
            <p:cNvPr id="9" name="Oval 8">
              <a:extLst>
                <a:ext uri="{FF2B5EF4-FFF2-40B4-BE49-F238E27FC236}">
                  <a16:creationId xmlns:a16="http://schemas.microsoft.com/office/drawing/2014/main" id="{D384CC4D-56D2-4945-5A55-DAED8C56C488}"/>
                </a:ext>
              </a:extLst>
            </p:cNvPr>
            <p:cNvSpPr/>
            <p:nvPr userDrawn="1"/>
          </p:nvSpPr>
          <p:spPr>
            <a:xfrm>
              <a:off x="10607040" y="91440"/>
              <a:ext cx="1280160" cy="1280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text&#10;&#10;Description automatically generated">
              <a:extLst>
                <a:ext uri="{FF2B5EF4-FFF2-40B4-BE49-F238E27FC236}">
                  <a16:creationId xmlns:a16="http://schemas.microsoft.com/office/drawing/2014/main" id="{7C9A1F44-F9EA-7DF3-A3CE-1B6A1587E7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08920" y="80010"/>
              <a:ext cx="1737360" cy="1303020"/>
            </a:xfrm>
            <a:prstGeom prst="rect">
              <a:avLst/>
            </a:prstGeom>
          </p:spPr>
        </p:pic>
      </p:grpSp>
    </p:spTree>
    <p:extLst>
      <p:ext uri="{BB962C8B-B14F-4D97-AF65-F5344CB8AC3E}">
        <p14:creationId xmlns:p14="http://schemas.microsoft.com/office/powerpoint/2010/main" val="2135524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58C85-7A7D-85EF-7417-2ED83E6FB6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3A70E0-B343-DD8F-249F-32D4DF4543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E0CC72-6C5F-9995-F61E-D4E835113352}"/>
              </a:ext>
            </a:extLst>
          </p:cNvPr>
          <p:cNvSpPr>
            <a:spLocks noGrp="1"/>
          </p:cNvSpPr>
          <p:nvPr>
            <p:ph type="dt" sz="half" idx="10"/>
          </p:nvPr>
        </p:nvSpPr>
        <p:spPr/>
        <p:txBody>
          <a:bodyPr/>
          <a:lstStyle/>
          <a:p>
            <a:fld id="{3BA6466E-2D3B-4AA2-9246-8557B43C504B}" type="datetimeFigureOut">
              <a:rPr lang="en-US" smtClean="0"/>
              <a:t>12/3/2024</a:t>
            </a:fld>
            <a:endParaRPr lang="en-US"/>
          </a:p>
        </p:txBody>
      </p:sp>
      <p:sp>
        <p:nvSpPr>
          <p:cNvPr id="5" name="Footer Placeholder 4">
            <a:extLst>
              <a:ext uri="{FF2B5EF4-FFF2-40B4-BE49-F238E27FC236}">
                <a16:creationId xmlns:a16="http://schemas.microsoft.com/office/drawing/2014/main" id="{FCE880D8-E8E9-ECE1-D2B8-18683B68A6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5E3581-6AE8-9406-1296-9C381AB5778C}"/>
              </a:ext>
            </a:extLst>
          </p:cNvPr>
          <p:cNvSpPr>
            <a:spLocks noGrp="1"/>
          </p:cNvSpPr>
          <p:nvPr>
            <p:ph type="sldNum" sz="quarter" idx="12"/>
          </p:nvPr>
        </p:nvSpPr>
        <p:spPr/>
        <p:txBody>
          <a:bodyPr/>
          <a:lstStyle/>
          <a:p>
            <a:fld id="{D7080CFE-C9FE-42C4-8D07-8E07077E5504}" type="slidenum">
              <a:rPr lang="en-US" smtClean="0"/>
              <a:t>‹#›</a:t>
            </a:fld>
            <a:endParaRPr lang="en-US"/>
          </a:p>
        </p:txBody>
      </p:sp>
      <p:grpSp>
        <p:nvGrpSpPr>
          <p:cNvPr id="7" name="Group 6">
            <a:extLst>
              <a:ext uri="{FF2B5EF4-FFF2-40B4-BE49-F238E27FC236}">
                <a16:creationId xmlns:a16="http://schemas.microsoft.com/office/drawing/2014/main" id="{8BC1ED50-9A37-955D-0993-0885092BC1F1}"/>
              </a:ext>
            </a:extLst>
          </p:cNvPr>
          <p:cNvGrpSpPr/>
          <p:nvPr userDrawn="1"/>
        </p:nvGrpSpPr>
        <p:grpSpPr>
          <a:xfrm>
            <a:off x="10561320" y="5562600"/>
            <a:ext cx="1554480" cy="1188720"/>
            <a:chOff x="10408920" y="80010"/>
            <a:chExt cx="1737360" cy="1303020"/>
          </a:xfrm>
        </p:grpSpPr>
        <p:sp>
          <p:nvSpPr>
            <p:cNvPr id="8" name="Oval 7">
              <a:extLst>
                <a:ext uri="{FF2B5EF4-FFF2-40B4-BE49-F238E27FC236}">
                  <a16:creationId xmlns:a16="http://schemas.microsoft.com/office/drawing/2014/main" id="{8EDA72C5-4EC7-3D8F-7312-97A7C526CFDC}"/>
                </a:ext>
              </a:extLst>
            </p:cNvPr>
            <p:cNvSpPr/>
            <p:nvPr userDrawn="1"/>
          </p:nvSpPr>
          <p:spPr>
            <a:xfrm>
              <a:off x="10607040" y="91440"/>
              <a:ext cx="1280160" cy="1280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6E16B16D-8F7B-AF89-8BA6-E4C69D6F3A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08920" y="80010"/>
              <a:ext cx="1737360" cy="1303020"/>
            </a:xfrm>
            <a:prstGeom prst="rect">
              <a:avLst/>
            </a:prstGeom>
          </p:spPr>
        </p:pic>
      </p:grpSp>
    </p:spTree>
    <p:extLst>
      <p:ext uri="{BB962C8B-B14F-4D97-AF65-F5344CB8AC3E}">
        <p14:creationId xmlns:p14="http://schemas.microsoft.com/office/powerpoint/2010/main" val="2315194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EFD88-2C77-8F12-E512-54955E33F9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D233BB-5CA2-1CE6-F6E2-B8E9896731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8C912E-5EE9-7B24-5951-0BA65FFF68EC}"/>
              </a:ext>
            </a:extLst>
          </p:cNvPr>
          <p:cNvSpPr>
            <a:spLocks noGrp="1"/>
          </p:cNvSpPr>
          <p:nvPr>
            <p:ph type="dt" sz="half" idx="10"/>
          </p:nvPr>
        </p:nvSpPr>
        <p:spPr/>
        <p:txBody>
          <a:bodyPr/>
          <a:lstStyle/>
          <a:p>
            <a:fld id="{3BA6466E-2D3B-4AA2-9246-8557B43C504B}" type="datetimeFigureOut">
              <a:rPr lang="en-US" smtClean="0"/>
              <a:t>12/3/2024</a:t>
            </a:fld>
            <a:endParaRPr lang="en-US"/>
          </a:p>
        </p:txBody>
      </p:sp>
      <p:sp>
        <p:nvSpPr>
          <p:cNvPr id="5" name="Footer Placeholder 4">
            <a:extLst>
              <a:ext uri="{FF2B5EF4-FFF2-40B4-BE49-F238E27FC236}">
                <a16:creationId xmlns:a16="http://schemas.microsoft.com/office/drawing/2014/main" id="{2C80AFCD-B7E4-8EB3-EFF2-4D1B72C94D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B2A72E-48ED-D34D-5250-0821BA748EE9}"/>
              </a:ext>
            </a:extLst>
          </p:cNvPr>
          <p:cNvSpPr>
            <a:spLocks noGrp="1"/>
          </p:cNvSpPr>
          <p:nvPr>
            <p:ph type="sldNum" sz="quarter" idx="12"/>
          </p:nvPr>
        </p:nvSpPr>
        <p:spPr/>
        <p:txBody>
          <a:bodyPr/>
          <a:lstStyle/>
          <a:p>
            <a:fld id="{D7080CFE-C9FE-42C4-8D07-8E07077E5504}" type="slidenum">
              <a:rPr lang="en-US" smtClean="0"/>
              <a:t>‹#›</a:t>
            </a:fld>
            <a:endParaRPr lang="en-US"/>
          </a:p>
        </p:txBody>
      </p:sp>
      <p:grpSp>
        <p:nvGrpSpPr>
          <p:cNvPr id="7" name="Group 6">
            <a:extLst>
              <a:ext uri="{FF2B5EF4-FFF2-40B4-BE49-F238E27FC236}">
                <a16:creationId xmlns:a16="http://schemas.microsoft.com/office/drawing/2014/main" id="{FE6B067D-590E-C26A-D439-031BE515C85E}"/>
              </a:ext>
            </a:extLst>
          </p:cNvPr>
          <p:cNvGrpSpPr/>
          <p:nvPr userDrawn="1"/>
        </p:nvGrpSpPr>
        <p:grpSpPr>
          <a:xfrm>
            <a:off x="10561320" y="5562600"/>
            <a:ext cx="1554480" cy="1188720"/>
            <a:chOff x="10408920" y="80010"/>
            <a:chExt cx="1737360" cy="1303020"/>
          </a:xfrm>
        </p:grpSpPr>
        <p:sp>
          <p:nvSpPr>
            <p:cNvPr id="8" name="Oval 7">
              <a:extLst>
                <a:ext uri="{FF2B5EF4-FFF2-40B4-BE49-F238E27FC236}">
                  <a16:creationId xmlns:a16="http://schemas.microsoft.com/office/drawing/2014/main" id="{E5DCB94D-A8DD-0C54-3214-6101F4FA530A}"/>
                </a:ext>
              </a:extLst>
            </p:cNvPr>
            <p:cNvSpPr/>
            <p:nvPr userDrawn="1"/>
          </p:nvSpPr>
          <p:spPr>
            <a:xfrm>
              <a:off x="10607040" y="91440"/>
              <a:ext cx="1280160" cy="1280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95B19D4C-81E1-9DD0-1E89-4B6310A2A3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08920" y="80010"/>
              <a:ext cx="1737360" cy="1303020"/>
            </a:xfrm>
            <a:prstGeom prst="rect">
              <a:avLst/>
            </a:prstGeom>
          </p:spPr>
        </p:pic>
      </p:grpSp>
    </p:spTree>
    <p:extLst>
      <p:ext uri="{BB962C8B-B14F-4D97-AF65-F5344CB8AC3E}">
        <p14:creationId xmlns:p14="http://schemas.microsoft.com/office/powerpoint/2010/main" val="37778441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96526-F743-B043-5073-7E61511BDB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D759B7-C987-76A4-1769-6C62164AF6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0525CD-2D4A-2643-D5D7-BF01AD6CD921}"/>
              </a:ext>
            </a:extLst>
          </p:cNvPr>
          <p:cNvSpPr>
            <a:spLocks noGrp="1"/>
          </p:cNvSpPr>
          <p:nvPr>
            <p:ph type="dt" sz="half" idx="10"/>
          </p:nvPr>
        </p:nvSpPr>
        <p:spPr/>
        <p:txBody>
          <a:bodyPr/>
          <a:lstStyle/>
          <a:p>
            <a:fld id="{3BA6466E-2D3B-4AA2-9246-8557B43C504B}" type="datetimeFigureOut">
              <a:rPr lang="en-US" smtClean="0"/>
              <a:t>12/3/2024</a:t>
            </a:fld>
            <a:endParaRPr lang="en-US"/>
          </a:p>
        </p:txBody>
      </p:sp>
      <p:sp>
        <p:nvSpPr>
          <p:cNvPr id="5" name="Footer Placeholder 4">
            <a:extLst>
              <a:ext uri="{FF2B5EF4-FFF2-40B4-BE49-F238E27FC236}">
                <a16:creationId xmlns:a16="http://schemas.microsoft.com/office/drawing/2014/main" id="{8C35A391-3751-7792-F6DF-576E7DBC9E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C4872F-5A11-B95C-40CA-8FA9F00AF342}"/>
              </a:ext>
            </a:extLst>
          </p:cNvPr>
          <p:cNvSpPr>
            <a:spLocks noGrp="1"/>
          </p:cNvSpPr>
          <p:nvPr>
            <p:ph type="sldNum" sz="quarter" idx="12"/>
          </p:nvPr>
        </p:nvSpPr>
        <p:spPr/>
        <p:txBody>
          <a:bodyPr/>
          <a:lstStyle/>
          <a:p>
            <a:fld id="{D7080CFE-C9FE-42C4-8D07-8E07077E5504}" type="slidenum">
              <a:rPr lang="en-US" smtClean="0"/>
              <a:t>‹#›</a:t>
            </a:fld>
            <a:endParaRPr lang="en-US"/>
          </a:p>
        </p:txBody>
      </p:sp>
      <p:grpSp>
        <p:nvGrpSpPr>
          <p:cNvPr id="7" name="Group 6">
            <a:extLst>
              <a:ext uri="{FF2B5EF4-FFF2-40B4-BE49-F238E27FC236}">
                <a16:creationId xmlns:a16="http://schemas.microsoft.com/office/drawing/2014/main" id="{1DC6E8EF-5D02-45B5-F32E-7316E4B3B504}"/>
              </a:ext>
            </a:extLst>
          </p:cNvPr>
          <p:cNvGrpSpPr/>
          <p:nvPr userDrawn="1"/>
        </p:nvGrpSpPr>
        <p:grpSpPr>
          <a:xfrm>
            <a:off x="10561320" y="5531804"/>
            <a:ext cx="1554480" cy="1188720"/>
            <a:chOff x="10408920" y="80010"/>
            <a:chExt cx="1737360" cy="1303020"/>
          </a:xfrm>
        </p:grpSpPr>
        <p:sp>
          <p:nvSpPr>
            <p:cNvPr id="8" name="Oval 7">
              <a:extLst>
                <a:ext uri="{FF2B5EF4-FFF2-40B4-BE49-F238E27FC236}">
                  <a16:creationId xmlns:a16="http://schemas.microsoft.com/office/drawing/2014/main" id="{DE05537E-D20F-8330-6E5A-FC7706518BD2}"/>
                </a:ext>
              </a:extLst>
            </p:cNvPr>
            <p:cNvSpPr/>
            <p:nvPr userDrawn="1"/>
          </p:nvSpPr>
          <p:spPr>
            <a:xfrm>
              <a:off x="10607040" y="91440"/>
              <a:ext cx="1280160" cy="1280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EDF09D9F-1CE1-9387-72F5-2BADBAFA48A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08920" y="80010"/>
              <a:ext cx="1737360" cy="1303020"/>
            </a:xfrm>
            <a:prstGeom prst="rect">
              <a:avLst/>
            </a:prstGeom>
          </p:spPr>
        </p:pic>
      </p:grpSp>
    </p:spTree>
    <p:extLst>
      <p:ext uri="{BB962C8B-B14F-4D97-AF65-F5344CB8AC3E}">
        <p14:creationId xmlns:p14="http://schemas.microsoft.com/office/powerpoint/2010/main" val="29016385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3D815-2189-311E-BDE4-A608C20F49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02504A-7378-D15A-AF31-FE30727D33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E0E7D6-9D00-6B0D-1ED9-3350E9F252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02D7B3-6933-CEC1-C128-33BD2FB310C2}"/>
              </a:ext>
            </a:extLst>
          </p:cNvPr>
          <p:cNvSpPr>
            <a:spLocks noGrp="1"/>
          </p:cNvSpPr>
          <p:nvPr>
            <p:ph type="dt" sz="half" idx="10"/>
          </p:nvPr>
        </p:nvSpPr>
        <p:spPr/>
        <p:txBody>
          <a:bodyPr/>
          <a:lstStyle/>
          <a:p>
            <a:fld id="{3BA6466E-2D3B-4AA2-9246-8557B43C504B}" type="datetimeFigureOut">
              <a:rPr lang="en-US" smtClean="0"/>
              <a:t>12/3/2024</a:t>
            </a:fld>
            <a:endParaRPr lang="en-US"/>
          </a:p>
        </p:txBody>
      </p:sp>
      <p:sp>
        <p:nvSpPr>
          <p:cNvPr id="6" name="Footer Placeholder 5">
            <a:extLst>
              <a:ext uri="{FF2B5EF4-FFF2-40B4-BE49-F238E27FC236}">
                <a16:creationId xmlns:a16="http://schemas.microsoft.com/office/drawing/2014/main" id="{9A44C9E2-6C75-B601-B658-94236FCDF6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8FB2A1-94FB-C320-0E9C-BD915C202730}"/>
              </a:ext>
            </a:extLst>
          </p:cNvPr>
          <p:cNvSpPr>
            <a:spLocks noGrp="1"/>
          </p:cNvSpPr>
          <p:nvPr>
            <p:ph type="sldNum" sz="quarter" idx="12"/>
          </p:nvPr>
        </p:nvSpPr>
        <p:spPr/>
        <p:txBody>
          <a:bodyPr/>
          <a:lstStyle/>
          <a:p>
            <a:fld id="{D7080CFE-C9FE-42C4-8D07-8E07077E5504}" type="slidenum">
              <a:rPr lang="en-US" smtClean="0"/>
              <a:t>‹#›</a:t>
            </a:fld>
            <a:endParaRPr lang="en-US"/>
          </a:p>
        </p:txBody>
      </p:sp>
      <p:grpSp>
        <p:nvGrpSpPr>
          <p:cNvPr id="8" name="Group 7">
            <a:extLst>
              <a:ext uri="{FF2B5EF4-FFF2-40B4-BE49-F238E27FC236}">
                <a16:creationId xmlns:a16="http://schemas.microsoft.com/office/drawing/2014/main" id="{180C3CFD-41E2-1DB5-FD55-4A2438C1B323}"/>
              </a:ext>
            </a:extLst>
          </p:cNvPr>
          <p:cNvGrpSpPr/>
          <p:nvPr userDrawn="1"/>
        </p:nvGrpSpPr>
        <p:grpSpPr>
          <a:xfrm>
            <a:off x="10561320" y="5531804"/>
            <a:ext cx="1554480" cy="1188720"/>
            <a:chOff x="10408920" y="80010"/>
            <a:chExt cx="1737360" cy="1303020"/>
          </a:xfrm>
        </p:grpSpPr>
        <p:sp>
          <p:nvSpPr>
            <p:cNvPr id="9" name="Oval 8">
              <a:extLst>
                <a:ext uri="{FF2B5EF4-FFF2-40B4-BE49-F238E27FC236}">
                  <a16:creationId xmlns:a16="http://schemas.microsoft.com/office/drawing/2014/main" id="{F725D4CD-E84E-3BA3-9514-41C712AE699B}"/>
                </a:ext>
              </a:extLst>
            </p:cNvPr>
            <p:cNvSpPr/>
            <p:nvPr userDrawn="1"/>
          </p:nvSpPr>
          <p:spPr>
            <a:xfrm>
              <a:off x="10607040" y="91440"/>
              <a:ext cx="1280160" cy="1280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text&#10;&#10;Description automatically generated">
              <a:extLst>
                <a:ext uri="{FF2B5EF4-FFF2-40B4-BE49-F238E27FC236}">
                  <a16:creationId xmlns:a16="http://schemas.microsoft.com/office/drawing/2014/main" id="{7666DF27-C47E-9DEB-4013-DDF7FEAEC73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08920" y="80010"/>
              <a:ext cx="1737360" cy="1303020"/>
            </a:xfrm>
            <a:prstGeom prst="rect">
              <a:avLst/>
            </a:prstGeom>
          </p:spPr>
        </p:pic>
      </p:grpSp>
    </p:spTree>
    <p:extLst>
      <p:ext uri="{BB962C8B-B14F-4D97-AF65-F5344CB8AC3E}">
        <p14:creationId xmlns:p14="http://schemas.microsoft.com/office/powerpoint/2010/main" val="4153181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2D37A-6F5B-BE72-3E3A-DE01F92B6C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BF436E-FC7C-8F84-6957-A6C454A46B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C9CB76-04C9-619D-C0E2-DFAFDF286E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32ABCF-EAF0-7800-BDDB-AE2FD847D6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E48EB0-888A-55B5-265C-DDEFB66C9D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A732BF-374D-633D-9AEA-220BB334E52C}"/>
              </a:ext>
            </a:extLst>
          </p:cNvPr>
          <p:cNvSpPr>
            <a:spLocks noGrp="1"/>
          </p:cNvSpPr>
          <p:nvPr>
            <p:ph type="dt" sz="half" idx="10"/>
          </p:nvPr>
        </p:nvSpPr>
        <p:spPr/>
        <p:txBody>
          <a:bodyPr/>
          <a:lstStyle/>
          <a:p>
            <a:fld id="{3BA6466E-2D3B-4AA2-9246-8557B43C504B}" type="datetimeFigureOut">
              <a:rPr lang="en-US" smtClean="0"/>
              <a:t>12/3/2024</a:t>
            </a:fld>
            <a:endParaRPr lang="en-US"/>
          </a:p>
        </p:txBody>
      </p:sp>
      <p:sp>
        <p:nvSpPr>
          <p:cNvPr id="8" name="Footer Placeholder 7">
            <a:extLst>
              <a:ext uri="{FF2B5EF4-FFF2-40B4-BE49-F238E27FC236}">
                <a16:creationId xmlns:a16="http://schemas.microsoft.com/office/drawing/2014/main" id="{8E192EEB-6FD9-3040-7143-42592A63AA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6BDDD1-F007-9EE0-6265-82428274C412}"/>
              </a:ext>
            </a:extLst>
          </p:cNvPr>
          <p:cNvSpPr>
            <a:spLocks noGrp="1"/>
          </p:cNvSpPr>
          <p:nvPr>
            <p:ph type="sldNum" sz="quarter" idx="12"/>
          </p:nvPr>
        </p:nvSpPr>
        <p:spPr/>
        <p:txBody>
          <a:bodyPr/>
          <a:lstStyle/>
          <a:p>
            <a:fld id="{D7080CFE-C9FE-42C4-8D07-8E07077E5504}" type="slidenum">
              <a:rPr lang="en-US" smtClean="0"/>
              <a:t>‹#›</a:t>
            </a:fld>
            <a:endParaRPr lang="en-US"/>
          </a:p>
        </p:txBody>
      </p:sp>
      <p:grpSp>
        <p:nvGrpSpPr>
          <p:cNvPr id="10" name="Group 9">
            <a:extLst>
              <a:ext uri="{FF2B5EF4-FFF2-40B4-BE49-F238E27FC236}">
                <a16:creationId xmlns:a16="http://schemas.microsoft.com/office/drawing/2014/main" id="{A917DD61-9AFE-50B3-B262-2F6C6BE82E89}"/>
              </a:ext>
            </a:extLst>
          </p:cNvPr>
          <p:cNvGrpSpPr/>
          <p:nvPr userDrawn="1"/>
        </p:nvGrpSpPr>
        <p:grpSpPr>
          <a:xfrm>
            <a:off x="10561320" y="5531804"/>
            <a:ext cx="1554480" cy="1188720"/>
            <a:chOff x="10408920" y="80010"/>
            <a:chExt cx="1737360" cy="1303020"/>
          </a:xfrm>
        </p:grpSpPr>
        <p:sp>
          <p:nvSpPr>
            <p:cNvPr id="11" name="Oval 10">
              <a:extLst>
                <a:ext uri="{FF2B5EF4-FFF2-40B4-BE49-F238E27FC236}">
                  <a16:creationId xmlns:a16="http://schemas.microsoft.com/office/drawing/2014/main" id="{C1508127-E867-F244-7506-13A854895E60}"/>
                </a:ext>
              </a:extLst>
            </p:cNvPr>
            <p:cNvSpPr/>
            <p:nvPr userDrawn="1"/>
          </p:nvSpPr>
          <p:spPr>
            <a:xfrm>
              <a:off x="10607040" y="91440"/>
              <a:ext cx="1280160" cy="1280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text&#10;&#10;Description automatically generated">
              <a:extLst>
                <a:ext uri="{FF2B5EF4-FFF2-40B4-BE49-F238E27FC236}">
                  <a16:creationId xmlns:a16="http://schemas.microsoft.com/office/drawing/2014/main" id="{BE62673C-D0A0-6266-2E73-EFD7C6B2F2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08920" y="80010"/>
              <a:ext cx="1737360" cy="1303020"/>
            </a:xfrm>
            <a:prstGeom prst="rect">
              <a:avLst/>
            </a:prstGeom>
          </p:spPr>
        </p:pic>
      </p:grpSp>
    </p:spTree>
    <p:extLst>
      <p:ext uri="{BB962C8B-B14F-4D97-AF65-F5344CB8AC3E}">
        <p14:creationId xmlns:p14="http://schemas.microsoft.com/office/powerpoint/2010/main" val="7014345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6725E-8D2A-2B24-EA7A-EDFB460EE0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8A6D6D-A9A1-7C9D-2041-50539E484585}"/>
              </a:ext>
            </a:extLst>
          </p:cNvPr>
          <p:cNvSpPr>
            <a:spLocks noGrp="1"/>
          </p:cNvSpPr>
          <p:nvPr>
            <p:ph type="dt" sz="half" idx="10"/>
          </p:nvPr>
        </p:nvSpPr>
        <p:spPr/>
        <p:txBody>
          <a:bodyPr/>
          <a:lstStyle/>
          <a:p>
            <a:fld id="{3BA6466E-2D3B-4AA2-9246-8557B43C504B}" type="datetimeFigureOut">
              <a:rPr lang="en-US" smtClean="0"/>
              <a:t>12/3/2024</a:t>
            </a:fld>
            <a:endParaRPr lang="en-US"/>
          </a:p>
        </p:txBody>
      </p:sp>
      <p:sp>
        <p:nvSpPr>
          <p:cNvPr id="4" name="Footer Placeholder 3">
            <a:extLst>
              <a:ext uri="{FF2B5EF4-FFF2-40B4-BE49-F238E27FC236}">
                <a16:creationId xmlns:a16="http://schemas.microsoft.com/office/drawing/2014/main" id="{E7C9D5CC-E061-2A7E-4248-73D7E251B9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5E799C-2617-BAF2-28DA-8BEF21BEB9C4}"/>
              </a:ext>
            </a:extLst>
          </p:cNvPr>
          <p:cNvSpPr>
            <a:spLocks noGrp="1"/>
          </p:cNvSpPr>
          <p:nvPr>
            <p:ph type="sldNum" sz="quarter" idx="12"/>
          </p:nvPr>
        </p:nvSpPr>
        <p:spPr/>
        <p:txBody>
          <a:bodyPr/>
          <a:lstStyle/>
          <a:p>
            <a:fld id="{D7080CFE-C9FE-42C4-8D07-8E07077E5504}" type="slidenum">
              <a:rPr lang="en-US" smtClean="0"/>
              <a:t>‹#›</a:t>
            </a:fld>
            <a:endParaRPr lang="en-US"/>
          </a:p>
        </p:txBody>
      </p:sp>
      <p:grpSp>
        <p:nvGrpSpPr>
          <p:cNvPr id="6" name="Group 5">
            <a:extLst>
              <a:ext uri="{FF2B5EF4-FFF2-40B4-BE49-F238E27FC236}">
                <a16:creationId xmlns:a16="http://schemas.microsoft.com/office/drawing/2014/main" id="{E4A1D01B-3C0D-2416-24F8-BDADE908091D}"/>
              </a:ext>
            </a:extLst>
          </p:cNvPr>
          <p:cNvGrpSpPr/>
          <p:nvPr userDrawn="1"/>
        </p:nvGrpSpPr>
        <p:grpSpPr>
          <a:xfrm>
            <a:off x="10561320" y="5531804"/>
            <a:ext cx="1554480" cy="1188720"/>
            <a:chOff x="10408920" y="80010"/>
            <a:chExt cx="1737360" cy="1303020"/>
          </a:xfrm>
        </p:grpSpPr>
        <p:sp>
          <p:nvSpPr>
            <p:cNvPr id="7" name="Oval 6">
              <a:extLst>
                <a:ext uri="{FF2B5EF4-FFF2-40B4-BE49-F238E27FC236}">
                  <a16:creationId xmlns:a16="http://schemas.microsoft.com/office/drawing/2014/main" id="{4FE55539-36F4-B8E9-EC15-EA1CA22E2FBE}"/>
                </a:ext>
              </a:extLst>
            </p:cNvPr>
            <p:cNvSpPr/>
            <p:nvPr userDrawn="1"/>
          </p:nvSpPr>
          <p:spPr>
            <a:xfrm>
              <a:off x="10607040" y="91440"/>
              <a:ext cx="1280160" cy="1280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10;&#10;Description automatically generated">
              <a:extLst>
                <a:ext uri="{FF2B5EF4-FFF2-40B4-BE49-F238E27FC236}">
                  <a16:creationId xmlns:a16="http://schemas.microsoft.com/office/drawing/2014/main" id="{C896AE29-29AD-6714-79BA-FB64D449F9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08920" y="80010"/>
              <a:ext cx="1737360" cy="1303020"/>
            </a:xfrm>
            <a:prstGeom prst="rect">
              <a:avLst/>
            </a:prstGeom>
          </p:spPr>
        </p:pic>
      </p:grpSp>
    </p:spTree>
    <p:extLst>
      <p:ext uri="{BB962C8B-B14F-4D97-AF65-F5344CB8AC3E}">
        <p14:creationId xmlns:p14="http://schemas.microsoft.com/office/powerpoint/2010/main" val="29805998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761A4A-8BA5-DFF4-6D38-CFE0CC6D9A2C}"/>
              </a:ext>
            </a:extLst>
          </p:cNvPr>
          <p:cNvSpPr>
            <a:spLocks noGrp="1"/>
          </p:cNvSpPr>
          <p:nvPr>
            <p:ph type="dt" sz="half" idx="10"/>
          </p:nvPr>
        </p:nvSpPr>
        <p:spPr/>
        <p:txBody>
          <a:bodyPr/>
          <a:lstStyle/>
          <a:p>
            <a:fld id="{3BA6466E-2D3B-4AA2-9246-8557B43C504B}" type="datetimeFigureOut">
              <a:rPr lang="en-US" smtClean="0"/>
              <a:t>12/3/2024</a:t>
            </a:fld>
            <a:endParaRPr lang="en-US"/>
          </a:p>
        </p:txBody>
      </p:sp>
      <p:sp>
        <p:nvSpPr>
          <p:cNvPr id="3" name="Footer Placeholder 2">
            <a:extLst>
              <a:ext uri="{FF2B5EF4-FFF2-40B4-BE49-F238E27FC236}">
                <a16:creationId xmlns:a16="http://schemas.microsoft.com/office/drawing/2014/main" id="{996EB54A-1BD7-BA84-3A9E-B0C2DB03C8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241D61-3D4B-A552-5E77-0C9762ED1E07}"/>
              </a:ext>
            </a:extLst>
          </p:cNvPr>
          <p:cNvSpPr>
            <a:spLocks noGrp="1"/>
          </p:cNvSpPr>
          <p:nvPr>
            <p:ph type="sldNum" sz="quarter" idx="12"/>
          </p:nvPr>
        </p:nvSpPr>
        <p:spPr/>
        <p:txBody>
          <a:bodyPr/>
          <a:lstStyle/>
          <a:p>
            <a:fld id="{D7080CFE-C9FE-42C4-8D07-8E07077E5504}" type="slidenum">
              <a:rPr lang="en-US" smtClean="0"/>
              <a:t>‹#›</a:t>
            </a:fld>
            <a:endParaRPr lang="en-US"/>
          </a:p>
        </p:txBody>
      </p:sp>
    </p:spTree>
    <p:extLst>
      <p:ext uri="{BB962C8B-B14F-4D97-AF65-F5344CB8AC3E}">
        <p14:creationId xmlns:p14="http://schemas.microsoft.com/office/powerpoint/2010/main" val="39407572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37D63-FCA4-0160-65B1-F6967A1ADE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690D21-8E7E-6220-2447-A39212559A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D721B4-A839-0913-90C5-CC3AD343DC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71EBBD-F1FD-D3FA-FC51-3FD75AE1B196}"/>
              </a:ext>
            </a:extLst>
          </p:cNvPr>
          <p:cNvSpPr>
            <a:spLocks noGrp="1"/>
          </p:cNvSpPr>
          <p:nvPr>
            <p:ph type="dt" sz="half" idx="10"/>
          </p:nvPr>
        </p:nvSpPr>
        <p:spPr/>
        <p:txBody>
          <a:bodyPr/>
          <a:lstStyle/>
          <a:p>
            <a:fld id="{3BA6466E-2D3B-4AA2-9246-8557B43C504B}" type="datetimeFigureOut">
              <a:rPr lang="en-US" smtClean="0"/>
              <a:t>12/3/2024</a:t>
            </a:fld>
            <a:endParaRPr lang="en-US"/>
          </a:p>
        </p:txBody>
      </p:sp>
      <p:sp>
        <p:nvSpPr>
          <p:cNvPr id="6" name="Footer Placeholder 5">
            <a:extLst>
              <a:ext uri="{FF2B5EF4-FFF2-40B4-BE49-F238E27FC236}">
                <a16:creationId xmlns:a16="http://schemas.microsoft.com/office/drawing/2014/main" id="{F6582826-5A85-EA96-ED5B-779D0CF0CF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5D5633-03C1-B750-A597-3BADB12D4C1B}"/>
              </a:ext>
            </a:extLst>
          </p:cNvPr>
          <p:cNvSpPr>
            <a:spLocks noGrp="1"/>
          </p:cNvSpPr>
          <p:nvPr>
            <p:ph type="sldNum" sz="quarter" idx="12"/>
          </p:nvPr>
        </p:nvSpPr>
        <p:spPr/>
        <p:txBody>
          <a:bodyPr/>
          <a:lstStyle/>
          <a:p>
            <a:fld id="{D7080CFE-C9FE-42C4-8D07-8E07077E5504}" type="slidenum">
              <a:rPr lang="en-US" smtClean="0"/>
              <a:t>‹#›</a:t>
            </a:fld>
            <a:endParaRPr lang="en-US"/>
          </a:p>
        </p:txBody>
      </p:sp>
    </p:spTree>
    <p:extLst>
      <p:ext uri="{BB962C8B-B14F-4D97-AF65-F5344CB8AC3E}">
        <p14:creationId xmlns:p14="http://schemas.microsoft.com/office/powerpoint/2010/main" val="591610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70F07BE1-D964-9BB8-F53D-9F3988A5EA5E}"/>
              </a:ext>
            </a:extLst>
          </p:cNvPr>
          <p:cNvGrpSpPr/>
          <p:nvPr userDrawn="1"/>
        </p:nvGrpSpPr>
        <p:grpSpPr>
          <a:xfrm>
            <a:off x="10561320" y="5531804"/>
            <a:ext cx="1554480" cy="1188720"/>
            <a:chOff x="10408920" y="80010"/>
            <a:chExt cx="1737360" cy="1303020"/>
          </a:xfrm>
        </p:grpSpPr>
        <p:sp>
          <p:nvSpPr>
            <p:cNvPr id="6" name="Oval 5">
              <a:extLst>
                <a:ext uri="{FF2B5EF4-FFF2-40B4-BE49-F238E27FC236}">
                  <a16:creationId xmlns:a16="http://schemas.microsoft.com/office/drawing/2014/main" id="{C176CBC8-C42B-D45E-C41D-111EB72FDA0B}"/>
                </a:ext>
              </a:extLst>
            </p:cNvPr>
            <p:cNvSpPr/>
            <p:nvPr userDrawn="1"/>
          </p:nvSpPr>
          <p:spPr>
            <a:xfrm>
              <a:off x="10607040" y="91440"/>
              <a:ext cx="1280160" cy="1280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82F31B51-A29D-659C-24F1-8E895188D8A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08920" y="80010"/>
              <a:ext cx="1737360" cy="1303020"/>
            </a:xfrm>
            <a:prstGeom prst="rect">
              <a:avLst/>
            </a:prstGeom>
          </p:spPr>
        </p:pic>
      </p:grpSp>
    </p:spTree>
    <p:extLst>
      <p:ext uri="{BB962C8B-B14F-4D97-AF65-F5344CB8AC3E}">
        <p14:creationId xmlns:p14="http://schemas.microsoft.com/office/powerpoint/2010/main" val="2967917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0823C-E117-24BF-C0D7-D84DF8BA8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24FC12-F0FB-20EE-562B-278F74ED2E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52D46D-1F82-3949-F90B-24A9E22180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E7F18D-CF0B-7456-22B9-422888AE4074}"/>
              </a:ext>
            </a:extLst>
          </p:cNvPr>
          <p:cNvSpPr>
            <a:spLocks noGrp="1"/>
          </p:cNvSpPr>
          <p:nvPr>
            <p:ph type="dt" sz="half" idx="10"/>
          </p:nvPr>
        </p:nvSpPr>
        <p:spPr/>
        <p:txBody>
          <a:bodyPr/>
          <a:lstStyle/>
          <a:p>
            <a:fld id="{3BA6466E-2D3B-4AA2-9246-8557B43C504B}" type="datetimeFigureOut">
              <a:rPr lang="en-US" smtClean="0"/>
              <a:t>12/3/2024</a:t>
            </a:fld>
            <a:endParaRPr lang="en-US"/>
          </a:p>
        </p:txBody>
      </p:sp>
      <p:sp>
        <p:nvSpPr>
          <p:cNvPr id="6" name="Footer Placeholder 5">
            <a:extLst>
              <a:ext uri="{FF2B5EF4-FFF2-40B4-BE49-F238E27FC236}">
                <a16:creationId xmlns:a16="http://schemas.microsoft.com/office/drawing/2014/main" id="{B460974E-BCEF-2706-A1E8-D96E0F9BA4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254136-4897-360A-E245-9C0B775BEBBF}"/>
              </a:ext>
            </a:extLst>
          </p:cNvPr>
          <p:cNvSpPr>
            <a:spLocks noGrp="1"/>
          </p:cNvSpPr>
          <p:nvPr>
            <p:ph type="sldNum" sz="quarter" idx="12"/>
          </p:nvPr>
        </p:nvSpPr>
        <p:spPr/>
        <p:txBody>
          <a:bodyPr/>
          <a:lstStyle/>
          <a:p>
            <a:fld id="{D7080CFE-C9FE-42C4-8D07-8E07077E5504}" type="slidenum">
              <a:rPr lang="en-US" smtClean="0"/>
              <a:t>‹#›</a:t>
            </a:fld>
            <a:endParaRPr lang="en-US"/>
          </a:p>
        </p:txBody>
      </p:sp>
      <p:grpSp>
        <p:nvGrpSpPr>
          <p:cNvPr id="8" name="Group 7">
            <a:extLst>
              <a:ext uri="{FF2B5EF4-FFF2-40B4-BE49-F238E27FC236}">
                <a16:creationId xmlns:a16="http://schemas.microsoft.com/office/drawing/2014/main" id="{60B88FDF-B723-5D15-D567-196A13AEA2DB}"/>
              </a:ext>
            </a:extLst>
          </p:cNvPr>
          <p:cNvGrpSpPr/>
          <p:nvPr userDrawn="1"/>
        </p:nvGrpSpPr>
        <p:grpSpPr>
          <a:xfrm>
            <a:off x="10561320" y="5531804"/>
            <a:ext cx="1554480" cy="1188720"/>
            <a:chOff x="10408920" y="80010"/>
            <a:chExt cx="1737360" cy="1303020"/>
          </a:xfrm>
        </p:grpSpPr>
        <p:sp>
          <p:nvSpPr>
            <p:cNvPr id="9" name="Oval 8">
              <a:extLst>
                <a:ext uri="{FF2B5EF4-FFF2-40B4-BE49-F238E27FC236}">
                  <a16:creationId xmlns:a16="http://schemas.microsoft.com/office/drawing/2014/main" id="{7B58B8EE-9110-CF60-7EA6-19E29DF4F039}"/>
                </a:ext>
              </a:extLst>
            </p:cNvPr>
            <p:cNvSpPr/>
            <p:nvPr userDrawn="1"/>
          </p:nvSpPr>
          <p:spPr>
            <a:xfrm>
              <a:off x="10607040" y="91440"/>
              <a:ext cx="1280160" cy="1280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text&#10;&#10;Description automatically generated">
              <a:extLst>
                <a:ext uri="{FF2B5EF4-FFF2-40B4-BE49-F238E27FC236}">
                  <a16:creationId xmlns:a16="http://schemas.microsoft.com/office/drawing/2014/main" id="{F50BCA59-4A92-01CA-54E6-1D0C180667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08920" y="80010"/>
              <a:ext cx="1737360" cy="1303020"/>
            </a:xfrm>
            <a:prstGeom prst="rect">
              <a:avLst/>
            </a:prstGeom>
          </p:spPr>
        </p:pic>
      </p:grpSp>
    </p:spTree>
    <p:extLst>
      <p:ext uri="{BB962C8B-B14F-4D97-AF65-F5344CB8AC3E}">
        <p14:creationId xmlns:p14="http://schemas.microsoft.com/office/powerpoint/2010/main" val="40604777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393CE-DF5F-439A-1016-4C26CE6EF5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DB3579-0546-7AB1-AC6E-0A53B96838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846C7A-AE99-0D4C-C057-3358E84552E8}"/>
              </a:ext>
            </a:extLst>
          </p:cNvPr>
          <p:cNvSpPr>
            <a:spLocks noGrp="1"/>
          </p:cNvSpPr>
          <p:nvPr>
            <p:ph type="dt" sz="half" idx="10"/>
          </p:nvPr>
        </p:nvSpPr>
        <p:spPr/>
        <p:txBody>
          <a:bodyPr/>
          <a:lstStyle/>
          <a:p>
            <a:fld id="{3BA6466E-2D3B-4AA2-9246-8557B43C504B}" type="datetimeFigureOut">
              <a:rPr lang="en-US" smtClean="0"/>
              <a:t>12/3/2024</a:t>
            </a:fld>
            <a:endParaRPr lang="en-US"/>
          </a:p>
        </p:txBody>
      </p:sp>
      <p:sp>
        <p:nvSpPr>
          <p:cNvPr id="5" name="Footer Placeholder 4">
            <a:extLst>
              <a:ext uri="{FF2B5EF4-FFF2-40B4-BE49-F238E27FC236}">
                <a16:creationId xmlns:a16="http://schemas.microsoft.com/office/drawing/2014/main" id="{303BD240-094E-9F51-1D0C-2BF6F2B679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DC3D0F-AA53-C19D-B1A6-85AFB5062BB3}"/>
              </a:ext>
            </a:extLst>
          </p:cNvPr>
          <p:cNvSpPr>
            <a:spLocks noGrp="1"/>
          </p:cNvSpPr>
          <p:nvPr>
            <p:ph type="sldNum" sz="quarter" idx="12"/>
          </p:nvPr>
        </p:nvSpPr>
        <p:spPr/>
        <p:txBody>
          <a:bodyPr/>
          <a:lstStyle/>
          <a:p>
            <a:fld id="{D7080CFE-C9FE-42C4-8D07-8E07077E5504}" type="slidenum">
              <a:rPr lang="en-US" smtClean="0"/>
              <a:t>‹#›</a:t>
            </a:fld>
            <a:endParaRPr lang="en-US"/>
          </a:p>
        </p:txBody>
      </p:sp>
    </p:spTree>
    <p:extLst>
      <p:ext uri="{BB962C8B-B14F-4D97-AF65-F5344CB8AC3E}">
        <p14:creationId xmlns:p14="http://schemas.microsoft.com/office/powerpoint/2010/main" val="29552840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F701CA-9C3E-048A-75A5-92D9FCBC0F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4D7CA0-B0B8-C635-F0D2-65B43AC0D1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1E72BA-CD59-7919-9DD5-034314DB0AFF}"/>
              </a:ext>
            </a:extLst>
          </p:cNvPr>
          <p:cNvSpPr>
            <a:spLocks noGrp="1"/>
          </p:cNvSpPr>
          <p:nvPr>
            <p:ph type="dt" sz="half" idx="10"/>
          </p:nvPr>
        </p:nvSpPr>
        <p:spPr/>
        <p:txBody>
          <a:bodyPr/>
          <a:lstStyle/>
          <a:p>
            <a:fld id="{3BA6466E-2D3B-4AA2-9246-8557B43C504B}" type="datetimeFigureOut">
              <a:rPr lang="en-US" smtClean="0"/>
              <a:t>12/3/2024</a:t>
            </a:fld>
            <a:endParaRPr lang="en-US"/>
          </a:p>
        </p:txBody>
      </p:sp>
      <p:sp>
        <p:nvSpPr>
          <p:cNvPr id="5" name="Footer Placeholder 4">
            <a:extLst>
              <a:ext uri="{FF2B5EF4-FFF2-40B4-BE49-F238E27FC236}">
                <a16:creationId xmlns:a16="http://schemas.microsoft.com/office/drawing/2014/main" id="{A11308D4-49A1-3034-DD95-A0F9DFBBAF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9364E1-9A35-7381-9FB6-971F827788FA}"/>
              </a:ext>
            </a:extLst>
          </p:cNvPr>
          <p:cNvSpPr>
            <a:spLocks noGrp="1"/>
          </p:cNvSpPr>
          <p:nvPr>
            <p:ph type="sldNum" sz="quarter" idx="12"/>
          </p:nvPr>
        </p:nvSpPr>
        <p:spPr/>
        <p:txBody>
          <a:bodyPr/>
          <a:lstStyle/>
          <a:p>
            <a:fld id="{D7080CFE-C9FE-42C4-8D07-8E07077E5504}" type="slidenum">
              <a:rPr lang="en-US" smtClean="0"/>
              <a:t>‹#›</a:t>
            </a:fld>
            <a:endParaRPr lang="en-US"/>
          </a:p>
        </p:txBody>
      </p:sp>
    </p:spTree>
    <p:extLst>
      <p:ext uri="{BB962C8B-B14F-4D97-AF65-F5344CB8AC3E}">
        <p14:creationId xmlns:p14="http://schemas.microsoft.com/office/powerpoint/2010/main" val="3176072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DFBE3-2720-6B8A-4CFC-69520D66C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566B6F-82B5-6A58-32DC-E7C543190B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35EB7C-17DD-0304-2650-59778E620973}"/>
              </a:ext>
            </a:extLst>
          </p:cNvPr>
          <p:cNvSpPr>
            <a:spLocks noGrp="1"/>
          </p:cNvSpPr>
          <p:nvPr>
            <p:ph type="dt" sz="half" idx="10"/>
          </p:nvPr>
        </p:nvSpPr>
        <p:spPr/>
        <p:txBody>
          <a:bodyPr/>
          <a:lstStyle/>
          <a:p>
            <a:fld id="{3BA6466E-2D3B-4AA2-9246-8557B43C504B}" type="datetimeFigureOut">
              <a:rPr lang="en-US" smtClean="0"/>
              <a:t>12/3/2024</a:t>
            </a:fld>
            <a:endParaRPr lang="en-US"/>
          </a:p>
        </p:txBody>
      </p:sp>
      <p:sp>
        <p:nvSpPr>
          <p:cNvPr id="5" name="Footer Placeholder 4">
            <a:extLst>
              <a:ext uri="{FF2B5EF4-FFF2-40B4-BE49-F238E27FC236}">
                <a16:creationId xmlns:a16="http://schemas.microsoft.com/office/drawing/2014/main" id="{D12A6D68-CCF3-33B3-2912-AD9A252ED7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071AD6-552F-62E9-A02C-EBE74DB2B553}"/>
              </a:ext>
            </a:extLst>
          </p:cNvPr>
          <p:cNvSpPr>
            <a:spLocks noGrp="1"/>
          </p:cNvSpPr>
          <p:nvPr>
            <p:ph type="sldNum" sz="quarter" idx="12"/>
          </p:nvPr>
        </p:nvSpPr>
        <p:spPr/>
        <p:txBody>
          <a:bodyPr/>
          <a:lstStyle/>
          <a:p>
            <a:fld id="{D7080CFE-C9FE-42C4-8D07-8E07077E5504}" type="slidenum">
              <a:rPr lang="en-US" smtClean="0"/>
              <a:t>‹#›</a:t>
            </a:fld>
            <a:endParaRPr lang="en-US"/>
          </a:p>
        </p:txBody>
      </p:sp>
      <p:grpSp>
        <p:nvGrpSpPr>
          <p:cNvPr id="7" name="Group 6">
            <a:extLst>
              <a:ext uri="{FF2B5EF4-FFF2-40B4-BE49-F238E27FC236}">
                <a16:creationId xmlns:a16="http://schemas.microsoft.com/office/drawing/2014/main" id="{0E66C507-BCCD-D04F-455F-9D815BC69AD6}"/>
              </a:ext>
            </a:extLst>
          </p:cNvPr>
          <p:cNvGrpSpPr/>
          <p:nvPr userDrawn="1"/>
        </p:nvGrpSpPr>
        <p:grpSpPr>
          <a:xfrm>
            <a:off x="10561320" y="5562600"/>
            <a:ext cx="1554480" cy="1188720"/>
            <a:chOff x="10408920" y="80010"/>
            <a:chExt cx="1737360" cy="1303020"/>
          </a:xfrm>
        </p:grpSpPr>
        <p:sp>
          <p:nvSpPr>
            <p:cNvPr id="8" name="Oval 7">
              <a:extLst>
                <a:ext uri="{FF2B5EF4-FFF2-40B4-BE49-F238E27FC236}">
                  <a16:creationId xmlns:a16="http://schemas.microsoft.com/office/drawing/2014/main" id="{E1C91641-3A4C-4BEA-B054-1FF07A45312E}"/>
                </a:ext>
              </a:extLst>
            </p:cNvPr>
            <p:cNvSpPr/>
            <p:nvPr userDrawn="1"/>
          </p:nvSpPr>
          <p:spPr>
            <a:xfrm>
              <a:off x="10607040" y="91440"/>
              <a:ext cx="1280160" cy="1280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E897A2EE-7E6D-4850-9F5E-A5FE35CBE5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08920" y="80010"/>
              <a:ext cx="1737360" cy="1303020"/>
            </a:xfrm>
            <a:prstGeom prst="rect">
              <a:avLst/>
            </a:prstGeom>
          </p:spPr>
        </p:pic>
      </p:grpSp>
    </p:spTree>
    <p:extLst>
      <p:ext uri="{BB962C8B-B14F-4D97-AF65-F5344CB8AC3E}">
        <p14:creationId xmlns:p14="http://schemas.microsoft.com/office/powerpoint/2010/main" val="351439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4AF4D-9F36-016C-88FF-F8315FE287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972311-3315-9904-395B-C28C4CEB0A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BD02AF-8055-6B1A-8182-4FBD15E36133}"/>
              </a:ext>
            </a:extLst>
          </p:cNvPr>
          <p:cNvSpPr>
            <a:spLocks noGrp="1"/>
          </p:cNvSpPr>
          <p:nvPr>
            <p:ph type="dt" sz="half" idx="10"/>
          </p:nvPr>
        </p:nvSpPr>
        <p:spPr/>
        <p:txBody>
          <a:bodyPr/>
          <a:lstStyle/>
          <a:p>
            <a:fld id="{3BA6466E-2D3B-4AA2-9246-8557B43C504B}" type="datetimeFigureOut">
              <a:rPr lang="en-US" smtClean="0"/>
              <a:t>12/3/2024</a:t>
            </a:fld>
            <a:endParaRPr lang="en-US"/>
          </a:p>
        </p:txBody>
      </p:sp>
      <p:sp>
        <p:nvSpPr>
          <p:cNvPr id="5" name="Footer Placeholder 4">
            <a:extLst>
              <a:ext uri="{FF2B5EF4-FFF2-40B4-BE49-F238E27FC236}">
                <a16:creationId xmlns:a16="http://schemas.microsoft.com/office/drawing/2014/main" id="{A2D77168-4126-3CFD-C1F3-74DE356EB5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285947-F61B-728F-7188-7532D093F607}"/>
              </a:ext>
            </a:extLst>
          </p:cNvPr>
          <p:cNvSpPr>
            <a:spLocks noGrp="1"/>
          </p:cNvSpPr>
          <p:nvPr>
            <p:ph type="sldNum" sz="quarter" idx="12"/>
          </p:nvPr>
        </p:nvSpPr>
        <p:spPr/>
        <p:txBody>
          <a:bodyPr/>
          <a:lstStyle/>
          <a:p>
            <a:fld id="{D7080CFE-C9FE-42C4-8D07-8E07077E5504}" type="slidenum">
              <a:rPr lang="en-US" smtClean="0"/>
              <a:t>‹#›</a:t>
            </a:fld>
            <a:endParaRPr lang="en-US"/>
          </a:p>
        </p:txBody>
      </p:sp>
      <p:grpSp>
        <p:nvGrpSpPr>
          <p:cNvPr id="7" name="Group 6">
            <a:extLst>
              <a:ext uri="{FF2B5EF4-FFF2-40B4-BE49-F238E27FC236}">
                <a16:creationId xmlns:a16="http://schemas.microsoft.com/office/drawing/2014/main" id="{6B65BEE1-EFDF-85A9-5D00-75010D419B84}"/>
              </a:ext>
            </a:extLst>
          </p:cNvPr>
          <p:cNvGrpSpPr/>
          <p:nvPr userDrawn="1"/>
        </p:nvGrpSpPr>
        <p:grpSpPr>
          <a:xfrm>
            <a:off x="10561320" y="5562600"/>
            <a:ext cx="1554480" cy="1188720"/>
            <a:chOff x="10408920" y="80010"/>
            <a:chExt cx="1737360" cy="1303020"/>
          </a:xfrm>
        </p:grpSpPr>
        <p:sp>
          <p:nvSpPr>
            <p:cNvPr id="8" name="Oval 7">
              <a:extLst>
                <a:ext uri="{FF2B5EF4-FFF2-40B4-BE49-F238E27FC236}">
                  <a16:creationId xmlns:a16="http://schemas.microsoft.com/office/drawing/2014/main" id="{C96C178E-5022-B393-C2B9-AC2F1ACDFF0F}"/>
                </a:ext>
              </a:extLst>
            </p:cNvPr>
            <p:cNvSpPr/>
            <p:nvPr userDrawn="1"/>
          </p:nvSpPr>
          <p:spPr>
            <a:xfrm>
              <a:off x="10607040" y="91440"/>
              <a:ext cx="1280160" cy="1280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5649A414-5E7D-8602-908A-8CD2DAEB82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08920" y="80010"/>
              <a:ext cx="1737360" cy="1303020"/>
            </a:xfrm>
            <a:prstGeom prst="rect">
              <a:avLst/>
            </a:prstGeom>
          </p:spPr>
        </p:pic>
      </p:grpSp>
    </p:spTree>
    <p:extLst>
      <p:ext uri="{BB962C8B-B14F-4D97-AF65-F5344CB8AC3E}">
        <p14:creationId xmlns:p14="http://schemas.microsoft.com/office/powerpoint/2010/main" val="1374845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231A2-FD7B-E8EA-CC8F-0E1CAEF494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125383-A1B0-D007-9CE3-4F38F12518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D2847C-AAE8-2177-06B2-019EF950DD4E}"/>
              </a:ext>
            </a:extLst>
          </p:cNvPr>
          <p:cNvSpPr>
            <a:spLocks noGrp="1"/>
          </p:cNvSpPr>
          <p:nvPr>
            <p:ph type="dt" sz="half" idx="10"/>
          </p:nvPr>
        </p:nvSpPr>
        <p:spPr/>
        <p:txBody>
          <a:bodyPr/>
          <a:lstStyle/>
          <a:p>
            <a:fld id="{3BA6466E-2D3B-4AA2-9246-8557B43C504B}" type="datetimeFigureOut">
              <a:rPr lang="en-US" smtClean="0"/>
              <a:t>12/3/2024</a:t>
            </a:fld>
            <a:endParaRPr lang="en-US"/>
          </a:p>
        </p:txBody>
      </p:sp>
      <p:sp>
        <p:nvSpPr>
          <p:cNvPr id="5" name="Footer Placeholder 4">
            <a:extLst>
              <a:ext uri="{FF2B5EF4-FFF2-40B4-BE49-F238E27FC236}">
                <a16:creationId xmlns:a16="http://schemas.microsoft.com/office/drawing/2014/main" id="{B5CE26F3-3F8C-190B-7CDC-7EB4B46BB5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531628-9754-7F97-DE8E-3307E540153A}"/>
              </a:ext>
            </a:extLst>
          </p:cNvPr>
          <p:cNvSpPr>
            <a:spLocks noGrp="1"/>
          </p:cNvSpPr>
          <p:nvPr>
            <p:ph type="sldNum" sz="quarter" idx="12"/>
          </p:nvPr>
        </p:nvSpPr>
        <p:spPr/>
        <p:txBody>
          <a:bodyPr/>
          <a:lstStyle/>
          <a:p>
            <a:fld id="{D7080CFE-C9FE-42C4-8D07-8E07077E5504}" type="slidenum">
              <a:rPr lang="en-US" smtClean="0"/>
              <a:t>‹#›</a:t>
            </a:fld>
            <a:endParaRPr lang="en-US"/>
          </a:p>
        </p:txBody>
      </p:sp>
      <p:grpSp>
        <p:nvGrpSpPr>
          <p:cNvPr id="7" name="Group 6">
            <a:extLst>
              <a:ext uri="{FF2B5EF4-FFF2-40B4-BE49-F238E27FC236}">
                <a16:creationId xmlns:a16="http://schemas.microsoft.com/office/drawing/2014/main" id="{A8BB33C5-DADF-5B27-0255-2D2253AD4AD9}"/>
              </a:ext>
            </a:extLst>
          </p:cNvPr>
          <p:cNvGrpSpPr/>
          <p:nvPr userDrawn="1"/>
        </p:nvGrpSpPr>
        <p:grpSpPr>
          <a:xfrm>
            <a:off x="10561320" y="5531804"/>
            <a:ext cx="1554480" cy="1188720"/>
            <a:chOff x="10408920" y="80010"/>
            <a:chExt cx="1737360" cy="1303020"/>
          </a:xfrm>
        </p:grpSpPr>
        <p:sp>
          <p:nvSpPr>
            <p:cNvPr id="8" name="Oval 7">
              <a:extLst>
                <a:ext uri="{FF2B5EF4-FFF2-40B4-BE49-F238E27FC236}">
                  <a16:creationId xmlns:a16="http://schemas.microsoft.com/office/drawing/2014/main" id="{BDE3FA7B-357A-A9D7-C7B4-60A6C6CB34CB}"/>
                </a:ext>
              </a:extLst>
            </p:cNvPr>
            <p:cNvSpPr/>
            <p:nvPr userDrawn="1"/>
          </p:nvSpPr>
          <p:spPr>
            <a:xfrm>
              <a:off x="10607040" y="91440"/>
              <a:ext cx="1280160" cy="1280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10A78D32-487E-BC00-9F18-C5E7F27E49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08920" y="80010"/>
              <a:ext cx="1737360" cy="1303020"/>
            </a:xfrm>
            <a:prstGeom prst="rect">
              <a:avLst/>
            </a:prstGeom>
          </p:spPr>
        </p:pic>
      </p:grpSp>
    </p:spTree>
    <p:extLst>
      <p:ext uri="{BB962C8B-B14F-4D97-AF65-F5344CB8AC3E}">
        <p14:creationId xmlns:p14="http://schemas.microsoft.com/office/powerpoint/2010/main" val="665803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59BF8-BA2A-53CD-DAD8-FE0F1658B2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5BB1E1-F059-2553-91B4-AC66018303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F76F09-7BBD-D86E-A159-DAF4DB8B93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1D93C3-D9F2-660E-601A-F623D5D96ED6}"/>
              </a:ext>
            </a:extLst>
          </p:cNvPr>
          <p:cNvSpPr>
            <a:spLocks noGrp="1"/>
          </p:cNvSpPr>
          <p:nvPr>
            <p:ph type="dt" sz="half" idx="10"/>
          </p:nvPr>
        </p:nvSpPr>
        <p:spPr/>
        <p:txBody>
          <a:bodyPr/>
          <a:lstStyle/>
          <a:p>
            <a:fld id="{3BA6466E-2D3B-4AA2-9246-8557B43C504B}" type="datetimeFigureOut">
              <a:rPr lang="en-US" smtClean="0"/>
              <a:t>12/3/2024</a:t>
            </a:fld>
            <a:endParaRPr lang="en-US"/>
          </a:p>
        </p:txBody>
      </p:sp>
      <p:sp>
        <p:nvSpPr>
          <p:cNvPr id="6" name="Footer Placeholder 5">
            <a:extLst>
              <a:ext uri="{FF2B5EF4-FFF2-40B4-BE49-F238E27FC236}">
                <a16:creationId xmlns:a16="http://schemas.microsoft.com/office/drawing/2014/main" id="{F252394A-A529-6925-850D-4EEFE72172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365826-D233-E5FC-CAAA-7BF98C7B0F1E}"/>
              </a:ext>
            </a:extLst>
          </p:cNvPr>
          <p:cNvSpPr>
            <a:spLocks noGrp="1"/>
          </p:cNvSpPr>
          <p:nvPr>
            <p:ph type="sldNum" sz="quarter" idx="12"/>
          </p:nvPr>
        </p:nvSpPr>
        <p:spPr/>
        <p:txBody>
          <a:bodyPr/>
          <a:lstStyle/>
          <a:p>
            <a:fld id="{D7080CFE-C9FE-42C4-8D07-8E07077E5504}" type="slidenum">
              <a:rPr lang="en-US" smtClean="0"/>
              <a:t>‹#›</a:t>
            </a:fld>
            <a:endParaRPr lang="en-US"/>
          </a:p>
        </p:txBody>
      </p:sp>
      <p:grpSp>
        <p:nvGrpSpPr>
          <p:cNvPr id="8" name="Group 7">
            <a:extLst>
              <a:ext uri="{FF2B5EF4-FFF2-40B4-BE49-F238E27FC236}">
                <a16:creationId xmlns:a16="http://schemas.microsoft.com/office/drawing/2014/main" id="{C7D1DA9D-9506-A261-4DC8-C2EB4AF9FF85}"/>
              </a:ext>
            </a:extLst>
          </p:cNvPr>
          <p:cNvGrpSpPr/>
          <p:nvPr userDrawn="1"/>
        </p:nvGrpSpPr>
        <p:grpSpPr>
          <a:xfrm>
            <a:off x="10561320" y="5531804"/>
            <a:ext cx="1554480" cy="1188720"/>
            <a:chOff x="10408920" y="80010"/>
            <a:chExt cx="1737360" cy="1303020"/>
          </a:xfrm>
        </p:grpSpPr>
        <p:sp>
          <p:nvSpPr>
            <p:cNvPr id="9" name="Oval 8">
              <a:extLst>
                <a:ext uri="{FF2B5EF4-FFF2-40B4-BE49-F238E27FC236}">
                  <a16:creationId xmlns:a16="http://schemas.microsoft.com/office/drawing/2014/main" id="{19FC88AC-B067-842A-9775-CC966F83D142}"/>
                </a:ext>
              </a:extLst>
            </p:cNvPr>
            <p:cNvSpPr/>
            <p:nvPr userDrawn="1"/>
          </p:nvSpPr>
          <p:spPr>
            <a:xfrm>
              <a:off x="10607040" y="91440"/>
              <a:ext cx="1280160" cy="1280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text&#10;&#10;Description automatically generated">
              <a:extLst>
                <a:ext uri="{FF2B5EF4-FFF2-40B4-BE49-F238E27FC236}">
                  <a16:creationId xmlns:a16="http://schemas.microsoft.com/office/drawing/2014/main" id="{AA8EA7DE-FCEF-2B29-8C59-228B75CF2D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08920" y="80010"/>
              <a:ext cx="1737360" cy="1303020"/>
            </a:xfrm>
            <a:prstGeom prst="rect">
              <a:avLst/>
            </a:prstGeom>
          </p:spPr>
        </p:pic>
      </p:grpSp>
    </p:spTree>
    <p:extLst>
      <p:ext uri="{BB962C8B-B14F-4D97-AF65-F5344CB8AC3E}">
        <p14:creationId xmlns:p14="http://schemas.microsoft.com/office/powerpoint/2010/main" val="1994802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27652-A9E6-E6C5-E03C-B68516CB31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FF9BE3-6016-BDFB-61BA-8E6C32E8FA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772CDF-788E-8A5C-5F62-25E0A0A46C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0DF7D7-5D34-2F11-D883-3A6C923026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1AC603-52DB-A2D1-0617-6E4603B4DD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A7661B-C001-8520-A391-DAD4AFE49CFA}"/>
              </a:ext>
            </a:extLst>
          </p:cNvPr>
          <p:cNvSpPr>
            <a:spLocks noGrp="1"/>
          </p:cNvSpPr>
          <p:nvPr>
            <p:ph type="dt" sz="half" idx="10"/>
          </p:nvPr>
        </p:nvSpPr>
        <p:spPr/>
        <p:txBody>
          <a:bodyPr/>
          <a:lstStyle/>
          <a:p>
            <a:fld id="{3BA6466E-2D3B-4AA2-9246-8557B43C504B}" type="datetimeFigureOut">
              <a:rPr lang="en-US" smtClean="0"/>
              <a:t>12/3/2024</a:t>
            </a:fld>
            <a:endParaRPr lang="en-US"/>
          </a:p>
        </p:txBody>
      </p:sp>
      <p:sp>
        <p:nvSpPr>
          <p:cNvPr id="8" name="Footer Placeholder 7">
            <a:extLst>
              <a:ext uri="{FF2B5EF4-FFF2-40B4-BE49-F238E27FC236}">
                <a16:creationId xmlns:a16="http://schemas.microsoft.com/office/drawing/2014/main" id="{83B9567F-FF09-5B37-0F1C-86338D3EE4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67C4D9-5CC4-9CAA-536D-97994AF33372}"/>
              </a:ext>
            </a:extLst>
          </p:cNvPr>
          <p:cNvSpPr>
            <a:spLocks noGrp="1"/>
          </p:cNvSpPr>
          <p:nvPr>
            <p:ph type="sldNum" sz="quarter" idx="12"/>
          </p:nvPr>
        </p:nvSpPr>
        <p:spPr/>
        <p:txBody>
          <a:bodyPr/>
          <a:lstStyle/>
          <a:p>
            <a:fld id="{D7080CFE-C9FE-42C4-8D07-8E07077E5504}" type="slidenum">
              <a:rPr lang="en-US" smtClean="0"/>
              <a:t>‹#›</a:t>
            </a:fld>
            <a:endParaRPr lang="en-US"/>
          </a:p>
        </p:txBody>
      </p:sp>
      <p:grpSp>
        <p:nvGrpSpPr>
          <p:cNvPr id="10" name="Group 9">
            <a:extLst>
              <a:ext uri="{FF2B5EF4-FFF2-40B4-BE49-F238E27FC236}">
                <a16:creationId xmlns:a16="http://schemas.microsoft.com/office/drawing/2014/main" id="{6DD61AB5-F277-59DA-A424-BA62523EC22A}"/>
              </a:ext>
            </a:extLst>
          </p:cNvPr>
          <p:cNvGrpSpPr/>
          <p:nvPr userDrawn="1"/>
        </p:nvGrpSpPr>
        <p:grpSpPr>
          <a:xfrm>
            <a:off x="10561320" y="5531804"/>
            <a:ext cx="1554480" cy="1188720"/>
            <a:chOff x="10408920" y="80010"/>
            <a:chExt cx="1737360" cy="1303020"/>
          </a:xfrm>
        </p:grpSpPr>
        <p:sp>
          <p:nvSpPr>
            <p:cNvPr id="11" name="Oval 10">
              <a:extLst>
                <a:ext uri="{FF2B5EF4-FFF2-40B4-BE49-F238E27FC236}">
                  <a16:creationId xmlns:a16="http://schemas.microsoft.com/office/drawing/2014/main" id="{FF2DBB2D-39C9-E7F5-07CC-D883F600A21F}"/>
                </a:ext>
              </a:extLst>
            </p:cNvPr>
            <p:cNvSpPr/>
            <p:nvPr userDrawn="1"/>
          </p:nvSpPr>
          <p:spPr>
            <a:xfrm>
              <a:off x="10607040" y="91440"/>
              <a:ext cx="1280160" cy="1280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text&#10;&#10;Description automatically generated">
              <a:extLst>
                <a:ext uri="{FF2B5EF4-FFF2-40B4-BE49-F238E27FC236}">
                  <a16:creationId xmlns:a16="http://schemas.microsoft.com/office/drawing/2014/main" id="{BD0E5AA2-F558-805F-3A7D-3FF0DA6917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08920" y="80010"/>
              <a:ext cx="1737360" cy="1303020"/>
            </a:xfrm>
            <a:prstGeom prst="rect">
              <a:avLst/>
            </a:prstGeom>
          </p:spPr>
        </p:pic>
      </p:grpSp>
    </p:spTree>
    <p:extLst>
      <p:ext uri="{BB962C8B-B14F-4D97-AF65-F5344CB8AC3E}">
        <p14:creationId xmlns:p14="http://schemas.microsoft.com/office/powerpoint/2010/main" val="670499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8865E-96FA-B9BC-0D2C-AB5E0D7726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515049-84B8-001C-853B-41434A451FE4}"/>
              </a:ext>
            </a:extLst>
          </p:cNvPr>
          <p:cNvSpPr>
            <a:spLocks noGrp="1"/>
          </p:cNvSpPr>
          <p:nvPr>
            <p:ph type="dt" sz="half" idx="10"/>
          </p:nvPr>
        </p:nvSpPr>
        <p:spPr/>
        <p:txBody>
          <a:bodyPr/>
          <a:lstStyle/>
          <a:p>
            <a:fld id="{3BA6466E-2D3B-4AA2-9246-8557B43C504B}" type="datetimeFigureOut">
              <a:rPr lang="en-US" smtClean="0"/>
              <a:t>12/3/2024</a:t>
            </a:fld>
            <a:endParaRPr lang="en-US"/>
          </a:p>
        </p:txBody>
      </p:sp>
      <p:sp>
        <p:nvSpPr>
          <p:cNvPr id="4" name="Footer Placeholder 3">
            <a:extLst>
              <a:ext uri="{FF2B5EF4-FFF2-40B4-BE49-F238E27FC236}">
                <a16:creationId xmlns:a16="http://schemas.microsoft.com/office/drawing/2014/main" id="{1D89B3CA-D6B3-BB5F-314F-304097ED92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38B80D-DDF5-A029-FC7A-31DF7D76C81D}"/>
              </a:ext>
            </a:extLst>
          </p:cNvPr>
          <p:cNvSpPr>
            <a:spLocks noGrp="1"/>
          </p:cNvSpPr>
          <p:nvPr>
            <p:ph type="sldNum" sz="quarter" idx="12"/>
          </p:nvPr>
        </p:nvSpPr>
        <p:spPr/>
        <p:txBody>
          <a:bodyPr/>
          <a:lstStyle/>
          <a:p>
            <a:fld id="{D7080CFE-C9FE-42C4-8D07-8E07077E5504}" type="slidenum">
              <a:rPr lang="en-US" smtClean="0"/>
              <a:t>‹#›</a:t>
            </a:fld>
            <a:endParaRPr lang="en-US"/>
          </a:p>
        </p:txBody>
      </p:sp>
      <p:grpSp>
        <p:nvGrpSpPr>
          <p:cNvPr id="6" name="Group 5">
            <a:extLst>
              <a:ext uri="{FF2B5EF4-FFF2-40B4-BE49-F238E27FC236}">
                <a16:creationId xmlns:a16="http://schemas.microsoft.com/office/drawing/2014/main" id="{FA483509-C2EB-27AA-5F8E-C147F569AA55}"/>
              </a:ext>
            </a:extLst>
          </p:cNvPr>
          <p:cNvGrpSpPr/>
          <p:nvPr userDrawn="1"/>
        </p:nvGrpSpPr>
        <p:grpSpPr>
          <a:xfrm>
            <a:off x="10561320" y="5531804"/>
            <a:ext cx="1554480" cy="1188720"/>
            <a:chOff x="10408920" y="80010"/>
            <a:chExt cx="1737360" cy="1303020"/>
          </a:xfrm>
        </p:grpSpPr>
        <p:sp>
          <p:nvSpPr>
            <p:cNvPr id="7" name="Oval 6">
              <a:extLst>
                <a:ext uri="{FF2B5EF4-FFF2-40B4-BE49-F238E27FC236}">
                  <a16:creationId xmlns:a16="http://schemas.microsoft.com/office/drawing/2014/main" id="{AB3AF1DA-ACAF-BA41-3BDC-4059234B286C}"/>
                </a:ext>
              </a:extLst>
            </p:cNvPr>
            <p:cNvSpPr/>
            <p:nvPr userDrawn="1"/>
          </p:nvSpPr>
          <p:spPr>
            <a:xfrm>
              <a:off x="10607040" y="91440"/>
              <a:ext cx="1280160" cy="1280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10;&#10;Description automatically generated">
              <a:extLst>
                <a:ext uri="{FF2B5EF4-FFF2-40B4-BE49-F238E27FC236}">
                  <a16:creationId xmlns:a16="http://schemas.microsoft.com/office/drawing/2014/main" id="{03E9DCAA-ADB6-4EB9-1F22-3F9F8B6E36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08920" y="80010"/>
              <a:ext cx="1737360" cy="1303020"/>
            </a:xfrm>
            <a:prstGeom prst="rect">
              <a:avLst/>
            </a:prstGeom>
          </p:spPr>
        </p:pic>
      </p:grpSp>
    </p:spTree>
    <p:extLst>
      <p:ext uri="{BB962C8B-B14F-4D97-AF65-F5344CB8AC3E}">
        <p14:creationId xmlns:p14="http://schemas.microsoft.com/office/powerpoint/2010/main" val="1619507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1390F3-D6C5-1973-747F-CD7CCBA425D8}"/>
              </a:ext>
            </a:extLst>
          </p:cNvPr>
          <p:cNvSpPr>
            <a:spLocks noGrp="1"/>
          </p:cNvSpPr>
          <p:nvPr>
            <p:ph type="dt" sz="half" idx="10"/>
          </p:nvPr>
        </p:nvSpPr>
        <p:spPr/>
        <p:txBody>
          <a:bodyPr/>
          <a:lstStyle/>
          <a:p>
            <a:fld id="{3BA6466E-2D3B-4AA2-9246-8557B43C504B}" type="datetimeFigureOut">
              <a:rPr lang="en-US" smtClean="0"/>
              <a:t>12/3/2024</a:t>
            </a:fld>
            <a:endParaRPr lang="en-US"/>
          </a:p>
        </p:txBody>
      </p:sp>
      <p:sp>
        <p:nvSpPr>
          <p:cNvPr id="3" name="Footer Placeholder 2">
            <a:extLst>
              <a:ext uri="{FF2B5EF4-FFF2-40B4-BE49-F238E27FC236}">
                <a16:creationId xmlns:a16="http://schemas.microsoft.com/office/drawing/2014/main" id="{D57FC351-2F2C-C210-E2C8-B8195B04B8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570A0F-BF43-68E9-7B8B-856AEF313F9C}"/>
              </a:ext>
            </a:extLst>
          </p:cNvPr>
          <p:cNvSpPr>
            <a:spLocks noGrp="1"/>
          </p:cNvSpPr>
          <p:nvPr>
            <p:ph type="sldNum" sz="quarter" idx="12"/>
          </p:nvPr>
        </p:nvSpPr>
        <p:spPr/>
        <p:txBody>
          <a:bodyPr/>
          <a:lstStyle/>
          <a:p>
            <a:fld id="{D7080CFE-C9FE-42C4-8D07-8E07077E5504}" type="slidenum">
              <a:rPr lang="en-US" smtClean="0"/>
              <a:t>‹#›</a:t>
            </a:fld>
            <a:endParaRPr lang="en-US"/>
          </a:p>
        </p:txBody>
      </p:sp>
    </p:spTree>
    <p:extLst>
      <p:ext uri="{BB962C8B-B14F-4D97-AF65-F5344CB8AC3E}">
        <p14:creationId xmlns:p14="http://schemas.microsoft.com/office/powerpoint/2010/main" val="27393065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1.emf"/><Relationship Id="rId5" Type="http://schemas.openxmlformats.org/officeDocument/2006/relationships/slideLayout" Target="../slideLayouts/slideLayout7.xml"/><Relationship Id="rId10"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09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dirty="0"/>
              <a:t>Texas State Auditor’s Office</a:t>
            </a:r>
          </a:p>
        </p:txBody>
      </p:sp>
      <p:pic>
        <p:nvPicPr>
          <p:cNvPr id="7" name="Picture 12"/>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8534399" y="2438400"/>
            <a:ext cx="3119967"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6833526"/>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0" hangingPunct="1">
        <a:spcBef>
          <a:spcPct val="0"/>
        </a:spcBef>
        <a:buNone/>
        <a:defRPr sz="4400" kern="1200">
          <a:solidFill>
            <a:schemeClr val="tx2">
              <a:lumMod val="75000"/>
            </a:schemeClr>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6A3256-B079-2650-10D0-917D6AB8EC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ACB157-BD41-E072-331D-7148023586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833F3D-F9A3-D89C-B4CF-788E5E8C42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A6466E-2D3B-4AA2-9246-8557B43C504B}" type="datetimeFigureOut">
              <a:rPr lang="en-US" smtClean="0"/>
              <a:t>12/3/2024</a:t>
            </a:fld>
            <a:endParaRPr lang="en-US"/>
          </a:p>
        </p:txBody>
      </p:sp>
      <p:sp>
        <p:nvSpPr>
          <p:cNvPr id="5" name="Footer Placeholder 4">
            <a:extLst>
              <a:ext uri="{FF2B5EF4-FFF2-40B4-BE49-F238E27FC236}">
                <a16:creationId xmlns:a16="http://schemas.microsoft.com/office/drawing/2014/main" id="{A0C07020-8E28-17B7-1702-B86A8B11ED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1A572D-6BF5-045B-BDAE-2E2C345BE5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080CFE-C9FE-42C4-8D07-8E07077E5504}" type="slidenum">
              <a:rPr lang="en-US" smtClean="0"/>
              <a:t>‹#›</a:t>
            </a:fld>
            <a:endParaRPr lang="en-US"/>
          </a:p>
        </p:txBody>
      </p:sp>
      <p:pic>
        <p:nvPicPr>
          <p:cNvPr id="7" name="Picture 12">
            <a:extLst>
              <a:ext uri="{FF2B5EF4-FFF2-40B4-BE49-F238E27FC236}">
                <a16:creationId xmlns:a16="http://schemas.microsoft.com/office/drawing/2014/main" id="{2FA5F800-2FFF-54DF-85B1-8B4F4F885290}"/>
              </a:ext>
            </a:extLst>
          </p:cNvPr>
          <p:cNvPicPr>
            <a:picLocks noChangeAspect="1" noChangeArrowheads="1"/>
          </p:cNvPicPr>
          <p:nvPr userDrawn="1"/>
        </p:nvPicPr>
        <p:blipFill>
          <a:blip r:embed="rId11">
            <a:lum bright="70000" contrast="-70000"/>
            <a:extLst>
              <a:ext uri="{28A0092B-C50C-407E-A947-70E740481C1C}">
                <a14:useLocalDpi xmlns:a14="http://schemas.microsoft.com/office/drawing/2010/main" val="0"/>
              </a:ext>
            </a:extLst>
          </a:blip>
          <a:srcRect/>
          <a:stretch>
            <a:fillRect/>
          </a:stretch>
        </p:blipFill>
        <p:spPr bwMode="auto">
          <a:xfrm>
            <a:off x="8534399" y="2438400"/>
            <a:ext cx="3119967"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FBBFD320-AB7D-BE26-7832-FE9086B491D2}"/>
              </a:ext>
            </a:extLst>
          </p:cNvPr>
          <p:cNvGrpSpPr/>
          <p:nvPr userDrawn="1"/>
        </p:nvGrpSpPr>
        <p:grpSpPr>
          <a:xfrm>
            <a:off x="10561320" y="5562600"/>
            <a:ext cx="1554480" cy="1188720"/>
            <a:chOff x="10408920" y="80010"/>
            <a:chExt cx="1737360" cy="1303020"/>
          </a:xfrm>
        </p:grpSpPr>
        <p:sp>
          <p:nvSpPr>
            <p:cNvPr id="9" name="Oval 8">
              <a:extLst>
                <a:ext uri="{FF2B5EF4-FFF2-40B4-BE49-F238E27FC236}">
                  <a16:creationId xmlns:a16="http://schemas.microsoft.com/office/drawing/2014/main" id="{8F844D19-4A16-132D-5573-CA6D5077B3CE}"/>
                </a:ext>
              </a:extLst>
            </p:cNvPr>
            <p:cNvSpPr/>
            <p:nvPr userDrawn="1"/>
          </p:nvSpPr>
          <p:spPr>
            <a:xfrm>
              <a:off x="10607040" y="91440"/>
              <a:ext cx="1280160" cy="1280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text&#10;&#10;Description automatically generated">
              <a:extLst>
                <a:ext uri="{FF2B5EF4-FFF2-40B4-BE49-F238E27FC236}">
                  <a16:creationId xmlns:a16="http://schemas.microsoft.com/office/drawing/2014/main" id="{BB58AC75-DB25-8C53-9C09-EFB926C6602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08920" y="80010"/>
              <a:ext cx="1737360" cy="1303020"/>
            </a:xfrm>
            <a:prstGeom prst="rect">
              <a:avLst/>
            </a:prstGeom>
          </p:spPr>
        </p:pic>
      </p:grpSp>
    </p:spTree>
    <p:extLst>
      <p:ext uri="{BB962C8B-B14F-4D97-AF65-F5344CB8AC3E}">
        <p14:creationId xmlns:p14="http://schemas.microsoft.com/office/powerpoint/2010/main" val="1015716581"/>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E70D2F-6AEA-1D13-AB13-31B5982175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2E3B88-626C-8030-E08B-DC0D712943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C1FA74-A962-445D-70A4-BDC95940B0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EF831C-06FE-497E-B975-F54D4AE2DC7C}" type="datetimeFigureOut">
              <a:rPr lang="en-US" smtClean="0"/>
              <a:t>12/3/2024</a:t>
            </a:fld>
            <a:endParaRPr lang="en-US"/>
          </a:p>
        </p:txBody>
      </p:sp>
      <p:sp>
        <p:nvSpPr>
          <p:cNvPr id="5" name="Footer Placeholder 4">
            <a:extLst>
              <a:ext uri="{FF2B5EF4-FFF2-40B4-BE49-F238E27FC236}">
                <a16:creationId xmlns:a16="http://schemas.microsoft.com/office/drawing/2014/main" id="{BF2F090A-4540-B068-8D97-2621285C51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Texas State Auditor’s Office</a:t>
            </a:r>
            <a:endParaRPr lang="en-US" dirty="0"/>
          </a:p>
        </p:txBody>
      </p:sp>
      <p:sp>
        <p:nvSpPr>
          <p:cNvPr id="6" name="Slide Number Placeholder 5">
            <a:extLst>
              <a:ext uri="{FF2B5EF4-FFF2-40B4-BE49-F238E27FC236}">
                <a16:creationId xmlns:a16="http://schemas.microsoft.com/office/drawing/2014/main" id="{25950FA7-9D26-4F4C-C01B-C4C559D6FA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47B7E1-B486-4530-9E43-2901CB9AFF4E}" type="slidenum">
              <a:rPr lang="en-US" smtClean="0"/>
              <a:t>‹#›</a:t>
            </a:fld>
            <a:endParaRPr lang="en-US"/>
          </a:p>
        </p:txBody>
      </p:sp>
      <p:pic>
        <p:nvPicPr>
          <p:cNvPr id="7" name="Picture 12">
            <a:extLst>
              <a:ext uri="{FF2B5EF4-FFF2-40B4-BE49-F238E27FC236}">
                <a16:creationId xmlns:a16="http://schemas.microsoft.com/office/drawing/2014/main" id="{F1194D78-A84A-0FEE-89B5-95E60295639F}"/>
              </a:ext>
            </a:extLst>
          </p:cNvPr>
          <p:cNvPicPr>
            <a:picLocks noChangeAspect="1" noChangeArrowheads="1"/>
          </p:cNvPicPr>
          <p:nvPr userDrawn="1"/>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8534399" y="2438400"/>
            <a:ext cx="3119967"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7C13A9E7-8997-FC8D-054B-6E9B8073373C}"/>
              </a:ext>
            </a:extLst>
          </p:cNvPr>
          <p:cNvGrpSpPr/>
          <p:nvPr userDrawn="1"/>
        </p:nvGrpSpPr>
        <p:grpSpPr>
          <a:xfrm>
            <a:off x="10561320" y="5562600"/>
            <a:ext cx="1554480" cy="1188720"/>
            <a:chOff x="10408920" y="80010"/>
            <a:chExt cx="1737360" cy="1303020"/>
          </a:xfrm>
        </p:grpSpPr>
        <p:sp>
          <p:nvSpPr>
            <p:cNvPr id="9" name="Oval 8">
              <a:extLst>
                <a:ext uri="{FF2B5EF4-FFF2-40B4-BE49-F238E27FC236}">
                  <a16:creationId xmlns:a16="http://schemas.microsoft.com/office/drawing/2014/main" id="{FD3AAD15-5492-1767-CA36-6EC8BBE58321}"/>
                </a:ext>
              </a:extLst>
            </p:cNvPr>
            <p:cNvSpPr/>
            <p:nvPr userDrawn="1"/>
          </p:nvSpPr>
          <p:spPr>
            <a:xfrm>
              <a:off x="10607040" y="91440"/>
              <a:ext cx="1280160" cy="1280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text&#10;&#10;Description automatically generated">
              <a:extLst>
                <a:ext uri="{FF2B5EF4-FFF2-40B4-BE49-F238E27FC236}">
                  <a16:creationId xmlns:a16="http://schemas.microsoft.com/office/drawing/2014/main" id="{1E010C43-0DE0-8B2D-E3DF-58F6E5EF430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08920" y="80010"/>
              <a:ext cx="1737360" cy="1303020"/>
            </a:xfrm>
            <a:prstGeom prst="rect">
              <a:avLst/>
            </a:prstGeom>
          </p:spPr>
        </p:pic>
      </p:grpSp>
    </p:spTree>
    <p:extLst>
      <p:ext uri="{BB962C8B-B14F-4D97-AF65-F5344CB8AC3E}">
        <p14:creationId xmlns:p14="http://schemas.microsoft.com/office/powerpoint/2010/main" val="322737677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hyperlink" Target="https://creativecommons.org/licenses/by-sa/3.0/" TargetMode="External"/><Relationship Id="rId4" Type="http://schemas.openxmlformats.org/officeDocument/2006/relationships/hyperlink" Target="https://www.picpedia.org/highway-signs/i/independent.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bspan.org/232JSO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hyperlink" Target="https://creativecommons.org/licenses/by/3.0/" TargetMode="External"/><Relationship Id="rId4" Type="http://schemas.openxmlformats.org/officeDocument/2006/relationships/hyperlink" Target="https://kurucz.ca/expatrepat/professionals.ph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Intentional Delegation: Take Back Your Day</a:t>
            </a:r>
          </a:p>
        </p:txBody>
      </p:sp>
      <p:sp>
        <p:nvSpPr>
          <p:cNvPr id="3" name="Subtitle 2"/>
          <p:cNvSpPr>
            <a:spLocks noGrp="1"/>
          </p:cNvSpPr>
          <p:nvPr>
            <p:ph type="subTitle" idx="1"/>
          </p:nvPr>
        </p:nvSpPr>
        <p:spPr/>
        <p:txBody>
          <a:bodyPr/>
          <a:lstStyle/>
          <a:p>
            <a:r>
              <a:rPr lang="en-US" dirty="0"/>
              <a:t>Thomas Mahoney, Managing Senior Auditor</a:t>
            </a:r>
          </a:p>
          <a:p>
            <a:r>
              <a:rPr lang="en-US" dirty="0"/>
              <a:t>Erin Peloquin, Managing Senior Auditor</a:t>
            </a:r>
          </a:p>
          <a:p>
            <a:endParaRPr lang="en-US" dirty="0"/>
          </a:p>
        </p:txBody>
      </p:sp>
      <p:sp>
        <p:nvSpPr>
          <p:cNvPr id="4" name="TextBox 3"/>
          <p:cNvSpPr txBox="1"/>
          <p:nvPr/>
        </p:nvSpPr>
        <p:spPr>
          <a:xfrm>
            <a:off x="1752600" y="6019800"/>
            <a:ext cx="4724400" cy="369332"/>
          </a:xfrm>
          <a:prstGeom prst="rect">
            <a:avLst/>
          </a:prstGeom>
          <a:noFill/>
        </p:spPr>
        <p:txBody>
          <a:bodyPr wrap="square" rtlCol="0">
            <a:spAutoFit/>
          </a:bodyPr>
          <a:lstStyle/>
          <a:p>
            <a:r>
              <a:rPr lang="en-US" dirty="0"/>
              <a:t>December 5, 2024</a:t>
            </a:r>
          </a:p>
        </p:txBody>
      </p:sp>
    </p:spTree>
    <p:extLst>
      <p:ext uri="{BB962C8B-B14F-4D97-AF65-F5344CB8AC3E}">
        <p14:creationId xmlns:p14="http://schemas.microsoft.com/office/powerpoint/2010/main" val="2858462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572208D-BA26-E592-425C-1DE4B39ACA87}"/>
              </a:ext>
            </a:extLst>
          </p:cNvPr>
          <p:cNvSpPr>
            <a:spLocks noGrp="1"/>
          </p:cNvSpPr>
          <p:nvPr>
            <p:ph type="title"/>
          </p:nvPr>
        </p:nvSpPr>
        <p:spPr>
          <a:xfrm>
            <a:off x="4553734" y="548464"/>
            <a:ext cx="6798540" cy="1861366"/>
          </a:xfrm>
        </p:spPr>
        <p:txBody>
          <a:bodyPr anchor="b">
            <a:noAutofit/>
          </a:bodyPr>
          <a:lstStyle/>
          <a:p>
            <a:r>
              <a:rPr lang="en-US" sz="6600" b="1" dirty="0"/>
              <a:t>Level 4: Decide and Inform</a:t>
            </a:r>
          </a:p>
        </p:txBody>
      </p:sp>
      <p:graphicFrame>
        <p:nvGraphicFramePr>
          <p:cNvPr id="20" name="Content Placeholder 2">
            <a:extLst>
              <a:ext uri="{FF2B5EF4-FFF2-40B4-BE49-F238E27FC236}">
                <a16:creationId xmlns:a16="http://schemas.microsoft.com/office/drawing/2014/main" id="{21D1C1DA-23D5-3771-BFB3-D03FDC1EAE2C}"/>
              </a:ext>
            </a:extLst>
          </p:cNvPr>
          <p:cNvGraphicFramePr>
            <a:graphicFrameLocks noGrp="1"/>
          </p:cNvGraphicFramePr>
          <p:nvPr>
            <p:ph idx="1"/>
            <p:extLst>
              <p:ext uri="{D42A27DB-BD31-4B8C-83A1-F6EECF244321}">
                <p14:modId xmlns:p14="http://schemas.microsoft.com/office/powerpoint/2010/main" val="3320738625"/>
              </p:ext>
            </p:extLst>
          </p:nvPr>
        </p:nvGraphicFramePr>
        <p:xfrm>
          <a:off x="4553734" y="2409830"/>
          <a:ext cx="6798539" cy="37052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6A4EF297-A6D6-E615-5A18-8D22236EE080}"/>
              </a:ext>
            </a:extLst>
          </p:cNvPr>
          <p:cNvSpPr>
            <a:spLocks noGrp="1"/>
          </p:cNvSpPr>
          <p:nvPr>
            <p:ph type="sldNum" sz="quarter" idx="12"/>
          </p:nvPr>
        </p:nvSpPr>
        <p:spPr>
          <a:xfrm>
            <a:off x="9193686" y="6356350"/>
            <a:ext cx="2160114" cy="365125"/>
          </a:xfrm>
        </p:spPr>
        <p:txBody>
          <a:bodyPr>
            <a:normAutofit/>
          </a:bodyPr>
          <a:lstStyle/>
          <a:p>
            <a:pPr>
              <a:spcAft>
                <a:spcPts val="600"/>
              </a:spcAft>
            </a:pPr>
            <a:fld id="{82EE24B5-652C-4DB5-B7C3-B5BBEC1280B1}" type="slidenum">
              <a:rPr lang="en-US" smtClean="0"/>
              <a:pPr>
                <a:spcAft>
                  <a:spcPts val="600"/>
                </a:spcAft>
              </a:pPr>
              <a:t>10</a:t>
            </a:fld>
            <a:endParaRPr lang="en-US"/>
          </a:p>
        </p:txBody>
      </p:sp>
      <p:pic>
        <p:nvPicPr>
          <p:cNvPr id="9" name="Picture 8">
            <a:extLst>
              <a:ext uri="{FF2B5EF4-FFF2-40B4-BE49-F238E27FC236}">
                <a16:creationId xmlns:a16="http://schemas.microsoft.com/office/drawing/2014/main" id="{7586DEA7-C754-D351-68BB-DA51BF85C66C}"/>
              </a:ext>
            </a:extLst>
          </p:cNvPr>
          <p:cNvPicPr>
            <a:picLocks noChangeAspect="1"/>
          </p:cNvPicPr>
          <p:nvPr/>
        </p:nvPicPr>
        <p:blipFill rotWithShape="1">
          <a:blip r:embed="rId8"/>
          <a:srcRect l="45492" r="15039" b="-1"/>
          <a:stretch/>
        </p:blipFill>
        <p:spPr>
          <a:xfrm>
            <a:off x="1" y="10"/>
            <a:ext cx="4196496" cy="6857990"/>
          </a:xfrm>
          <a:prstGeom prst="rect">
            <a:avLst/>
          </a:prstGeom>
          <a:effectLst/>
        </p:spPr>
      </p:pic>
    </p:spTree>
    <p:extLst>
      <p:ext uri="{BB962C8B-B14F-4D97-AF65-F5344CB8AC3E}">
        <p14:creationId xmlns:p14="http://schemas.microsoft.com/office/powerpoint/2010/main" val="312416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picture containing text, sky, outdoor, sign&#10;&#10;Description automatically generated">
            <a:extLst>
              <a:ext uri="{FF2B5EF4-FFF2-40B4-BE49-F238E27FC236}">
                <a16:creationId xmlns:a16="http://schemas.microsoft.com/office/drawing/2014/main" id="{5D7AC62F-BC8E-3085-2E6B-661EA9708701}"/>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0325"/>
          <a:stretch/>
        </p:blipFill>
        <p:spPr>
          <a:xfrm>
            <a:off x="5862" y="-421640"/>
            <a:ext cx="12192000" cy="7279640"/>
          </a:xfrm>
          <a:prstGeom prst="rect">
            <a:avLst/>
          </a:prstGeom>
        </p:spPr>
      </p:pic>
      <p:sp>
        <p:nvSpPr>
          <p:cNvPr id="2" name="Title 1">
            <a:extLst>
              <a:ext uri="{FF2B5EF4-FFF2-40B4-BE49-F238E27FC236}">
                <a16:creationId xmlns:a16="http://schemas.microsoft.com/office/drawing/2014/main" id="{50240502-4276-3AEE-98BA-A7BE51F2F0A3}"/>
              </a:ext>
            </a:extLst>
          </p:cNvPr>
          <p:cNvSpPr>
            <a:spLocks noGrp="1"/>
          </p:cNvSpPr>
          <p:nvPr>
            <p:ph type="title"/>
          </p:nvPr>
        </p:nvSpPr>
        <p:spPr>
          <a:xfrm>
            <a:off x="6013938" y="-421640"/>
            <a:ext cx="6172200" cy="2602523"/>
          </a:xfrm>
        </p:spPr>
        <p:txBody>
          <a:bodyPr>
            <a:normAutofit/>
          </a:bodyPr>
          <a:lstStyle/>
          <a:p>
            <a:pPr algn="r"/>
            <a:r>
              <a:rPr lang="en-US" sz="6600" b="1" dirty="0"/>
              <a:t>Level 5: Act </a:t>
            </a:r>
            <a:br>
              <a:rPr lang="en-US" sz="6600" b="1" dirty="0"/>
            </a:br>
            <a:r>
              <a:rPr lang="en-US" sz="6600" b="1" dirty="0"/>
              <a:t>Independently</a:t>
            </a:r>
          </a:p>
        </p:txBody>
      </p:sp>
      <p:sp>
        <p:nvSpPr>
          <p:cNvPr id="7" name="TextBox 6">
            <a:extLst>
              <a:ext uri="{FF2B5EF4-FFF2-40B4-BE49-F238E27FC236}">
                <a16:creationId xmlns:a16="http://schemas.microsoft.com/office/drawing/2014/main" id="{9C232E5B-5BF9-4842-FA2D-008FA2CD4B5F}"/>
              </a:ext>
            </a:extLst>
          </p:cNvPr>
          <p:cNvSpPr txBox="1"/>
          <p:nvPr/>
        </p:nvSpPr>
        <p:spPr>
          <a:xfrm>
            <a:off x="0" y="6858000"/>
            <a:ext cx="12192000" cy="230832"/>
          </a:xfrm>
          <a:prstGeom prst="rect">
            <a:avLst/>
          </a:prstGeom>
          <a:noFill/>
        </p:spPr>
        <p:txBody>
          <a:bodyPr wrap="square" rtlCol="0">
            <a:spAutoFit/>
          </a:bodyPr>
          <a:lstStyle/>
          <a:p>
            <a:r>
              <a:rPr lang="en-US" sz="900" dirty="0">
                <a:hlinkClick r:id="rId4" tooltip="https://www.picpedia.org/highway-signs/i/independent.html"/>
              </a:rPr>
              <a:t>This Photo</a:t>
            </a:r>
            <a:r>
              <a:rPr lang="en-US" sz="900" dirty="0"/>
              <a:t> by Unknown Author is licensed under </a:t>
            </a:r>
            <a:r>
              <a:rPr lang="en-US" sz="900" dirty="0">
                <a:hlinkClick r:id="rId5" tooltip="https://creativecommons.org/licenses/by-sa/3.0/"/>
              </a:rPr>
              <a:t>CC BY-SA</a:t>
            </a:r>
            <a:endParaRPr lang="en-US" sz="900" dirty="0"/>
          </a:p>
        </p:txBody>
      </p:sp>
    </p:spTree>
    <p:extLst>
      <p:ext uri="{BB962C8B-B14F-4D97-AF65-F5344CB8AC3E}">
        <p14:creationId xmlns:p14="http://schemas.microsoft.com/office/powerpoint/2010/main" val="537153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Wood human figure">
            <a:extLst>
              <a:ext uri="{FF2B5EF4-FFF2-40B4-BE49-F238E27FC236}">
                <a16:creationId xmlns:a16="http://schemas.microsoft.com/office/drawing/2014/main" id="{D89B343A-21A3-B408-9223-3B1C7D67F4D5}"/>
              </a:ext>
            </a:extLst>
          </p:cNvPr>
          <p:cNvPicPr>
            <a:picLocks noChangeAspect="1"/>
          </p:cNvPicPr>
          <p:nvPr/>
        </p:nvPicPr>
        <p:blipFill rotWithShape="1">
          <a:blip r:embed="rId3"/>
          <a:srcRect b="15730"/>
          <a:stretch/>
        </p:blipFill>
        <p:spPr>
          <a:xfrm>
            <a:off x="20" y="10"/>
            <a:ext cx="12191980" cy="6857989"/>
          </a:xfrm>
          <a:prstGeom prst="rect">
            <a:avLst/>
          </a:prstGeom>
        </p:spPr>
      </p:pic>
      <p:sp>
        <p:nvSpPr>
          <p:cNvPr id="2" name="Title 1">
            <a:extLst>
              <a:ext uri="{FF2B5EF4-FFF2-40B4-BE49-F238E27FC236}">
                <a16:creationId xmlns:a16="http://schemas.microsoft.com/office/drawing/2014/main" id="{CB565624-534B-4874-3AB3-371BB9E170E7}"/>
              </a:ext>
            </a:extLst>
          </p:cNvPr>
          <p:cNvSpPr>
            <a:spLocks noGrp="1"/>
          </p:cNvSpPr>
          <p:nvPr>
            <p:ph type="title"/>
          </p:nvPr>
        </p:nvSpPr>
        <p:spPr>
          <a:xfrm>
            <a:off x="5015484" y="1399032"/>
            <a:ext cx="9799320" cy="1069848"/>
          </a:xfrm>
        </p:spPr>
        <p:txBody>
          <a:bodyPr vert="horz" lIns="91440" tIns="45720" rIns="91440" bIns="45720" rtlCol="0" anchor="b">
            <a:normAutofit fontScale="90000"/>
          </a:bodyPr>
          <a:lstStyle/>
          <a:p>
            <a:pPr>
              <a:lnSpc>
                <a:spcPct val="80000"/>
              </a:lnSpc>
            </a:pPr>
            <a:r>
              <a:rPr lang="en-US" sz="9600" b="1" dirty="0"/>
              <a:t>Expectations</a:t>
            </a:r>
          </a:p>
        </p:txBody>
      </p:sp>
      <p:sp>
        <p:nvSpPr>
          <p:cNvPr id="3" name="Content Placeholder 2">
            <a:extLst>
              <a:ext uri="{FF2B5EF4-FFF2-40B4-BE49-F238E27FC236}">
                <a16:creationId xmlns:a16="http://schemas.microsoft.com/office/drawing/2014/main" id="{4933CE72-DDCF-1AB1-3BAD-4AC9BD5E3F57}"/>
              </a:ext>
            </a:extLst>
          </p:cNvPr>
          <p:cNvSpPr>
            <a:spLocks noGrp="1"/>
          </p:cNvSpPr>
          <p:nvPr>
            <p:ph sz="half" idx="1"/>
          </p:nvPr>
        </p:nvSpPr>
        <p:spPr>
          <a:xfrm>
            <a:off x="6705600" y="3593590"/>
            <a:ext cx="4953000" cy="1969010"/>
          </a:xfrm>
        </p:spPr>
        <p:txBody>
          <a:bodyPr vert="horz" lIns="91440" tIns="45720" rIns="91440" bIns="45720" rtlCol="0">
            <a:normAutofit/>
          </a:bodyPr>
          <a:lstStyle/>
          <a:p>
            <a:pPr marL="0" indent="0">
              <a:buNone/>
            </a:pPr>
            <a:r>
              <a:rPr lang="en-US" sz="3200" dirty="0"/>
              <a:t>What are any essential, non-negotiable requirements or expectations you have? </a:t>
            </a:r>
            <a:endParaRPr lang="en-US" dirty="0"/>
          </a:p>
        </p:txBody>
      </p:sp>
    </p:spTree>
    <p:extLst>
      <p:ext uri="{BB962C8B-B14F-4D97-AF65-F5344CB8AC3E}">
        <p14:creationId xmlns:p14="http://schemas.microsoft.com/office/powerpoint/2010/main" val="297410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4" descr="Coloured pins pinned on a calendar">
            <a:extLst>
              <a:ext uri="{FF2B5EF4-FFF2-40B4-BE49-F238E27FC236}">
                <a16:creationId xmlns:a16="http://schemas.microsoft.com/office/drawing/2014/main" id="{B6747F44-7E08-CE43-81BE-4BD0281D8639}"/>
              </a:ext>
            </a:extLst>
          </p:cNvPr>
          <p:cNvPicPr>
            <a:picLocks noChangeAspect="1"/>
          </p:cNvPicPr>
          <p:nvPr/>
        </p:nvPicPr>
        <p:blipFill rotWithShape="1">
          <a:blip r:embed="rId3"/>
          <a:srcRect b="15730"/>
          <a:stretch/>
        </p:blipFill>
        <p:spPr>
          <a:xfrm>
            <a:off x="-416557" y="0"/>
            <a:ext cx="12602695" cy="7089006"/>
          </a:xfrm>
          <a:prstGeom prst="rect">
            <a:avLst/>
          </a:prstGeom>
        </p:spPr>
      </p:pic>
      <p:sp>
        <p:nvSpPr>
          <p:cNvPr id="12" name="Title 1">
            <a:extLst>
              <a:ext uri="{FF2B5EF4-FFF2-40B4-BE49-F238E27FC236}">
                <a16:creationId xmlns:a16="http://schemas.microsoft.com/office/drawing/2014/main" id="{11D4E107-8C6C-84DA-E395-49AE78EA268C}"/>
              </a:ext>
            </a:extLst>
          </p:cNvPr>
          <p:cNvSpPr txBox="1">
            <a:spLocks/>
          </p:cNvSpPr>
          <p:nvPr/>
        </p:nvSpPr>
        <p:spPr>
          <a:xfrm>
            <a:off x="-50833" y="350988"/>
            <a:ext cx="5410201" cy="17671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6600" b="1" dirty="0"/>
              <a:t>Accountability</a:t>
            </a:r>
          </a:p>
        </p:txBody>
      </p:sp>
      <p:grpSp>
        <p:nvGrpSpPr>
          <p:cNvPr id="23" name="Group 22">
            <a:extLst>
              <a:ext uri="{FF2B5EF4-FFF2-40B4-BE49-F238E27FC236}">
                <a16:creationId xmlns:a16="http://schemas.microsoft.com/office/drawing/2014/main" id="{193F8335-A855-2CD6-AC52-0867187DCDFF}"/>
              </a:ext>
            </a:extLst>
          </p:cNvPr>
          <p:cNvGrpSpPr/>
          <p:nvPr/>
        </p:nvGrpSpPr>
        <p:grpSpPr>
          <a:xfrm>
            <a:off x="381000" y="3210587"/>
            <a:ext cx="7086600" cy="3296425"/>
            <a:chOff x="381000" y="3886200"/>
            <a:chExt cx="6367912" cy="2785961"/>
          </a:xfrm>
        </p:grpSpPr>
        <p:grpSp>
          <p:nvGrpSpPr>
            <p:cNvPr id="22" name="Group 21">
              <a:extLst>
                <a:ext uri="{FF2B5EF4-FFF2-40B4-BE49-F238E27FC236}">
                  <a16:creationId xmlns:a16="http://schemas.microsoft.com/office/drawing/2014/main" id="{EA994D2E-9653-8A04-DF89-BC860CF9BCDF}"/>
                </a:ext>
              </a:extLst>
            </p:cNvPr>
            <p:cNvGrpSpPr/>
            <p:nvPr/>
          </p:nvGrpSpPr>
          <p:grpSpPr>
            <a:xfrm>
              <a:off x="381000" y="3886200"/>
              <a:ext cx="6367912" cy="2785961"/>
              <a:chOff x="381000" y="3886200"/>
              <a:chExt cx="6367912" cy="2785961"/>
            </a:xfrm>
          </p:grpSpPr>
          <p:grpSp>
            <p:nvGrpSpPr>
              <p:cNvPr id="3" name="Group 2">
                <a:extLst>
                  <a:ext uri="{FF2B5EF4-FFF2-40B4-BE49-F238E27FC236}">
                    <a16:creationId xmlns:a16="http://schemas.microsoft.com/office/drawing/2014/main" id="{FD97458C-96A5-2DD5-5D2E-16642EFC82DE}"/>
                  </a:ext>
                </a:extLst>
              </p:cNvPr>
              <p:cNvGrpSpPr/>
              <p:nvPr/>
            </p:nvGrpSpPr>
            <p:grpSpPr>
              <a:xfrm>
                <a:off x="381000" y="3886200"/>
                <a:ext cx="1989972" cy="2785961"/>
                <a:chOff x="0" y="1809825"/>
                <a:chExt cx="1989972" cy="2785961"/>
              </a:xfrm>
            </p:grpSpPr>
            <p:sp>
              <p:nvSpPr>
                <p:cNvPr id="10" name="Rectangle 9">
                  <a:extLst>
                    <a:ext uri="{FF2B5EF4-FFF2-40B4-BE49-F238E27FC236}">
                      <a16:creationId xmlns:a16="http://schemas.microsoft.com/office/drawing/2014/main" id="{3EFC4079-603D-D457-3CFE-9E05D7D724E7}"/>
                    </a:ext>
                  </a:extLst>
                </p:cNvPr>
                <p:cNvSpPr/>
                <p:nvPr/>
              </p:nvSpPr>
              <p:spPr>
                <a:xfrm>
                  <a:off x="0" y="1809825"/>
                  <a:ext cx="1989972" cy="2785961"/>
                </a:xfrm>
                <a:prstGeom prst="rect">
                  <a:avLst/>
                </a:prstGeom>
              </p:spPr>
              <p:style>
                <a:lnRef idx="2">
                  <a:schemeClr val="dk1">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TextBox 10">
                  <a:extLst>
                    <a:ext uri="{FF2B5EF4-FFF2-40B4-BE49-F238E27FC236}">
                      <a16:creationId xmlns:a16="http://schemas.microsoft.com/office/drawing/2014/main" id="{B5E5EE09-AECC-D116-14C1-2A15C9FB5D8C}"/>
                    </a:ext>
                  </a:extLst>
                </p:cNvPr>
                <p:cNvSpPr txBox="1"/>
                <p:nvPr/>
              </p:nvSpPr>
              <p:spPr>
                <a:xfrm>
                  <a:off x="0" y="2868491"/>
                  <a:ext cx="1989972" cy="167157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5146" tIns="330200" rIns="155146" bIns="330200" numCol="1" spcCol="1270" anchor="t" anchorCtr="0">
                  <a:noAutofit/>
                </a:bodyPr>
                <a:lstStyle/>
                <a:p>
                  <a:pPr marL="0" lvl="0" indent="0" algn="l" defTabSz="800100">
                    <a:lnSpc>
                      <a:spcPct val="90000"/>
                    </a:lnSpc>
                    <a:spcBef>
                      <a:spcPct val="0"/>
                    </a:spcBef>
                    <a:spcAft>
                      <a:spcPct val="35000"/>
                    </a:spcAft>
                    <a:buNone/>
                  </a:pPr>
                  <a:r>
                    <a:rPr lang="en-US" sz="2400" kern="1200" dirty="0"/>
                    <a:t>What is the timeline?</a:t>
                  </a:r>
                </a:p>
              </p:txBody>
            </p:sp>
          </p:grpSp>
          <p:grpSp>
            <p:nvGrpSpPr>
              <p:cNvPr id="4" name="Group 3">
                <a:extLst>
                  <a:ext uri="{FF2B5EF4-FFF2-40B4-BE49-F238E27FC236}">
                    <a16:creationId xmlns:a16="http://schemas.microsoft.com/office/drawing/2014/main" id="{841215D5-ABEA-31CC-7508-3F7F66D06E40}"/>
                  </a:ext>
                </a:extLst>
              </p:cNvPr>
              <p:cNvGrpSpPr/>
              <p:nvPr/>
            </p:nvGrpSpPr>
            <p:grpSpPr>
              <a:xfrm>
                <a:off x="2569970" y="3886200"/>
                <a:ext cx="1989972" cy="2785961"/>
                <a:chOff x="2188970" y="1809825"/>
                <a:chExt cx="1989972" cy="2785961"/>
              </a:xfrm>
            </p:grpSpPr>
            <p:sp>
              <p:nvSpPr>
                <p:cNvPr id="8" name="Rectangle 7">
                  <a:extLst>
                    <a:ext uri="{FF2B5EF4-FFF2-40B4-BE49-F238E27FC236}">
                      <a16:creationId xmlns:a16="http://schemas.microsoft.com/office/drawing/2014/main" id="{B1DC3EC9-5066-3B84-986E-94B418D785B4}"/>
                    </a:ext>
                  </a:extLst>
                </p:cNvPr>
                <p:cNvSpPr/>
                <p:nvPr/>
              </p:nvSpPr>
              <p:spPr>
                <a:xfrm>
                  <a:off x="2188970" y="1809825"/>
                  <a:ext cx="1989972" cy="2785961"/>
                </a:xfrm>
                <a:prstGeom prst="rect">
                  <a:avLst/>
                </a:prstGeom>
              </p:spPr>
              <p:style>
                <a:lnRef idx="2">
                  <a:schemeClr val="dk1">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TextBox 8">
                  <a:extLst>
                    <a:ext uri="{FF2B5EF4-FFF2-40B4-BE49-F238E27FC236}">
                      <a16:creationId xmlns:a16="http://schemas.microsoft.com/office/drawing/2014/main" id="{E72CFAE6-B54C-1ECE-3722-A4BB168FBA50}"/>
                    </a:ext>
                  </a:extLst>
                </p:cNvPr>
                <p:cNvSpPr txBox="1"/>
                <p:nvPr/>
              </p:nvSpPr>
              <p:spPr>
                <a:xfrm>
                  <a:off x="2188970" y="2868491"/>
                  <a:ext cx="1989972" cy="167157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5146" tIns="330200" rIns="155146" bIns="330200" numCol="1" spcCol="1270" anchor="t" anchorCtr="0">
                  <a:noAutofit/>
                </a:bodyPr>
                <a:lstStyle/>
                <a:p>
                  <a:pPr marL="0" lvl="0" indent="0" algn="l" defTabSz="800100">
                    <a:lnSpc>
                      <a:spcPct val="90000"/>
                    </a:lnSpc>
                    <a:spcBef>
                      <a:spcPct val="0"/>
                    </a:spcBef>
                    <a:spcAft>
                      <a:spcPct val="35000"/>
                    </a:spcAft>
                    <a:buNone/>
                  </a:pPr>
                  <a:r>
                    <a:rPr lang="en-US" sz="2400" kern="1200" dirty="0"/>
                    <a:t>How will you hold each other accountable?</a:t>
                  </a:r>
                </a:p>
              </p:txBody>
            </p:sp>
          </p:grpSp>
          <p:grpSp>
            <p:nvGrpSpPr>
              <p:cNvPr id="5" name="Group 4">
                <a:extLst>
                  <a:ext uri="{FF2B5EF4-FFF2-40B4-BE49-F238E27FC236}">
                    <a16:creationId xmlns:a16="http://schemas.microsoft.com/office/drawing/2014/main" id="{6C7689AA-74D9-B838-7576-5AB054A28A7E}"/>
                  </a:ext>
                </a:extLst>
              </p:cNvPr>
              <p:cNvGrpSpPr/>
              <p:nvPr/>
            </p:nvGrpSpPr>
            <p:grpSpPr>
              <a:xfrm>
                <a:off x="4758940" y="3886200"/>
                <a:ext cx="1989972" cy="2785961"/>
                <a:chOff x="4377940" y="1809825"/>
                <a:chExt cx="1989972" cy="2785961"/>
              </a:xfrm>
            </p:grpSpPr>
            <p:sp>
              <p:nvSpPr>
                <p:cNvPr id="6" name="Rectangle 5">
                  <a:extLst>
                    <a:ext uri="{FF2B5EF4-FFF2-40B4-BE49-F238E27FC236}">
                      <a16:creationId xmlns:a16="http://schemas.microsoft.com/office/drawing/2014/main" id="{E3F4ADF8-8512-0A6C-5051-5474CDE0AC61}"/>
                    </a:ext>
                  </a:extLst>
                </p:cNvPr>
                <p:cNvSpPr/>
                <p:nvPr/>
              </p:nvSpPr>
              <p:spPr>
                <a:xfrm>
                  <a:off x="4377940" y="1809825"/>
                  <a:ext cx="1989972" cy="2785961"/>
                </a:xfrm>
                <a:prstGeom prst="rect">
                  <a:avLst/>
                </a:prstGeom>
              </p:spPr>
              <p:style>
                <a:lnRef idx="2">
                  <a:schemeClr val="dk1">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TextBox 6">
                  <a:extLst>
                    <a:ext uri="{FF2B5EF4-FFF2-40B4-BE49-F238E27FC236}">
                      <a16:creationId xmlns:a16="http://schemas.microsoft.com/office/drawing/2014/main" id="{D3813B12-1E66-3CBC-036F-E9009D876AC2}"/>
                    </a:ext>
                  </a:extLst>
                </p:cNvPr>
                <p:cNvSpPr txBox="1"/>
                <p:nvPr/>
              </p:nvSpPr>
              <p:spPr>
                <a:xfrm>
                  <a:off x="4377940" y="2868491"/>
                  <a:ext cx="1989972" cy="167157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5146" tIns="330200" rIns="155146" bIns="330200" numCol="1" spcCol="1270" anchor="t" anchorCtr="0">
                  <a:noAutofit/>
                </a:bodyPr>
                <a:lstStyle/>
                <a:p>
                  <a:pPr marL="0" lvl="0" indent="0" algn="l" defTabSz="800100">
                    <a:lnSpc>
                      <a:spcPct val="90000"/>
                    </a:lnSpc>
                    <a:spcBef>
                      <a:spcPct val="0"/>
                    </a:spcBef>
                    <a:spcAft>
                      <a:spcPct val="35000"/>
                    </a:spcAft>
                    <a:buNone/>
                  </a:pPr>
                  <a:r>
                    <a:rPr lang="en-US" sz="2400" kern="1200" dirty="0"/>
                    <a:t>What are the deadlines and check-in points?</a:t>
                  </a:r>
                </a:p>
              </p:txBody>
            </p:sp>
          </p:grpSp>
          <p:grpSp>
            <p:nvGrpSpPr>
              <p:cNvPr id="13" name="Group 12">
                <a:extLst>
                  <a:ext uri="{FF2B5EF4-FFF2-40B4-BE49-F238E27FC236}">
                    <a16:creationId xmlns:a16="http://schemas.microsoft.com/office/drawing/2014/main" id="{B8901729-44EC-84D6-32B6-48C118760AB4}"/>
                  </a:ext>
                </a:extLst>
              </p:cNvPr>
              <p:cNvGrpSpPr/>
              <p:nvPr/>
            </p:nvGrpSpPr>
            <p:grpSpPr>
              <a:xfrm>
                <a:off x="1011430" y="4097355"/>
                <a:ext cx="835788" cy="835788"/>
                <a:chOff x="577092" y="2088421"/>
                <a:chExt cx="835788" cy="835788"/>
              </a:xfrm>
            </p:grpSpPr>
            <p:sp>
              <p:nvSpPr>
                <p:cNvPr id="20" name="Oval 19">
                  <a:extLst>
                    <a:ext uri="{FF2B5EF4-FFF2-40B4-BE49-F238E27FC236}">
                      <a16:creationId xmlns:a16="http://schemas.microsoft.com/office/drawing/2014/main" id="{6537B6F0-AFFC-14BE-F883-8891525F21C7}"/>
                    </a:ext>
                  </a:extLst>
                </p:cNvPr>
                <p:cNvSpPr/>
                <p:nvPr/>
              </p:nvSpPr>
              <p:spPr>
                <a:xfrm>
                  <a:off x="577092" y="2088421"/>
                  <a:ext cx="835788" cy="835788"/>
                </a:xfrm>
                <a:prstGeom prst="ellipse">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1" name="Oval 4">
                  <a:extLst>
                    <a:ext uri="{FF2B5EF4-FFF2-40B4-BE49-F238E27FC236}">
                      <a16:creationId xmlns:a16="http://schemas.microsoft.com/office/drawing/2014/main" id="{5122CBF8-2475-57C1-35CB-33AFA06C44CF}"/>
                    </a:ext>
                  </a:extLst>
                </p:cNvPr>
                <p:cNvSpPr txBox="1"/>
                <p:nvPr/>
              </p:nvSpPr>
              <p:spPr>
                <a:xfrm>
                  <a:off x="699490" y="2210819"/>
                  <a:ext cx="590992" cy="59099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5161" tIns="12700" rIns="65161" bIns="12700" numCol="1" spcCol="1270" anchor="ctr" anchorCtr="0">
                  <a:noAutofit/>
                </a:bodyPr>
                <a:lstStyle/>
                <a:p>
                  <a:pPr marL="0" lvl="0" indent="0" algn="ctr" defTabSz="1778000">
                    <a:lnSpc>
                      <a:spcPct val="90000"/>
                    </a:lnSpc>
                    <a:spcBef>
                      <a:spcPct val="0"/>
                    </a:spcBef>
                    <a:spcAft>
                      <a:spcPct val="35000"/>
                    </a:spcAft>
                    <a:buNone/>
                  </a:pPr>
                  <a:r>
                    <a:rPr lang="en-US" sz="4000" kern="1200"/>
                    <a:t>1</a:t>
                  </a:r>
                </a:p>
              </p:txBody>
            </p:sp>
          </p:grpSp>
          <p:grpSp>
            <p:nvGrpSpPr>
              <p:cNvPr id="14" name="Group 13">
                <a:extLst>
                  <a:ext uri="{FF2B5EF4-FFF2-40B4-BE49-F238E27FC236}">
                    <a16:creationId xmlns:a16="http://schemas.microsoft.com/office/drawing/2014/main" id="{0C5E9FC1-CB75-5844-64E1-12D657B0BD9F}"/>
                  </a:ext>
                </a:extLst>
              </p:cNvPr>
              <p:cNvGrpSpPr/>
              <p:nvPr/>
            </p:nvGrpSpPr>
            <p:grpSpPr>
              <a:xfrm>
                <a:off x="3200400" y="4097355"/>
                <a:ext cx="835788" cy="835788"/>
                <a:chOff x="2766062" y="2088421"/>
                <a:chExt cx="835788" cy="835788"/>
              </a:xfrm>
            </p:grpSpPr>
            <p:sp>
              <p:nvSpPr>
                <p:cNvPr id="18" name="Oval 17">
                  <a:extLst>
                    <a:ext uri="{FF2B5EF4-FFF2-40B4-BE49-F238E27FC236}">
                      <a16:creationId xmlns:a16="http://schemas.microsoft.com/office/drawing/2014/main" id="{152D33ED-E5BA-1417-0CDB-AB7A06E81A86}"/>
                    </a:ext>
                  </a:extLst>
                </p:cNvPr>
                <p:cNvSpPr/>
                <p:nvPr/>
              </p:nvSpPr>
              <p:spPr>
                <a:xfrm>
                  <a:off x="2766062" y="2088421"/>
                  <a:ext cx="835788" cy="835788"/>
                </a:xfrm>
                <a:prstGeom prst="ellipse">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9" name="Oval 6">
                  <a:extLst>
                    <a:ext uri="{FF2B5EF4-FFF2-40B4-BE49-F238E27FC236}">
                      <a16:creationId xmlns:a16="http://schemas.microsoft.com/office/drawing/2014/main" id="{1288AA55-259C-7D82-6AB4-A7CF397A6053}"/>
                    </a:ext>
                  </a:extLst>
                </p:cNvPr>
                <p:cNvSpPr txBox="1"/>
                <p:nvPr/>
              </p:nvSpPr>
              <p:spPr>
                <a:xfrm>
                  <a:off x="2888460" y="2210819"/>
                  <a:ext cx="590992" cy="59099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5161" tIns="12700" rIns="65161" bIns="12700" numCol="1" spcCol="1270" anchor="ctr" anchorCtr="0">
                  <a:noAutofit/>
                </a:bodyPr>
                <a:lstStyle/>
                <a:p>
                  <a:pPr marL="0" lvl="0" indent="0" algn="ctr" defTabSz="1778000">
                    <a:lnSpc>
                      <a:spcPct val="90000"/>
                    </a:lnSpc>
                    <a:spcBef>
                      <a:spcPct val="0"/>
                    </a:spcBef>
                    <a:spcAft>
                      <a:spcPct val="35000"/>
                    </a:spcAft>
                    <a:buNone/>
                  </a:pPr>
                  <a:r>
                    <a:rPr lang="en-US" sz="4000" kern="1200"/>
                    <a:t>2</a:t>
                  </a:r>
                </a:p>
              </p:txBody>
            </p:sp>
          </p:grpSp>
        </p:grpSp>
        <p:grpSp>
          <p:nvGrpSpPr>
            <p:cNvPr id="15" name="Group 14">
              <a:extLst>
                <a:ext uri="{FF2B5EF4-FFF2-40B4-BE49-F238E27FC236}">
                  <a16:creationId xmlns:a16="http://schemas.microsoft.com/office/drawing/2014/main" id="{8EF518D7-C64A-4266-D3F6-549481655DDE}"/>
                </a:ext>
              </a:extLst>
            </p:cNvPr>
            <p:cNvGrpSpPr/>
            <p:nvPr/>
          </p:nvGrpSpPr>
          <p:grpSpPr>
            <a:xfrm>
              <a:off x="5389370" y="4097355"/>
              <a:ext cx="835788" cy="835788"/>
              <a:chOff x="4955032" y="2088421"/>
              <a:chExt cx="835788" cy="835788"/>
            </a:xfrm>
          </p:grpSpPr>
          <p:sp>
            <p:nvSpPr>
              <p:cNvPr id="16" name="Oval 15">
                <a:extLst>
                  <a:ext uri="{FF2B5EF4-FFF2-40B4-BE49-F238E27FC236}">
                    <a16:creationId xmlns:a16="http://schemas.microsoft.com/office/drawing/2014/main" id="{4BF95CF6-9EBF-039B-4342-2BB9EC613361}"/>
                  </a:ext>
                </a:extLst>
              </p:cNvPr>
              <p:cNvSpPr/>
              <p:nvPr/>
            </p:nvSpPr>
            <p:spPr>
              <a:xfrm>
                <a:off x="4955032" y="2088421"/>
                <a:ext cx="835788" cy="835788"/>
              </a:xfrm>
              <a:prstGeom prst="ellipse">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7" name="Oval 8">
                <a:extLst>
                  <a:ext uri="{FF2B5EF4-FFF2-40B4-BE49-F238E27FC236}">
                    <a16:creationId xmlns:a16="http://schemas.microsoft.com/office/drawing/2014/main" id="{9B40D3E1-570B-BC72-320A-E7567705DBD1}"/>
                  </a:ext>
                </a:extLst>
              </p:cNvPr>
              <p:cNvSpPr txBox="1"/>
              <p:nvPr/>
            </p:nvSpPr>
            <p:spPr>
              <a:xfrm>
                <a:off x="5077430" y="2210819"/>
                <a:ext cx="590992" cy="59099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5161" tIns="12700" rIns="65161" bIns="12700" numCol="1" spcCol="1270" anchor="ctr" anchorCtr="0">
                <a:noAutofit/>
              </a:bodyPr>
              <a:lstStyle/>
              <a:p>
                <a:pPr marL="0" lvl="0" indent="0" algn="ctr" defTabSz="1778000">
                  <a:lnSpc>
                    <a:spcPct val="90000"/>
                  </a:lnSpc>
                  <a:spcBef>
                    <a:spcPct val="0"/>
                  </a:spcBef>
                  <a:spcAft>
                    <a:spcPct val="35000"/>
                  </a:spcAft>
                  <a:buNone/>
                </a:pPr>
                <a:r>
                  <a:rPr lang="en-US" sz="4000" kern="1200"/>
                  <a:t>3</a:t>
                </a:r>
                <a:endParaRPr lang="en-US" sz="4000" kern="1200" dirty="0"/>
              </a:p>
            </p:txBody>
          </p:sp>
        </p:grpSp>
      </p:grpSp>
    </p:spTree>
    <p:extLst>
      <p:ext uri="{BB962C8B-B14F-4D97-AF65-F5344CB8AC3E}">
        <p14:creationId xmlns:p14="http://schemas.microsoft.com/office/powerpoint/2010/main" val="67764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Three arrows on bullseye">
            <a:extLst>
              <a:ext uri="{FF2B5EF4-FFF2-40B4-BE49-F238E27FC236}">
                <a16:creationId xmlns:a16="http://schemas.microsoft.com/office/drawing/2014/main" id="{C6205636-92E1-9ABB-474F-24FD0B3D1F8E}"/>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10515" b="3451"/>
          <a:stretch/>
        </p:blipFill>
        <p:spPr>
          <a:xfrm>
            <a:off x="0" y="1"/>
            <a:ext cx="12192000" cy="6858000"/>
          </a:xfrm>
          <a:prstGeom prst="rect">
            <a:avLst/>
          </a:prstGeom>
        </p:spPr>
      </p:pic>
      <p:sp>
        <p:nvSpPr>
          <p:cNvPr id="2" name="Title 1">
            <a:extLst>
              <a:ext uri="{FF2B5EF4-FFF2-40B4-BE49-F238E27FC236}">
                <a16:creationId xmlns:a16="http://schemas.microsoft.com/office/drawing/2014/main" id="{F9DD870B-DDDA-B6FD-5D9A-9BCA3E1679D0}"/>
              </a:ext>
            </a:extLst>
          </p:cNvPr>
          <p:cNvSpPr txBox="1">
            <a:spLocks/>
          </p:cNvSpPr>
          <p:nvPr/>
        </p:nvSpPr>
        <p:spPr>
          <a:xfrm>
            <a:off x="3886200" y="347603"/>
            <a:ext cx="4869179" cy="15179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dirty="0"/>
              <a:t>Results</a:t>
            </a:r>
          </a:p>
        </p:txBody>
      </p:sp>
      <p:sp>
        <p:nvSpPr>
          <p:cNvPr id="3" name="Content Placeholder 2">
            <a:extLst>
              <a:ext uri="{FF2B5EF4-FFF2-40B4-BE49-F238E27FC236}">
                <a16:creationId xmlns:a16="http://schemas.microsoft.com/office/drawing/2014/main" id="{F29D4489-B75D-5C73-6C65-F0768441B933}"/>
              </a:ext>
            </a:extLst>
          </p:cNvPr>
          <p:cNvSpPr txBox="1">
            <a:spLocks/>
          </p:cNvSpPr>
          <p:nvPr/>
        </p:nvSpPr>
        <p:spPr>
          <a:xfrm>
            <a:off x="4191000" y="1896067"/>
            <a:ext cx="5791200" cy="306586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Did you get the results you wanted/were expecting?</a:t>
            </a:r>
          </a:p>
          <a:p>
            <a:endParaRPr lang="en-US" sz="2000" dirty="0"/>
          </a:p>
          <a:p>
            <a:r>
              <a:rPr lang="en-US" sz="3200" dirty="0"/>
              <a:t>What could you improve for next time?</a:t>
            </a:r>
          </a:p>
        </p:txBody>
      </p:sp>
    </p:spTree>
    <p:extLst>
      <p:ext uri="{BB962C8B-B14F-4D97-AF65-F5344CB8AC3E}">
        <p14:creationId xmlns:p14="http://schemas.microsoft.com/office/powerpoint/2010/main" val="367150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77B1D62-4BF9-6D1E-55B6-C1A7F5A42B0E}"/>
              </a:ext>
            </a:extLst>
          </p:cNvPr>
          <p:cNvSpPr>
            <a:spLocks noGrp="1"/>
          </p:cNvSpPr>
          <p:nvPr>
            <p:ph type="body" idx="1"/>
          </p:nvPr>
        </p:nvSpPr>
        <p:spPr>
          <a:xfrm>
            <a:off x="762000" y="875162"/>
            <a:ext cx="6629400" cy="5571066"/>
          </a:xfrm>
        </p:spPr>
        <p:txBody>
          <a:bodyPr vert="horz" lIns="91440" tIns="45720" rIns="91440" bIns="45720" rtlCol="0" anchor="ctr">
            <a:normAutofit/>
          </a:bodyPr>
          <a:lstStyle/>
          <a:p>
            <a:pPr marL="571500" indent="-571500">
              <a:buFont typeface="Wingdings" panose="05000000000000000000" pitchFamily="2" charset="2"/>
              <a:buChar char="ü"/>
            </a:pPr>
            <a:r>
              <a:rPr lang="en-US" sz="5800" b="1" dirty="0">
                <a:solidFill>
                  <a:schemeClr val="bg1"/>
                </a:solidFill>
              </a:rPr>
              <a:t>Clarity</a:t>
            </a:r>
          </a:p>
          <a:p>
            <a:pPr marL="571500" indent="-571500">
              <a:buFont typeface="Wingdings" panose="05000000000000000000" pitchFamily="2" charset="2"/>
              <a:buChar char="ü"/>
            </a:pPr>
            <a:r>
              <a:rPr lang="en-US" sz="5800" b="1" dirty="0">
                <a:solidFill>
                  <a:schemeClr val="bg1"/>
                </a:solidFill>
              </a:rPr>
              <a:t>Level</a:t>
            </a:r>
          </a:p>
          <a:p>
            <a:pPr marL="571500" indent="-571500">
              <a:buFont typeface="Wingdings" panose="05000000000000000000" pitchFamily="2" charset="2"/>
              <a:buChar char="ü"/>
            </a:pPr>
            <a:r>
              <a:rPr lang="en-US" sz="5800" b="1" dirty="0">
                <a:solidFill>
                  <a:schemeClr val="bg1"/>
                </a:solidFill>
              </a:rPr>
              <a:t>Expectation</a:t>
            </a:r>
          </a:p>
          <a:p>
            <a:pPr marL="571500" indent="-571500">
              <a:buFont typeface="Wingdings" panose="05000000000000000000" pitchFamily="2" charset="2"/>
              <a:buChar char="ü"/>
            </a:pPr>
            <a:r>
              <a:rPr lang="en-US" sz="5800" b="1" dirty="0">
                <a:solidFill>
                  <a:schemeClr val="bg1"/>
                </a:solidFill>
              </a:rPr>
              <a:t>Accountability</a:t>
            </a:r>
          </a:p>
          <a:p>
            <a:pPr marL="571500" indent="-571500">
              <a:buFont typeface="Wingdings" panose="05000000000000000000" pitchFamily="2" charset="2"/>
              <a:buChar char="ü"/>
            </a:pPr>
            <a:r>
              <a:rPr lang="en-US" sz="5800" b="1" dirty="0">
                <a:solidFill>
                  <a:schemeClr val="bg1"/>
                </a:solidFill>
              </a:rPr>
              <a:t>Results</a:t>
            </a:r>
          </a:p>
        </p:txBody>
      </p:sp>
      <p:sp>
        <p:nvSpPr>
          <p:cNvPr id="6" name="TextBox 5">
            <a:extLst>
              <a:ext uri="{FF2B5EF4-FFF2-40B4-BE49-F238E27FC236}">
                <a16:creationId xmlns:a16="http://schemas.microsoft.com/office/drawing/2014/main" id="{79464832-CB5D-7A9C-CE5A-6861EA60D215}"/>
              </a:ext>
            </a:extLst>
          </p:cNvPr>
          <p:cNvSpPr txBox="1"/>
          <p:nvPr/>
        </p:nvSpPr>
        <p:spPr>
          <a:xfrm>
            <a:off x="6057900" y="1444704"/>
            <a:ext cx="6896100" cy="2523768"/>
          </a:xfrm>
          <a:prstGeom prst="rect">
            <a:avLst/>
          </a:prstGeom>
          <a:noFill/>
        </p:spPr>
        <p:txBody>
          <a:bodyPr wrap="square" rtlCol="0">
            <a:spAutoFit/>
          </a:bodyPr>
          <a:lstStyle/>
          <a:p>
            <a:pPr lvl="1"/>
            <a:r>
              <a:rPr lang="en-US" sz="2800" b="1" dirty="0">
                <a:solidFill>
                  <a:schemeClr val="bg1"/>
                </a:solidFill>
              </a:rPr>
              <a:t>Level 1: Do as I say</a:t>
            </a:r>
          </a:p>
          <a:p>
            <a:pPr lvl="1"/>
            <a:r>
              <a:rPr lang="en-US" sz="2800" b="1" dirty="0">
                <a:solidFill>
                  <a:schemeClr val="bg1"/>
                </a:solidFill>
              </a:rPr>
              <a:t>Level 2: Research and Report Back</a:t>
            </a:r>
          </a:p>
          <a:p>
            <a:pPr lvl="1"/>
            <a:r>
              <a:rPr lang="en-US" sz="2800" b="1" dirty="0">
                <a:solidFill>
                  <a:schemeClr val="bg1"/>
                </a:solidFill>
              </a:rPr>
              <a:t>Level 3: Research and Recommend</a:t>
            </a:r>
          </a:p>
          <a:p>
            <a:pPr lvl="1"/>
            <a:r>
              <a:rPr lang="en-US" sz="2800" b="1" dirty="0">
                <a:solidFill>
                  <a:schemeClr val="bg1"/>
                </a:solidFill>
              </a:rPr>
              <a:t>Level 4: Decide and Inform</a:t>
            </a:r>
          </a:p>
          <a:p>
            <a:pPr lvl="1"/>
            <a:r>
              <a:rPr lang="en-US" sz="2800" b="1" dirty="0">
                <a:solidFill>
                  <a:schemeClr val="bg1"/>
                </a:solidFill>
              </a:rPr>
              <a:t>Level 5: Act Independently</a:t>
            </a:r>
          </a:p>
          <a:p>
            <a:endParaRPr lang="en-US" dirty="0"/>
          </a:p>
        </p:txBody>
      </p:sp>
      <p:cxnSp>
        <p:nvCxnSpPr>
          <p:cNvPr id="9" name="Connector: Curved 8">
            <a:extLst>
              <a:ext uri="{FF2B5EF4-FFF2-40B4-BE49-F238E27FC236}">
                <a16:creationId xmlns:a16="http://schemas.microsoft.com/office/drawing/2014/main" id="{8FC6ADAF-BD25-FA68-A3E2-80A55573553F}"/>
              </a:ext>
            </a:extLst>
          </p:cNvPr>
          <p:cNvCxnSpPr>
            <a:cxnSpLocks/>
          </p:cNvCxnSpPr>
          <p:nvPr/>
        </p:nvCxnSpPr>
        <p:spPr>
          <a:xfrm flipV="1">
            <a:off x="3352800" y="1676400"/>
            <a:ext cx="3124200" cy="990600"/>
          </a:xfrm>
          <a:prstGeom prst="curvedConnector3">
            <a:avLst>
              <a:gd name="adj1" fmla="val 40732"/>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381979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693987"/>
            <a:ext cx="10363200" cy="1470025"/>
          </a:xfrm>
        </p:spPr>
        <p:txBody>
          <a:bodyPr/>
          <a:lstStyle/>
          <a:p>
            <a:r>
              <a:rPr lang="en-US" dirty="0"/>
              <a:t>Thank you!</a:t>
            </a:r>
          </a:p>
        </p:txBody>
      </p:sp>
    </p:spTree>
    <p:extLst>
      <p:ext uri="{BB962C8B-B14F-4D97-AF65-F5344CB8AC3E}">
        <p14:creationId xmlns:p14="http://schemas.microsoft.com/office/powerpoint/2010/main" val="2131210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5357C6E-C86A-B2F6-3761-9AF90DC6848B}"/>
              </a:ext>
            </a:extLst>
          </p:cNvPr>
          <p:cNvGrpSpPr>
            <a:grpSpLocks noGrp="1" noUngrp="1" noRot="1" noMove="1" noResize="1"/>
          </p:cNvGrpSpPr>
          <p:nvPr/>
        </p:nvGrpSpPr>
        <p:grpSpPr>
          <a:xfrm>
            <a:off x="18776" y="0"/>
            <a:ext cx="12953485" cy="6858000"/>
            <a:chOff x="18776" y="0"/>
            <a:chExt cx="12953485" cy="6858000"/>
          </a:xfrm>
        </p:grpSpPr>
        <p:pic>
          <p:nvPicPr>
            <p:cNvPr id="3" name="Picture 2" descr="Man talking to old person">
              <a:extLst>
                <a:ext uri="{FF2B5EF4-FFF2-40B4-BE49-F238E27FC236}">
                  <a16:creationId xmlns:a16="http://schemas.microsoft.com/office/drawing/2014/main" id="{5FC02EF1-E6ED-BEF0-342C-E872AFC03CDE}"/>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Lst>
            </a:blip>
            <a:srcRect b="15632"/>
            <a:stretch/>
          </p:blipFill>
          <p:spPr>
            <a:xfrm>
              <a:off x="18776" y="0"/>
              <a:ext cx="11523945" cy="6858000"/>
            </a:xfrm>
            <a:prstGeom prst="rect">
              <a:avLst/>
            </a:prstGeom>
          </p:spPr>
        </p:pic>
        <p:sp>
          <p:nvSpPr>
            <p:cNvPr id="4" name="Rectangle 3">
              <a:extLst>
                <a:ext uri="{FF2B5EF4-FFF2-40B4-BE49-F238E27FC236}">
                  <a16:creationId xmlns:a16="http://schemas.microsoft.com/office/drawing/2014/main" id="{5B76C164-88AA-CF6E-AF13-F849201329F3}"/>
                </a:ext>
              </a:extLst>
            </p:cNvPr>
            <p:cNvSpPr>
              <a:spLocks noGrp="1" noRot="1" noMove="1" noResize="1" noEditPoints="1" noAdjustHandles="1" noChangeArrowheads="1" noChangeShapeType="1"/>
            </p:cNvSpPr>
            <p:nvPr/>
          </p:nvSpPr>
          <p:spPr>
            <a:xfrm>
              <a:off x="7714461" y="0"/>
              <a:ext cx="52578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Rectangle 7">
            <a:extLst>
              <a:ext uri="{FF2B5EF4-FFF2-40B4-BE49-F238E27FC236}">
                <a16:creationId xmlns:a16="http://schemas.microsoft.com/office/drawing/2014/main" id="{1F67D07D-10A5-85C5-4E34-5816968D91E0}"/>
              </a:ext>
            </a:extLst>
          </p:cNvPr>
          <p:cNvSpPr/>
          <p:nvPr/>
        </p:nvSpPr>
        <p:spPr>
          <a:xfrm>
            <a:off x="7714461" y="1257300"/>
            <a:ext cx="4953000" cy="4343400"/>
          </a:xfrm>
          <a:prstGeom prst="rect">
            <a:avLst/>
          </a:prstGeom>
          <a:solidFill>
            <a:srgbClr val="68BCB6"/>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545AC49-BB5A-0483-DE2C-EB012DDCB903}"/>
              </a:ext>
            </a:extLst>
          </p:cNvPr>
          <p:cNvSpPr/>
          <p:nvPr/>
        </p:nvSpPr>
        <p:spPr>
          <a:xfrm>
            <a:off x="7401094" y="971550"/>
            <a:ext cx="4953000" cy="4343400"/>
          </a:xfrm>
          <a:prstGeom prst="rect">
            <a:avLst/>
          </a:prstGeom>
          <a:solidFill>
            <a:srgbClr val="5F447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9879092C-7F18-E47B-BFA1-E2479F239B64}"/>
              </a:ext>
            </a:extLst>
          </p:cNvPr>
          <p:cNvSpPr txBox="1"/>
          <p:nvPr/>
        </p:nvSpPr>
        <p:spPr>
          <a:xfrm>
            <a:off x="8163094" y="2299148"/>
            <a:ext cx="3429000" cy="2008242"/>
          </a:xfrm>
          <a:prstGeom prst="rect">
            <a:avLst/>
          </a:prstGeom>
          <a:noFill/>
          <a:ln w="3175">
            <a:noFill/>
          </a:ln>
        </p:spPr>
        <p:txBody>
          <a:bodyPr wrap="square" rtlCol="0">
            <a:spAutoFit/>
          </a:bodyPr>
          <a:lstStyle/>
          <a:p>
            <a:endParaRPr lang="en-US" sz="1050" b="1" dirty="0">
              <a:solidFill>
                <a:schemeClr val="bg1"/>
              </a:solidFill>
            </a:endParaRPr>
          </a:p>
          <a:p>
            <a:pPr marL="342900" indent="-342900">
              <a:buFont typeface="Arial" panose="020B0604020202020204" pitchFamily="34" charset="0"/>
              <a:buChar char="►"/>
            </a:pPr>
            <a:r>
              <a:rPr lang="en-US" sz="2400" spc="-25" dirty="0">
                <a:solidFill>
                  <a:schemeClr val="bg2">
                    <a:lumMod val="20000"/>
                    <a:lumOff val="80000"/>
                  </a:schemeClr>
                </a:solidFill>
                <a:latin typeface="Arial"/>
                <a:cs typeface="Arial"/>
              </a:rPr>
              <a:t>More Productive</a:t>
            </a:r>
          </a:p>
          <a:p>
            <a:pPr marL="342900" indent="-342900">
              <a:buFont typeface="Arial" panose="020B0604020202020204" pitchFamily="34" charset="0"/>
              <a:buChar char="►"/>
            </a:pPr>
            <a:r>
              <a:rPr lang="en-US" sz="2400" spc="-25" dirty="0">
                <a:solidFill>
                  <a:schemeClr val="bg2">
                    <a:lumMod val="20000"/>
                    <a:lumOff val="80000"/>
                  </a:schemeClr>
                </a:solidFill>
                <a:latin typeface="Arial"/>
                <a:cs typeface="Arial"/>
              </a:rPr>
              <a:t>Train Staff</a:t>
            </a:r>
          </a:p>
          <a:p>
            <a:pPr marL="342900" indent="-342900">
              <a:buFont typeface="Arial" panose="020B0604020202020204" pitchFamily="34" charset="0"/>
              <a:buChar char="►"/>
            </a:pPr>
            <a:r>
              <a:rPr lang="en-US" sz="2400" spc="-25" dirty="0">
                <a:solidFill>
                  <a:schemeClr val="bg2">
                    <a:lumMod val="20000"/>
                    <a:lumOff val="80000"/>
                  </a:schemeClr>
                </a:solidFill>
                <a:latin typeface="Arial"/>
                <a:cs typeface="Arial"/>
              </a:rPr>
              <a:t>Empower Staff</a:t>
            </a:r>
          </a:p>
          <a:p>
            <a:pPr marL="342900" indent="-342900">
              <a:buFont typeface="Arial" panose="020B0604020202020204" pitchFamily="34" charset="0"/>
              <a:buChar char="►"/>
            </a:pPr>
            <a:r>
              <a:rPr lang="en-US" sz="2400" spc="-25" dirty="0">
                <a:solidFill>
                  <a:schemeClr val="bg2">
                    <a:lumMod val="20000"/>
                    <a:lumOff val="80000"/>
                  </a:schemeClr>
                </a:solidFill>
                <a:latin typeface="Arial"/>
                <a:cs typeface="Arial"/>
              </a:rPr>
              <a:t>Succession Planning</a:t>
            </a:r>
          </a:p>
          <a:p>
            <a:pPr marL="285750" indent="-285750">
              <a:buFont typeface="Arial" panose="020B0604020202020204" pitchFamily="34" charset="0"/>
              <a:buChar char="•"/>
            </a:pPr>
            <a:endParaRPr lang="en-US" dirty="0">
              <a:solidFill>
                <a:schemeClr val="bg1"/>
              </a:solidFill>
            </a:endParaRPr>
          </a:p>
        </p:txBody>
      </p:sp>
      <p:sp>
        <p:nvSpPr>
          <p:cNvPr id="11" name="object 9" descr="Beige rectangle">
            <a:extLst>
              <a:ext uri="{FF2B5EF4-FFF2-40B4-BE49-F238E27FC236}">
                <a16:creationId xmlns:a16="http://schemas.microsoft.com/office/drawing/2014/main" id="{C7AE7A38-1F32-D42E-6F8F-5710EDED730C}"/>
              </a:ext>
            </a:extLst>
          </p:cNvPr>
          <p:cNvSpPr/>
          <p:nvPr/>
        </p:nvSpPr>
        <p:spPr>
          <a:xfrm flipV="1">
            <a:off x="8313364" y="2286000"/>
            <a:ext cx="2807594" cy="45719"/>
          </a:xfrm>
          <a:custGeom>
            <a:avLst/>
            <a:gdLst/>
            <a:ahLst/>
            <a:cxnLst/>
            <a:rect l="l" t="t" r="r" b="b"/>
            <a:pathLst>
              <a:path w="2642870">
                <a:moveTo>
                  <a:pt x="0" y="0"/>
                </a:moveTo>
                <a:lnTo>
                  <a:pt x="2642616" y="0"/>
                </a:lnTo>
              </a:path>
            </a:pathLst>
          </a:custGeom>
          <a:ln w="53975">
            <a:solidFill>
              <a:srgbClr val="68BCB6"/>
            </a:solidFill>
          </a:ln>
        </p:spPr>
        <p:txBody>
          <a:bodyPr wrap="square" lIns="0" tIns="0" rIns="0" bIns="0" rtlCol="0"/>
          <a:lstStyle/>
          <a:p>
            <a:endParaRPr lang="en-US" dirty="0"/>
          </a:p>
        </p:txBody>
      </p:sp>
      <p:sp>
        <p:nvSpPr>
          <p:cNvPr id="5" name="TextBox 4">
            <a:extLst>
              <a:ext uri="{FF2B5EF4-FFF2-40B4-BE49-F238E27FC236}">
                <a16:creationId xmlns:a16="http://schemas.microsoft.com/office/drawing/2014/main" id="{98D0D477-39C0-7CBA-8B02-9F4B3DD77745}"/>
              </a:ext>
            </a:extLst>
          </p:cNvPr>
          <p:cNvSpPr txBox="1"/>
          <p:nvPr/>
        </p:nvSpPr>
        <p:spPr>
          <a:xfrm>
            <a:off x="8163094" y="1543050"/>
            <a:ext cx="3429000" cy="961802"/>
          </a:xfrm>
          <a:prstGeom prst="rect">
            <a:avLst/>
          </a:prstGeom>
          <a:noFill/>
          <a:ln w="3175">
            <a:noFill/>
          </a:ln>
        </p:spPr>
        <p:txBody>
          <a:bodyPr wrap="square" rtlCol="0">
            <a:spAutoFit/>
          </a:bodyPr>
          <a:lstStyle/>
          <a:p>
            <a:endParaRPr lang="en-US" sz="1050" b="1" dirty="0">
              <a:solidFill>
                <a:schemeClr val="bg1"/>
              </a:solidFill>
            </a:endParaRPr>
          </a:p>
          <a:p>
            <a:r>
              <a:rPr lang="en-US" sz="2800" b="1" spc="-25" dirty="0">
                <a:solidFill>
                  <a:schemeClr val="bg2">
                    <a:lumMod val="20000"/>
                    <a:lumOff val="80000"/>
                  </a:schemeClr>
                </a:solidFill>
                <a:latin typeface="Arial"/>
                <a:cs typeface="Arial"/>
              </a:rPr>
              <a:t>Why Delegate?</a:t>
            </a:r>
          </a:p>
          <a:p>
            <a:pPr marL="285750" indent="-285750">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211198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1">
            <a:extLst>
              <a:ext uri="{FF2B5EF4-FFF2-40B4-BE49-F238E27FC236}">
                <a16:creationId xmlns:a16="http://schemas.microsoft.com/office/drawing/2014/main" id="{CDD41E5A-A16E-A163-5FC1-2C4AF9A13FC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953000" y="0"/>
            <a:ext cx="7560857" cy="6882119"/>
          </a:xfrm>
          <a:prstGeom prst="rect">
            <a:avLst/>
          </a:prstGeom>
        </p:spPr>
      </p:pic>
      <p:sp>
        <p:nvSpPr>
          <p:cNvPr id="5" name="TextBox 4">
            <a:extLst>
              <a:ext uri="{FF2B5EF4-FFF2-40B4-BE49-F238E27FC236}">
                <a16:creationId xmlns:a16="http://schemas.microsoft.com/office/drawing/2014/main" id="{0C4D8AD7-50DA-4C7C-69BA-9E371BE5B304}"/>
              </a:ext>
            </a:extLst>
          </p:cNvPr>
          <p:cNvSpPr txBox="1"/>
          <p:nvPr/>
        </p:nvSpPr>
        <p:spPr>
          <a:xfrm>
            <a:off x="3122612" y="6857999"/>
            <a:ext cx="6857999" cy="230832"/>
          </a:xfrm>
          <a:prstGeom prst="rect">
            <a:avLst/>
          </a:prstGeom>
          <a:noFill/>
        </p:spPr>
        <p:txBody>
          <a:bodyPr wrap="square" rtlCol="0">
            <a:spAutoFit/>
          </a:bodyPr>
          <a:lstStyle/>
          <a:p>
            <a:r>
              <a:rPr lang="en-US" sz="900">
                <a:hlinkClick r:id="rId4" tooltip="http://bspan.org/232JSOF"/>
              </a:rPr>
              <a:t>This Photo</a:t>
            </a:r>
            <a:r>
              <a:rPr lang="en-US" sz="900"/>
              <a:t> by Unknown Author is licensed under </a:t>
            </a:r>
            <a:r>
              <a:rPr lang="en-US" sz="900">
                <a:hlinkClick r:id="rId5" tooltip="https://creativecommons.org/licenses/by/3.0/"/>
              </a:rPr>
              <a:t>CC BY</a:t>
            </a:r>
            <a:endParaRPr lang="en-US" sz="900"/>
          </a:p>
        </p:txBody>
      </p:sp>
      <p:sp>
        <p:nvSpPr>
          <p:cNvPr id="9" name="Rectangle 8">
            <a:extLst>
              <a:ext uri="{FF2B5EF4-FFF2-40B4-BE49-F238E27FC236}">
                <a16:creationId xmlns:a16="http://schemas.microsoft.com/office/drawing/2014/main" id="{D9227328-08A6-7771-EA4D-E1E4243CBAD3}"/>
              </a:ext>
            </a:extLst>
          </p:cNvPr>
          <p:cNvSpPr/>
          <p:nvPr/>
        </p:nvSpPr>
        <p:spPr>
          <a:xfrm>
            <a:off x="152400" y="1411094"/>
            <a:ext cx="4809435" cy="4361056"/>
          </a:xfrm>
          <a:prstGeom prst="rect">
            <a:avLst/>
          </a:prstGeom>
          <a:solidFill>
            <a:srgbClr val="5F447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6B6A87A-A896-59DA-710D-FBEAF9B89C17}"/>
              </a:ext>
            </a:extLst>
          </p:cNvPr>
          <p:cNvSpPr/>
          <p:nvPr/>
        </p:nvSpPr>
        <p:spPr>
          <a:xfrm>
            <a:off x="448365" y="1066800"/>
            <a:ext cx="4809435" cy="4361056"/>
          </a:xfrm>
          <a:prstGeom prst="rect">
            <a:avLst/>
          </a:prstGeom>
          <a:solidFill>
            <a:srgbClr val="68BCB6"/>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0A396A0-2ED3-C398-1EE4-7F1AF1C29706}"/>
              </a:ext>
            </a:extLst>
          </p:cNvPr>
          <p:cNvSpPr txBox="1"/>
          <p:nvPr/>
        </p:nvSpPr>
        <p:spPr>
          <a:xfrm>
            <a:off x="755018" y="2494983"/>
            <a:ext cx="3891330" cy="2377574"/>
          </a:xfrm>
          <a:prstGeom prst="rect">
            <a:avLst/>
          </a:prstGeom>
          <a:noFill/>
        </p:spPr>
        <p:txBody>
          <a:bodyPr wrap="square" rtlCol="0">
            <a:spAutoFit/>
          </a:bodyPr>
          <a:lstStyle/>
          <a:p>
            <a:endParaRPr lang="en-US" sz="1050" b="1" dirty="0">
              <a:solidFill>
                <a:schemeClr val="bg1"/>
              </a:solidFill>
            </a:endParaRPr>
          </a:p>
          <a:p>
            <a:pPr marL="342900" indent="-342900">
              <a:buFont typeface="Arial" panose="020B0604020202020204" pitchFamily="34" charset="0"/>
              <a:buChar char="►"/>
            </a:pPr>
            <a:r>
              <a:rPr lang="en-US" sz="2400" spc="-25" dirty="0">
                <a:solidFill>
                  <a:schemeClr val="bg1"/>
                </a:solidFill>
                <a:latin typeface="Arial"/>
                <a:cs typeface="Arial"/>
              </a:rPr>
              <a:t>Requires a higher up-front cost</a:t>
            </a:r>
          </a:p>
          <a:p>
            <a:pPr marL="342900" indent="-342900">
              <a:buFont typeface="Arial" panose="020B0604020202020204" pitchFamily="34" charset="0"/>
              <a:buChar char="►"/>
            </a:pPr>
            <a:r>
              <a:rPr lang="en-US" sz="2400" spc="-25" dirty="0">
                <a:solidFill>
                  <a:schemeClr val="bg1"/>
                </a:solidFill>
                <a:latin typeface="Arial"/>
                <a:cs typeface="Arial"/>
              </a:rPr>
              <a:t>Fear/uncertainty</a:t>
            </a:r>
          </a:p>
          <a:p>
            <a:pPr marL="342900" indent="-342900">
              <a:buFont typeface="Arial" panose="020B0604020202020204" pitchFamily="34" charset="0"/>
              <a:buChar char="►"/>
            </a:pPr>
            <a:r>
              <a:rPr lang="en-US" sz="2400" spc="-25" dirty="0">
                <a:solidFill>
                  <a:schemeClr val="bg1"/>
                </a:solidFill>
                <a:latin typeface="Arial"/>
                <a:cs typeface="Arial"/>
              </a:rPr>
              <a:t>“I can do it faster/better myself”</a:t>
            </a:r>
          </a:p>
          <a:p>
            <a:pPr marL="285750" indent="-285750">
              <a:buFont typeface="Arial" panose="020B0604020202020204" pitchFamily="34" charset="0"/>
              <a:buChar char="•"/>
            </a:pPr>
            <a:endParaRPr lang="en-US" dirty="0">
              <a:solidFill>
                <a:schemeClr val="bg1"/>
              </a:solidFill>
            </a:endParaRPr>
          </a:p>
        </p:txBody>
      </p:sp>
      <p:sp>
        <p:nvSpPr>
          <p:cNvPr id="11" name="object 9" descr="Beige rectangle">
            <a:extLst>
              <a:ext uri="{FF2B5EF4-FFF2-40B4-BE49-F238E27FC236}">
                <a16:creationId xmlns:a16="http://schemas.microsoft.com/office/drawing/2014/main" id="{07E99D43-5832-09DF-FBD8-0E78256AF922}"/>
              </a:ext>
            </a:extLst>
          </p:cNvPr>
          <p:cNvSpPr/>
          <p:nvPr/>
        </p:nvSpPr>
        <p:spPr>
          <a:xfrm flipV="1">
            <a:off x="759251" y="2405721"/>
            <a:ext cx="3607190" cy="89262"/>
          </a:xfrm>
          <a:custGeom>
            <a:avLst/>
            <a:gdLst/>
            <a:ahLst/>
            <a:cxnLst/>
            <a:rect l="l" t="t" r="r" b="b"/>
            <a:pathLst>
              <a:path w="2642870">
                <a:moveTo>
                  <a:pt x="0" y="0"/>
                </a:moveTo>
                <a:lnTo>
                  <a:pt x="2642616" y="0"/>
                </a:lnTo>
              </a:path>
            </a:pathLst>
          </a:custGeom>
          <a:ln w="53975">
            <a:solidFill>
              <a:srgbClr val="5F4470"/>
            </a:solidFill>
          </a:ln>
        </p:spPr>
        <p:txBody>
          <a:bodyPr wrap="square" lIns="0" tIns="0" rIns="0" bIns="0" rtlCol="0"/>
          <a:lstStyle/>
          <a:p>
            <a:endParaRPr lang="en-US" dirty="0"/>
          </a:p>
        </p:txBody>
      </p:sp>
      <p:sp>
        <p:nvSpPr>
          <p:cNvPr id="2" name="TextBox 1">
            <a:extLst>
              <a:ext uri="{FF2B5EF4-FFF2-40B4-BE49-F238E27FC236}">
                <a16:creationId xmlns:a16="http://schemas.microsoft.com/office/drawing/2014/main" id="{6B2AF779-465F-16F6-6ADB-AF756B6B70A2}"/>
              </a:ext>
            </a:extLst>
          </p:cNvPr>
          <p:cNvSpPr txBox="1"/>
          <p:nvPr/>
        </p:nvSpPr>
        <p:spPr>
          <a:xfrm>
            <a:off x="755018" y="1909204"/>
            <a:ext cx="3891330" cy="800219"/>
          </a:xfrm>
          <a:prstGeom prst="rect">
            <a:avLst/>
          </a:prstGeom>
          <a:noFill/>
        </p:spPr>
        <p:txBody>
          <a:bodyPr wrap="square" rtlCol="0">
            <a:spAutoFit/>
          </a:bodyPr>
          <a:lstStyle/>
          <a:p>
            <a:r>
              <a:rPr lang="en-US" sz="2800" b="1" dirty="0">
                <a:solidFill>
                  <a:schemeClr val="bg1"/>
                </a:solidFill>
              </a:rPr>
              <a:t>Why We Don’t Delegate?</a:t>
            </a:r>
            <a:endParaRPr lang="en-US" sz="2800" spc="-25" dirty="0">
              <a:solidFill>
                <a:schemeClr val="bg1"/>
              </a:solidFill>
              <a:latin typeface="Arial"/>
              <a:cs typeface="Arial"/>
            </a:endParaRPr>
          </a:p>
          <a:p>
            <a:pPr marL="285750" indent="-285750">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3770628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A8C63-3808-2274-BAE4-7453B59F9328}"/>
              </a:ext>
            </a:extLst>
          </p:cNvPr>
          <p:cNvSpPr>
            <a:spLocks noGrp="1"/>
          </p:cNvSpPr>
          <p:nvPr>
            <p:ph type="title"/>
          </p:nvPr>
        </p:nvSpPr>
        <p:spPr>
          <a:xfrm>
            <a:off x="0" y="643467"/>
            <a:ext cx="7808141" cy="5571066"/>
          </a:xfrm>
        </p:spPr>
        <p:txBody>
          <a:bodyPr vert="horz" lIns="91440" tIns="45720" rIns="91440" bIns="45720" rtlCol="0" anchor="ctr">
            <a:normAutofit/>
          </a:bodyPr>
          <a:lstStyle/>
          <a:p>
            <a:pPr algn="ctr"/>
            <a:r>
              <a:rPr lang="en-US" sz="8000" b="1" kern="1200" cap="all" spc="200" baseline="0" dirty="0">
                <a:solidFill>
                  <a:schemeClr val="bg1"/>
                </a:solidFill>
                <a:latin typeface="+mj-lt"/>
                <a:ea typeface="+mj-ea"/>
                <a:cs typeface="+mj-cs"/>
              </a:rPr>
              <a:t>CLEAR</a:t>
            </a:r>
            <a:r>
              <a:rPr lang="en-US" sz="8000" kern="1200" cap="all" spc="200" baseline="0" dirty="0">
                <a:solidFill>
                  <a:schemeClr val="bg1"/>
                </a:solidFill>
                <a:latin typeface="+mj-lt"/>
                <a:ea typeface="+mj-ea"/>
                <a:cs typeface="+mj-cs"/>
              </a:rPr>
              <a:t> Delegation Framework</a:t>
            </a:r>
          </a:p>
        </p:txBody>
      </p:sp>
      <p:sp>
        <p:nvSpPr>
          <p:cNvPr id="3" name="Text Placeholder 2">
            <a:extLst>
              <a:ext uri="{FF2B5EF4-FFF2-40B4-BE49-F238E27FC236}">
                <a16:creationId xmlns:a16="http://schemas.microsoft.com/office/drawing/2014/main" id="{A77B1D62-4BF9-6D1E-55B6-C1A7F5A42B0E}"/>
              </a:ext>
            </a:extLst>
          </p:cNvPr>
          <p:cNvSpPr>
            <a:spLocks noGrp="1"/>
          </p:cNvSpPr>
          <p:nvPr>
            <p:ph type="body" idx="1"/>
          </p:nvPr>
        </p:nvSpPr>
        <p:spPr>
          <a:xfrm>
            <a:off x="8451608" y="643467"/>
            <a:ext cx="3740392" cy="5571066"/>
          </a:xfrm>
        </p:spPr>
        <p:txBody>
          <a:bodyPr vert="horz" lIns="91440" tIns="45720" rIns="91440" bIns="45720" rtlCol="0" anchor="ctr">
            <a:normAutofit/>
          </a:bodyPr>
          <a:lstStyle/>
          <a:p>
            <a:pPr marL="457200" indent="-457200">
              <a:buClr>
                <a:schemeClr val="tx1"/>
              </a:buClr>
              <a:buFont typeface="Arial" panose="020B0604020202020204" pitchFamily="34" charset="0"/>
              <a:buChar char="•"/>
            </a:pPr>
            <a:r>
              <a:rPr lang="en-US" sz="4000" b="1" dirty="0">
                <a:solidFill>
                  <a:schemeClr val="tx1"/>
                </a:solidFill>
              </a:rPr>
              <a:t>C</a:t>
            </a:r>
            <a:r>
              <a:rPr lang="en-US" sz="3200" dirty="0">
                <a:solidFill>
                  <a:schemeClr val="tx1"/>
                </a:solidFill>
              </a:rPr>
              <a:t>larity</a:t>
            </a:r>
          </a:p>
          <a:p>
            <a:pPr marL="457200" indent="-457200">
              <a:buClr>
                <a:schemeClr val="tx1"/>
              </a:buClr>
              <a:buFont typeface="Arial" panose="020B0604020202020204" pitchFamily="34" charset="0"/>
              <a:buChar char="•"/>
            </a:pPr>
            <a:r>
              <a:rPr lang="en-US" sz="4000" b="1" dirty="0">
                <a:solidFill>
                  <a:schemeClr val="tx1"/>
                </a:solidFill>
              </a:rPr>
              <a:t>L</a:t>
            </a:r>
            <a:r>
              <a:rPr lang="en-US" sz="3200" dirty="0">
                <a:solidFill>
                  <a:schemeClr val="tx1"/>
                </a:solidFill>
              </a:rPr>
              <a:t>evel</a:t>
            </a:r>
          </a:p>
          <a:p>
            <a:pPr marL="457200" indent="-457200">
              <a:buClr>
                <a:schemeClr val="tx1"/>
              </a:buClr>
              <a:buFont typeface="Arial" panose="020B0604020202020204" pitchFamily="34" charset="0"/>
              <a:buChar char="•"/>
            </a:pPr>
            <a:r>
              <a:rPr lang="en-US" sz="4000" b="1" dirty="0">
                <a:solidFill>
                  <a:schemeClr val="tx1"/>
                </a:solidFill>
              </a:rPr>
              <a:t>E</a:t>
            </a:r>
            <a:r>
              <a:rPr lang="en-US" sz="3200" dirty="0">
                <a:solidFill>
                  <a:schemeClr val="tx1"/>
                </a:solidFill>
              </a:rPr>
              <a:t>xpectation</a:t>
            </a:r>
          </a:p>
          <a:p>
            <a:pPr marL="457200" indent="-457200">
              <a:buClr>
                <a:schemeClr val="tx1"/>
              </a:buClr>
              <a:buFont typeface="Arial" panose="020B0604020202020204" pitchFamily="34" charset="0"/>
              <a:buChar char="•"/>
            </a:pPr>
            <a:r>
              <a:rPr lang="en-US" sz="4000" b="1" dirty="0">
                <a:solidFill>
                  <a:schemeClr val="tx1"/>
                </a:solidFill>
              </a:rPr>
              <a:t>A</a:t>
            </a:r>
            <a:r>
              <a:rPr lang="en-US" sz="3200" dirty="0">
                <a:solidFill>
                  <a:schemeClr val="tx1"/>
                </a:solidFill>
              </a:rPr>
              <a:t>ccountability</a:t>
            </a:r>
          </a:p>
          <a:p>
            <a:pPr marL="457200" indent="-457200">
              <a:buClr>
                <a:schemeClr val="tx1"/>
              </a:buClr>
              <a:buFont typeface="Arial" panose="020B0604020202020204" pitchFamily="34" charset="0"/>
              <a:buChar char="•"/>
            </a:pPr>
            <a:r>
              <a:rPr lang="en-US" sz="4000" b="1" dirty="0">
                <a:solidFill>
                  <a:schemeClr val="tx1"/>
                </a:solidFill>
              </a:rPr>
              <a:t>R</a:t>
            </a:r>
            <a:r>
              <a:rPr lang="en-US" sz="3200" dirty="0">
                <a:solidFill>
                  <a:schemeClr val="tx1"/>
                </a:solidFill>
              </a:rPr>
              <a:t>esults</a:t>
            </a:r>
          </a:p>
        </p:txBody>
      </p:sp>
    </p:spTree>
    <p:extLst>
      <p:ext uri="{BB962C8B-B14F-4D97-AF65-F5344CB8AC3E}">
        <p14:creationId xmlns:p14="http://schemas.microsoft.com/office/powerpoint/2010/main" val="176839291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556CD-A82C-0F13-10B9-4226B124F655}"/>
              </a:ext>
            </a:extLst>
          </p:cNvPr>
          <p:cNvSpPr>
            <a:spLocks noGrp="1"/>
          </p:cNvSpPr>
          <p:nvPr>
            <p:ph type="title"/>
          </p:nvPr>
        </p:nvSpPr>
        <p:spPr>
          <a:xfrm>
            <a:off x="646111" y="814522"/>
            <a:ext cx="3810000" cy="1325563"/>
          </a:xfrm>
        </p:spPr>
        <p:txBody>
          <a:bodyPr vert="horz" lIns="91440" tIns="45720" rIns="91440" bIns="45720" rtlCol="0" anchor="t">
            <a:normAutofit/>
          </a:bodyPr>
          <a:lstStyle/>
          <a:p>
            <a:r>
              <a:rPr lang="en-US" sz="8000" b="1" dirty="0">
                <a:solidFill>
                  <a:srgbClr val="1F618D"/>
                </a:solidFill>
              </a:rPr>
              <a:t>CLARITY</a:t>
            </a:r>
          </a:p>
        </p:txBody>
      </p:sp>
      <p:graphicFrame>
        <p:nvGraphicFramePr>
          <p:cNvPr id="11" name="Content Placeholder 7">
            <a:extLst>
              <a:ext uri="{FF2B5EF4-FFF2-40B4-BE49-F238E27FC236}">
                <a16:creationId xmlns:a16="http://schemas.microsoft.com/office/drawing/2014/main" id="{698A0655-826E-A7E0-EA8F-6CF5ACEBC6FC}"/>
              </a:ext>
            </a:extLst>
          </p:cNvPr>
          <p:cNvGraphicFramePr>
            <a:graphicFrameLocks noGrp="1"/>
          </p:cNvGraphicFramePr>
          <p:nvPr>
            <p:ph sz="half" idx="1"/>
            <p:extLst>
              <p:ext uri="{D42A27DB-BD31-4B8C-83A1-F6EECF244321}">
                <p14:modId xmlns:p14="http://schemas.microsoft.com/office/powerpoint/2010/main" val="1160744944"/>
              </p:ext>
            </p:extLst>
          </p:nvPr>
        </p:nvGraphicFramePr>
        <p:xfrm>
          <a:off x="646111" y="2140085"/>
          <a:ext cx="10899778" cy="40564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6463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556CD-A82C-0F13-10B9-4226B124F655}"/>
              </a:ext>
            </a:extLst>
          </p:cNvPr>
          <p:cNvSpPr>
            <a:spLocks noGrp="1"/>
          </p:cNvSpPr>
          <p:nvPr>
            <p:ph type="title"/>
          </p:nvPr>
        </p:nvSpPr>
        <p:spPr>
          <a:xfrm>
            <a:off x="643467" y="643467"/>
            <a:ext cx="3096926" cy="2252133"/>
          </a:xfrm>
        </p:spPr>
        <p:txBody>
          <a:bodyPr vert="horz" lIns="91440" tIns="45720" rIns="91440" bIns="45720" rtlCol="0" anchor="ctr">
            <a:normAutofit/>
          </a:bodyPr>
          <a:lstStyle/>
          <a:p>
            <a:pPr algn="r"/>
            <a:r>
              <a:rPr lang="en-US" sz="8000" b="1" kern="1200" cap="all" spc="200" baseline="0" dirty="0">
                <a:solidFill>
                  <a:schemeClr val="tx1"/>
                </a:solidFill>
                <a:latin typeface="+mj-lt"/>
                <a:ea typeface="+mj-ea"/>
                <a:cs typeface="+mj-cs"/>
              </a:rPr>
              <a:t>Level</a:t>
            </a:r>
          </a:p>
        </p:txBody>
      </p:sp>
      <p:sp>
        <p:nvSpPr>
          <p:cNvPr id="3" name="Content Placeholder 2">
            <a:extLst>
              <a:ext uri="{FF2B5EF4-FFF2-40B4-BE49-F238E27FC236}">
                <a16:creationId xmlns:a16="http://schemas.microsoft.com/office/drawing/2014/main" id="{DC4A54FD-F3ED-FB41-577F-9E697A4B1C05}"/>
              </a:ext>
            </a:extLst>
          </p:cNvPr>
          <p:cNvSpPr>
            <a:spLocks noGrp="1"/>
          </p:cNvSpPr>
          <p:nvPr>
            <p:ph sz="half" idx="1"/>
          </p:nvPr>
        </p:nvSpPr>
        <p:spPr>
          <a:xfrm>
            <a:off x="8229600" y="2667000"/>
            <a:ext cx="3318933" cy="4004733"/>
          </a:xfrm>
        </p:spPr>
        <p:txBody>
          <a:bodyPr vert="horz" lIns="91440" tIns="45720" rIns="91440" bIns="45720" rtlCol="0" anchor="ctr">
            <a:normAutofit/>
          </a:bodyPr>
          <a:lstStyle/>
          <a:p>
            <a:pPr marL="0" indent="0">
              <a:lnSpc>
                <a:spcPct val="100000"/>
              </a:lnSpc>
              <a:spcBef>
                <a:spcPts val="0"/>
              </a:spcBef>
              <a:buNone/>
            </a:pPr>
            <a:r>
              <a:rPr lang="en-US" sz="3600" dirty="0"/>
              <a:t>Consider the nature of the task and the skill/experience of your staff.</a:t>
            </a:r>
          </a:p>
        </p:txBody>
      </p:sp>
    </p:spTree>
    <p:extLst>
      <p:ext uri="{BB962C8B-B14F-4D97-AF65-F5344CB8AC3E}">
        <p14:creationId xmlns:p14="http://schemas.microsoft.com/office/powerpoint/2010/main" val="271913896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a:gsLst>
            <a:gs pos="0">
              <a:srgbClr val="68BCB6"/>
            </a:gs>
            <a:gs pos="50000">
              <a:srgbClr val="68BCB6">
                <a:alpha val="75000"/>
              </a:srgbClr>
            </a:gs>
            <a:gs pos="75000">
              <a:srgbClr val="68BCB6">
                <a:alpha val="50000"/>
              </a:srgbClr>
            </a:gs>
            <a:gs pos="100000">
              <a:srgbClr val="68BCB6">
                <a:alpha val="25000"/>
              </a:srgbClr>
            </a:gs>
          </a:gsLst>
          <a:lin ang="5400000" scaled="1"/>
        </a:gra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1667528-A22B-408B-A725-FA4BF56BD520}"/>
              </a:ext>
            </a:extLst>
          </p:cNvPr>
          <p:cNvGrpSpPr/>
          <p:nvPr/>
        </p:nvGrpSpPr>
        <p:grpSpPr>
          <a:xfrm>
            <a:off x="0" y="-25400"/>
            <a:ext cx="12192000" cy="6883400"/>
            <a:chOff x="0" y="1"/>
            <a:chExt cx="12192000" cy="6883400"/>
          </a:xfrm>
        </p:grpSpPr>
        <p:pic>
          <p:nvPicPr>
            <p:cNvPr id="9" name="Content Placeholder 8" descr="Two women working">
              <a:extLst>
                <a:ext uri="{FF2B5EF4-FFF2-40B4-BE49-F238E27FC236}">
                  <a16:creationId xmlns:a16="http://schemas.microsoft.com/office/drawing/2014/main" id="{9CFA6C64-F450-9F50-4404-B9638C52DD08}"/>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r="25009"/>
            <a:stretch/>
          </p:blipFill>
          <p:spPr>
            <a:xfrm>
              <a:off x="4478270" y="1"/>
              <a:ext cx="7713730" cy="6883400"/>
            </a:xfrm>
          </p:spPr>
        </p:pic>
        <p:sp>
          <p:nvSpPr>
            <p:cNvPr id="10" name="Rectangle 9">
              <a:extLst>
                <a:ext uri="{FF2B5EF4-FFF2-40B4-BE49-F238E27FC236}">
                  <a16:creationId xmlns:a16="http://schemas.microsoft.com/office/drawing/2014/main" id="{AEC0FC69-EB55-F02A-9EE0-42044FBBD0A2}"/>
                </a:ext>
              </a:extLst>
            </p:cNvPr>
            <p:cNvSpPr>
              <a:spLocks/>
            </p:cNvSpPr>
            <p:nvPr/>
          </p:nvSpPr>
          <p:spPr>
            <a:xfrm>
              <a:off x="0" y="1"/>
              <a:ext cx="4478270" cy="685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3302C15-947C-0C2A-9543-94DAC9ACD923}"/>
              </a:ext>
            </a:extLst>
          </p:cNvPr>
          <p:cNvSpPr>
            <a:spLocks noGrp="1"/>
          </p:cNvSpPr>
          <p:nvPr>
            <p:ph type="title"/>
          </p:nvPr>
        </p:nvSpPr>
        <p:spPr>
          <a:xfrm>
            <a:off x="0" y="2100262"/>
            <a:ext cx="4478270" cy="2395538"/>
          </a:xfrm>
        </p:spPr>
        <p:txBody>
          <a:bodyPr>
            <a:noAutofit/>
          </a:bodyPr>
          <a:lstStyle/>
          <a:p>
            <a:pPr algn="ctr"/>
            <a:r>
              <a:rPr lang="en-US" sz="6600" b="1" dirty="0"/>
              <a:t>Level 1: </a:t>
            </a:r>
            <a:br>
              <a:rPr lang="en-US" sz="6600" b="1" dirty="0"/>
            </a:br>
            <a:r>
              <a:rPr lang="en-US" sz="6600" b="1" dirty="0"/>
              <a:t>Do as I say</a:t>
            </a:r>
          </a:p>
        </p:txBody>
      </p:sp>
    </p:spTree>
    <p:extLst>
      <p:ext uri="{BB962C8B-B14F-4D97-AF65-F5344CB8AC3E}">
        <p14:creationId xmlns:p14="http://schemas.microsoft.com/office/powerpoint/2010/main" val="2844292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6F7DEE-CE4B-82FD-1935-132D34053F2B}"/>
              </a:ext>
            </a:extLst>
          </p:cNvPr>
          <p:cNvSpPr/>
          <p:nvPr/>
        </p:nvSpPr>
        <p:spPr>
          <a:xfrm>
            <a:off x="6781800" y="0"/>
            <a:ext cx="5410200" cy="6858000"/>
          </a:xfrm>
          <a:prstGeom prst="rect">
            <a:avLst/>
          </a:prstGeom>
          <a:gradFill>
            <a:gsLst>
              <a:gs pos="0">
                <a:srgbClr val="5F4470"/>
              </a:gs>
              <a:gs pos="68000">
                <a:srgbClr val="5F4470">
                  <a:alpha val="50000"/>
                </a:srgbClr>
              </a:gs>
              <a:gs pos="88000">
                <a:srgbClr val="5F4470">
                  <a:alpha val="25000"/>
                  <a:lumMod val="50000"/>
                  <a:lumOff val="50000"/>
                </a:srgbClr>
              </a:gs>
              <a:gs pos="100000">
                <a:schemeClr val="bg1"/>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Woman studying in library">
            <a:extLst>
              <a:ext uri="{FF2B5EF4-FFF2-40B4-BE49-F238E27FC236}">
                <a16:creationId xmlns:a16="http://schemas.microsoft.com/office/drawing/2014/main" id="{EEF885F0-0EA5-9A64-BF88-70DC2414C9AE}"/>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7771" r="16329"/>
          <a:stretch/>
        </p:blipFill>
        <p:spPr>
          <a:xfrm>
            <a:off x="0" y="0"/>
            <a:ext cx="6781800" cy="6858000"/>
          </a:xfrm>
          <a:prstGeom prst="rect">
            <a:avLst/>
          </a:prstGeom>
        </p:spPr>
      </p:pic>
      <p:sp>
        <p:nvSpPr>
          <p:cNvPr id="2" name="Title 1">
            <a:extLst>
              <a:ext uri="{FF2B5EF4-FFF2-40B4-BE49-F238E27FC236}">
                <a16:creationId xmlns:a16="http://schemas.microsoft.com/office/drawing/2014/main" id="{F7C673D3-802D-B682-E4EE-D9A506132D48}"/>
              </a:ext>
            </a:extLst>
          </p:cNvPr>
          <p:cNvSpPr>
            <a:spLocks noGrp="1"/>
          </p:cNvSpPr>
          <p:nvPr>
            <p:ph type="title"/>
          </p:nvPr>
        </p:nvSpPr>
        <p:spPr>
          <a:xfrm>
            <a:off x="6934200" y="1676400"/>
            <a:ext cx="5105400" cy="3063875"/>
          </a:xfrm>
        </p:spPr>
        <p:txBody>
          <a:bodyPr>
            <a:noAutofit/>
          </a:bodyPr>
          <a:lstStyle/>
          <a:p>
            <a:pPr algn="ctr"/>
            <a:r>
              <a:rPr lang="en-US" sz="6000" b="1" dirty="0"/>
              <a:t>Level 2: Research and Report Back</a:t>
            </a:r>
          </a:p>
        </p:txBody>
      </p:sp>
    </p:spTree>
    <p:extLst>
      <p:ext uri="{BB962C8B-B14F-4D97-AF65-F5344CB8AC3E}">
        <p14:creationId xmlns:p14="http://schemas.microsoft.com/office/powerpoint/2010/main" val="3949576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728F5F-8B3D-0441-3304-AECCB0AC826B}"/>
              </a:ext>
            </a:extLst>
          </p:cNvPr>
          <p:cNvSpPr/>
          <p:nvPr/>
        </p:nvSpPr>
        <p:spPr>
          <a:xfrm>
            <a:off x="6781800" y="0"/>
            <a:ext cx="5410200" cy="6857999"/>
          </a:xfrm>
          <a:prstGeom prst="rect">
            <a:avLst/>
          </a:prstGeom>
          <a:gradFill>
            <a:gsLst>
              <a:gs pos="66000">
                <a:srgbClr val="0D96BC"/>
              </a:gs>
              <a:gs pos="33000">
                <a:schemeClr val="accent1">
                  <a:lumMod val="75000"/>
                </a:schemeClr>
              </a:gs>
              <a:gs pos="85000">
                <a:schemeClr val="accent1">
                  <a:lumMod val="20000"/>
                  <a:lumOff val="80000"/>
                </a:schemeClr>
              </a:gs>
              <a:gs pos="100000">
                <a:schemeClr val="bg1"/>
              </a:gs>
            </a:gsLst>
            <a:lin ang="5400000" scaled="1"/>
          </a:gra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3CD8ED-E2A0-777B-2389-2B2984B504DC}"/>
              </a:ext>
            </a:extLst>
          </p:cNvPr>
          <p:cNvSpPr>
            <a:spLocks noGrp="1"/>
          </p:cNvSpPr>
          <p:nvPr>
            <p:ph type="ctrTitle"/>
          </p:nvPr>
        </p:nvSpPr>
        <p:spPr>
          <a:xfrm>
            <a:off x="6986415" y="1995796"/>
            <a:ext cx="5000969" cy="2866405"/>
          </a:xfrm>
        </p:spPr>
        <p:txBody>
          <a:bodyPr>
            <a:noAutofit/>
          </a:bodyPr>
          <a:lstStyle/>
          <a:p>
            <a:pPr>
              <a:lnSpc>
                <a:spcPct val="90000"/>
              </a:lnSpc>
            </a:pPr>
            <a:r>
              <a:rPr lang="en-US" sz="6600" b="1" dirty="0">
                <a:solidFill>
                  <a:schemeClr val="bg1"/>
                </a:solidFill>
              </a:rPr>
              <a:t>Level 3: Research and Recommend</a:t>
            </a:r>
          </a:p>
        </p:txBody>
      </p:sp>
      <p:pic>
        <p:nvPicPr>
          <p:cNvPr id="12" name="Picture 11" descr="Shape, logo&#10;&#10;Description automatically generated">
            <a:extLst>
              <a:ext uri="{FF2B5EF4-FFF2-40B4-BE49-F238E27FC236}">
                <a16:creationId xmlns:a16="http://schemas.microsoft.com/office/drawing/2014/main" id="{1E4DAB57-4FD8-DBC7-E4BC-8B21146A701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52400" y="181903"/>
            <a:ext cx="6537487" cy="6494192"/>
          </a:xfrm>
          <a:prstGeom prst="rect">
            <a:avLst/>
          </a:prstGeom>
        </p:spPr>
      </p:pic>
      <p:sp>
        <p:nvSpPr>
          <p:cNvPr id="13" name="TextBox 12">
            <a:extLst>
              <a:ext uri="{FF2B5EF4-FFF2-40B4-BE49-F238E27FC236}">
                <a16:creationId xmlns:a16="http://schemas.microsoft.com/office/drawing/2014/main" id="{390397C8-8180-E0A3-E3E6-DBB942CD4A80}"/>
              </a:ext>
            </a:extLst>
          </p:cNvPr>
          <p:cNvSpPr txBox="1"/>
          <p:nvPr/>
        </p:nvSpPr>
        <p:spPr>
          <a:xfrm>
            <a:off x="5562599" y="6858000"/>
            <a:ext cx="3124200" cy="230832"/>
          </a:xfrm>
          <a:prstGeom prst="rect">
            <a:avLst/>
          </a:prstGeom>
          <a:noFill/>
        </p:spPr>
        <p:txBody>
          <a:bodyPr wrap="square" rtlCol="0">
            <a:spAutoFit/>
          </a:bodyPr>
          <a:lstStyle/>
          <a:p>
            <a:r>
              <a:rPr lang="en-US" sz="900" dirty="0">
                <a:hlinkClick r:id="rId4" tooltip="https://kurucz.ca/expatrepat/professionals.php"/>
              </a:rPr>
              <a:t>This Photo</a:t>
            </a:r>
            <a:r>
              <a:rPr lang="en-US" sz="900" dirty="0"/>
              <a:t> by Unknown Author is licensed under </a:t>
            </a:r>
            <a:r>
              <a:rPr lang="en-US" sz="900" dirty="0">
                <a:hlinkClick r:id="rId5" tooltip="https://creativecommons.org/licenses/by/3.0/"/>
              </a:rPr>
              <a:t>CC BY</a:t>
            </a:r>
            <a:endParaRPr lang="en-US" sz="900" dirty="0"/>
          </a:p>
        </p:txBody>
      </p:sp>
    </p:spTree>
    <p:extLst>
      <p:ext uri="{BB962C8B-B14F-4D97-AF65-F5344CB8AC3E}">
        <p14:creationId xmlns:p14="http://schemas.microsoft.com/office/powerpoint/2010/main" val="3189249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eneral Presentation Template.potx" id="{BAA11580-223A-42F7-86A1-4348BA7C9563}" vid="{839FA956-4552-4EB8-A906-D921012EE981}"/>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neral Presentation Template.potx" id="{BAA11580-223A-42F7-86A1-4348BA7C9563}" vid="{C9D07867-82E1-4DAE-BB98-48CC56B53F68}"/>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487BE5F939E6548BF1D8EC97E789908" ma:contentTypeVersion="1" ma:contentTypeDescription="Create a new document." ma:contentTypeScope="" ma:versionID="7ccaf04acfb3350687df5d370a825f55">
  <xsd:schema xmlns:xsd="http://www.w3.org/2001/XMLSchema" xmlns:xs="http://www.w3.org/2001/XMLSchema" xmlns:p="http://schemas.microsoft.com/office/2006/metadata/properties" xmlns:ns2="fdc079bc-112f-4c6d-bba3-f3df633a4caa" targetNamespace="http://schemas.microsoft.com/office/2006/metadata/properties" ma:root="true" ma:fieldsID="104764aabb482ec7aab5dec5187836c6" ns2:_="">
    <xsd:import namespace="fdc079bc-112f-4c6d-bba3-f3df633a4caa"/>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c079bc-112f-4c6d-bba3-f3df633a4ca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61EEE0E-C507-424A-95FD-818BE7A307BE}">
  <ds:schemaRefs>
    <ds:schemaRef ds:uri="fdc079bc-112f-4c6d-bba3-f3df633a4caa"/>
    <ds:schemaRef ds:uri="http://schemas.microsoft.com/office/2006/documentManagement/types"/>
    <ds:schemaRef ds:uri="http://purl.org/dc/dcmitype/"/>
    <ds:schemaRef ds:uri="http://purl.org/dc/terms/"/>
    <ds:schemaRef ds:uri="http://schemas.openxmlformats.org/package/2006/metadata/core-properties"/>
    <ds:schemaRef ds:uri="http://purl.org/dc/elements/1.1/"/>
    <ds:schemaRef ds:uri="http://schemas.microsoft.com/office/infopath/2007/PartnerControl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12192E7D-0055-4F60-80BC-C53E770FF8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c079bc-112f-4c6d-bba3-f3df633a4c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61BE28E-2242-4308-A6AB-9018C5DE6B9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General Presentation Template (2)</Template>
  <TotalTime>4214</TotalTime>
  <Words>5933</Words>
  <Application>Microsoft Office PowerPoint</Application>
  <PresentationFormat>Widescreen</PresentationFormat>
  <Paragraphs>268</Paragraphs>
  <Slides>16</Slides>
  <Notes>16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16</vt:i4>
      </vt:variant>
    </vt:vector>
  </HeadingPairs>
  <TitlesOfParts>
    <vt:vector size="25" baseType="lpstr">
      <vt:lpstr>-apple-system</vt:lpstr>
      <vt:lpstr>Aptos</vt:lpstr>
      <vt:lpstr>Arial</vt:lpstr>
      <vt:lpstr>Calibri</vt:lpstr>
      <vt:lpstr>Calibri Light</vt:lpstr>
      <vt:lpstr>Wingdings</vt:lpstr>
      <vt:lpstr>Office Theme</vt:lpstr>
      <vt:lpstr>Custom Design</vt:lpstr>
      <vt:lpstr>1_Office Theme</vt:lpstr>
      <vt:lpstr>Intentional Delegation: Take Back Your Day</vt:lpstr>
      <vt:lpstr>PowerPoint Presentation</vt:lpstr>
      <vt:lpstr>PowerPoint Presentation</vt:lpstr>
      <vt:lpstr>CLEAR Delegation Framework</vt:lpstr>
      <vt:lpstr>CLARITY</vt:lpstr>
      <vt:lpstr>Level</vt:lpstr>
      <vt:lpstr>Level 1:  Do as I say</vt:lpstr>
      <vt:lpstr>Level 2: Research and Report Back</vt:lpstr>
      <vt:lpstr>Level 3: Research and Recommend</vt:lpstr>
      <vt:lpstr>Level 4: Decide and Inform</vt:lpstr>
      <vt:lpstr>Level 5: Act  Independently</vt:lpstr>
      <vt:lpstr>Expectations</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Denise Messina</dc:creator>
  <cp:lastModifiedBy>Goard, Latosha</cp:lastModifiedBy>
  <cp:revision>59</cp:revision>
  <cp:lastPrinted>2024-07-25T20:21:54Z</cp:lastPrinted>
  <dcterms:created xsi:type="dcterms:W3CDTF">2024-04-22T13:54:45Z</dcterms:created>
  <dcterms:modified xsi:type="dcterms:W3CDTF">2024-12-04T01:01:47Z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0x0101001487BE5F939E6548BF1D8EC97E789908</vt:lpwstr>
  </property>
</Properties>
</file>