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31"/>
  </p:notesMasterIdLst>
  <p:handoutMasterIdLst>
    <p:handoutMasterId r:id="rId32"/>
  </p:handoutMasterIdLst>
  <p:sldIdLst>
    <p:sldId id="256" r:id="rId2"/>
    <p:sldId id="288" r:id="rId3"/>
    <p:sldId id="272" r:id="rId4"/>
    <p:sldId id="258" r:id="rId5"/>
    <p:sldId id="269" r:id="rId6"/>
    <p:sldId id="271" r:id="rId7"/>
    <p:sldId id="270" r:id="rId8"/>
    <p:sldId id="289" r:id="rId9"/>
    <p:sldId id="273" r:id="rId10"/>
    <p:sldId id="259" r:id="rId11"/>
    <p:sldId id="286" r:id="rId12"/>
    <p:sldId id="260" r:id="rId13"/>
    <p:sldId id="276" r:id="rId14"/>
    <p:sldId id="293" r:id="rId15"/>
    <p:sldId id="275" r:id="rId16"/>
    <p:sldId id="261" r:id="rId17"/>
    <p:sldId id="277" r:id="rId18"/>
    <p:sldId id="299" r:id="rId19"/>
    <p:sldId id="279" r:id="rId20"/>
    <p:sldId id="262" r:id="rId21"/>
    <p:sldId id="281" r:id="rId22"/>
    <p:sldId id="280" r:id="rId23"/>
    <p:sldId id="263" r:id="rId24"/>
    <p:sldId id="282" r:id="rId25"/>
    <p:sldId id="283" r:id="rId26"/>
    <p:sldId id="264" r:id="rId27"/>
    <p:sldId id="285" r:id="rId28"/>
    <p:sldId id="303" r:id="rId29"/>
    <p:sldId id="268" r:id="rId30"/>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9342" autoAdjust="0"/>
  </p:normalViewPr>
  <p:slideViewPr>
    <p:cSldViewPr snapToGrid="0">
      <p:cViewPr varScale="1">
        <p:scale>
          <a:sx n="71" d="100"/>
          <a:sy n="71" d="100"/>
        </p:scale>
        <p:origin x="1290" y="78"/>
      </p:cViewPr>
      <p:guideLst>
        <p:guide orient="horz" pos="2160"/>
        <p:guide pos="3840"/>
      </p:guideLst>
    </p:cSldViewPr>
  </p:slideViewPr>
  <p:outlineViewPr>
    <p:cViewPr>
      <p:scale>
        <a:sx n="33" d="100"/>
        <a:sy n="33" d="100"/>
      </p:scale>
      <p:origin x="0" y="-14100"/>
    </p:cViewPr>
  </p:outlineViewPr>
  <p:notesTextViewPr>
    <p:cViewPr>
      <p:scale>
        <a:sx n="3" d="2"/>
        <a:sy n="3" d="2"/>
      </p:scale>
      <p:origin x="0" y="0"/>
    </p:cViewPr>
  </p:notesTextViewPr>
  <p:sorterViewPr>
    <p:cViewPr>
      <p:scale>
        <a:sx n="100" d="100"/>
        <a:sy n="100" d="100"/>
      </p:scale>
      <p:origin x="0" y="-4806"/>
    </p:cViewPr>
  </p:sorterViewPr>
  <p:notesViewPr>
    <p:cSldViewPr snapToGrid="0">
      <p:cViewPr varScale="1">
        <p:scale>
          <a:sx n="84" d="100"/>
          <a:sy n="84" d="100"/>
        </p:scale>
        <p:origin x="384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3F3C7A-0FE3-4A51-8188-1FB038E8247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EEA74A7-7F94-4230-A1BD-71B21567FDCF}">
      <dgm:prSet/>
      <dgm:spPr/>
      <dgm:t>
        <a:bodyPr/>
        <a:lstStyle/>
        <a:p>
          <a:pPr>
            <a:lnSpc>
              <a:spcPct val="100000"/>
            </a:lnSpc>
          </a:pPr>
          <a:r>
            <a:rPr lang="en-US"/>
            <a:t>80% of employees work harder for a boss who appreciates them.</a:t>
          </a:r>
        </a:p>
      </dgm:t>
    </dgm:pt>
    <dgm:pt modelId="{C2304132-96FE-4908-902F-5E89A1A1EB0E}" type="parTrans" cxnId="{03BB6946-30B6-4648-9C22-1030D014222B}">
      <dgm:prSet/>
      <dgm:spPr/>
      <dgm:t>
        <a:bodyPr/>
        <a:lstStyle/>
        <a:p>
          <a:endParaRPr lang="en-US"/>
        </a:p>
      </dgm:t>
    </dgm:pt>
    <dgm:pt modelId="{438081A3-EC5D-419F-B051-BBCBE95DA2D5}" type="sibTrans" cxnId="{03BB6946-30B6-4648-9C22-1030D014222B}">
      <dgm:prSet/>
      <dgm:spPr/>
      <dgm:t>
        <a:bodyPr/>
        <a:lstStyle/>
        <a:p>
          <a:endParaRPr lang="en-US"/>
        </a:p>
      </dgm:t>
    </dgm:pt>
    <dgm:pt modelId="{98B10EEE-2034-45FC-B3DC-E8F970FAD4DF}">
      <dgm:prSet/>
      <dgm:spPr/>
      <dgm:t>
        <a:bodyPr/>
        <a:lstStyle/>
        <a:p>
          <a:pPr>
            <a:lnSpc>
              <a:spcPct val="100000"/>
            </a:lnSpc>
          </a:pPr>
          <a:r>
            <a:rPr lang="en-US"/>
            <a:t>50% of employees said they would stay longer at their company if they felt more appreciation from their boss.</a:t>
          </a:r>
        </a:p>
      </dgm:t>
    </dgm:pt>
    <dgm:pt modelId="{59D0EEB1-55C8-446B-85F3-A6B2021CC234}" type="parTrans" cxnId="{453300AE-DDE7-4418-A75C-23412690AFB1}">
      <dgm:prSet/>
      <dgm:spPr/>
      <dgm:t>
        <a:bodyPr/>
        <a:lstStyle/>
        <a:p>
          <a:endParaRPr lang="en-US"/>
        </a:p>
      </dgm:t>
    </dgm:pt>
    <dgm:pt modelId="{D2119CA9-DE84-44B5-817E-211E6C80DD47}" type="sibTrans" cxnId="{453300AE-DDE7-4418-A75C-23412690AFB1}">
      <dgm:prSet/>
      <dgm:spPr/>
      <dgm:t>
        <a:bodyPr/>
        <a:lstStyle/>
        <a:p>
          <a:endParaRPr lang="en-US"/>
        </a:p>
      </dgm:t>
    </dgm:pt>
    <dgm:pt modelId="{B882DD7D-CF9D-4D1D-AD61-531C11D00A2D}" type="pres">
      <dgm:prSet presAssocID="{023F3C7A-0FE3-4A51-8188-1FB038E82475}" presName="root" presStyleCnt="0">
        <dgm:presLayoutVars>
          <dgm:dir/>
          <dgm:resizeHandles val="exact"/>
        </dgm:presLayoutVars>
      </dgm:prSet>
      <dgm:spPr/>
    </dgm:pt>
    <dgm:pt modelId="{E7DF03F5-BDDB-48AE-B197-359106CE2293}" type="pres">
      <dgm:prSet presAssocID="{5EEA74A7-7F94-4230-A1BD-71B21567FDCF}" presName="compNode" presStyleCnt="0"/>
      <dgm:spPr/>
    </dgm:pt>
    <dgm:pt modelId="{0962D1D9-B5AA-4F2B-8923-F5CDEF9E43A0}" type="pres">
      <dgm:prSet presAssocID="{5EEA74A7-7F94-4230-A1BD-71B21567FDCF}" presName="bgRect" presStyleLbl="bgShp" presStyleIdx="0" presStyleCnt="2"/>
      <dgm:spPr/>
    </dgm:pt>
    <dgm:pt modelId="{0FC64201-BA10-4109-A00A-87B6FBF90BA5}" type="pres">
      <dgm:prSet presAssocID="{5EEA74A7-7F94-4230-A1BD-71B21567FDC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Success"/>
        </a:ext>
      </dgm:extLst>
    </dgm:pt>
    <dgm:pt modelId="{A25C67C1-F44B-4A5C-8495-A3ED32A1704C}" type="pres">
      <dgm:prSet presAssocID="{5EEA74A7-7F94-4230-A1BD-71B21567FDCF}" presName="spaceRect" presStyleCnt="0"/>
      <dgm:spPr/>
    </dgm:pt>
    <dgm:pt modelId="{3A1DE6A5-47DC-445B-8E86-8195BEC4EFEB}" type="pres">
      <dgm:prSet presAssocID="{5EEA74A7-7F94-4230-A1BD-71B21567FDCF}" presName="parTx" presStyleLbl="revTx" presStyleIdx="0" presStyleCnt="2">
        <dgm:presLayoutVars>
          <dgm:chMax val="0"/>
          <dgm:chPref val="0"/>
        </dgm:presLayoutVars>
      </dgm:prSet>
      <dgm:spPr/>
    </dgm:pt>
    <dgm:pt modelId="{227B711E-C910-47CF-BC5D-6AA8EFD44876}" type="pres">
      <dgm:prSet presAssocID="{438081A3-EC5D-419F-B051-BBCBE95DA2D5}" presName="sibTrans" presStyleCnt="0"/>
      <dgm:spPr/>
    </dgm:pt>
    <dgm:pt modelId="{EE0B9658-F36F-47CF-8733-C5210F9035ED}" type="pres">
      <dgm:prSet presAssocID="{98B10EEE-2034-45FC-B3DC-E8F970FAD4DF}" presName="compNode" presStyleCnt="0"/>
      <dgm:spPr/>
    </dgm:pt>
    <dgm:pt modelId="{8498A2F6-B249-43E8-A505-74941AE7CDD4}" type="pres">
      <dgm:prSet presAssocID="{98B10EEE-2034-45FC-B3DC-E8F970FAD4DF}" presName="bgRect" presStyleLbl="bgShp" presStyleIdx="1" presStyleCnt="2"/>
      <dgm:spPr/>
    </dgm:pt>
    <dgm:pt modelId="{55694CA5-6B62-4D15-A365-08CD1199A2B6}" type="pres">
      <dgm:prSet presAssocID="{98B10EEE-2034-45FC-B3DC-E8F970FAD4D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4E4F4B7D-5702-446C-A6AC-CF2AC3CA4B1F}" type="pres">
      <dgm:prSet presAssocID="{98B10EEE-2034-45FC-B3DC-E8F970FAD4DF}" presName="spaceRect" presStyleCnt="0"/>
      <dgm:spPr/>
    </dgm:pt>
    <dgm:pt modelId="{96D1D191-C02B-46C1-8554-87CFB1C45A61}" type="pres">
      <dgm:prSet presAssocID="{98B10EEE-2034-45FC-B3DC-E8F970FAD4DF}" presName="parTx" presStyleLbl="revTx" presStyleIdx="1" presStyleCnt="2">
        <dgm:presLayoutVars>
          <dgm:chMax val="0"/>
          <dgm:chPref val="0"/>
        </dgm:presLayoutVars>
      </dgm:prSet>
      <dgm:spPr/>
    </dgm:pt>
  </dgm:ptLst>
  <dgm:cxnLst>
    <dgm:cxn modelId="{03BB6946-30B6-4648-9C22-1030D014222B}" srcId="{023F3C7A-0FE3-4A51-8188-1FB038E82475}" destId="{5EEA74A7-7F94-4230-A1BD-71B21567FDCF}" srcOrd="0" destOrd="0" parTransId="{C2304132-96FE-4908-902F-5E89A1A1EB0E}" sibTransId="{438081A3-EC5D-419F-B051-BBCBE95DA2D5}"/>
    <dgm:cxn modelId="{D7718558-BD82-464A-8B21-08ED435FE4FB}" type="presOf" srcId="{98B10EEE-2034-45FC-B3DC-E8F970FAD4DF}" destId="{96D1D191-C02B-46C1-8554-87CFB1C45A61}" srcOrd="0" destOrd="0" presId="urn:microsoft.com/office/officeart/2018/2/layout/IconVerticalSolidList"/>
    <dgm:cxn modelId="{240EF058-9267-4AF1-98CD-DFBC2A47AC99}" type="presOf" srcId="{023F3C7A-0FE3-4A51-8188-1FB038E82475}" destId="{B882DD7D-CF9D-4D1D-AD61-531C11D00A2D}" srcOrd="0" destOrd="0" presId="urn:microsoft.com/office/officeart/2018/2/layout/IconVerticalSolidList"/>
    <dgm:cxn modelId="{453300AE-DDE7-4418-A75C-23412690AFB1}" srcId="{023F3C7A-0FE3-4A51-8188-1FB038E82475}" destId="{98B10EEE-2034-45FC-B3DC-E8F970FAD4DF}" srcOrd="1" destOrd="0" parTransId="{59D0EEB1-55C8-446B-85F3-A6B2021CC234}" sibTransId="{D2119CA9-DE84-44B5-817E-211E6C80DD47}"/>
    <dgm:cxn modelId="{33D50AC1-B94A-4BD3-99DD-D2072B1F7EA7}" type="presOf" srcId="{5EEA74A7-7F94-4230-A1BD-71B21567FDCF}" destId="{3A1DE6A5-47DC-445B-8E86-8195BEC4EFEB}" srcOrd="0" destOrd="0" presId="urn:microsoft.com/office/officeart/2018/2/layout/IconVerticalSolidList"/>
    <dgm:cxn modelId="{5DC80BD3-98DD-4983-BA72-E46DCD1E7663}" type="presParOf" srcId="{B882DD7D-CF9D-4D1D-AD61-531C11D00A2D}" destId="{E7DF03F5-BDDB-48AE-B197-359106CE2293}" srcOrd="0" destOrd="0" presId="urn:microsoft.com/office/officeart/2018/2/layout/IconVerticalSolidList"/>
    <dgm:cxn modelId="{E849362E-C128-4E66-BB85-525537F71D2D}" type="presParOf" srcId="{E7DF03F5-BDDB-48AE-B197-359106CE2293}" destId="{0962D1D9-B5AA-4F2B-8923-F5CDEF9E43A0}" srcOrd="0" destOrd="0" presId="urn:microsoft.com/office/officeart/2018/2/layout/IconVerticalSolidList"/>
    <dgm:cxn modelId="{5250AF1A-B4B3-43AB-8D77-E9D5923708CB}" type="presParOf" srcId="{E7DF03F5-BDDB-48AE-B197-359106CE2293}" destId="{0FC64201-BA10-4109-A00A-87B6FBF90BA5}" srcOrd="1" destOrd="0" presId="urn:microsoft.com/office/officeart/2018/2/layout/IconVerticalSolidList"/>
    <dgm:cxn modelId="{337DB7DC-6CFB-462E-9A08-B0114EF3A72C}" type="presParOf" srcId="{E7DF03F5-BDDB-48AE-B197-359106CE2293}" destId="{A25C67C1-F44B-4A5C-8495-A3ED32A1704C}" srcOrd="2" destOrd="0" presId="urn:microsoft.com/office/officeart/2018/2/layout/IconVerticalSolidList"/>
    <dgm:cxn modelId="{066C1FC1-54AC-4D5B-B0B0-FC249B029627}" type="presParOf" srcId="{E7DF03F5-BDDB-48AE-B197-359106CE2293}" destId="{3A1DE6A5-47DC-445B-8E86-8195BEC4EFEB}" srcOrd="3" destOrd="0" presId="urn:microsoft.com/office/officeart/2018/2/layout/IconVerticalSolidList"/>
    <dgm:cxn modelId="{0F73B293-9E6B-4779-BD6D-58E66CB552A3}" type="presParOf" srcId="{B882DD7D-CF9D-4D1D-AD61-531C11D00A2D}" destId="{227B711E-C910-47CF-BC5D-6AA8EFD44876}" srcOrd="1" destOrd="0" presId="urn:microsoft.com/office/officeart/2018/2/layout/IconVerticalSolidList"/>
    <dgm:cxn modelId="{00F80340-E914-4447-AD19-1C793C56891F}" type="presParOf" srcId="{B882DD7D-CF9D-4D1D-AD61-531C11D00A2D}" destId="{EE0B9658-F36F-47CF-8733-C5210F9035ED}" srcOrd="2" destOrd="0" presId="urn:microsoft.com/office/officeart/2018/2/layout/IconVerticalSolidList"/>
    <dgm:cxn modelId="{B86E080D-580F-46E4-80F6-9F221C3DA8C7}" type="presParOf" srcId="{EE0B9658-F36F-47CF-8733-C5210F9035ED}" destId="{8498A2F6-B249-43E8-A505-74941AE7CDD4}" srcOrd="0" destOrd="0" presId="urn:microsoft.com/office/officeart/2018/2/layout/IconVerticalSolidList"/>
    <dgm:cxn modelId="{CC0506F2-158A-4E84-806A-5F19E778998C}" type="presParOf" srcId="{EE0B9658-F36F-47CF-8733-C5210F9035ED}" destId="{55694CA5-6B62-4D15-A365-08CD1199A2B6}" srcOrd="1" destOrd="0" presId="urn:microsoft.com/office/officeart/2018/2/layout/IconVerticalSolidList"/>
    <dgm:cxn modelId="{AFCD54CB-63C1-401A-9A9B-E479C52121F8}" type="presParOf" srcId="{EE0B9658-F36F-47CF-8733-C5210F9035ED}" destId="{4E4F4B7D-5702-446C-A6AC-CF2AC3CA4B1F}" srcOrd="2" destOrd="0" presId="urn:microsoft.com/office/officeart/2018/2/layout/IconVerticalSolidList"/>
    <dgm:cxn modelId="{DEF10D42-4F7C-4C2D-8DC2-35B261388DBD}" type="presParOf" srcId="{EE0B9658-F36F-47CF-8733-C5210F9035ED}" destId="{96D1D191-C02B-46C1-8554-87CFB1C45A6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41FCB2-ADAD-4966-97CD-EFE1362D7EC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27C77179-1147-4FDD-AF7C-882FBB80D6AE}">
      <dgm:prSet/>
      <dgm:spPr/>
      <dgm:t>
        <a:bodyPr/>
        <a:lstStyle/>
        <a:p>
          <a:r>
            <a:rPr lang="en-US"/>
            <a:t>51% of mangers believe they do a good job of showing appreciation for their staff.</a:t>
          </a:r>
        </a:p>
      </dgm:t>
    </dgm:pt>
    <dgm:pt modelId="{1CC702EF-0F49-4CEA-B321-4A50A3FD7B0B}" type="parTrans" cxnId="{7C522B8D-B4F1-4EF5-B1DA-E4A846F91597}">
      <dgm:prSet/>
      <dgm:spPr/>
      <dgm:t>
        <a:bodyPr/>
        <a:lstStyle/>
        <a:p>
          <a:endParaRPr lang="en-US"/>
        </a:p>
      </dgm:t>
    </dgm:pt>
    <dgm:pt modelId="{B64B553E-5A08-42D0-95AA-CCADE2204B3A}" type="sibTrans" cxnId="{7C522B8D-B4F1-4EF5-B1DA-E4A846F91597}">
      <dgm:prSet/>
      <dgm:spPr/>
      <dgm:t>
        <a:bodyPr/>
        <a:lstStyle/>
        <a:p>
          <a:endParaRPr lang="en-US"/>
        </a:p>
      </dgm:t>
    </dgm:pt>
    <dgm:pt modelId="{A2AE7970-C4CE-4670-BB51-CF3DFC6B276C}">
      <dgm:prSet/>
      <dgm:spPr/>
      <dgm:t>
        <a:bodyPr/>
        <a:lstStyle/>
        <a:p>
          <a:r>
            <a:rPr lang="en-US" dirty="0"/>
            <a:t>17% of employees (of the same managers above) believe their managers do a good job of recognizing and appreciating their achievements.</a:t>
          </a:r>
        </a:p>
      </dgm:t>
    </dgm:pt>
    <dgm:pt modelId="{A9E9F538-F4C6-4D82-A41F-D70D5D9F92A6}" type="parTrans" cxnId="{9DC05E4A-783F-4935-B367-5CD6E90F5791}">
      <dgm:prSet/>
      <dgm:spPr/>
      <dgm:t>
        <a:bodyPr/>
        <a:lstStyle/>
        <a:p>
          <a:endParaRPr lang="en-US"/>
        </a:p>
      </dgm:t>
    </dgm:pt>
    <dgm:pt modelId="{1FAA7BB1-D040-433D-86F8-AFCD4A0D2836}" type="sibTrans" cxnId="{9DC05E4A-783F-4935-B367-5CD6E90F5791}">
      <dgm:prSet/>
      <dgm:spPr/>
      <dgm:t>
        <a:bodyPr/>
        <a:lstStyle/>
        <a:p>
          <a:endParaRPr lang="en-US"/>
        </a:p>
      </dgm:t>
    </dgm:pt>
    <dgm:pt modelId="{F97B234A-D36A-4CE8-836F-8FBD4BE0FE99}" type="pres">
      <dgm:prSet presAssocID="{8041FCB2-ADAD-4966-97CD-EFE1362D7EC6}" presName="outerComposite" presStyleCnt="0">
        <dgm:presLayoutVars>
          <dgm:chMax val="5"/>
          <dgm:dir/>
          <dgm:resizeHandles val="exact"/>
        </dgm:presLayoutVars>
      </dgm:prSet>
      <dgm:spPr/>
    </dgm:pt>
    <dgm:pt modelId="{B7DE65B2-FAEE-427E-A515-23C98877731B}" type="pres">
      <dgm:prSet presAssocID="{8041FCB2-ADAD-4966-97CD-EFE1362D7EC6}" presName="dummyMaxCanvas" presStyleCnt="0">
        <dgm:presLayoutVars/>
      </dgm:prSet>
      <dgm:spPr/>
    </dgm:pt>
    <dgm:pt modelId="{2E7F9CCA-1740-4DE1-88CF-D67EEAE7AA6A}" type="pres">
      <dgm:prSet presAssocID="{8041FCB2-ADAD-4966-97CD-EFE1362D7EC6}" presName="TwoNodes_1" presStyleLbl="node1" presStyleIdx="0" presStyleCnt="2">
        <dgm:presLayoutVars>
          <dgm:bulletEnabled val="1"/>
        </dgm:presLayoutVars>
      </dgm:prSet>
      <dgm:spPr/>
    </dgm:pt>
    <dgm:pt modelId="{CCC70813-8482-4BED-BF7F-CC7DB54967A1}" type="pres">
      <dgm:prSet presAssocID="{8041FCB2-ADAD-4966-97CD-EFE1362D7EC6}" presName="TwoNodes_2" presStyleLbl="node1" presStyleIdx="1" presStyleCnt="2">
        <dgm:presLayoutVars>
          <dgm:bulletEnabled val="1"/>
        </dgm:presLayoutVars>
      </dgm:prSet>
      <dgm:spPr/>
    </dgm:pt>
    <dgm:pt modelId="{A8A6B1C5-08E5-461D-9FA1-0EB6136C7486}" type="pres">
      <dgm:prSet presAssocID="{8041FCB2-ADAD-4966-97CD-EFE1362D7EC6}" presName="TwoConn_1-2" presStyleLbl="fgAccFollowNode1" presStyleIdx="0" presStyleCnt="1">
        <dgm:presLayoutVars>
          <dgm:bulletEnabled val="1"/>
        </dgm:presLayoutVars>
      </dgm:prSet>
      <dgm:spPr/>
    </dgm:pt>
    <dgm:pt modelId="{6B09441A-ED99-4199-B687-B09DDA939F59}" type="pres">
      <dgm:prSet presAssocID="{8041FCB2-ADAD-4966-97CD-EFE1362D7EC6}" presName="TwoNodes_1_text" presStyleLbl="node1" presStyleIdx="1" presStyleCnt="2">
        <dgm:presLayoutVars>
          <dgm:bulletEnabled val="1"/>
        </dgm:presLayoutVars>
      </dgm:prSet>
      <dgm:spPr/>
    </dgm:pt>
    <dgm:pt modelId="{7679667E-B57D-42B7-9C40-47D52B7B1112}" type="pres">
      <dgm:prSet presAssocID="{8041FCB2-ADAD-4966-97CD-EFE1362D7EC6}" presName="TwoNodes_2_text" presStyleLbl="node1" presStyleIdx="1" presStyleCnt="2">
        <dgm:presLayoutVars>
          <dgm:bulletEnabled val="1"/>
        </dgm:presLayoutVars>
      </dgm:prSet>
      <dgm:spPr/>
    </dgm:pt>
  </dgm:ptLst>
  <dgm:cxnLst>
    <dgm:cxn modelId="{28DDF230-CBB6-4653-8D75-F795337A409D}" type="presOf" srcId="{A2AE7970-C4CE-4670-BB51-CF3DFC6B276C}" destId="{7679667E-B57D-42B7-9C40-47D52B7B1112}" srcOrd="1" destOrd="0" presId="urn:microsoft.com/office/officeart/2005/8/layout/vProcess5"/>
    <dgm:cxn modelId="{512DA95B-2686-4896-9492-96CDA8E7831E}" type="presOf" srcId="{B64B553E-5A08-42D0-95AA-CCADE2204B3A}" destId="{A8A6B1C5-08E5-461D-9FA1-0EB6136C7486}" srcOrd="0" destOrd="0" presId="urn:microsoft.com/office/officeart/2005/8/layout/vProcess5"/>
    <dgm:cxn modelId="{9DC05E4A-783F-4935-B367-5CD6E90F5791}" srcId="{8041FCB2-ADAD-4966-97CD-EFE1362D7EC6}" destId="{A2AE7970-C4CE-4670-BB51-CF3DFC6B276C}" srcOrd="1" destOrd="0" parTransId="{A9E9F538-F4C6-4D82-A41F-D70D5D9F92A6}" sibTransId="{1FAA7BB1-D040-433D-86F8-AFCD4A0D2836}"/>
    <dgm:cxn modelId="{87CD4173-6C53-4117-BE57-6B002DAEB520}" type="presOf" srcId="{8041FCB2-ADAD-4966-97CD-EFE1362D7EC6}" destId="{F97B234A-D36A-4CE8-836F-8FBD4BE0FE99}" srcOrd="0" destOrd="0" presId="urn:microsoft.com/office/officeart/2005/8/layout/vProcess5"/>
    <dgm:cxn modelId="{8BD25586-5FAC-43B1-8C9B-29AE297A48E5}" type="presOf" srcId="{27C77179-1147-4FDD-AF7C-882FBB80D6AE}" destId="{6B09441A-ED99-4199-B687-B09DDA939F59}" srcOrd="1" destOrd="0" presId="urn:microsoft.com/office/officeart/2005/8/layout/vProcess5"/>
    <dgm:cxn modelId="{830A6289-979C-4EC9-AB10-C6260A63823B}" type="presOf" srcId="{27C77179-1147-4FDD-AF7C-882FBB80D6AE}" destId="{2E7F9CCA-1740-4DE1-88CF-D67EEAE7AA6A}" srcOrd="0" destOrd="0" presId="urn:microsoft.com/office/officeart/2005/8/layout/vProcess5"/>
    <dgm:cxn modelId="{7C522B8D-B4F1-4EF5-B1DA-E4A846F91597}" srcId="{8041FCB2-ADAD-4966-97CD-EFE1362D7EC6}" destId="{27C77179-1147-4FDD-AF7C-882FBB80D6AE}" srcOrd="0" destOrd="0" parTransId="{1CC702EF-0F49-4CEA-B321-4A50A3FD7B0B}" sibTransId="{B64B553E-5A08-42D0-95AA-CCADE2204B3A}"/>
    <dgm:cxn modelId="{AEF151A4-279E-4A27-B5D7-928DB5F4381D}" type="presOf" srcId="{A2AE7970-C4CE-4670-BB51-CF3DFC6B276C}" destId="{CCC70813-8482-4BED-BF7F-CC7DB54967A1}" srcOrd="0" destOrd="0" presId="urn:microsoft.com/office/officeart/2005/8/layout/vProcess5"/>
    <dgm:cxn modelId="{74755A87-832A-49DA-9937-54B24782E54F}" type="presParOf" srcId="{F97B234A-D36A-4CE8-836F-8FBD4BE0FE99}" destId="{B7DE65B2-FAEE-427E-A515-23C98877731B}" srcOrd="0" destOrd="0" presId="urn:microsoft.com/office/officeart/2005/8/layout/vProcess5"/>
    <dgm:cxn modelId="{B895A0F5-2125-47AD-8A2C-E66259027197}" type="presParOf" srcId="{F97B234A-D36A-4CE8-836F-8FBD4BE0FE99}" destId="{2E7F9CCA-1740-4DE1-88CF-D67EEAE7AA6A}" srcOrd="1" destOrd="0" presId="urn:microsoft.com/office/officeart/2005/8/layout/vProcess5"/>
    <dgm:cxn modelId="{0AAE8408-EEC1-4AD1-85FC-D06DF9EC217F}" type="presParOf" srcId="{F97B234A-D36A-4CE8-836F-8FBD4BE0FE99}" destId="{CCC70813-8482-4BED-BF7F-CC7DB54967A1}" srcOrd="2" destOrd="0" presId="urn:microsoft.com/office/officeart/2005/8/layout/vProcess5"/>
    <dgm:cxn modelId="{AC072674-E7BA-4B92-A63C-45A8B907564F}" type="presParOf" srcId="{F97B234A-D36A-4CE8-836F-8FBD4BE0FE99}" destId="{A8A6B1C5-08E5-461D-9FA1-0EB6136C7486}" srcOrd="3" destOrd="0" presId="urn:microsoft.com/office/officeart/2005/8/layout/vProcess5"/>
    <dgm:cxn modelId="{7AC70354-EBA2-4723-A4AF-3C7CFDEB3ED8}" type="presParOf" srcId="{F97B234A-D36A-4CE8-836F-8FBD4BE0FE99}" destId="{6B09441A-ED99-4199-B687-B09DDA939F59}" srcOrd="4" destOrd="0" presId="urn:microsoft.com/office/officeart/2005/8/layout/vProcess5"/>
    <dgm:cxn modelId="{C120F8C9-7C84-4EF2-A228-EE7060DA6342}" type="presParOf" srcId="{F97B234A-D36A-4CE8-836F-8FBD4BE0FE99}" destId="{7679667E-B57D-42B7-9C40-47D52B7B1112}"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2E48E8-43AE-4CBE-B1C3-8BCBCB770DA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179C1FC-97E3-43C3-90FA-CA26210E2837}">
      <dgm:prSet/>
      <dgm:spPr/>
      <dgm:t>
        <a:bodyPr/>
        <a:lstStyle/>
        <a:p>
          <a:pPr>
            <a:lnSpc>
              <a:spcPct val="100000"/>
            </a:lnSpc>
          </a:pPr>
          <a:r>
            <a:rPr lang="en-US" dirty="0"/>
            <a:t>64% of Americans who leave their jobs say they do so because they don’t feel appreciated.</a:t>
          </a:r>
        </a:p>
      </dgm:t>
    </dgm:pt>
    <dgm:pt modelId="{6017D9D2-7B3D-440A-B772-478014C19B54}" type="parTrans" cxnId="{C3956C11-653E-4A1A-A53A-10C27659D0DD}">
      <dgm:prSet/>
      <dgm:spPr/>
      <dgm:t>
        <a:bodyPr/>
        <a:lstStyle/>
        <a:p>
          <a:endParaRPr lang="en-US"/>
        </a:p>
      </dgm:t>
    </dgm:pt>
    <dgm:pt modelId="{61802C20-4272-450A-A7EC-934359E7A9C1}" type="sibTrans" cxnId="{C3956C11-653E-4A1A-A53A-10C27659D0DD}">
      <dgm:prSet/>
      <dgm:spPr/>
      <dgm:t>
        <a:bodyPr/>
        <a:lstStyle/>
        <a:p>
          <a:endParaRPr lang="en-US"/>
        </a:p>
      </dgm:t>
    </dgm:pt>
    <dgm:pt modelId="{52D0929E-08FD-4D0D-B00B-C5B575F49C5E}">
      <dgm:prSet/>
      <dgm:spPr/>
      <dgm:t>
        <a:bodyPr/>
        <a:lstStyle/>
        <a:p>
          <a:pPr>
            <a:lnSpc>
              <a:spcPct val="100000"/>
            </a:lnSpc>
          </a:pPr>
          <a:r>
            <a:rPr lang="en-US" dirty="0"/>
            <a:t>14% of organizations provide the tools for employee rewards and recognition. </a:t>
          </a:r>
        </a:p>
      </dgm:t>
    </dgm:pt>
    <dgm:pt modelId="{2C714A80-648E-4E48-9C0B-4DA07C649B3C}" type="parTrans" cxnId="{B1256AF9-056C-4EF4-BCC7-6CE35BA70B7A}">
      <dgm:prSet/>
      <dgm:spPr/>
      <dgm:t>
        <a:bodyPr/>
        <a:lstStyle/>
        <a:p>
          <a:endParaRPr lang="en-US"/>
        </a:p>
      </dgm:t>
    </dgm:pt>
    <dgm:pt modelId="{67583CA0-220B-4CEA-92D6-2D005F6E625C}" type="sibTrans" cxnId="{B1256AF9-056C-4EF4-BCC7-6CE35BA70B7A}">
      <dgm:prSet/>
      <dgm:spPr/>
      <dgm:t>
        <a:bodyPr/>
        <a:lstStyle/>
        <a:p>
          <a:endParaRPr lang="en-US"/>
        </a:p>
      </dgm:t>
    </dgm:pt>
    <dgm:pt modelId="{F7211916-4547-4050-8ADE-68BFB9BEABA2}" type="pres">
      <dgm:prSet presAssocID="{342E48E8-43AE-4CBE-B1C3-8BCBCB770DA2}" presName="root" presStyleCnt="0">
        <dgm:presLayoutVars>
          <dgm:dir/>
          <dgm:resizeHandles val="exact"/>
        </dgm:presLayoutVars>
      </dgm:prSet>
      <dgm:spPr/>
    </dgm:pt>
    <dgm:pt modelId="{00C05012-2915-44DF-960D-1FA7646D670B}" type="pres">
      <dgm:prSet presAssocID="{F179C1FC-97E3-43C3-90FA-CA26210E2837}" presName="compNode" presStyleCnt="0"/>
      <dgm:spPr/>
    </dgm:pt>
    <dgm:pt modelId="{B0FD63F1-8250-4731-81D1-52F1815CB969}" type="pres">
      <dgm:prSet presAssocID="{F179C1FC-97E3-43C3-90FA-CA26210E2837}" presName="bgRect" presStyleLbl="bgShp" presStyleIdx="0" presStyleCnt="2" custLinFactNeighborX="-1900"/>
      <dgm:spPr/>
    </dgm:pt>
    <dgm:pt modelId="{685B1B1A-D379-4257-9188-B5D04BB42C97}" type="pres">
      <dgm:prSet presAssocID="{F179C1FC-97E3-43C3-90FA-CA26210E283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6C193C91-AD6E-4BE0-B320-AC4DBA3DEF6F}" type="pres">
      <dgm:prSet presAssocID="{F179C1FC-97E3-43C3-90FA-CA26210E2837}" presName="spaceRect" presStyleCnt="0"/>
      <dgm:spPr/>
    </dgm:pt>
    <dgm:pt modelId="{C552A43B-10EE-4BCC-9578-09E3FB8A1BFF}" type="pres">
      <dgm:prSet presAssocID="{F179C1FC-97E3-43C3-90FA-CA26210E2837}" presName="parTx" presStyleLbl="revTx" presStyleIdx="0" presStyleCnt="2">
        <dgm:presLayoutVars>
          <dgm:chMax val="0"/>
          <dgm:chPref val="0"/>
        </dgm:presLayoutVars>
      </dgm:prSet>
      <dgm:spPr/>
    </dgm:pt>
    <dgm:pt modelId="{CF4F6533-3656-4D6F-B780-7C052D9B6D65}" type="pres">
      <dgm:prSet presAssocID="{61802C20-4272-450A-A7EC-934359E7A9C1}" presName="sibTrans" presStyleCnt="0"/>
      <dgm:spPr/>
    </dgm:pt>
    <dgm:pt modelId="{C65BB8E4-32B2-4957-9FD2-7831F07E1E4E}" type="pres">
      <dgm:prSet presAssocID="{52D0929E-08FD-4D0D-B00B-C5B575F49C5E}" presName="compNode" presStyleCnt="0"/>
      <dgm:spPr/>
    </dgm:pt>
    <dgm:pt modelId="{7FCE9D3B-6753-4253-97AB-85DB485A6E91}" type="pres">
      <dgm:prSet presAssocID="{52D0929E-08FD-4D0D-B00B-C5B575F49C5E}" presName="bgRect" presStyleLbl="bgShp" presStyleIdx="1" presStyleCnt="2"/>
      <dgm:spPr/>
    </dgm:pt>
    <dgm:pt modelId="{90A8BC17-3564-470B-A2B2-C32B1A49F30B}" type="pres">
      <dgm:prSet presAssocID="{52D0929E-08FD-4D0D-B00B-C5B575F49C5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23ACE88B-FF81-4C4C-A4CF-C82F1AEA3052}" type="pres">
      <dgm:prSet presAssocID="{52D0929E-08FD-4D0D-B00B-C5B575F49C5E}" presName="spaceRect" presStyleCnt="0"/>
      <dgm:spPr/>
    </dgm:pt>
    <dgm:pt modelId="{FE2758B6-0F52-4C91-9241-CE492C20BAD5}" type="pres">
      <dgm:prSet presAssocID="{52D0929E-08FD-4D0D-B00B-C5B575F49C5E}" presName="parTx" presStyleLbl="revTx" presStyleIdx="1" presStyleCnt="2">
        <dgm:presLayoutVars>
          <dgm:chMax val="0"/>
          <dgm:chPref val="0"/>
        </dgm:presLayoutVars>
      </dgm:prSet>
      <dgm:spPr/>
    </dgm:pt>
  </dgm:ptLst>
  <dgm:cxnLst>
    <dgm:cxn modelId="{1EF44700-F3F1-4CC4-A316-F0DC3E58E600}" type="presOf" srcId="{F179C1FC-97E3-43C3-90FA-CA26210E2837}" destId="{C552A43B-10EE-4BCC-9578-09E3FB8A1BFF}" srcOrd="0" destOrd="0" presId="urn:microsoft.com/office/officeart/2018/2/layout/IconVerticalSolidList"/>
    <dgm:cxn modelId="{C3956C11-653E-4A1A-A53A-10C27659D0DD}" srcId="{342E48E8-43AE-4CBE-B1C3-8BCBCB770DA2}" destId="{F179C1FC-97E3-43C3-90FA-CA26210E2837}" srcOrd="0" destOrd="0" parTransId="{6017D9D2-7B3D-440A-B772-478014C19B54}" sibTransId="{61802C20-4272-450A-A7EC-934359E7A9C1}"/>
    <dgm:cxn modelId="{0ED75497-5F3E-4137-8113-515C56C2E5AD}" type="presOf" srcId="{52D0929E-08FD-4D0D-B00B-C5B575F49C5E}" destId="{FE2758B6-0F52-4C91-9241-CE492C20BAD5}" srcOrd="0" destOrd="0" presId="urn:microsoft.com/office/officeart/2018/2/layout/IconVerticalSolidList"/>
    <dgm:cxn modelId="{10D094F1-D85B-40E7-8826-E0A1DEBA3D03}" type="presOf" srcId="{342E48E8-43AE-4CBE-B1C3-8BCBCB770DA2}" destId="{F7211916-4547-4050-8ADE-68BFB9BEABA2}" srcOrd="0" destOrd="0" presId="urn:microsoft.com/office/officeart/2018/2/layout/IconVerticalSolidList"/>
    <dgm:cxn modelId="{B1256AF9-056C-4EF4-BCC7-6CE35BA70B7A}" srcId="{342E48E8-43AE-4CBE-B1C3-8BCBCB770DA2}" destId="{52D0929E-08FD-4D0D-B00B-C5B575F49C5E}" srcOrd="1" destOrd="0" parTransId="{2C714A80-648E-4E48-9C0B-4DA07C649B3C}" sibTransId="{67583CA0-220B-4CEA-92D6-2D005F6E625C}"/>
    <dgm:cxn modelId="{0DC1A335-3167-4826-8ABF-E870EF368802}" type="presParOf" srcId="{F7211916-4547-4050-8ADE-68BFB9BEABA2}" destId="{00C05012-2915-44DF-960D-1FA7646D670B}" srcOrd="0" destOrd="0" presId="urn:microsoft.com/office/officeart/2018/2/layout/IconVerticalSolidList"/>
    <dgm:cxn modelId="{0B24FD72-95A6-4A1A-804C-8AA7A9BE784A}" type="presParOf" srcId="{00C05012-2915-44DF-960D-1FA7646D670B}" destId="{B0FD63F1-8250-4731-81D1-52F1815CB969}" srcOrd="0" destOrd="0" presId="urn:microsoft.com/office/officeart/2018/2/layout/IconVerticalSolidList"/>
    <dgm:cxn modelId="{48194113-B228-47E8-887A-4735323553B6}" type="presParOf" srcId="{00C05012-2915-44DF-960D-1FA7646D670B}" destId="{685B1B1A-D379-4257-9188-B5D04BB42C97}" srcOrd="1" destOrd="0" presId="urn:microsoft.com/office/officeart/2018/2/layout/IconVerticalSolidList"/>
    <dgm:cxn modelId="{A4F09A62-FC0C-4250-9A7E-4E819D3FE656}" type="presParOf" srcId="{00C05012-2915-44DF-960D-1FA7646D670B}" destId="{6C193C91-AD6E-4BE0-B320-AC4DBA3DEF6F}" srcOrd="2" destOrd="0" presId="urn:microsoft.com/office/officeart/2018/2/layout/IconVerticalSolidList"/>
    <dgm:cxn modelId="{3E1D61A5-03BB-4139-9A88-79185B8CEAE7}" type="presParOf" srcId="{00C05012-2915-44DF-960D-1FA7646D670B}" destId="{C552A43B-10EE-4BCC-9578-09E3FB8A1BFF}" srcOrd="3" destOrd="0" presId="urn:microsoft.com/office/officeart/2018/2/layout/IconVerticalSolidList"/>
    <dgm:cxn modelId="{5D6675FA-17DE-4A56-BA03-1C77F222699B}" type="presParOf" srcId="{F7211916-4547-4050-8ADE-68BFB9BEABA2}" destId="{CF4F6533-3656-4D6F-B780-7C052D9B6D65}" srcOrd="1" destOrd="0" presId="urn:microsoft.com/office/officeart/2018/2/layout/IconVerticalSolidList"/>
    <dgm:cxn modelId="{EE58C935-D8C1-42C7-9986-D31A8513FB38}" type="presParOf" srcId="{F7211916-4547-4050-8ADE-68BFB9BEABA2}" destId="{C65BB8E4-32B2-4957-9FD2-7831F07E1E4E}" srcOrd="2" destOrd="0" presId="urn:microsoft.com/office/officeart/2018/2/layout/IconVerticalSolidList"/>
    <dgm:cxn modelId="{E87252E9-C405-476A-BCCD-B388A9851E5C}" type="presParOf" srcId="{C65BB8E4-32B2-4957-9FD2-7831F07E1E4E}" destId="{7FCE9D3B-6753-4253-97AB-85DB485A6E91}" srcOrd="0" destOrd="0" presId="urn:microsoft.com/office/officeart/2018/2/layout/IconVerticalSolidList"/>
    <dgm:cxn modelId="{C12D1868-44FA-47EC-9F1C-F91BD641EC2B}" type="presParOf" srcId="{C65BB8E4-32B2-4957-9FD2-7831F07E1E4E}" destId="{90A8BC17-3564-470B-A2B2-C32B1A49F30B}" srcOrd="1" destOrd="0" presId="urn:microsoft.com/office/officeart/2018/2/layout/IconVerticalSolidList"/>
    <dgm:cxn modelId="{1EF69BEB-C3A0-45B6-9F3E-5B6FB6B02E8D}" type="presParOf" srcId="{C65BB8E4-32B2-4957-9FD2-7831F07E1E4E}" destId="{23ACE88B-FF81-4C4C-A4CF-C82F1AEA3052}" srcOrd="2" destOrd="0" presId="urn:microsoft.com/office/officeart/2018/2/layout/IconVerticalSolidList"/>
    <dgm:cxn modelId="{E0A15D3C-11A6-49D5-855D-78FDA2FCA14F}" type="presParOf" srcId="{C65BB8E4-32B2-4957-9FD2-7831F07E1E4E}" destId="{FE2758B6-0F52-4C91-9241-CE492C20BAD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1EE0D3-6A14-4415-B5D8-899D6B22C0CA}"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22464A51-A06B-432A-A221-4EE4AC2D3C00}">
      <dgm:prSet custT="1"/>
      <dgm:spPr/>
      <dgm:t>
        <a:bodyPr/>
        <a:lstStyle/>
        <a:p>
          <a:r>
            <a:rPr lang="en-US" sz="3200" dirty="0"/>
            <a:t>Circle the letter from each pair that you feel is most important to you.</a:t>
          </a:r>
        </a:p>
      </dgm:t>
    </dgm:pt>
    <dgm:pt modelId="{1AFC7E2C-1A01-4ECF-BF8D-58A085AC03D9}" type="parTrans" cxnId="{9D176ED8-9E7A-4A84-9B9A-73CB65ACC7EE}">
      <dgm:prSet/>
      <dgm:spPr/>
      <dgm:t>
        <a:bodyPr/>
        <a:lstStyle/>
        <a:p>
          <a:endParaRPr lang="en-US"/>
        </a:p>
      </dgm:t>
    </dgm:pt>
    <dgm:pt modelId="{3E1686C1-AFB0-4F86-9E40-D535D029FE26}" type="sibTrans" cxnId="{9D176ED8-9E7A-4A84-9B9A-73CB65ACC7EE}">
      <dgm:prSet/>
      <dgm:spPr/>
      <dgm:t>
        <a:bodyPr/>
        <a:lstStyle/>
        <a:p>
          <a:endParaRPr lang="en-US"/>
        </a:p>
      </dgm:t>
    </dgm:pt>
    <dgm:pt modelId="{247B1394-8548-48EF-82C0-AB6A18433516}">
      <dgm:prSet custT="1"/>
      <dgm:spPr/>
      <dgm:t>
        <a:bodyPr/>
        <a:lstStyle/>
        <a:p>
          <a:r>
            <a:rPr lang="en-US" sz="3200" dirty="0"/>
            <a:t>Go with your first impulse. Don’t agonize - pick one!</a:t>
          </a:r>
        </a:p>
      </dgm:t>
    </dgm:pt>
    <dgm:pt modelId="{D80FAC57-FC14-45A5-9425-E77CDB8F67AE}" type="parTrans" cxnId="{F35A1769-7DD1-42F1-954B-5C2E934A3934}">
      <dgm:prSet/>
      <dgm:spPr/>
      <dgm:t>
        <a:bodyPr/>
        <a:lstStyle/>
        <a:p>
          <a:endParaRPr lang="en-US"/>
        </a:p>
      </dgm:t>
    </dgm:pt>
    <dgm:pt modelId="{64DC6AD1-B07F-4DD7-9490-7E144281A470}" type="sibTrans" cxnId="{F35A1769-7DD1-42F1-954B-5C2E934A3934}">
      <dgm:prSet/>
      <dgm:spPr/>
      <dgm:t>
        <a:bodyPr/>
        <a:lstStyle/>
        <a:p>
          <a:endParaRPr lang="en-US"/>
        </a:p>
      </dgm:t>
    </dgm:pt>
    <dgm:pt modelId="{0CB287DC-7D69-4605-A4F4-F25B2FA6E3C3}">
      <dgm:prSet custT="1"/>
      <dgm:spPr/>
      <dgm:t>
        <a:bodyPr/>
        <a:lstStyle/>
        <a:p>
          <a:r>
            <a:rPr lang="en-US" sz="3200" dirty="0"/>
            <a:t>Score yourself on the second page</a:t>
          </a:r>
          <a:r>
            <a:rPr lang="en-US" sz="4000" dirty="0"/>
            <a:t>.</a:t>
          </a:r>
        </a:p>
      </dgm:t>
    </dgm:pt>
    <dgm:pt modelId="{91907E02-64E5-4282-BDAC-1C1A16020B15}" type="parTrans" cxnId="{1CA98C2D-A134-4105-8C6C-C83C7F35A9DA}">
      <dgm:prSet/>
      <dgm:spPr/>
      <dgm:t>
        <a:bodyPr/>
        <a:lstStyle/>
        <a:p>
          <a:endParaRPr lang="en-US"/>
        </a:p>
      </dgm:t>
    </dgm:pt>
    <dgm:pt modelId="{8EA53B2E-1595-49D3-82BE-CE88A2FD374F}" type="sibTrans" cxnId="{1CA98C2D-A134-4105-8C6C-C83C7F35A9DA}">
      <dgm:prSet/>
      <dgm:spPr/>
      <dgm:t>
        <a:bodyPr/>
        <a:lstStyle/>
        <a:p>
          <a:endParaRPr lang="en-US"/>
        </a:p>
      </dgm:t>
    </dgm:pt>
    <dgm:pt modelId="{E754ECEB-2802-4363-9688-50CBCB5A8B2D}" type="pres">
      <dgm:prSet presAssocID="{B91EE0D3-6A14-4415-B5D8-899D6B22C0CA}" presName="outerComposite" presStyleCnt="0">
        <dgm:presLayoutVars>
          <dgm:chMax val="5"/>
          <dgm:dir/>
          <dgm:resizeHandles val="exact"/>
        </dgm:presLayoutVars>
      </dgm:prSet>
      <dgm:spPr/>
    </dgm:pt>
    <dgm:pt modelId="{82A5399C-D757-4357-9F83-743199A1AC23}" type="pres">
      <dgm:prSet presAssocID="{B91EE0D3-6A14-4415-B5D8-899D6B22C0CA}" presName="dummyMaxCanvas" presStyleCnt="0">
        <dgm:presLayoutVars/>
      </dgm:prSet>
      <dgm:spPr/>
    </dgm:pt>
    <dgm:pt modelId="{562FCEC1-D2AB-4CB0-8F22-472489736D8E}" type="pres">
      <dgm:prSet presAssocID="{B91EE0D3-6A14-4415-B5D8-899D6B22C0CA}" presName="ThreeNodes_1" presStyleLbl="node1" presStyleIdx="0" presStyleCnt="3">
        <dgm:presLayoutVars>
          <dgm:bulletEnabled val="1"/>
        </dgm:presLayoutVars>
      </dgm:prSet>
      <dgm:spPr/>
    </dgm:pt>
    <dgm:pt modelId="{583E53E2-DF4F-478F-9D3C-022DAC5C052F}" type="pres">
      <dgm:prSet presAssocID="{B91EE0D3-6A14-4415-B5D8-899D6B22C0CA}" presName="ThreeNodes_2" presStyleLbl="node1" presStyleIdx="1" presStyleCnt="3">
        <dgm:presLayoutVars>
          <dgm:bulletEnabled val="1"/>
        </dgm:presLayoutVars>
      </dgm:prSet>
      <dgm:spPr/>
    </dgm:pt>
    <dgm:pt modelId="{BAF296AB-9711-40E2-A92C-38002E80D61B}" type="pres">
      <dgm:prSet presAssocID="{B91EE0D3-6A14-4415-B5D8-899D6B22C0CA}" presName="ThreeNodes_3" presStyleLbl="node1" presStyleIdx="2" presStyleCnt="3">
        <dgm:presLayoutVars>
          <dgm:bulletEnabled val="1"/>
        </dgm:presLayoutVars>
      </dgm:prSet>
      <dgm:spPr/>
    </dgm:pt>
    <dgm:pt modelId="{4C8284FC-4991-4C7F-B49D-8FE8A3691534}" type="pres">
      <dgm:prSet presAssocID="{B91EE0D3-6A14-4415-B5D8-899D6B22C0CA}" presName="ThreeConn_1-2" presStyleLbl="fgAccFollowNode1" presStyleIdx="0" presStyleCnt="2">
        <dgm:presLayoutVars>
          <dgm:bulletEnabled val="1"/>
        </dgm:presLayoutVars>
      </dgm:prSet>
      <dgm:spPr/>
    </dgm:pt>
    <dgm:pt modelId="{2DD30C29-323B-4CAD-BB19-7567B9C96D6C}" type="pres">
      <dgm:prSet presAssocID="{B91EE0D3-6A14-4415-B5D8-899D6B22C0CA}" presName="ThreeConn_2-3" presStyleLbl="fgAccFollowNode1" presStyleIdx="1" presStyleCnt="2">
        <dgm:presLayoutVars>
          <dgm:bulletEnabled val="1"/>
        </dgm:presLayoutVars>
      </dgm:prSet>
      <dgm:spPr/>
    </dgm:pt>
    <dgm:pt modelId="{1FA329D3-AFE5-4781-9D9A-295872D3DEDE}" type="pres">
      <dgm:prSet presAssocID="{B91EE0D3-6A14-4415-B5D8-899D6B22C0CA}" presName="ThreeNodes_1_text" presStyleLbl="node1" presStyleIdx="2" presStyleCnt="3">
        <dgm:presLayoutVars>
          <dgm:bulletEnabled val="1"/>
        </dgm:presLayoutVars>
      </dgm:prSet>
      <dgm:spPr/>
    </dgm:pt>
    <dgm:pt modelId="{3EDCC4B4-2740-4221-A522-AE5A65CFE744}" type="pres">
      <dgm:prSet presAssocID="{B91EE0D3-6A14-4415-B5D8-899D6B22C0CA}" presName="ThreeNodes_2_text" presStyleLbl="node1" presStyleIdx="2" presStyleCnt="3">
        <dgm:presLayoutVars>
          <dgm:bulletEnabled val="1"/>
        </dgm:presLayoutVars>
      </dgm:prSet>
      <dgm:spPr/>
    </dgm:pt>
    <dgm:pt modelId="{26B2EB62-455D-45BB-B9B4-9B205DC5EE9A}" type="pres">
      <dgm:prSet presAssocID="{B91EE0D3-6A14-4415-B5D8-899D6B22C0CA}" presName="ThreeNodes_3_text" presStyleLbl="node1" presStyleIdx="2" presStyleCnt="3">
        <dgm:presLayoutVars>
          <dgm:bulletEnabled val="1"/>
        </dgm:presLayoutVars>
      </dgm:prSet>
      <dgm:spPr/>
    </dgm:pt>
  </dgm:ptLst>
  <dgm:cxnLst>
    <dgm:cxn modelId="{1CA98C2D-A134-4105-8C6C-C83C7F35A9DA}" srcId="{B91EE0D3-6A14-4415-B5D8-899D6B22C0CA}" destId="{0CB287DC-7D69-4605-A4F4-F25B2FA6E3C3}" srcOrd="2" destOrd="0" parTransId="{91907E02-64E5-4282-BDAC-1C1A16020B15}" sibTransId="{8EA53B2E-1595-49D3-82BE-CE88A2FD374F}"/>
    <dgm:cxn modelId="{BA0A5B2F-D917-40E8-A571-6EF48BE1E7DA}" type="presOf" srcId="{64DC6AD1-B07F-4DD7-9490-7E144281A470}" destId="{2DD30C29-323B-4CAD-BB19-7567B9C96D6C}" srcOrd="0" destOrd="0" presId="urn:microsoft.com/office/officeart/2005/8/layout/vProcess5"/>
    <dgm:cxn modelId="{AE9B1639-262A-4D54-91DE-E7F01F88AE4A}" type="presOf" srcId="{3E1686C1-AFB0-4F86-9E40-D535D029FE26}" destId="{4C8284FC-4991-4C7F-B49D-8FE8A3691534}" srcOrd="0" destOrd="0" presId="urn:microsoft.com/office/officeart/2005/8/layout/vProcess5"/>
    <dgm:cxn modelId="{FBD29C62-923B-44E2-94F8-2CBF713D04F1}" type="presOf" srcId="{0CB287DC-7D69-4605-A4F4-F25B2FA6E3C3}" destId="{BAF296AB-9711-40E2-A92C-38002E80D61B}" srcOrd="0" destOrd="0" presId="urn:microsoft.com/office/officeart/2005/8/layout/vProcess5"/>
    <dgm:cxn modelId="{2B6F1D44-4C42-42AC-A0B5-62F571173E64}" type="presOf" srcId="{B91EE0D3-6A14-4415-B5D8-899D6B22C0CA}" destId="{E754ECEB-2802-4363-9688-50CBCB5A8B2D}" srcOrd="0" destOrd="0" presId="urn:microsoft.com/office/officeart/2005/8/layout/vProcess5"/>
    <dgm:cxn modelId="{F35A1769-7DD1-42F1-954B-5C2E934A3934}" srcId="{B91EE0D3-6A14-4415-B5D8-899D6B22C0CA}" destId="{247B1394-8548-48EF-82C0-AB6A18433516}" srcOrd="1" destOrd="0" parTransId="{D80FAC57-FC14-45A5-9425-E77CDB8F67AE}" sibTransId="{64DC6AD1-B07F-4DD7-9490-7E144281A470}"/>
    <dgm:cxn modelId="{11462257-360D-4B73-B672-BC930A1F8B59}" type="presOf" srcId="{247B1394-8548-48EF-82C0-AB6A18433516}" destId="{3EDCC4B4-2740-4221-A522-AE5A65CFE744}" srcOrd="1" destOrd="0" presId="urn:microsoft.com/office/officeart/2005/8/layout/vProcess5"/>
    <dgm:cxn modelId="{3759C49E-0239-44F0-BBDD-DBFE63C480DC}" type="presOf" srcId="{0CB287DC-7D69-4605-A4F4-F25B2FA6E3C3}" destId="{26B2EB62-455D-45BB-B9B4-9B205DC5EE9A}" srcOrd="1" destOrd="0" presId="urn:microsoft.com/office/officeart/2005/8/layout/vProcess5"/>
    <dgm:cxn modelId="{B12686C4-FAEF-40BA-BFA9-7DC48C67B58C}" type="presOf" srcId="{247B1394-8548-48EF-82C0-AB6A18433516}" destId="{583E53E2-DF4F-478F-9D3C-022DAC5C052F}" srcOrd="0" destOrd="0" presId="urn:microsoft.com/office/officeart/2005/8/layout/vProcess5"/>
    <dgm:cxn modelId="{749924C5-A0B8-4193-9FA6-158419B6E4A4}" type="presOf" srcId="{22464A51-A06B-432A-A221-4EE4AC2D3C00}" destId="{1FA329D3-AFE5-4781-9D9A-295872D3DEDE}" srcOrd="1" destOrd="0" presId="urn:microsoft.com/office/officeart/2005/8/layout/vProcess5"/>
    <dgm:cxn modelId="{9D176ED8-9E7A-4A84-9B9A-73CB65ACC7EE}" srcId="{B91EE0D3-6A14-4415-B5D8-899D6B22C0CA}" destId="{22464A51-A06B-432A-A221-4EE4AC2D3C00}" srcOrd="0" destOrd="0" parTransId="{1AFC7E2C-1A01-4ECF-BF8D-58A085AC03D9}" sibTransId="{3E1686C1-AFB0-4F86-9E40-D535D029FE26}"/>
    <dgm:cxn modelId="{AA750BE5-6B16-4674-90DA-097D49495D5C}" type="presOf" srcId="{22464A51-A06B-432A-A221-4EE4AC2D3C00}" destId="{562FCEC1-D2AB-4CB0-8F22-472489736D8E}" srcOrd="0" destOrd="0" presId="urn:microsoft.com/office/officeart/2005/8/layout/vProcess5"/>
    <dgm:cxn modelId="{B78C702C-D81E-40D8-95F7-8D0642BBAADF}" type="presParOf" srcId="{E754ECEB-2802-4363-9688-50CBCB5A8B2D}" destId="{82A5399C-D757-4357-9F83-743199A1AC23}" srcOrd="0" destOrd="0" presId="urn:microsoft.com/office/officeart/2005/8/layout/vProcess5"/>
    <dgm:cxn modelId="{F7431A3C-1FF1-40F2-BB73-F86693BB7C3B}" type="presParOf" srcId="{E754ECEB-2802-4363-9688-50CBCB5A8B2D}" destId="{562FCEC1-D2AB-4CB0-8F22-472489736D8E}" srcOrd="1" destOrd="0" presId="urn:microsoft.com/office/officeart/2005/8/layout/vProcess5"/>
    <dgm:cxn modelId="{717BF6E8-7C4D-4B2A-81CA-768E6F2938AF}" type="presParOf" srcId="{E754ECEB-2802-4363-9688-50CBCB5A8B2D}" destId="{583E53E2-DF4F-478F-9D3C-022DAC5C052F}" srcOrd="2" destOrd="0" presId="urn:microsoft.com/office/officeart/2005/8/layout/vProcess5"/>
    <dgm:cxn modelId="{E0DE1273-CF7A-4DC5-867F-BD6ABCC5E105}" type="presParOf" srcId="{E754ECEB-2802-4363-9688-50CBCB5A8B2D}" destId="{BAF296AB-9711-40E2-A92C-38002E80D61B}" srcOrd="3" destOrd="0" presId="urn:microsoft.com/office/officeart/2005/8/layout/vProcess5"/>
    <dgm:cxn modelId="{1049B7F8-0A12-4268-8F93-C9E68F880554}" type="presParOf" srcId="{E754ECEB-2802-4363-9688-50CBCB5A8B2D}" destId="{4C8284FC-4991-4C7F-B49D-8FE8A3691534}" srcOrd="4" destOrd="0" presId="urn:microsoft.com/office/officeart/2005/8/layout/vProcess5"/>
    <dgm:cxn modelId="{4342FAA6-0FFC-4170-BF32-69336CA2F43B}" type="presParOf" srcId="{E754ECEB-2802-4363-9688-50CBCB5A8B2D}" destId="{2DD30C29-323B-4CAD-BB19-7567B9C96D6C}" srcOrd="5" destOrd="0" presId="urn:microsoft.com/office/officeart/2005/8/layout/vProcess5"/>
    <dgm:cxn modelId="{C581E7F4-38FC-449A-BC89-690423AE6D4B}" type="presParOf" srcId="{E754ECEB-2802-4363-9688-50CBCB5A8B2D}" destId="{1FA329D3-AFE5-4781-9D9A-295872D3DEDE}" srcOrd="6" destOrd="0" presId="urn:microsoft.com/office/officeart/2005/8/layout/vProcess5"/>
    <dgm:cxn modelId="{B41186C1-1E28-43E8-B932-37D9B39DE260}" type="presParOf" srcId="{E754ECEB-2802-4363-9688-50CBCB5A8B2D}" destId="{3EDCC4B4-2740-4221-A522-AE5A65CFE744}" srcOrd="7" destOrd="0" presId="urn:microsoft.com/office/officeart/2005/8/layout/vProcess5"/>
    <dgm:cxn modelId="{1EB5F153-9B23-45ED-AB3A-B4961395B226}" type="presParOf" srcId="{E754ECEB-2802-4363-9688-50CBCB5A8B2D}" destId="{26B2EB62-455D-45BB-B9B4-9B205DC5EE9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3D1993-2C5B-4AE1-9F1F-C0DE238DF02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F329E66-DFA2-44BD-B7FC-29C06BDBC727}">
      <dgm:prSet custT="1"/>
      <dgm:spPr/>
      <dgm:t>
        <a:bodyPr/>
        <a:lstStyle/>
        <a:p>
          <a:r>
            <a:rPr lang="en-US" sz="3200" dirty="0"/>
            <a:t>The gift must be something the person values.</a:t>
          </a:r>
        </a:p>
      </dgm:t>
    </dgm:pt>
    <dgm:pt modelId="{70017DC0-6AE4-40E2-B85C-90D84AAB1FC6}" type="parTrans" cxnId="{4EE1AC4D-82E7-4996-B3E7-448AE84F82AE}">
      <dgm:prSet/>
      <dgm:spPr/>
      <dgm:t>
        <a:bodyPr/>
        <a:lstStyle/>
        <a:p>
          <a:endParaRPr lang="en-US"/>
        </a:p>
      </dgm:t>
    </dgm:pt>
    <dgm:pt modelId="{F8161785-71D6-41B5-9542-BEF53EDBB021}" type="sibTrans" cxnId="{4EE1AC4D-82E7-4996-B3E7-448AE84F82AE}">
      <dgm:prSet/>
      <dgm:spPr/>
      <dgm:t>
        <a:bodyPr/>
        <a:lstStyle/>
        <a:p>
          <a:endParaRPr lang="en-US"/>
        </a:p>
      </dgm:t>
    </dgm:pt>
    <dgm:pt modelId="{0FBAE2C9-37D9-4781-A82E-0CB154C0E64C}">
      <dgm:prSet custT="1"/>
      <dgm:spPr/>
      <dgm:t>
        <a:bodyPr/>
        <a:lstStyle/>
        <a:p>
          <a:r>
            <a:rPr lang="en-US" sz="3200" dirty="0"/>
            <a:t>The gift should be personal, and fact oriented.</a:t>
          </a:r>
        </a:p>
      </dgm:t>
    </dgm:pt>
    <dgm:pt modelId="{1D9D66E3-99FC-4E29-B3C8-B8B6E35C6BA1}" type="parTrans" cxnId="{ACF57A69-5D46-458D-83B1-243CE926F3AE}">
      <dgm:prSet/>
      <dgm:spPr/>
      <dgm:t>
        <a:bodyPr/>
        <a:lstStyle/>
        <a:p>
          <a:endParaRPr lang="en-US"/>
        </a:p>
      </dgm:t>
    </dgm:pt>
    <dgm:pt modelId="{CC6537FC-8D38-427B-B6F7-474A0D2E44F1}" type="sibTrans" cxnId="{ACF57A69-5D46-458D-83B1-243CE926F3AE}">
      <dgm:prSet/>
      <dgm:spPr/>
      <dgm:t>
        <a:bodyPr/>
        <a:lstStyle/>
        <a:p>
          <a:endParaRPr lang="en-US"/>
        </a:p>
      </dgm:t>
    </dgm:pt>
    <dgm:pt modelId="{F1D413C3-EE44-4C5E-88A0-F8727DDCF99B}" type="pres">
      <dgm:prSet presAssocID="{BF3D1993-2C5B-4AE1-9F1F-C0DE238DF029}" presName="root" presStyleCnt="0">
        <dgm:presLayoutVars>
          <dgm:dir/>
          <dgm:resizeHandles val="exact"/>
        </dgm:presLayoutVars>
      </dgm:prSet>
      <dgm:spPr/>
    </dgm:pt>
    <dgm:pt modelId="{9190A67D-B1B4-4449-B2D5-2BF5E04D4EFC}" type="pres">
      <dgm:prSet presAssocID="{6F329E66-DFA2-44BD-B7FC-29C06BDBC727}" presName="compNode" presStyleCnt="0"/>
      <dgm:spPr/>
    </dgm:pt>
    <dgm:pt modelId="{62F3EDBF-9D3E-4D05-A746-435F0EC5FCB9}" type="pres">
      <dgm:prSet presAssocID="{6F329E66-DFA2-44BD-B7FC-29C06BDBC727}" presName="bgRect" presStyleLbl="bgShp" presStyleIdx="0" presStyleCnt="2"/>
      <dgm:spPr/>
    </dgm:pt>
    <dgm:pt modelId="{2B2C44EE-DB36-4B12-A2AE-CA5CE643BA1C}" type="pres">
      <dgm:prSet presAssocID="{6F329E66-DFA2-44BD-B7FC-29C06BDBC72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
        </a:ext>
      </dgm:extLst>
    </dgm:pt>
    <dgm:pt modelId="{6197858A-65AB-4EDE-96B4-F093EC6E3AAA}" type="pres">
      <dgm:prSet presAssocID="{6F329E66-DFA2-44BD-B7FC-29C06BDBC727}" presName="spaceRect" presStyleCnt="0"/>
      <dgm:spPr/>
    </dgm:pt>
    <dgm:pt modelId="{7A9F1557-4B29-490A-B5BD-C9441B441330}" type="pres">
      <dgm:prSet presAssocID="{6F329E66-DFA2-44BD-B7FC-29C06BDBC727}" presName="parTx" presStyleLbl="revTx" presStyleIdx="0" presStyleCnt="2">
        <dgm:presLayoutVars>
          <dgm:chMax val="0"/>
          <dgm:chPref val="0"/>
        </dgm:presLayoutVars>
      </dgm:prSet>
      <dgm:spPr/>
    </dgm:pt>
    <dgm:pt modelId="{38325745-3789-4924-A7B7-5E638185A3E4}" type="pres">
      <dgm:prSet presAssocID="{F8161785-71D6-41B5-9542-BEF53EDBB021}" presName="sibTrans" presStyleCnt="0"/>
      <dgm:spPr/>
    </dgm:pt>
    <dgm:pt modelId="{871F9FCE-8F8E-4C60-A01B-F4041B84754D}" type="pres">
      <dgm:prSet presAssocID="{0FBAE2C9-37D9-4781-A82E-0CB154C0E64C}" presName="compNode" presStyleCnt="0"/>
      <dgm:spPr/>
    </dgm:pt>
    <dgm:pt modelId="{426E0B14-E0DE-4B5C-8F6C-481A93D2A473}" type="pres">
      <dgm:prSet presAssocID="{0FBAE2C9-37D9-4781-A82E-0CB154C0E64C}" presName="bgRect" presStyleLbl="bgShp" presStyleIdx="1" presStyleCnt="2"/>
      <dgm:spPr/>
    </dgm:pt>
    <dgm:pt modelId="{2454D17F-5D36-4800-AE51-531FF9A03115}" type="pres">
      <dgm:prSet presAssocID="{0FBAE2C9-37D9-4781-A82E-0CB154C0E64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w"/>
        </a:ext>
      </dgm:extLst>
    </dgm:pt>
    <dgm:pt modelId="{87B0FEC8-ADD6-429E-99C2-6F30E1F641B7}" type="pres">
      <dgm:prSet presAssocID="{0FBAE2C9-37D9-4781-A82E-0CB154C0E64C}" presName="spaceRect" presStyleCnt="0"/>
      <dgm:spPr/>
    </dgm:pt>
    <dgm:pt modelId="{D0EC22A7-C41E-4FCB-AEB9-CD0741A0CAB9}" type="pres">
      <dgm:prSet presAssocID="{0FBAE2C9-37D9-4781-A82E-0CB154C0E64C}" presName="parTx" presStyleLbl="revTx" presStyleIdx="1" presStyleCnt="2">
        <dgm:presLayoutVars>
          <dgm:chMax val="0"/>
          <dgm:chPref val="0"/>
        </dgm:presLayoutVars>
      </dgm:prSet>
      <dgm:spPr/>
    </dgm:pt>
  </dgm:ptLst>
  <dgm:cxnLst>
    <dgm:cxn modelId="{ACF57A69-5D46-458D-83B1-243CE926F3AE}" srcId="{BF3D1993-2C5B-4AE1-9F1F-C0DE238DF029}" destId="{0FBAE2C9-37D9-4781-A82E-0CB154C0E64C}" srcOrd="1" destOrd="0" parTransId="{1D9D66E3-99FC-4E29-B3C8-B8B6E35C6BA1}" sibTransId="{CC6537FC-8D38-427B-B6F7-474A0D2E44F1}"/>
    <dgm:cxn modelId="{4EE1AC4D-82E7-4996-B3E7-448AE84F82AE}" srcId="{BF3D1993-2C5B-4AE1-9F1F-C0DE238DF029}" destId="{6F329E66-DFA2-44BD-B7FC-29C06BDBC727}" srcOrd="0" destOrd="0" parTransId="{70017DC0-6AE4-40E2-B85C-90D84AAB1FC6}" sibTransId="{F8161785-71D6-41B5-9542-BEF53EDBB021}"/>
    <dgm:cxn modelId="{2A3EB8B1-72D6-4D83-86F3-126C7D75B6E2}" type="presOf" srcId="{0FBAE2C9-37D9-4781-A82E-0CB154C0E64C}" destId="{D0EC22A7-C41E-4FCB-AEB9-CD0741A0CAB9}" srcOrd="0" destOrd="0" presId="urn:microsoft.com/office/officeart/2018/2/layout/IconVerticalSolidList"/>
    <dgm:cxn modelId="{4F1D95B7-DFE8-4D64-82F2-150870E90B6C}" type="presOf" srcId="{BF3D1993-2C5B-4AE1-9F1F-C0DE238DF029}" destId="{F1D413C3-EE44-4C5E-88A0-F8727DDCF99B}" srcOrd="0" destOrd="0" presId="urn:microsoft.com/office/officeart/2018/2/layout/IconVerticalSolidList"/>
    <dgm:cxn modelId="{D77B56D2-772A-422D-AEB9-773E61D12505}" type="presOf" srcId="{6F329E66-DFA2-44BD-B7FC-29C06BDBC727}" destId="{7A9F1557-4B29-490A-B5BD-C9441B441330}" srcOrd="0" destOrd="0" presId="urn:microsoft.com/office/officeart/2018/2/layout/IconVerticalSolidList"/>
    <dgm:cxn modelId="{4E79B4D2-4C6C-4793-836A-B02B97010FEA}" type="presParOf" srcId="{F1D413C3-EE44-4C5E-88A0-F8727DDCF99B}" destId="{9190A67D-B1B4-4449-B2D5-2BF5E04D4EFC}" srcOrd="0" destOrd="0" presId="urn:microsoft.com/office/officeart/2018/2/layout/IconVerticalSolidList"/>
    <dgm:cxn modelId="{DA4613F3-DF0B-412D-921E-ACC410B939E7}" type="presParOf" srcId="{9190A67D-B1B4-4449-B2D5-2BF5E04D4EFC}" destId="{62F3EDBF-9D3E-4D05-A746-435F0EC5FCB9}" srcOrd="0" destOrd="0" presId="urn:microsoft.com/office/officeart/2018/2/layout/IconVerticalSolidList"/>
    <dgm:cxn modelId="{826C0B22-81DD-4B0F-90D1-8A7BAA8CDE16}" type="presParOf" srcId="{9190A67D-B1B4-4449-B2D5-2BF5E04D4EFC}" destId="{2B2C44EE-DB36-4B12-A2AE-CA5CE643BA1C}" srcOrd="1" destOrd="0" presId="urn:microsoft.com/office/officeart/2018/2/layout/IconVerticalSolidList"/>
    <dgm:cxn modelId="{F21A89AE-051F-47E2-8290-8CD8DEEB04D5}" type="presParOf" srcId="{9190A67D-B1B4-4449-B2D5-2BF5E04D4EFC}" destId="{6197858A-65AB-4EDE-96B4-F093EC6E3AAA}" srcOrd="2" destOrd="0" presId="urn:microsoft.com/office/officeart/2018/2/layout/IconVerticalSolidList"/>
    <dgm:cxn modelId="{12E67FD5-2947-4A8A-8E7B-0C10D1C97AAF}" type="presParOf" srcId="{9190A67D-B1B4-4449-B2D5-2BF5E04D4EFC}" destId="{7A9F1557-4B29-490A-B5BD-C9441B441330}" srcOrd="3" destOrd="0" presId="urn:microsoft.com/office/officeart/2018/2/layout/IconVerticalSolidList"/>
    <dgm:cxn modelId="{5E5B02C5-1A0D-4EAE-9ECA-C9601D3A6BCB}" type="presParOf" srcId="{F1D413C3-EE44-4C5E-88A0-F8727DDCF99B}" destId="{38325745-3789-4924-A7B7-5E638185A3E4}" srcOrd="1" destOrd="0" presId="urn:microsoft.com/office/officeart/2018/2/layout/IconVerticalSolidList"/>
    <dgm:cxn modelId="{04306B60-9D6A-41A1-AB01-601EEBC855BE}" type="presParOf" srcId="{F1D413C3-EE44-4C5E-88A0-F8727DDCF99B}" destId="{871F9FCE-8F8E-4C60-A01B-F4041B84754D}" srcOrd="2" destOrd="0" presId="urn:microsoft.com/office/officeart/2018/2/layout/IconVerticalSolidList"/>
    <dgm:cxn modelId="{A79BFE77-7BBD-47F7-AC2A-60460E986F4B}" type="presParOf" srcId="{871F9FCE-8F8E-4C60-A01B-F4041B84754D}" destId="{426E0B14-E0DE-4B5C-8F6C-481A93D2A473}" srcOrd="0" destOrd="0" presId="urn:microsoft.com/office/officeart/2018/2/layout/IconVerticalSolidList"/>
    <dgm:cxn modelId="{58702013-3CEF-43EF-BA72-FA9B4855C60E}" type="presParOf" srcId="{871F9FCE-8F8E-4C60-A01B-F4041B84754D}" destId="{2454D17F-5D36-4800-AE51-531FF9A03115}" srcOrd="1" destOrd="0" presId="urn:microsoft.com/office/officeart/2018/2/layout/IconVerticalSolidList"/>
    <dgm:cxn modelId="{ED83FCCD-0CC7-46EE-A547-B6E8C3C4D434}" type="presParOf" srcId="{871F9FCE-8F8E-4C60-A01B-F4041B84754D}" destId="{87B0FEC8-ADD6-429E-99C2-6F30E1F641B7}" srcOrd="2" destOrd="0" presId="urn:microsoft.com/office/officeart/2018/2/layout/IconVerticalSolidList"/>
    <dgm:cxn modelId="{AFBACDCA-F902-4AF9-B47E-666D7EDADC6E}" type="presParOf" srcId="{871F9FCE-8F8E-4C60-A01B-F4041B84754D}" destId="{D0EC22A7-C41E-4FCB-AEB9-CD0741A0CAB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2D1D9-B5AA-4F2B-8923-F5CDEF9E43A0}">
      <dsp:nvSpPr>
        <dsp:cNvPr id="0" name=""/>
        <dsp:cNvSpPr/>
      </dsp:nvSpPr>
      <dsp:spPr>
        <a:xfrm>
          <a:off x="0" y="1040130"/>
          <a:ext cx="6886936" cy="19202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C64201-BA10-4109-A00A-87B6FBF90BA5}">
      <dsp:nvSpPr>
        <dsp:cNvPr id="0" name=""/>
        <dsp:cNvSpPr/>
      </dsp:nvSpPr>
      <dsp:spPr>
        <a:xfrm>
          <a:off x="580872" y="1472184"/>
          <a:ext cx="1056132" cy="10561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1DE6A5-47DC-445B-8E86-8195BEC4EFEB}">
      <dsp:nvSpPr>
        <dsp:cNvPr id="0" name=""/>
        <dsp:cNvSpPr/>
      </dsp:nvSpPr>
      <dsp:spPr>
        <a:xfrm>
          <a:off x="2217877" y="1040130"/>
          <a:ext cx="4669058" cy="192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25" tIns="203225" rIns="203225" bIns="203225" numCol="1" spcCol="1270" anchor="ctr" anchorCtr="0">
          <a:noAutofit/>
        </a:bodyPr>
        <a:lstStyle/>
        <a:p>
          <a:pPr marL="0" lvl="0" indent="0" algn="l" defTabSz="1111250">
            <a:lnSpc>
              <a:spcPct val="100000"/>
            </a:lnSpc>
            <a:spcBef>
              <a:spcPct val="0"/>
            </a:spcBef>
            <a:spcAft>
              <a:spcPct val="35000"/>
            </a:spcAft>
            <a:buNone/>
          </a:pPr>
          <a:r>
            <a:rPr lang="en-US" sz="2500" kern="1200"/>
            <a:t>80% of employees work harder for a boss who appreciates them.</a:t>
          </a:r>
        </a:p>
      </dsp:txBody>
      <dsp:txXfrm>
        <a:off x="2217877" y="1040130"/>
        <a:ext cx="4669058" cy="1920240"/>
      </dsp:txXfrm>
    </dsp:sp>
    <dsp:sp modelId="{8498A2F6-B249-43E8-A505-74941AE7CDD4}">
      <dsp:nvSpPr>
        <dsp:cNvPr id="0" name=""/>
        <dsp:cNvSpPr/>
      </dsp:nvSpPr>
      <dsp:spPr>
        <a:xfrm>
          <a:off x="0" y="3440430"/>
          <a:ext cx="6886936" cy="19202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694CA5-6B62-4D15-A365-08CD1199A2B6}">
      <dsp:nvSpPr>
        <dsp:cNvPr id="0" name=""/>
        <dsp:cNvSpPr/>
      </dsp:nvSpPr>
      <dsp:spPr>
        <a:xfrm>
          <a:off x="580872" y="3872484"/>
          <a:ext cx="1056132" cy="10561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D1D191-C02B-46C1-8554-87CFB1C45A61}">
      <dsp:nvSpPr>
        <dsp:cNvPr id="0" name=""/>
        <dsp:cNvSpPr/>
      </dsp:nvSpPr>
      <dsp:spPr>
        <a:xfrm>
          <a:off x="2217877" y="3440430"/>
          <a:ext cx="4669058" cy="192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25" tIns="203225" rIns="203225" bIns="203225" numCol="1" spcCol="1270" anchor="ctr" anchorCtr="0">
          <a:noAutofit/>
        </a:bodyPr>
        <a:lstStyle/>
        <a:p>
          <a:pPr marL="0" lvl="0" indent="0" algn="l" defTabSz="1111250">
            <a:lnSpc>
              <a:spcPct val="100000"/>
            </a:lnSpc>
            <a:spcBef>
              <a:spcPct val="0"/>
            </a:spcBef>
            <a:spcAft>
              <a:spcPct val="35000"/>
            </a:spcAft>
            <a:buNone/>
          </a:pPr>
          <a:r>
            <a:rPr lang="en-US" sz="2500" kern="1200"/>
            <a:t>50% of employees said they would stay longer at their company if they felt more appreciation from their boss.</a:t>
          </a:r>
        </a:p>
      </dsp:txBody>
      <dsp:txXfrm>
        <a:off x="2217877" y="3440430"/>
        <a:ext cx="4669058" cy="1920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F9CCA-1740-4DE1-88CF-D67EEAE7AA6A}">
      <dsp:nvSpPr>
        <dsp:cNvPr id="0" name=""/>
        <dsp:cNvSpPr/>
      </dsp:nvSpPr>
      <dsp:spPr>
        <a:xfrm>
          <a:off x="0" y="0"/>
          <a:ext cx="8262222" cy="181022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51% of mangers believe they do a good job of showing appreciation for their staff.</a:t>
          </a:r>
        </a:p>
      </dsp:txBody>
      <dsp:txXfrm>
        <a:off x="53020" y="53020"/>
        <a:ext cx="6391212" cy="1704186"/>
      </dsp:txXfrm>
    </dsp:sp>
    <dsp:sp modelId="{CCC70813-8482-4BED-BF7F-CC7DB54967A1}">
      <dsp:nvSpPr>
        <dsp:cNvPr id="0" name=""/>
        <dsp:cNvSpPr/>
      </dsp:nvSpPr>
      <dsp:spPr>
        <a:xfrm>
          <a:off x="1458039" y="2212498"/>
          <a:ext cx="8262222" cy="181022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17% of employees (of the same managers above) believe their managers do a good job of recognizing and appreciating their achievements.</a:t>
          </a:r>
        </a:p>
      </dsp:txBody>
      <dsp:txXfrm>
        <a:off x="1511059" y="2265518"/>
        <a:ext cx="5521496" cy="1704186"/>
      </dsp:txXfrm>
    </dsp:sp>
    <dsp:sp modelId="{A8A6B1C5-08E5-461D-9FA1-0EB6136C7486}">
      <dsp:nvSpPr>
        <dsp:cNvPr id="0" name=""/>
        <dsp:cNvSpPr/>
      </dsp:nvSpPr>
      <dsp:spPr>
        <a:xfrm>
          <a:off x="7085575" y="1423038"/>
          <a:ext cx="1176647" cy="1176647"/>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50321" y="1423038"/>
        <a:ext cx="647155" cy="8854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D63F1-8250-4731-81D1-52F1815CB969}">
      <dsp:nvSpPr>
        <dsp:cNvPr id="0" name=""/>
        <dsp:cNvSpPr/>
      </dsp:nvSpPr>
      <dsp:spPr>
        <a:xfrm>
          <a:off x="0" y="721050"/>
          <a:ext cx="10896600" cy="133116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5B1B1A-D379-4257-9188-B5D04BB42C97}">
      <dsp:nvSpPr>
        <dsp:cNvPr id="0" name=""/>
        <dsp:cNvSpPr/>
      </dsp:nvSpPr>
      <dsp:spPr>
        <a:xfrm>
          <a:off x="402678" y="1020563"/>
          <a:ext cx="732143" cy="7321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52A43B-10EE-4BCC-9578-09E3FB8A1BFF}">
      <dsp:nvSpPr>
        <dsp:cNvPr id="0" name=""/>
        <dsp:cNvSpPr/>
      </dsp:nvSpPr>
      <dsp:spPr>
        <a:xfrm>
          <a:off x="1537500" y="721050"/>
          <a:ext cx="9359099" cy="133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882" tIns="140882" rIns="140882" bIns="140882" numCol="1" spcCol="1270" anchor="ctr" anchorCtr="0">
          <a:noAutofit/>
        </a:bodyPr>
        <a:lstStyle/>
        <a:p>
          <a:pPr marL="0" lvl="0" indent="0" algn="l" defTabSz="1111250">
            <a:lnSpc>
              <a:spcPct val="100000"/>
            </a:lnSpc>
            <a:spcBef>
              <a:spcPct val="0"/>
            </a:spcBef>
            <a:spcAft>
              <a:spcPct val="35000"/>
            </a:spcAft>
            <a:buNone/>
          </a:pPr>
          <a:r>
            <a:rPr lang="en-US" sz="2500" kern="1200" dirty="0"/>
            <a:t>64% of Americans who leave their jobs say they do so because they don’t feel appreciated.</a:t>
          </a:r>
        </a:p>
      </dsp:txBody>
      <dsp:txXfrm>
        <a:off x="1537500" y="721050"/>
        <a:ext cx="9359099" cy="1331169"/>
      </dsp:txXfrm>
    </dsp:sp>
    <dsp:sp modelId="{7FCE9D3B-6753-4253-97AB-85DB485A6E91}">
      <dsp:nvSpPr>
        <dsp:cNvPr id="0" name=""/>
        <dsp:cNvSpPr/>
      </dsp:nvSpPr>
      <dsp:spPr>
        <a:xfrm>
          <a:off x="0" y="2385012"/>
          <a:ext cx="10896600" cy="133116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A8BC17-3564-470B-A2B2-C32B1A49F30B}">
      <dsp:nvSpPr>
        <dsp:cNvPr id="0" name=""/>
        <dsp:cNvSpPr/>
      </dsp:nvSpPr>
      <dsp:spPr>
        <a:xfrm>
          <a:off x="402678" y="2684525"/>
          <a:ext cx="732143" cy="7321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2758B6-0F52-4C91-9241-CE492C20BAD5}">
      <dsp:nvSpPr>
        <dsp:cNvPr id="0" name=""/>
        <dsp:cNvSpPr/>
      </dsp:nvSpPr>
      <dsp:spPr>
        <a:xfrm>
          <a:off x="1537500" y="2385012"/>
          <a:ext cx="9359099" cy="133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882" tIns="140882" rIns="140882" bIns="140882" numCol="1" spcCol="1270" anchor="ctr" anchorCtr="0">
          <a:noAutofit/>
        </a:bodyPr>
        <a:lstStyle/>
        <a:p>
          <a:pPr marL="0" lvl="0" indent="0" algn="l" defTabSz="1111250">
            <a:lnSpc>
              <a:spcPct val="100000"/>
            </a:lnSpc>
            <a:spcBef>
              <a:spcPct val="0"/>
            </a:spcBef>
            <a:spcAft>
              <a:spcPct val="35000"/>
            </a:spcAft>
            <a:buNone/>
          </a:pPr>
          <a:r>
            <a:rPr lang="en-US" sz="2500" kern="1200" dirty="0"/>
            <a:t>14% of organizations provide the tools for employee rewards and recognition. </a:t>
          </a:r>
        </a:p>
      </dsp:txBody>
      <dsp:txXfrm>
        <a:off x="1537500" y="2385012"/>
        <a:ext cx="9359099" cy="13311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FCEC1-D2AB-4CB0-8F22-472489736D8E}">
      <dsp:nvSpPr>
        <dsp:cNvPr id="0" name=""/>
        <dsp:cNvSpPr/>
      </dsp:nvSpPr>
      <dsp:spPr>
        <a:xfrm>
          <a:off x="0" y="0"/>
          <a:ext cx="5637449" cy="1899405"/>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Circle the letter from each pair that you feel is most important to you.</a:t>
          </a:r>
        </a:p>
      </dsp:txBody>
      <dsp:txXfrm>
        <a:off x="55632" y="55632"/>
        <a:ext cx="3587841" cy="1788141"/>
      </dsp:txXfrm>
    </dsp:sp>
    <dsp:sp modelId="{583E53E2-DF4F-478F-9D3C-022DAC5C052F}">
      <dsp:nvSpPr>
        <dsp:cNvPr id="0" name=""/>
        <dsp:cNvSpPr/>
      </dsp:nvSpPr>
      <dsp:spPr>
        <a:xfrm>
          <a:off x="497421" y="2215973"/>
          <a:ext cx="5637449" cy="1899405"/>
        </a:xfrm>
        <a:prstGeom prst="roundRect">
          <a:avLst>
            <a:gd name="adj" fmla="val 10000"/>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Go with your first impulse. Don’t agonize - pick one!</a:t>
          </a:r>
        </a:p>
      </dsp:txBody>
      <dsp:txXfrm>
        <a:off x="553053" y="2271605"/>
        <a:ext cx="3794149" cy="1788141"/>
      </dsp:txXfrm>
    </dsp:sp>
    <dsp:sp modelId="{BAF296AB-9711-40E2-A92C-38002E80D61B}">
      <dsp:nvSpPr>
        <dsp:cNvPr id="0" name=""/>
        <dsp:cNvSpPr/>
      </dsp:nvSpPr>
      <dsp:spPr>
        <a:xfrm>
          <a:off x="994843" y="4431946"/>
          <a:ext cx="5637449" cy="1899405"/>
        </a:xfrm>
        <a:prstGeom prst="roundRect">
          <a:avLst>
            <a:gd name="adj" fmla="val 10000"/>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Score yourself on the second page</a:t>
          </a:r>
          <a:r>
            <a:rPr lang="en-US" sz="4000" kern="1200" dirty="0"/>
            <a:t>.</a:t>
          </a:r>
        </a:p>
      </dsp:txBody>
      <dsp:txXfrm>
        <a:off x="1050475" y="4487578"/>
        <a:ext cx="3794149" cy="1788141"/>
      </dsp:txXfrm>
    </dsp:sp>
    <dsp:sp modelId="{4C8284FC-4991-4C7F-B49D-8FE8A3691534}">
      <dsp:nvSpPr>
        <dsp:cNvPr id="0" name=""/>
        <dsp:cNvSpPr/>
      </dsp:nvSpPr>
      <dsp:spPr>
        <a:xfrm>
          <a:off x="4402835" y="1440382"/>
          <a:ext cx="1234613" cy="1234613"/>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680623" y="1440382"/>
        <a:ext cx="679037" cy="929046"/>
      </dsp:txXfrm>
    </dsp:sp>
    <dsp:sp modelId="{2DD30C29-323B-4CAD-BB19-7567B9C96D6C}">
      <dsp:nvSpPr>
        <dsp:cNvPr id="0" name=""/>
        <dsp:cNvSpPr/>
      </dsp:nvSpPr>
      <dsp:spPr>
        <a:xfrm>
          <a:off x="4900257" y="3643693"/>
          <a:ext cx="1234613" cy="1234613"/>
        </a:xfrm>
        <a:prstGeom prst="downArrow">
          <a:avLst>
            <a:gd name="adj1" fmla="val 55000"/>
            <a:gd name="adj2" fmla="val 45000"/>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178045" y="3643693"/>
        <a:ext cx="679037" cy="9290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3EDBF-9D3E-4D05-A746-435F0EC5FCB9}">
      <dsp:nvSpPr>
        <dsp:cNvPr id="0" name=""/>
        <dsp:cNvSpPr/>
      </dsp:nvSpPr>
      <dsp:spPr>
        <a:xfrm>
          <a:off x="0" y="753566"/>
          <a:ext cx="5641974" cy="15225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2C44EE-DB36-4B12-A2AE-CA5CE643BA1C}">
      <dsp:nvSpPr>
        <dsp:cNvPr id="0" name=""/>
        <dsp:cNvSpPr/>
      </dsp:nvSpPr>
      <dsp:spPr>
        <a:xfrm>
          <a:off x="460559" y="1096131"/>
          <a:ext cx="837381" cy="8373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9F1557-4B29-490A-B5BD-C9441B441330}">
      <dsp:nvSpPr>
        <dsp:cNvPr id="0" name=""/>
        <dsp:cNvSpPr/>
      </dsp:nvSpPr>
      <dsp:spPr>
        <a:xfrm>
          <a:off x="1758501" y="753566"/>
          <a:ext cx="3883473" cy="1522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132" tIns="161132" rIns="161132" bIns="161132" numCol="1" spcCol="1270" anchor="ctr" anchorCtr="0">
          <a:noAutofit/>
        </a:bodyPr>
        <a:lstStyle/>
        <a:p>
          <a:pPr marL="0" lvl="0" indent="0" algn="l" defTabSz="1422400">
            <a:lnSpc>
              <a:spcPct val="90000"/>
            </a:lnSpc>
            <a:spcBef>
              <a:spcPct val="0"/>
            </a:spcBef>
            <a:spcAft>
              <a:spcPct val="35000"/>
            </a:spcAft>
            <a:buNone/>
          </a:pPr>
          <a:r>
            <a:rPr lang="en-US" sz="3200" kern="1200" dirty="0"/>
            <a:t>The gift must be something the person values.</a:t>
          </a:r>
        </a:p>
      </dsp:txBody>
      <dsp:txXfrm>
        <a:off x="1758501" y="753566"/>
        <a:ext cx="3883473" cy="1522511"/>
      </dsp:txXfrm>
    </dsp:sp>
    <dsp:sp modelId="{426E0B14-E0DE-4B5C-8F6C-481A93D2A473}">
      <dsp:nvSpPr>
        <dsp:cNvPr id="0" name=""/>
        <dsp:cNvSpPr/>
      </dsp:nvSpPr>
      <dsp:spPr>
        <a:xfrm>
          <a:off x="0" y="2645171"/>
          <a:ext cx="5641974" cy="15225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54D17F-5D36-4800-AE51-531FF9A03115}">
      <dsp:nvSpPr>
        <dsp:cNvPr id="0" name=""/>
        <dsp:cNvSpPr/>
      </dsp:nvSpPr>
      <dsp:spPr>
        <a:xfrm>
          <a:off x="460559" y="2987737"/>
          <a:ext cx="837381" cy="8373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EC22A7-C41E-4FCB-AEB9-CD0741A0CAB9}">
      <dsp:nvSpPr>
        <dsp:cNvPr id="0" name=""/>
        <dsp:cNvSpPr/>
      </dsp:nvSpPr>
      <dsp:spPr>
        <a:xfrm>
          <a:off x="1758501" y="2645171"/>
          <a:ext cx="3883473" cy="1522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132" tIns="161132" rIns="161132" bIns="161132" numCol="1" spcCol="1270" anchor="ctr" anchorCtr="0">
          <a:noAutofit/>
        </a:bodyPr>
        <a:lstStyle/>
        <a:p>
          <a:pPr marL="0" lvl="0" indent="0" algn="l" defTabSz="1422400">
            <a:lnSpc>
              <a:spcPct val="90000"/>
            </a:lnSpc>
            <a:spcBef>
              <a:spcPct val="0"/>
            </a:spcBef>
            <a:spcAft>
              <a:spcPct val="35000"/>
            </a:spcAft>
            <a:buNone/>
          </a:pPr>
          <a:r>
            <a:rPr lang="en-US" sz="3200" kern="1200" dirty="0"/>
            <a:t>The gift should be personal, and fact oriented.</a:t>
          </a:r>
        </a:p>
      </dsp:txBody>
      <dsp:txXfrm>
        <a:off x="1758501" y="2645171"/>
        <a:ext cx="3883473" cy="152251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C6D6D4-DAEB-48A3-974F-3E0EBF1CB925}"/>
              </a:ext>
            </a:extLst>
          </p:cNvPr>
          <p:cNvSpPr>
            <a:spLocks noGrp="1"/>
          </p:cNvSpPr>
          <p:nvPr>
            <p:ph type="hdr" sz="quarter"/>
          </p:nvPr>
        </p:nvSpPr>
        <p:spPr>
          <a:xfrm>
            <a:off x="1" y="0"/>
            <a:ext cx="3043762" cy="465927"/>
          </a:xfrm>
          <a:prstGeom prst="rect">
            <a:avLst/>
          </a:prstGeom>
        </p:spPr>
        <p:txBody>
          <a:bodyPr vert="horz" lIns="90553" tIns="45277" rIns="90553" bIns="45277" rtlCol="0"/>
          <a:lstStyle>
            <a:lvl1pPr algn="l">
              <a:defRPr sz="1200"/>
            </a:lvl1pPr>
          </a:lstStyle>
          <a:p>
            <a:endParaRPr lang="en-US"/>
          </a:p>
        </p:txBody>
      </p:sp>
      <p:sp>
        <p:nvSpPr>
          <p:cNvPr id="3" name="Date Placeholder 2">
            <a:extLst>
              <a:ext uri="{FF2B5EF4-FFF2-40B4-BE49-F238E27FC236}">
                <a16:creationId xmlns:a16="http://schemas.microsoft.com/office/drawing/2014/main" id="{A382C536-44DF-422F-8CC0-A5136998A3C6}"/>
              </a:ext>
            </a:extLst>
          </p:cNvPr>
          <p:cNvSpPr>
            <a:spLocks noGrp="1"/>
          </p:cNvSpPr>
          <p:nvPr>
            <p:ph type="dt" sz="quarter" idx="1"/>
          </p:nvPr>
        </p:nvSpPr>
        <p:spPr>
          <a:xfrm>
            <a:off x="3977769" y="0"/>
            <a:ext cx="3043762" cy="465927"/>
          </a:xfrm>
          <a:prstGeom prst="rect">
            <a:avLst/>
          </a:prstGeom>
        </p:spPr>
        <p:txBody>
          <a:bodyPr vert="horz" lIns="90553" tIns="45277" rIns="90553" bIns="45277" rtlCol="0"/>
          <a:lstStyle>
            <a:lvl1pPr algn="r">
              <a:defRPr sz="1200"/>
            </a:lvl1pPr>
          </a:lstStyle>
          <a:p>
            <a:fld id="{E90C98CA-79BC-46F6-B080-E6643A65B021}" type="datetimeFigureOut">
              <a:rPr lang="en-US" smtClean="0"/>
              <a:t>12/3/2024</a:t>
            </a:fld>
            <a:endParaRPr lang="en-US"/>
          </a:p>
        </p:txBody>
      </p:sp>
      <p:sp>
        <p:nvSpPr>
          <p:cNvPr id="4" name="Footer Placeholder 3">
            <a:extLst>
              <a:ext uri="{FF2B5EF4-FFF2-40B4-BE49-F238E27FC236}">
                <a16:creationId xmlns:a16="http://schemas.microsoft.com/office/drawing/2014/main" id="{765CC652-9FB8-498A-A89D-CF0DEA2B1E54}"/>
              </a:ext>
            </a:extLst>
          </p:cNvPr>
          <p:cNvSpPr>
            <a:spLocks noGrp="1"/>
          </p:cNvSpPr>
          <p:nvPr>
            <p:ph type="ftr" sz="quarter" idx="2"/>
          </p:nvPr>
        </p:nvSpPr>
        <p:spPr>
          <a:xfrm>
            <a:off x="1" y="8843173"/>
            <a:ext cx="3043762" cy="465927"/>
          </a:xfrm>
          <a:prstGeom prst="rect">
            <a:avLst/>
          </a:prstGeom>
        </p:spPr>
        <p:txBody>
          <a:bodyPr vert="horz" lIns="90553" tIns="45277" rIns="90553" bIns="4527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734B86-770C-49D5-940C-55A49556E2E1}"/>
              </a:ext>
            </a:extLst>
          </p:cNvPr>
          <p:cNvSpPr>
            <a:spLocks noGrp="1"/>
          </p:cNvSpPr>
          <p:nvPr>
            <p:ph type="sldNum" sz="quarter" idx="3"/>
          </p:nvPr>
        </p:nvSpPr>
        <p:spPr>
          <a:xfrm>
            <a:off x="3977769" y="8843173"/>
            <a:ext cx="3043762" cy="465927"/>
          </a:xfrm>
          <a:prstGeom prst="rect">
            <a:avLst/>
          </a:prstGeom>
        </p:spPr>
        <p:txBody>
          <a:bodyPr vert="horz" lIns="90553" tIns="45277" rIns="90553" bIns="45277" rtlCol="0" anchor="b"/>
          <a:lstStyle>
            <a:lvl1pPr algn="r">
              <a:defRPr sz="1200"/>
            </a:lvl1pPr>
          </a:lstStyle>
          <a:p>
            <a:fld id="{49B8F5ED-EB89-4F73-A0B0-B1F0F4670B37}"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1"/>
          </a:xfrm>
          <a:prstGeom prst="rect">
            <a:avLst/>
          </a:prstGeom>
        </p:spPr>
        <p:txBody>
          <a:bodyPr vert="horz" lIns="93307" tIns="46654" rIns="93307" bIns="46654" rtlCol="0"/>
          <a:lstStyle>
            <a:lvl1pPr algn="l">
              <a:defRPr sz="1200"/>
            </a:lvl1pPr>
          </a:lstStyle>
          <a:p>
            <a:endParaRPr lang="en-US"/>
          </a:p>
        </p:txBody>
      </p:sp>
      <p:sp>
        <p:nvSpPr>
          <p:cNvPr id="3" name="Date Placeholder 2"/>
          <p:cNvSpPr>
            <a:spLocks noGrp="1"/>
          </p:cNvSpPr>
          <p:nvPr>
            <p:ph type="dt" idx="1"/>
          </p:nvPr>
        </p:nvSpPr>
        <p:spPr>
          <a:xfrm>
            <a:off x="3978133" y="0"/>
            <a:ext cx="3043343" cy="467071"/>
          </a:xfrm>
          <a:prstGeom prst="rect">
            <a:avLst/>
          </a:prstGeom>
        </p:spPr>
        <p:txBody>
          <a:bodyPr vert="horz" lIns="93307" tIns="46654" rIns="93307" bIns="46654" rtlCol="0"/>
          <a:lstStyle>
            <a:lvl1pPr algn="r">
              <a:defRPr sz="1200"/>
            </a:lvl1pPr>
          </a:lstStyle>
          <a:p>
            <a:fld id="{59F0A942-AA35-4FFB-902B-44DE22B1F5E9}" type="datetimeFigureOut">
              <a:rPr lang="en-US" smtClean="0"/>
              <a:t>12/3/2024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07" tIns="46654" rIns="93307" bIns="46654"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07" tIns="46654" rIns="93307" bIns="4665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1"/>
            <a:ext cx="3043343" cy="467070"/>
          </a:xfrm>
          <a:prstGeom prst="rect">
            <a:avLst/>
          </a:prstGeom>
        </p:spPr>
        <p:txBody>
          <a:bodyPr vert="horz" lIns="93307" tIns="46654" rIns="93307" bIns="46654"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7070"/>
          </a:xfrm>
          <a:prstGeom prst="rect">
            <a:avLst/>
          </a:prstGeom>
        </p:spPr>
        <p:txBody>
          <a:bodyPr vert="horz" lIns="93307" tIns="46654" rIns="93307" bIns="46654" rtlCol="0" anchor="b"/>
          <a:lstStyle>
            <a:lvl1pPr algn="r">
              <a:defRPr sz="1200"/>
            </a:lvl1pPr>
          </a:lstStyle>
          <a:p>
            <a:fld id="{18781D96-757F-4A94-88B2-30B761C4A18D}" type="slidenum">
              <a:rPr lang="en-US" smtClean="0"/>
              <a:t>‹#›</a:t>
            </a:fld>
            <a:endParaRPr lang="en-US"/>
          </a:p>
        </p:txBody>
      </p:sp>
    </p:spTree>
    <p:extLst>
      <p:ext uri="{BB962C8B-B14F-4D97-AF65-F5344CB8AC3E}">
        <p14:creationId xmlns:p14="http://schemas.microsoft.com/office/powerpoint/2010/main" val="864026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1</a:t>
            </a:fld>
            <a:endParaRPr lang="en-US"/>
          </a:p>
        </p:txBody>
      </p:sp>
    </p:spTree>
    <p:extLst>
      <p:ext uri="{BB962C8B-B14F-4D97-AF65-F5344CB8AC3E}">
        <p14:creationId xmlns:p14="http://schemas.microsoft.com/office/powerpoint/2010/main" val="1667750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10</a:t>
            </a:fld>
            <a:endParaRPr lang="en-US"/>
          </a:p>
        </p:txBody>
      </p:sp>
    </p:spTree>
    <p:extLst>
      <p:ext uri="{BB962C8B-B14F-4D97-AF65-F5344CB8AC3E}">
        <p14:creationId xmlns:p14="http://schemas.microsoft.com/office/powerpoint/2010/main" val="2666976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a:t>
            </a:r>
            <a:r>
              <a:rPr lang="en-US" baseline="0" dirty="0"/>
              <a:t>-fold:  get an idea of the language mix in the room AND pick 5 volunteers for each language.</a:t>
            </a:r>
            <a:endParaRPr lang="en-US" dirty="0"/>
          </a:p>
          <a:p>
            <a:endParaRPr lang="en-US" dirty="0"/>
          </a:p>
          <a:p>
            <a:r>
              <a:rPr lang="en-US" dirty="0"/>
              <a:t>As a volunteer,</a:t>
            </a:r>
            <a:r>
              <a:rPr lang="en-US" baseline="0" dirty="0"/>
              <a:t> you will share with the whole group how you like to receive appreciation in your own unique language. I will be explaining each language and giving ideas on how to use the language effectively.  After your primary language has been explained, you will share your preferred method of appreciation with the whole group.</a:t>
            </a:r>
            <a:endParaRPr lang="en-US" dirty="0"/>
          </a:p>
          <a:p>
            <a:endParaRPr lang="en-US" dirty="0"/>
          </a:p>
          <a:p>
            <a:r>
              <a:rPr lang="en-US" dirty="0"/>
              <a:t>Show</a:t>
            </a:r>
            <a:r>
              <a:rPr lang="en-US" baseline="0" dirty="0"/>
              <a:t> of hands:</a:t>
            </a:r>
          </a:p>
          <a:p>
            <a:endParaRPr lang="en-US" baseline="0" dirty="0"/>
          </a:p>
          <a:p>
            <a:r>
              <a:rPr lang="en-US" baseline="0" dirty="0"/>
              <a:t>How many of you have  ____ as your top language?</a:t>
            </a:r>
          </a:p>
          <a:p>
            <a:endParaRPr lang="en-US" baseline="0" dirty="0"/>
          </a:p>
          <a:p>
            <a:r>
              <a:rPr lang="en-US" dirty="0"/>
              <a:t>Words of Affirmation</a:t>
            </a:r>
          </a:p>
          <a:p>
            <a:r>
              <a:rPr lang="en-US" dirty="0"/>
              <a:t>Quality Time</a:t>
            </a:r>
          </a:p>
          <a:p>
            <a:r>
              <a:rPr lang="en-US" dirty="0"/>
              <a:t>Act of Service</a:t>
            </a:r>
          </a:p>
          <a:p>
            <a:r>
              <a:rPr lang="en-US" dirty="0"/>
              <a:t>Tangible Gifts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11</a:t>
            </a:fld>
            <a:endParaRPr lang="en-US"/>
          </a:p>
        </p:txBody>
      </p:sp>
    </p:spTree>
    <p:extLst>
      <p:ext uri="{BB962C8B-B14F-4D97-AF65-F5344CB8AC3E}">
        <p14:creationId xmlns:p14="http://schemas.microsoft.com/office/powerpoint/2010/main" val="139851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speak this language,</a:t>
            </a:r>
            <a:r>
              <a:rPr lang="en-US" baseline="0" dirty="0"/>
              <a:t> you are verbally affirming a positive characteristic about a person.  </a:t>
            </a:r>
          </a:p>
          <a:p>
            <a:endParaRPr lang="en-US" baseline="0" dirty="0"/>
          </a:p>
          <a:p>
            <a:endParaRPr lang="en-US" baseline="0" dirty="0"/>
          </a:p>
          <a:p>
            <a:r>
              <a:rPr lang="en-US" baseline="0" dirty="0"/>
              <a:t>Let’s look at some examples.</a:t>
            </a:r>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12</a:t>
            </a:fld>
            <a:endParaRPr lang="en-US"/>
          </a:p>
        </p:txBody>
      </p:sp>
    </p:spTree>
    <p:extLst>
      <p:ext uri="{BB962C8B-B14F-4D97-AF65-F5344CB8AC3E}">
        <p14:creationId xmlns:p14="http://schemas.microsoft.com/office/powerpoint/2010/main" val="962500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Accomplishments – specific –  not “Good job with the customers this</a:t>
            </a:r>
            <a:r>
              <a:rPr lang="en-US" baseline="0" dirty="0"/>
              <a:t> morning</a:t>
            </a:r>
            <a:endParaRPr lang="en-US" dirty="0"/>
          </a:p>
          <a:p>
            <a:endParaRPr lang="en-US" dirty="0"/>
          </a:p>
          <a:p>
            <a:endParaRPr lang="en-US" dirty="0"/>
          </a:p>
          <a:p>
            <a:r>
              <a:rPr lang="en-US" dirty="0"/>
              <a:t>Character – perseverance, patience</a:t>
            </a:r>
          </a:p>
          <a:p>
            <a:endParaRPr lang="en-US" dirty="0"/>
          </a:p>
          <a:p>
            <a:r>
              <a:rPr lang="en-US" dirty="0"/>
              <a:t>Personality – optimistic, planner</a:t>
            </a:r>
          </a:p>
        </p:txBody>
      </p:sp>
      <p:sp>
        <p:nvSpPr>
          <p:cNvPr id="4" name="Slide Number Placeholder 3"/>
          <p:cNvSpPr>
            <a:spLocks noGrp="1"/>
          </p:cNvSpPr>
          <p:nvPr>
            <p:ph type="sldNum" sz="quarter" idx="10"/>
          </p:nvPr>
        </p:nvSpPr>
        <p:spPr/>
        <p:txBody>
          <a:bodyPr/>
          <a:lstStyle/>
          <a:p>
            <a:fld id="{18781D96-757F-4A94-88B2-30B761C4A18D}" type="slidenum">
              <a:rPr lang="en-US" smtClean="0"/>
              <a:t>13</a:t>
            </a:fld>
            <a:endParaRPr lang="en-US"/>
          </a:p>
        </p:txBody>
      </p:sp>
    </p:spTree>
    <p:extLst>
      <p:ext uri="{BB962C8B-B14F-4D97-AF65-F5344CB8AC3E}">
        <p14:creationId xmlns:p14="http://schemas.microsoft.com/office/powerpoint/2010/main" val="375272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14</a:t>
            </a:fld>
            <a:endParaRPr lang="en-US"/>
          </a:p>
        </p:txBody>
      </p:sp>
    </p:spTree>
    <p:extLst>
      <p:ext uri="{BB962C8B-B14F-4D97-AF65-F5344CB8AC3E}">
        <p14:creationId xmlns:p14="http://schemas.microsoft.com/office/powerpoint/2010/main" val="3822347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a:t>
            </a:r>
            <a:r>
              <a:rPr lang="en-US" baseline="0" dirty="0"/>
              <a:t> – A private conversation</a:t>
            </a:r>
          </a:p>
          <a:p>
            <a:endParaRPr lang="en-US" baseline="0" dirty="0"/>
          </a:p>
          <a:p>
            <a:r>
              <a:rPr lang="en-US" baseline="0" dirty="0"/>
              <a:t>In front of others – (not public) just in front of people who are important to them – in front of their supervisor or perhaps colleagues</a:t>
            </a:r>
          </a:p>
          <a:p>
            <a:endParaRPr lang="en-US" baseline="0" dirty="0"/>
          </a:p>
          <a:p>
            <a:r>
              <a:rPr lang="en-US" baseline="0" dirty="0"/>
              <a:t>Written – the power of a note – a lot of mileage</a:t>
            </a:r>
          </a:p>
          <a:p>
            <a:endParaRPr lang="en-US" baseline="0" dirty="0"/>
          </a:p>
          <a:p>
            <a:r>
              <a:rPr lang="en-US" baseline="0" dirty="0"/>
              <a:t>Public – in a meeting –On a state website -make sure this is ok! </a:t>
            </a:r>
          </a:p>
          <a:p>
            <a:endParaRPr lang="en-US" baseline="0" dirty="0"/>
          </a:p>
        </p:txBody>
      </p:sp>
      <p:sp>
        <p:nvSpPr>
          <p:cNvPr id="4" name="Slide Number Placeholder 3"/>
          <p:cNvSpPr>
            <a:spLocks noGrp="1"/>
          </p:cNvSpPr>
          <p:nvPr>
            <p:ph type="sldNum" sz="quarter" idx="10"/>
          </p:nvPr>
        </p:nvSpPr>
        <p:spPr/>
        <p:txBody>
          <a:bodyPr/>
          <a:lstStyle/>
          <a:p>
            <a:fld id="{18781D96-757F-4A94-88B2-30B761C4A18D}" type="slidenum">
              <a:rPr lang="en-US" smtClean="0"/>
              <a:t>15</a:t>
            </a:fld>
            <a:endParaRPr lang="en-US"/>
          </a:p>
        </p:txBody>
      </p:sp>
    </p:spTree>
    <p:extLst>
      <p:ext uri="{BB962C8B-B14F-4D97-AF65-F5344CB8AC3E}">
        <p14:creationId xmlns:p14="http://schemas.microsoft.com/office/powerpoint/2010/main" val="1537205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 be confused with proximity</a:t>
            </a:r>
            <a:r>
              <a:rPr lang="en-US" baseline="0" dirty="0"/>
              <a:t> instead think personal attention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16</a:t>
            </a:fld>
            <a:endParaRPr lang="en-US"/>
          </a:p>
        </p:txBody>
      </p:sp>
    </p:spTree>
    <p:extLst>
      <p:ext uri="{BB962C8B-B14F-4D97-AF65-F5344CB8AC3E}">
        <p14:creationId xmlns:p14="http://schemas.microsoft.com/office/powerpoint/2010/main" val="3675722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ideas</a:t>
            </a:r>
            <a:r>
              <a:rPr lang="en-US" baseline="0" dirty="0"/>
              <a:t> from folks who have Quality time as their primary language of appreciation.</a:t>
            </a:r>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17</a:t>
            </a:fld>
            <a:endParaRPr lang="en-US"/>
          </a:p>
        </p:txBody>
      </p:sp>
    </p:spTree>
    <p:extLst>
      <p:ext uri="{BB962C8B-B14F-4D97-AF65-F5344CB8AC3E}">
        <p14:creationId xmlns:p14="http://schemas.microsoft.com/office/powerpoint/2010/main" val="225841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Quiz</a:t>
            </a:r>
          </a:p>
          <a:p>
            <a:endParaRPr lang="en-US" dirty="0"/>
          </a:p>
          <a:p>
            <a:pPr marL="228918" indent="-228918">
              <a:buAutoNum type="arabicPeriod"/>
            </a:pPr>
            <a:r>
              <a:rPr lang="en-US" baseline="0" dirty="0"/>
              <a:t>How many of you would see going to lunch and talking business as a Negative deposit in the time bank?  How about positive?  Why?</a:t>
            </a:r>
          </a:p>
          <a:p>
            <a:pPr marL="228918" indent="-228918">
              <a:buAutoNum type="arabicPeriod"/>
            </a:pPr>
            <a:r>
              <a:rPr lang="en-US" baseline="0" dirty="0"/>
              <a:t>How about lunch together for fun?  Negative or Positive?</a:t>
            </a:r>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18</a:t>
            </a:fld>
            <a:endParaRPr lang="en-US"/>
          </a:p>
        </p:txBody>
      </p:sp>
    </p:spTree>
    <p:extLst>
      <p:ext uri="{BB962C8B-B14F-4D97-AF65-F5344CB8AC3E}">
        <p14:creationId xmlns:p14="http://schemas.microsoft.com/office/powerpoint/2010/main" val="558760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Quality Conversation: </a:t>
            </a:r>
            <a:r>
              <a:rPr lang="en-US" dirty="0"/>
              <a:t>This can sound like words</a:t>
            </a:r>
            <a:r>
              <a:rPr lang="en-US" baseline="0" dirty="0"/>
              <a:t> of affirmation – which focuses on what we are </a:t>
            </a:r>
            <a:r>
              <a:rPr lang="en-US" b="1" baseline="0" dirty="0"/>
              <a:t>saying.</a:t>
            </a:r>
          </a:p>
          <a:p>
            <a:r>
              <a:rPr lang="en-US" baseline="0" dirty="0"/>
              <a:t>Quality conversation focuses more on what we </a:t>
            </a:r>
            <a:r>
              <a:rPr lang="en-US" b="1" baseline="0" dirty="0"/>
              <a:t>are hearing</a:t>
            </a:r>
            <a:r>
              <a:rPr lang="en-US" baseline="0" dirty="0"/>
              <a:t>.  It means that when we are speaking with each other, it is a safe environment to share honest emotions with a genuine desire to understand each other.  This can occur one on one, but be mindful that some individuals may be intimidated in this context.  In that case consider:   1:1 coaching – “Wow, this is intense!”</a:t>
            </a:r>
          </a:p>
          <a:p>
            <a:endParaRPr lang="en-US" baseline="0" dirty="0"/>
          </a:p>
          <a:p>
            <a:r>
              <a:rPr lang="en-US" b="1" baseline="0" dirty="0"/>
              <a:t>Shared Experiences: </a:t>
            </a:r>
            <a:r>
              <a:rPr lang="en-US" baseline="0" dirty="0"/>
              <a:t>For some employees, sharing experiences with their colleagues is an important way for them to feel connected and encouraged.  -  For example, attending a conference together, working on a fun project or attending an event.</a:t>
            </a:r>
          </a:p>
          <a:p>
            <a:endParaRPr lang="en-US" baseline="0" dirty="0"/>
          </a:p>
          <a:p>
            <a:r>
              <a:rPr lang="en-US" b="1" baseline="0" dirty="0"/>
              <a:t>Small group dialogue:</a:t>
            </a:r>
            <a:r>
              <a:rPr lang="en-US" baseline="0" dirty="0"/>
              <a:t>  For someone who prefers small group dialogue, having a chance to have shared experiences in a small group versus an “everyone” meeting or event may feel more comfortable and increase the quality of the time spent together for that person.</a:t>
            </a:r>
          </a:p>
          <a:p>
            <a:endParaRPr lang="en-US" baseline="0" dirty="0"/>
          </a:p>
          <a:p>
            <a:r>
              <a:rPr lang="en-US" b="1" baseline="0" dirty="0"/>
              <a:t>Close proximity:</a:t>
            </a:r>
            <a:r>
              <a:rPr lang="en-US" baseline="0" dirty="0"/>
              <a:t>  Some folks just enjoy the chance to work along side each other.  Everyone can be doing something different, but the camaraderie of the group fills the need for quality time.  Think of a time when you’ve enjoyed an outdoor concert – you don’t even have to know the people around you, the shared experience is what matters.</a:t>
            </a:r>
          </a:p>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19</a:t>
            </a:fld>
            <a:endParaRPr lang="en-US"/>
          </a:p>
        </p:txBody>
      </p:sp>
    </p:spTree>
    <p:extLst>
      <p:ext uri="{BB962C8B-B14F-4D97-AF65-F5344CB8AC3E}">
        <p14:creationId xmlns:p14="http://schemas.microsoft.com/office/powerpoint/2010/main" val="93152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feeling appreciated so important in a work setting? Employee recognition programs proliferate, but job satisfaction and employee engagement decline. (12) </a:t>
            </a:r>
            <a:r>
              <a:rPr lang="en-US" b="1" dirty="0"/>
              <a:t>Each</a:t>
            </a:r>
            <a:r>
              <a:rPr lang="en-US" b="1" baseline="0" dirty="0"/>
              <a:t> </a:t>
            </a:r>
            <a:r>
              <a:rPr lang="en-US" b="1" dirty="0"/>
              <a:t>of us wants to know that what we are doing matters</a:t>
            </a:r>
            <a:r>
              <a:rPr lang="en-US" dirty="0"/>
              <a:t>.  Without a sense of being valued by supervisors and colleagues, workers start to feel </a:t>
            </a:r>
            <a:r>
              <a:rPr lang="en-US" b="1" dirty="0"/>
              <a:t>like a machine or a commodity</a:t>
            </a:r>
            <a:r>
              <a:rPr lang="en-US" dirty="0"/>
              <a:t>.  If no one notices a person’s commitment to doing the job well, </a:t>
            </a:r>
            <a:r>
              <a:rPr lang="en-US" b="1" dirty="0"/>
              <a:t>that person’s motivation tends to wane over time.</a:t>
            </a:r>
          </a:p>
          <a:p>
            <a:endParaRPr lang="en-US" dirty="0"/>
          </a:p>
          <a:p>
            <a:r>
              <a:rPr lang="en-US" dirty="0"/>
              <a:t>Stephen R. Covey . . . 7 Habits</a:t>
            </a:r>
          </a:p>
          <a:p>
            <a:endParaRPr lang="en-US" dirty="0"/>
          </a:p>
          <a:p>
            <a:r>
              <a:rPr lang="en-US" dirty="0"/>
              <a:t>Feels so strongly about appreciation he stated:</a:t>
            </a:r>
          </a:p>
        </p:txBody>
      </p:sp>
      <p:sp>
        <p:nvSpPr>
          <p:cNvPr id="4" name="Slide Number Placeholder 3"/>
          <p:cNvSpPr>
            <a:spLocks noGrp="1"/>
          </p:cNvSpPr>
          <p:nvPr>
            <p:ph type="sldNum" sz="quarter" idx="10"/>
          </p:nvPr>
        </p:nvSpPr>
        <p:spPr/>
        <p:txBody>
          <a:bodyPr/>
          <a:lstStyle/>
          <a:p>
            <a:fld id="{18781D96-757F-4A94-88B2-30B761C4A18D}" type="slidenum">
              <a:rPr lang="en-US" smtClean="0"/>
              <a:t>2</a:t>
            </a:fld>
            <a:endParaRPr lang="en-US"/>
          </a:p>
        </p:txBody>
      </p:sp>
    </p:spTree>
    <p:extLst>
      <p:ext uri="{BB962C8B-B14F-4D97-AF65-F5344CB8AC3E}">
        <p14:creationId xmlns:p14="http://schemas.microsoft.com/office/powerpoint/2010/main" val="2268596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781D96-757F-4A94-88B2-30B761C4A18D}" type="slidenum">
              <a:rPr lang="en-US" smtClean="0"/>
              <a:t>20</a:t>
            </a:fld>
            <a:endParaRPr lang="en-US"/>
          </a:p>
        </p:txBody>
      </p:sp>
    </p:spTree>
    <p:extLst>
      <p:ext uri="{BB962C8B-B14F-4D97-AF65-F5344CB8AC3E}">
        <p14:creationId xmlns:p14="http://schemas.microsoft.com/office/powerpoint/2010/main" val="1834302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from real employees</a:t>
            </a:r>
          </a:p>
          <a:p>
            <a:endParaRPr lang="en-US" dirty="0"/>
          </a:p>
          <a:p>
            <a:pPr defTabSz="915672">
              <a:defRPr/>
            </a:pPr>
            <a:r>
              <a:rPr lang="en-US" dirty="0"/>
              <a:t>Offer to do a menial task </a:t>
            </a:r>
            <a:r>
              <a:rPr lang="en-US" b="1" dirty="0"/>
              <a:t>that will allow me to focus on higher priorities. (double check numbers on a report, photo copies)</a:t>
            </a:r>
          </a:p>
          <a:p>
            <a:pPr defTabSz="915672">
              <a:defRPr/>
            </a:pPr>
            <a:r>
              <a:rPr lang="en-US" dirty="0"/>
              <a:t>Help me get my </a:t>
            </a:r>
            <a:r>
              <a:rPr lang="en-US" b="1" dirty="0"/>
              <a:t>computer to work more efficiently</a:t>
            </a:r>
            <a:r>
              <a:rPr lang="en-US" dirty="0"/>
              <a:t>.</a:t>
            </a:r>
          </a:p>
          <a:p>
            <a:pPr defTabSz="915672">
              <a:defRPr/>
            </a:pPr>
            <a:r>
              <a:rPr lang="en-US" dirty="0"/>
              <a:t>Assist me in </a:t>
            </a:r>
            <a:r>
              <a:rPr lang="en-US" b="1" dirty="0"/>
              <a:t>cleaning up </a:t>
            </a:r>
            <a:r>
              <a:rPr lang="en-US" dirty="0"/>
              <a:t>at the </a:t>
            </a:r>
            <a:r>
              <a:rPr lang="en-US" b="1" dirty="0"/>
              <a:t>end of an event or end of the day.</a:t>
            </a:r>
          </a:p>
          <a:p>
            <a:pPr defTabSz="915672">
              <a:defRPr/>
            </a:pPr>
            <a:r>
              <a:rPr lang="en-US" dirty="0"/>
              <a:t>Provide some food or sodas </a:t>
            </a:r>
            <a:r>
              <a:rPr lang="en-US" b="1" dirty="0"/>
              <a:t>when we’ve been working hard on a project.</a:t>
            </a:r>
          </a:p>
          <a:p>
            <a:pPr defTabSz="915672">
              <a:defRPr/>
            </a:pPr>
            <a:endParaRPr lang="en-US" b="1" dirty="0"/>
          </a:p>
          <a:p>
            <a:pPr defTabSz="915672">
              <a:defRPr/>
            </a:pPr>
            <a:endParaRPr lang="en-US" b="1" dirty="0"/>
          </a:p>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21</a:t>
            </a:fld>
            <a:endParaRPr lang="en-US"/>
          </a:p>
        </p:txBody>
      </p:sp>
    </p:spTree>
    <p:extLst>
      <p:ext uri="{BB962C8B-B14F-4D97-AF65-F5344CB8AC3E}">
        <p14:creationId xmlns:p14="http://schemas.microsoft.com/office/powerpoint/2010/main" val="354408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267" lvl="1" indent="-233267" defTabSz="933071">
              <a:buFontTx/>
              <a:buAutoNum type="arabicPeriod"/>
              <a:defRPr/>
            </a:pPr>
            <a:r>
              <a:rPr lang="en-US" dirty="0"/>
              <a:t>There may be some things the</a:t>
            </a:r>
            <a:r>
              <a:rPr lang="en-US" baseline="0" dirty="0"/>
              <a:t> person wants to do themselves.  Even if you know this is their primary language – ASK or you could create an uncomfortable situation. </a:t>
            </a:r>
            <a:r>
              <a:rPr lang="en-US" dirty="0"/>
              <a:t>“</a:t>
            </a:r>
            <a:r>
              <a:rPr lang="en-US" b="1" dirty="0"/>
              <a:t>You’ve done a terrific job advertising for the art show, is there anything I do to help with the event?”</a:t>
            </a:r>
          </a:p>
          <a:p>
            <a:pPr marL="233267" indent="-233267">
              <a:buAutoNum type="arabicPeriod"/>
            </a:pPr>
            <a:endParaRPr lang="en-US" baseline="0" dirty="0"/>
          </a:p>
          <a:p>
            <a:pPr marL="233267" indent="-233267">
              <a:buAutoNum type="arabicPeriod"/>
            </a:pPr>
            <a:r>
              <a:rPr lang="en-US" baseline="0" dirty="0"/>
              <a:t>For an act of service to be encouraging serve voluntarily  -  not an act of duty or compliance.  </a:t>
            </a:r>
            <a:r>
              <a:rPr lang="en-US" b="1" baseline="0" dirty="0"/>
              <a:t>“Susan said you’re running around like a chicken with her head cut off, what do you need?” </a:t>
            </a:r>
          </a:p>
          <a:p>
            <a:pPr marL="233267" indent="-233267">
              <a:buAutoNum type="arabicPeriod"/>
            </a:pPr>
            <a:endParaRPr lang="en-US" b="1" baseline="0" dirty="0"/>
          </a:p>
          <a:p>
            <a:pPr marL="233267" indent="-233267">
              <a:buAutoNum type="arabicPeriod"/>
            </a:pPr>
            <a:r>
              <a:rPr lang="en-US" b="0" baseline="0" dirty="0"/>
              <a:t>Clarify how they want the task done and then do it!  </a:t>
            </a:r>
            <a:r>
              <a:rPr lang="en-US" b="1" baseline="0" dirty="0"/>
              <a:t>“Did you have a plan for how you would like the vendor table set up?”</a:t>
            </a:r>
          </a:p>
          <a:p>
            <a:pPr marL="233267" indent="-233267">
              <a:buAutoNum type="arabicPeriod"/>
            </a:pPr>
            <a:endParaRPr lang="en-US" b="1" baseline="0" dirty="0"/>
          </a:p>
          <a:p>
            <a:pPr marL="233267" indent="-233267">
              <a:buAutoNum type="arabicPeriod"/>
            </a:pPr>
            <a:r>
              <a:rPr lang="en-US" b="0" baseline="0" dirty="0"/>
              <a:t>A job ½ done is often more work than a job not done at all –(Gary and the books)  if you have a time constraint be sure let the person know – they can customize the task for the time allotted.</a:t>
            </a:r>
          </a:p>
          <a:p>
            <a:pPr marL="233267" indent="-233267">
              <a:buAutoNum type="arabicPeriod"/>
            </a:pPr>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22</a:t>
            </a:fld>
            <a:endParaRPr lang="en-US"/>
          </a:p>
        </p:txBody>
      </p:sp>
    </p:spTree>
    <p:extLst>
      <p:ext uri="{BB962C8B-B14F-4D97-AF65-F5344CB8AC3E}">
        <p14:creationId xmlns:p14="http://schemas.microsoft.com/office/powerpoint/2010/main" val="3485538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a:t>
            </a:r>
            <a:r>
              <a:rPr lang="en-US" baseline="0" dirty="0"/>
              <a:t> of giving the correct gift to the right person is a primary reason why many employers no longer give gifts for birthdays or holidays.</a:t>
            </a:r>
          </a:p>
          <a:p>
            <a:endParaRPr lang="en-US" baseline="0" dirty="0"/>
          </a:p>
          <a:p>
            <a:r>
              <a:rPr lang="en-US" baseline="0" dirty="0"/>
              <a:t>So how can we make gift giving more meaningful for the people in our lives you speak this language?</a:t>
            </a:r>
          </a:p>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23</a:t>
            </a:fld>
            <a:endParaRPr lang="en-US"/>
          </a:p>
        </p:txBody>
      </p:sp>
    </p:spTree>
    <p:extLst>
      <p:ext uri="{BB962C8B-B14F-4D97-AF65-F5344CB8AC3E}">
        <p14:creationId xmlns:p14="http://schemas.microsoft.com/office/powerpoint/2010/main" val="905788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a:t>
            </a:r>
            <a:r>
              <a:rPr lang="en-US" baseline="0" dirty="0"/>
              <a:t> tickets to a slap-stick comedy hour may not be appreciated by the employee who enjoys a subtle, dry wit.</a:t>
            </a:r>
          </a:p>
          <a:p>
            <a:r>
              <a:rPr lang="en-US" baseline="0" dirty="0"/>
              <a:t>Likewise, the gift should personal and based on facts – </a:t>
            </a:r>
            <a:r>
              <a:rPr lang="en-US" baseline="0" dirty="0" err="1"/>
              <a:t>Lesvia</a:t>
            </a:r>
            <a:r>
              <a:rPr lang="en-US" baseline="0" dirty="0"/>
              <a:t> – baby shower gift for her niece (NEPHEW).</a:t>
            </a:r>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24</a:t>
            </a:fld>
            <a:endParaRPr lang="en-US"/>
          </a:p>
        </p:txBody>
      </p:sp>
    </p:spTree>
    <p:extLst>
      <p:ext uri="{BB962C8B-B14F-4D97-AF65-F5344CB8AC3E}">
        <p14:creationId xmlns:p14="http://schemas.microsoft.com/office/powerpoint/2010/main" val="3238961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a:t>
            </a:r>
            <a:r>
              <a:rPr lang="en-US" baseline="0" dirty="0"/>
              <a:t> one – TWC at Christmas time – performances at lunch at the Capital – time off to go see.</a:t>
            </a:r>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25</a:t>
            </a:fld>
            <a:endParaRPr lang="en-US"/>
          </a:p>
        </p:txBody>
      </p:sp>
    </p:spTree>
    <p:extLst>
      <p:ext uri="{BB962C8B-B14F-4D97-AF65-F5344CB8AC3E}">
        <p14:creationId xmlns:p14="http://schemas.microsoft.com/office/powerpoint/2010/main" val="220900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hard to use this language at work – you may have noticed that it was not even part of the assessment</a:t>
            </a:r>
            <a:r>
              <a:rPr lang="en-US" baseline="0" dirty="0"/>
              <a:t> that you took.  This is a very touchy subject – and should be approached with caution.  When I started working professionally in 1999 – class in appropriate hugging – I still have the handout.  You wouldn’t find that now days!</a:t>
            </a:r>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26</a:t>
            </a:fld>
            <a:endParaRPr lang="en-US"/>
          </a:p>
        </p:txBody>
      </p:sp>
    </p:spTree>
    <p:extLst>
      <p:ext uri="{BB962C8B-B14F-4D97-AF65-F5344CB8AC3E}">
        <p14:creationId xmlns:p14="http://schemas.microsoft.com/office/powerpoint/2010/main" val="3020377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Friendly nod, twinkly eyes.</a:t>
            </a:r>
          </a:p>
          <a:p>
            <a:r>
              <a:rPr lang="en-US" dirty="0"/>
              <a:t>Reaching out virtually . . . .</a:t>
            </a:r>
          </a:p>
        </p:txBody>
      </p:sp>
      <p:sp>
        <p:nvSpPr>
          <p:cNvPr id="4" name="Slide Number Placeholder 3"/>
          <p:cNvSpPr>
            <a:spLocks noGrp="1"/>
          </p:cNvSpPr>
          <p:nvPr>
            <p:ph type="sldNum" sz="quarter" idx="10"/>
          </p:nvPr>
        </p:nvSpPr>
        <p:spPr/>
        <p:txBody>
          <a:bodyPr/>
          <a:lstStyle/>
          <a:p>
            <a:fld id="{18781D96-757F-4A94-88B2-30B761C4A18D}" type="slidenum">
              <a:rPr lang="en-US" smtClean="0"/>
              <a:t>27</a:t>
            </a:fld>
            <a:endParaRPr lang="en-US"/>
          </a:p>
        </p:txBody>
      </p:sp>
    </p:spTree>
    <p:extLst>
      <p:ext uri="{BB962C8B-B14F-4D97-AF65-F5344CB8AC3E}">
        <p14:creationId xmlns:p14="http://schemas.microsoft.com/office/powerpoint/2010/main" val="1975113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28</a:t>
            </a:fld>
            <a:endParaRPr lang="en-US"/>
          </a:p>
        </p:txBody>
      </p:sp>
    </p:spTree>
    <p:extLst>
      <p:ext uri="{BB962C8B-B14F-4D97-AF65-F5344CB8AC3E}">
        <p14:creationId xmlns:p14="http://schemas.microsoft.com/office/powerpoint/2010/main" val="756842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29</a:t>
            </a:fld>
            <a:endParaRPr lang="en-US"/>
          </a:p>
        </p:txBody>
      </p:sp>
    </p:spTree>
    <p:extLst>
      <p:ext uri="{BB962C8B-B14F-4D97-AF65-F5344CB8AC3E}">
        <p14:creationId xmlns:p14="http://schemas.microsoft.com/office/powerpoint/2010/main" val="725789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heart says . . .that rings true for me.  </a:t>
            </a:r>
          </a:p>
          <a:p>
            <a:endParaRPr lang="en-US" dirty="0"/>
          </a:p>
          <a:p>
            <a:r>
              <a:rPr lang="en-US" dirty="0"/>
              <a:t>Let’s take a look at some facts: </a:t>
            </a:r>
          </a:p>
        </p:txBody>
      </p:sp>
      <p:sp>
        <p:nvSpPr>
          <p:cNvPr id="4" name="Slide Number Placeholder 3"/>
          <p:cNvSpPr>
            <a:spLocks noGrp="1"/>
          </p:cNvSpPr>
          <p:nvPr>
            <p:ph type="sldNum" sz="quarter" idx="10"/>
          </p:nvPr>
        </p:nvSpPr>
        <p:spPr/>
        <p:txBody>
          <a:bodyPr/>
          <a:lstStyle/>
          <a:p>
            <a:fld id="{18781D96-757F-4A94-88B2-30B761C4A18D}" type="slidenum">
              <a:rPr lang="en-US" smtClean="0"/>
              <a:t>3</a:t>
            </a:fld>
            <a:endParaRPr lang="en-US"/>
          </a:p>
        </p:txBody>
      </p:sp>
    </p:spTree>
    <p:extLst>
      <p:ext uri="{BB962C8B-B14F-4D97-AF65-F5344CB8AC3E}">
        <p14:creationId xmlns:p14="http://schemas.microsoft.com/office/powerpoint/2010/main" val="1520497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research shows the following:</a:t>
            </a:r>
          </a:p>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4</a:t>
            </a:fld>
            <a:endParaRPr lang="en-US"/>
          </a:p>
        </p:txBody>
      </p:sp>
    </p:spTree>
    <p:extLst>
      <p:ext uri="{BB962C8B-B14F-4D97-AF65-F5344CB8AC3E}">
        <p14:creationId xmlns:p14="http://schemas.microsoft.com/office/powerpoint/2010/main" val="3861996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Society of Human Resource Management</a:t>
            </a:r>
          </a:p>
        </p:txBody>
      </p:sp>
      <p:sp>
        <p:nvSpPr>
          <p:cNvPr id="4" name="Slide Number Placeholder 3"/>
          <p:cNvSpPr>
            <a:spLocks noGrp="1"/>
          </p:cNvSpPr>
          <p:nvPr>
            <p:ph type="sldNum" sz="quarter" idx="10"/>
          </p:nvPr>
        </p:nvSpPr>
        <p:spPr/>
        <p:txBody>
          <a:bodyPr/>
          <a:lstStyle/>
          <a:p>
            <a:fld id="{18781D96-757F-4A94-88B2-30B761C4A18D}" type="slidenum">
              <a:rPr lang="en-US" smtClean="0"/>
              <a:t>5</a:t>
            </a:fld>
            <a:endParaRPr lang="en-US"/>
          </a:p>
        </p:txBody>
      </p:sp>
    </p:spTree>
    <p:extLst>
      <p:ext uri="{BB962C8B-B14F-4D97-AF65-F5344CB8AC3E}">
        <p14:creationId xmlns:p14="http://schemas.microsoft.com/office/powerpoint/2010/main" val="3486346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6</a:t>
            </a:fld>
            <a:endParaRPr lang="en-US"/>
          </a:p>
        </p:txBody>
      </p:sp>
    </p:spTree>
    <p:extLst>
      <p:ext uri="{BB962C8B-B14F-4D97-AF65-F5344CB8AC3E}">
        <p14:creationId xmlns:p14="http://schemas.microsoft.com/office/powerpoint/2010/main" val="296465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Recognition</a:t>
            </a:r>
            <a:r>
              <a:rPr lang="en-US" baseline="0" dirty="0"/>
              <a:t> or Appreciation, as we’ll be referring to it today – is vital to the health of an organization and it is something everyone on the team can do regardless of where they sit on the organizational chart.  </a:t>
            </a:r>
            <a:endParaRPr lang="en-US" dirty="0"/>
          </a:p>
          <a:p>
            <a:endParaRPr lang="en-US" dirty="0"/>
          </a:p>
          <a:p>
            <a:r>
              <a:rPr lang="en-US" dirty="0"/>
              <a:t>Gary Chapman</a:t>
            </a:r>
            <a:r>
              <a:rPr lang="en-US" baseline="0" dirty="0"/>
              <a:t> and Paul White were so convinced by the evidence they saw in studies and in their own consulting practices, that they wrote this book – which is what this presentation is based on.</a:t>
            </a:r>
          </a:p>
          <a:p>
            <a:endParaRPr lang="en-US" baseline="0" dirty="0"/>
          </a:p>
          <a:p>
            <a:r>
              <a:rPr lang="en-US" baseline="0" dirty="0"/>
              <a:t>How many of you are familiar with Gary Chapman’s previous work, The 5 Love Languages?  This is based on a similar premise, only geared to the work world.</a:t>
            </a:r>
          </a:p>
          <a:p>
            <a:endParaRPr lang="en-US" baseline="0" dirty="0"/>
          </a:p>
          <a:p>
            <a:r>
              <a:rPr lang="en-US" baseline="0" dirty="0"/>
              <a:t>So this seems fairly simple – appreciate people for the things they do.  And yet, we don’t do it, or don’t do it effectively.  </a:t>
            </a:r>
          </a:p>
          <a:p>
            <a:endParaRPr lang="en-US" baseline="0" dirty="0"/>
          </a:p>
          <a:p>
            <a:r>
              <a:rPr lang="en-US" baseline="0" dirty="0"/>
              <a:t>As a matter of fact, appreciating other people at work sometimes feels like this . . . </a:t>
            </a:r>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7</a:t>
            </a:fld>
            <a:endParaRPr lang="en-US"/>
          </a:p>
        </p:txBody>
      </p:sp>
    </p:spTree>
    <p:extLst>
      <p:ext uri="{BB962C8B-B14F-4D97-AF65-F5344CB8AC3E}">
        <p14:creationId xmlns:p14="http://schemas.microsoft.com/office/powerpoint/2010/main" val="3464249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got the basic idea, it’s the implementation that is wrong.</a:t>
            </a:r>
          </a:p>
          <a:p>
            <a:endParaRPr lang="en-US" baseline="0" dirty="0"/>
          </a:p>
          <a:p>
            <a:r>
              <a:rPr lang="en-US" baseline="0" dirty="0"/>
              <a:t>Each person has a unique way they like to be appreciated.  When we give recognition, we often give it in the way we like to receive it because, if we like it, other people will too.  </a:t>
            </a:r>
          </a:p>
          <a:p>
            <a:endParaRPr lang="en-US" baseline="0" dirty="0"/>
          </a:p>
          <a:p>
            <a:r>
              <a:rPr lang="en-US" baseline="0" dirty="0"/>
              <a:t>Birdhouses/Theatre story</a:t>
            </a:r>
          </a:p>
          <a:p>
            <a:endParaRPr lang="en-US" baseline="0" dirty="0"/>
          </a:p>
          <a:p>
            <a:r>
              <a:rPr lang="en-US" baseline="0" dirty="0"/>
              <a:t>To be effective you have to be willing to try something different.</a:t>
            </a:r>
          </a:p>
          <a:p>
            <a:endParaRPr lang="en-US" baseline="0" dirty="0"/>
          </a:p>
          <a:p>
            <a:r>
              <a:rPr lang="en-US" baseline="0" dirty="0"/>
              <a:t>You need to commit to speaking a different language.</a:t>
            </a:r>
          </a:p>
        </p:txBody>
      </p:sp>
      <p:sp>
        <p:nvSpPr>
          <p:cNvPr id="4" name="Slide Number Placeholder 3"/>
          <p:cNvSpPr>
            <a:spLocks noGrp="1"/>
          </p:cNvSpPr>
          <p:nvPr>
            <p:ph type="sldNum" sz="quarter" idx="10"/>
          </p:nvPr>
        </p:nvSpPr>
        <p:spPr/>
        <p:txBody>
          <a:bodyPr/>
          <a:lstStyle/>
          <a:p>
            <a:fld id="{18781D96-757F-4A94-88B2-30B761C4A18D}" type="slidenum">
              <a:rPr lang="en-US" smtClean="0"/>
              <a:t>8</a:t>
            </a:fld>
            <a:endParaRPr lang="en-US"/>
          </a:p>
        </p:txBody>
      </p:sp>
    </p:spTree>
    <p:extLst>
      <p:ext uri="{BB962C8B-B14F-4D97-AF65-F5344CB8AC3E}">
        <p14:creationId xmlns:p14="http://schemas.microsoft.com/office/powerpoint/2010/main" val="1648882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the languages of those we work with allows us to have more meaningful interactions and provide recognition that feeds the soul.  </a:t>
            </a:r>
          </a:p>
          <a:p>
            <a:endParaRPr lang="en-US" dirty="0"/>
          </a:p>
        </p:txBody>
      </p:sp>
      <p:sp>
        <p:nvSpPr>
          <p:cNvPr id="4" name="Slide Number Placeholder 3"/>
          <p:cNvSpPr>
            <a:spLocks noGrp="1"/>
          </p:cNvSpPr>
          <p:nvPr>
            <p:ph type="sldNum" sz="quarter" idx="10"/>
          </p:nvPr>
        </p:nvSpPr>
        <p:spPr/>
        <p:txBody>
          <a:bodyPr/>
          <a:lstStyle/>
          <a:p>
            <a:fld id="{18781D96-757F-4A94-88B2-30B761C4A18D}" type="slidenum">
              <a:rPr lang="en-US" smtClean="0"/>
              <a:t>9</a:t>
            </a:fld>
            <a:endParaRPr lang="en-US"/>
          </a:p>
        </p:txBody>
      </p:sp>
    </p:spTree>
    <p:extLst>
      <p:ext uri="{BB962C8B-B14F-4D97-AF65-F5344CB8AC3E}">
        <p14:creationId xmlns:p14="http://schemas.microsoft.com/office/powerpoint/2010/main" val="3557063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61BEF0D-F0BB-DE4B-95CE-6DB70DBA9567}"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697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115513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89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1749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219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497465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2903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80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9083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975299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596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61BEF0D-F0BB-DE4B-95CE-6DB70DBA9567}" type="datetimeFigureOut">
              <a:rPr lang="en-US" smtClean="0"/>
              <a:pPr/>
              <a:t>12/3/2024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217C01CDF565}"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9451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03518-3FD6-48D2-9AEA-CEE57C7B9013}"/>
              </a:ext>
            </a:extLst>
          </p:cNvPr>
          <p:cNvSpPr>
            <a:spLocks noGrp="1"/>
          </p:cNvSpPr>
          <p:nvPr>
            <p:ph type="ctrTitle"/>
          </p:nvPr>
        </p:nvSpPr>
        <p:spPr>
          <a:xfrm>
            <a:off x="634276" y="640080"/>
            <a:ext cx="4208656" cy="3034857"/>
          </a:xfrm>
        </p:spPr>
        <p:txBody>
          <a:bodyPr vert="horz" lIns="91440" tIns="45720" rIns="91440" bIns="45720" rtlCol="0" anchor="b">
            <a:normAutofit/>
          </a:bodyPr>
          <a:lstStyle/>
          <a:p>
            <a:r>
              <a:rPr lang="en-US" sz="4400" spc="100" dirty="0">
                <a:solidFill>
                  <a:srgbClr val="FFFFFF"/>
                </a:solidFill>
              </a:rPr>
              <a:t>The 5 Languages of</a:t>
            </a:r>
            <a:br>
              <a:rPr lang="en-US" sz="4400" spc="100" dirty="0">
                <a:solidFill>
                  <a:srgbClr val="FFFFFF"/>
                </a:solidFill>
              </a:rPr>
            </a:br>
            <a:r>
              <a:rPr lang="en-US" sz="4400" spc="100" dirty="0">
                <a:solidFill>
                  <a:srgbClr val="FFFFFF"/>
                </a:solidFill>
              </a:rPr>
              <a:t>Appreciation </a:t>
            </a:r>
            <a:br>
              <a:rPr lang="en-US" sz="4400" spc="100" dirty="0">
                <a:solidFill>
                  <a:srgbClr val="FFFFFF"/>
                </a:solidFill>
              </a:rPr>
            </a:br>
            <a:r>
              <a:rPr lang="en-US" sz="4400" spc="100" dirty="0">
                <a:solidFill>
                  <a:srgbClr val="FFFFFF"/>
                </a:solidFill>
              </a:rPr>
              <a:t>For Leaders</a:t>
            </a:r>
          </a:p>
        </p:txBody>
      </p:sp>
      <p:sp>
        <p:nvSpPr>
          <p:cNvPr id="3" name="Subtitle 2">
            <a:extLst>
              <a:ext uri="{FF2B5EF4-FFF2-40B4-BE49-F238E27FC236}">
                <a16:creationId xmlns:a16="http://schemas.microsoft.com/office/drawing/2014/main" id="{9F71797C-09A6-4C61-9224-2CA2B2A8D085}"/>
              </a:ext>
            </a:extLst>
          </p:cNvPr>
          <p:cNvSpPr>
            <a:spLocks noGrp="1"/>
          </p:cNvSpPr>
          <p:nvPr>
            <p:ph type="subTitle" idx="1"/>
          </p:nvPr>
        </p:nvSpPr>
        <p:spPr>
          <a:xfrm>
            <a:off x="638921" y="3849539"/>
            <a:ext cx="4204012" cy="2359417"/>
          </a:xfrm>
        </p:spPr>
        <p:txBody>
          <a:bodyPr vert="horz" lIns="45720" tIns="45720" rIns="45720" bIns="45720" rtlCol="0" anchor="t">
            <a:normAutofit/>
          </a:bodyPr>
          <a:lstStyle/>
          <a:p>
            <a:pPr algn="r"/>
            <a:r>
              <a:rPr lang="en-US" sz="1600" dirty="0">
                <a:solidFill>
                  <a:srgbClr val="FFFFFF"/>
                </a:solidFill>
              </a:rPr>
              <a:t>Becky Beachy</a:t>
            </a:r>
          </a:p>
          <a:p>
            <a:pPr algn="r"/>
            <a:r>
              <a:rPr lang="en-US" sz="1600" dirty="0">
                <a:solidFill>
                  <a:srgbClr val="FFFFFF"/>
                </a:solidFill>
              </a:rPr>
              <a:t>Audit Manager</a:t>
            </a:r>
          </a:p>
          <a:p>
            <a:pPr algn="r"/>
            <a:endParaRPr lang="en-US" sz="1600" dirty="0">
              <a:solidFill>
                <a:srgbClr val="FFFFFF"/>
              </a:solidFill>
            </a:endParaRPr>
          </a:p>
          <a:p>
            <a:pPr algn="r"/>
            <a:r>
              <a:rPr lang="en-US" sz="1600" dirty="0">
                <a:solidFill>
                  <a:srgbClr val="FFFFFF"/>
                </a:solidFill>
              </a:rPr>
              <a:t>Serra Tamur</a:t>
            </a:r>
          </a:p>
          <a:p>
            <a:pPr algn="r"/>
            <a:r>
              <a:rPr lang="en-US" sz="1600" dirty="0">
                <a:solidFill>
                  <a:srgbClr val="FFFFFF"/>
                </a:solidFill>
              </a:rPr>
              <a:t>Managing Sr. Auditor</a:t>
            </a:r>
          </a:p>
          <a:p>
            <a:pPr algn="r"/>
            <a:endParaRPr lang="en-US" sz="1600" dirty="0">
              <a:solidFill>
                <a:srgbClr val="FFFFFF"/>
              </a:solidFill>
            </a:endParaRPr>
          </a:p>
          <a:p>
            <a:pPr algn="r"/>
            <a:r>
              <a:rPr lang="en-US" sz="1600" dirty="0">
                <a:solidFill>
                  <a:srgbClr val="FFFFFF"/>
                </a:solidFill>
              </a:rPr>
              <a:t>Texas State Auditor’s Office</a:t>
            </a:r>
          </a:p>
          <a:p>
            <a:pPr algn="r"/>
            <a:r>
              <a:rPr lang="en-US" sz="1600" dirty="0">
                <a:solidFill>
                  <a:srgbClr val="FFFFFF"/>
                </a:solidFill>
              </a:rPr>
              <a:t>December 5, 2024</a:t>
            </a:r>
          </a:p>
        </p:txBody>
      </p:sp>
      <p:cxnSp>
        <p:nvCxnSpPr>
          <p:cNvPr id="15" name="Straight Connector 14">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848EE73-28E9-3C1E-18D4-FCFC61C53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96000" y="1382187"/>
            <a:ext cx="5459470" cy="4094601"/>
          </a:xfrm>
          <a:prstGeom prst="rect">
            <a:avLst/>
          </a:prstGeom>
          <a:noFill/>
        </p:spPr>
      </p:pic>
    </p:spTree>
    <p:extLst>
      <p:ext uri="{BB962C8B-B14F-4D97-AF65-F5344CB8AC3E}">
        <p14:creationId xmlns:p14="http://schemas.microsoft.com/office/powerpoint/2010/main" val="369064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183C91-4A4E-470A-9E72-FCAEC106C143}"/>
              </a:ext>
            </a:extLst>
          </p:cNvPr>
          <p:cNvSpPr>
            <a:spLocks noGrp="1"/>
          </p:cNvSpPr>
          <p:nvPr>
            <p:ph type="title"/>
          </p:nvPr>
        </p:nvSpPr>
        <p:spPr>
          <a:xfrm>
            <a:off x="643468" y="643467"/>
            <a:ext cx="3415612" cy="5571066"/>
          </a:xfrm>
        </p:spPr>
        <p:txBody>
          <a:bodyPr>
            <a:normAutofit/>
          </a:bodyPr>
          <a:lstStyle/>
          <a:p>
            <a:r>
              <a:rPr lang="en-US">
                <a:solidFill>
                  <a:srgbClr val="FFFFFF"/>
                </a:solidFill>
              </a:rPr>
              <a:t>Assessment</a:t>
            </a:r>
          </a:p>
        </p:txBody>
      </p:sp>
      <p:graphicFrame>
        <p:nvGraphicFramePr>
          <p:cNvPr id="5" name="Content Placeholder 2">
            <a:extLst>
              <a:ext uri="{FF2B5EF4-FFF2-40B4-BE49-F238E27FC236}">
                <a16:creationId xmlns:a16="http://schemas.microsoft.com/office/drawing/2014/main" id="{EAD88D30-5DF3-B586-9D16-81C19A98F92F}"/>
              </a:ext>
            </a:extLst>
          </p:cNvPr>
          <p:cNvGraphicFramePr>
            <a:graphicFrameLocks noGrp="1"/>
          </p:cNvGraphicFramePr>
          <p:nvPr>
            <p:ph idx="1"/>
            <p:extLst>
              <p:ext uri="{D42A27DB-BD31-4B8C-83A1-F6EECF244321}">
                <p14:modId xmlns:p14="http://schemas.microsoft.com/office/powerpoint/2010/main" val="2670740949"/>
              </p:ext>
            </p:extLst>
          </p:nvPr>
        </p:nvGraphicFramePr>
        <p:xfrm>
          <a:off x="5127585" y="231494"/>
          <a:ext cx="6632293" cy="6331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0576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fferent coloured question marks">
            <a:extLst>
              <a:ext uri="{FF2B5EF4-FFF2-40B4-BE49-F238E27FC236}">
                <a16:creationId xmlns:a16="http://schemas.microsoft.com/office/drawing/2014/main" id="{AD1F00E1-DDBD-A1D7-C8A4-AE9FC6ED0537}"/>
              </a:ext>
            </a:extLst>
          </p:cNvPr>
          <p:cNvPicPr>
            <a:picLocks noChangeAspect="1"/>
          </p:cNvPicPr>
          <p:nvPr/>
        </p:nvPicPr>
        <p:blipFill rotWithShape="1">
          <a:blip r:embed="rId3"/>
          <a:srcRect r="9091" b="9091"/>
          <a:stretch/>
        </p:blipFill>
        <p:spPr>
          <a:xfrm>
            <a:off x="20" y="10"/>
            <a:ext cx="12191980" cy="6857990"/>
          </a:xfrm>
          <a:prstGeom prst="rect">
            <a:avLst/>
          </a:prstGeom>
        </p:spPr>
      </p:pic>
      <p:sp>
        <p:nvSpPr>
          <p:cNvPr id="20" name="Rectangle 15">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5"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1024128" y="585216"/>
            <a:ext cx="6066816" cy="1499616"/>
          </a:xfrm>
        </p:spPr>
        <p:txBody>
          <a:bodyPr>
            <a:normAutofit/>
          </a:bodyPr>
          <a:lstStyle/>
          <a:p>
            <a:r>
              <a:rPr lang="en-US" dirty="0">
                <a:solidFill>
                  <a:srgbClr val="000000"/>
                </a:solidFill>
              </a:rPr>
              <a:t>Informal Survey</a:t>
            </a:r>
          </a:p>
        </p:txBody>
      </p:sp>
      <p:cxnSp>
        <p:nvCxnSpPr>
          <p:cNvPr id="21" name="Straight Connector 17">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024128" y="2286000"/>
            <a:ext cx="6066816" cy="4023360"/>
          </a:xfrm>
        </p:spPr>
        <p:txBody>
          <a:bodyPr>
            <a:normAutofit/>
          </a:bodyPr>
          <a:lstStyle/>
          <a:p>
            <a:pPr marL="0" indent="0">
              <a:buNone/>
            </a:pPr>
            <a:endParaRPr lang="en-US" dirty="0">
              <a:solidFill>
                <a:srgbClr val="000000"/>
              </a:solidFill>
            </a:endParaRPr>
          </a:p>
          <a:p>
            <a:pPr marL="0" indent="0">
              <a:buNone/>
            </a:pPr>
            <a:endParaRPr lang="en-US" dirty="0">
              <a:solidFill>
                <a:srgbClr val="000000"/>
              </a:solidFill>
            </a:endParaRPr>
          </a:p>
          <a:p>
            <a:pPr marL="0" indent="0">
              <a:buNone/>
            </a:pPr>
            <a:r>
              <a:rPr lang="en-US" sz="3600" dirty="0">
                <a:solidFill>
                  <a:srgbClr val="000000"/>
                </a:solidFill>
              </a:rPr>
              <a:t>What language do you speak?</a:t>
            </a:r>
          </a:p>
        </p:txBody>
      </p:sp>
    </p:spTree>
    <p:extLst>
      <p:ext uri="{BB962C8B-B14F-4D97-AF65-F5344CB8AC3E}">
        <p14:creationId xmlns:p14="http://schemas.microsoft.com/office/powerpoint/2010/main" val="3621500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8" name="Straight Connector 27">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F9119D8-FA51-422B-AF45-6DC687C8A705}"/>
              </a:ext>
            </a:extLst>
          </p:cNvPr>
          <p:cNvPicPr>
            <a:picLocks noChangeAspect="1"/>
          </p:cNvPicPr>
          <p:nvPr/>
        </p:nvPicPr>
        <p:blipFill rotWithShape="1">
          <a:blip r:embed="rId3"/>
          <a:srcRect t="1626" r="14749" b="7466"/>
          <a:stretch/>
        </p:blipFill>
        <p:spPr>
          <a:xfrm>
            <a:off x="20" y="10"/>
            <a:ext cx="12191980" cy="6857990"/>
          </a:xfrm>
          <a:prstGeom prst="rect">
            <a:avLst/>
          </a:prstGeom>
        </p:spPr>
      </p:pic>
      <p:sp>
        <p:nvSpPr>
          <p:cNvPr id="30" name="Rectangle 29">
            <a:extLst>
              <a:ext uri="{FF2B5EF4-FFF2-40B4-BE49-F238E27FC236}">
                <a16:creationId xmlns:a16="http://schemas.microsoft.com/office/drawing/2014/main" id="{4FE1B9C8-0443-4506-BBD6-3AF8DE46D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B39AD-B29F-42FA-8DE9-D888BE19F45B}"/>
              </a:ext>
            </a:extLst>
          </p:cNvPr>
          <p:cNvSpPr>
            <a:spLocks noGrp="1"/>
          </p:cNvSpPr>
          <p:nvPr>
            <p:ph type="title"/>
          </p:nvPr>
        </p:nvSpPr>
        <p:spPr>
          <a:xfrm>
            <a:off x="6629884" y="5058396"/>
            <a:ext cx="5150733" cy="1463040"/>
          </a:xfrm>
        </p:spPr>
        <p:txBody>
          <a:bodyPr vert="horz" lIns="91440" tIns="45720" rIns="91440" bIns="45720" rtlCol="0" anchor="ctr">
            <a:normAutofit/>
          </a:bodyPr>
          <a:lstStyle/>
          <a:p>
            <a:pPr algn="r"/>
            <a:r>
              <a:rPr lang="en-US" kern="1200" cap="all" spc="200" baseline="0" dirty="0">
                <a:solidFill>
                  <a:schemeClr val="tx1">
                    <a:lumMod val="95000"/>
                    <a:lumOff val="5000"/>
                  </a:schemeClr>
                </a:solidFill>
                <a:latin typeface="+mj-lt"/>
                <a:ea typeface="+mj-ea"/>
                <a:cs typeface="+mj-cs"/>
              </a:rPr>
              <a:t>Words of Affirmation</a:t>
            </a:r>
          </a:p>
        </p:txBody>
      </p:sp>
      <p:sp>
        <p:nvSpPr>
          <p:cNvPr id="3" name="Content Placeholder 2">
            <a:extLst>
              <a:ext uri="{FF2B5EF4-FFF2-40B4-BE49-F238E27FC236}">
                <a16:creationId xmlns:a16="http://schemas.microsoft.com/office/drawing/2014/main" id="{9E2713D6-326A-4C6F-8C51-EEDE638B86AE}"/>
              </a:ext>
            </a:extLst>
          </p:cNvPr>
          <p:cNvSpPr>
            <a:spLocks noGrp="1"/>
          </p:cNvSpPr>
          <p:nvPr>
            <p:ph idx="1"/>
          </p:nvPr>
        </p:nvSpPr>
        <p:spPr>
          <a:xfrm>
            <a:off x="150471" y="4977464"/>
            <a:ext cx="8125425" cy="1463040"/>
          </a:xfrm>
        </p:spPr>
        <p:txBody>
          <a:bodyPr vert="horz" lIns="91440" tIns="45720" rIns="91440" bIns="45720" rtlCol="0" anchor="ctr">
            <a:noAutofit/>
          </a:bodyPr>
          <a:lstStyle/>
          <a:p>
            <a:pPr marL="0" indent="0">
              <a:lnSpc>
                <a:spcPct val="100000"/>
              </a:lnSpc>
              <a:spcBef>
                <a:spcPts val="0"/>
              </a:spcBef>
              <a:buNone/>
            </a:pPr>
            <a:r>
              <a:rPr lang="en-US" sz="3600" dirty="0">
                <a:solidFill>
                  <a:schemeClr val="tx1">
                    <a:lumMod val="95000"/>
                    <a:lumOff val="5000"/>
                  </a:schemeClr>
                </a:solidFill>
              </a:rPr>
              <a:t>This language of appreciation uses words to communicate a positive message to another person.</a:t>
            </a:r>
          </a:p>
        </p:txBody>
      </p:sp>
      <p:cxnSp>
        <p:nvCxnSpPr>
          <p:cNvPr id="32" name="Straight Connector 31">
            <a:extLst>
              <a:ext uri="{FF2B5EF4-FFF2-40B4-BE49-F238E27FC236}">
                <a16:creationId xmlns:a16="http://schemas.microsoft.com/office/drawing/2014/main" id="{354C29FE-6D99-4083-90D8-9683EA5D4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325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5867061" cy="1499616"/>
          </a:xfrm>
        </p:spPr>
        <p:txBody>
          <a:bodyPr>
            <a:normAutofit/>
          </a:bodyPr>
          <a:lstStyle/>
          <a:p>
            <a:r>
              <a:rPr lang="en-US" dirty="0"/>
              <a:t>Sounds like </a:t>
            </a:r>
          </a:p>
        </p:txBody>
      </p:sp>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5704" y="2286000"/>
            <a:ext cx="5843909" cy="388620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021490" y="585216"/>
            <a:ext cx="3822848" cy="5586984"/>
          </a:xfrm>
        </p:spPr>
        <p:txBody>
          <a:bodyPr anchor="ctr">
            <a:normAutofit/>
          </a:bodyPr>
          <a:lstStyle/>
          <a:p>
            <a:pPr marL="0" indent="0">
              <a:buNone/>
            </a:pPr>
            <a:r>
              <a:rPr lang="en-US" sz="3600" dirty="0">
                <a:solidFill>
                  <a:srgbClr val="FFFFFF"/>
                </a:solidFill>
              </a:rPr>
              <a:t>“I like the way you answered the phone in a cheerful tone and offered to help the customer resolve their concern.” </a:t>
            </a:r>
          </a:p>
          <a:p>
            <a:pPr lvl="0"/>
            <a:endParaRPr lang="en-US" sz="2000" dirty="0">
              <a:solidFill>
                <a:srgbClr val="FFFFFF"/>
              </a:solidFill>
            </a:endParaRPr>
          </a:p>
        </p:txBody>
      </p:sp>
    </p:spTree>
    <p:extLst>
      <p:ext uri="{BB962C8B-B14F-4D97-AF65-F5344CB8AC3E}">
        <p14:creationId xmlns:p14="http://schemas.microsoft.com/office/powerpoint/2010/main" val="1776266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9" y="585216"/>
            <a:ext cx="3779085" cy="1499616"/>
          </a:xfrm>
        </p:spPr>
        <p:txBody>
          <a:bodyPr>
            <a:normAutofit/>
          </a:bodyPr>
          <a:lstStyle/>
          <a:p>
            <a:r>
              <a:rPr lang="en-US">
                <a:solidFill>
                  <a:srgbClr val="FFFFFF"/>
                </a:solidFill>
              </a:rPr>
              <a:t>Sounds like </a:t>
            </a:r>
          </a:p>
        </p:txBody>
      </p:sp>
      <p:cxnSp>
        <p:nvCxnSpPr>
          <p:cNvPr id="2057" name="Straight Connector 2056">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024129" y="2286000"/>
            <a:ext cx="4005071" cy="3931920"/>
          </a:xfrm>
        </p:spPr>
        <p:txBody>
          <a:bodyPr>
            <a:normAutofit/>
          </a:bodyPr>
          <a:lstStyle/>
          <a:p>
            <a:pPr marL="0" lvl="0" indent="0">
              <a:buClr>
                <a:srgbClr val="90C226"/>
              </a:buClr>
              <a:buNone/>
            </a:pPr>
            <a:r>
              <a:rPr lang="en-US" sz="3600" dirty="0">
                <a:solidFill>
                  <a:srgbClr val="FFFFFF"/>
                </a:solidFill>
              </a:rPr>
              <a:t>“Thanks for showing up early and making sure we were ready to go when the employees arrived.”</a:t>
            </a:r>
          </a:p>
          <a:p>
            <a:endParaRPr lang="en-US" dirty="0">
              <a:solidFill>
                <a:srgbClr val="FFFFFF"/>
              </a:solidFill>
            </a:endParaRPr>
          </a:p>
        </p:txBody>
      </p:sp>
      <p:pic>
        <p:nvPicPr>
          <p:cNvPr id="205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1614906"/>
            <a:ext cx="5455921" cy="362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504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BDDD243-ED5F-4896-B18B-ABCF4B7E1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8" y="4911819"/>
            <a:ext cx="9720072" cy="1499616"/>
          </a:xfrm>
        </p:spPr>
        <p:txBody>
          <a:bodyPr>
            <a:normAutofit/>
          </a:bodyPr>
          <a:lstStyle/>
          <a:p>
            <a:r>
              <a:rPr lang="en-US" dirty="0">
                <a:solidFill>
                  <a:srgbClr val="FFFFFF"/>
                </a:solidFill>
              </a:rPr>
              <a:t>When and where  </a:t>
            </a:r>
          </a:p>
        </p:txBody>
      </p:sp>
      <p:sp>
        <p:nvSpPr>
          <p:cNvPr id="3" name="Content Placeholder 2"/>
          <p:cNvSpPr>
            <a:spLocks noGrp="1"/>
          </p:cNvSpPr>
          <p:nvPr>
            <p:ph idx="1"/>
          </p:nvPr>
        </p:nvSpPr>
        <p:spPr>
          <a:xfrm>
            <a:off x="1024129" y="643467"/>
            <a:ext cx="4750138" cy="3606798"/>
          </a:xfrm>
        </p:spPr>
        <p:txBody>
          <a:bodyPr anchor="ctr">
            <a:normAutofit/>
          </a:bodyPr>
          <a:lstStyle/>
          <a:p>
            <a:r>
              <a:rPr lang="en-US" sz="3600" dirty="0"/>
              <a:t>Personal</a:t>
            </a:r>
          </a:p>
          <a:p>
            <a:r>
              <a:rPr lang="en-US" sz="3600" dirty="0"/>
              <a:t>In front of others </a:t>
            </a:r>
          </a:p>
          <a:p>
            <a:r>
              <a:rPr lang="en-US" sz="3600" dirty="0"/>
              <a:t>Written </a:t>
            </a:r>
          </a:p>
          <a:p>
            <a:r>
              <a:rPr lang="en-US" sz="3600" dirty="0"/>
              <a:t>Public</a:t>
            </a:r>
          </a:p>
        </p:txBody>
      </p:sp>
      <p:pic>
        <p:nvPicPr>
          <p:cNvPr id="4" name="Picture 3">
            <a:extLst>
              <a:ext uri="{FF2B5EF4-FFF2-40B4-BE49-F238E27FC236}">
                <a16:creationId xmlns:a16="http://schemas.microsoft.com/office/drawing/2014/main" id="{D30137F3-281B-454B-95E3-897DB8678898}"/>
              </a:ext>
            </a:extLst>
          </p:cNvPr>
          <p:cNvPicPr>
            <a:picLocks noChangeAspect="1"/>
          </p:cNvPicPr>
          <p:nvPr/>
        </p:nvPicPr>
        <p:blipFill rotWithShape="1">
          <a:blip r:embed="rId3"/>
          <a:srcRect t="12900" r="1" b="8991"/>
          <a:stretch/>
        </p:blipFill>
        <p:spPr>
          <a:xfrm>
            <a:off x="5692217" y="643467"/>
            <a:ext cx="6198122" cy="3606797"/>
          </a:xfrm>
          <a:prstGeom prst="rect">
            <a:avLst/>
          </a:prstGeom>
        </p:spPr>
      </p:pic>
      <p:cxnSp>
        <p:nvCxnSpPr>
          <p:cNvPr id="20" name="Straight Connector 19">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052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F897-ACD8-480B-81E6-EDC2A82D918D}"/>
              </a:ext>
            </a:extLst>
          </p:cNvPr>
          <p:cNvSpPr>
            <a:spLocks noGrp="1"/>
          </p:cNvSpPr>
          <p:nvPr>
            <p:ph type="title"/>
          </p:nvPr>
        </p:nvSpPr>
        <p:spPr>
          <a:xfrm>
            <a:off x="1024128" y="585216"/>
            <a:ext cx="6066818" cy="1499616"/>
          </a:xfrm>
        </p:spPr>
        <p:txBody>
          <a:bodyPr>
            <a:normAutofit/>
          </a:bodyPr>
          <a:lstStyle/>
          <a:p>
            <a:r>
              <a:rPr lang="en-US"/>
              <a:t>Quality Time	</a:t>
            </a:r>
          </a:p>
        </p:txBody>
      </p:sp>
      <p:sp>
        <p:nvSpPr>
          <p:cNvPr id="3" name="Content Placeholder 2">
            <a:extLst>
              <a:ext uri="{FF2B5EF4-FFF2-40B4-BE49-F238E27FC236}">
                <a16:creationId xmlns:a16="http://schemas.microsoft.com/office/drawing/2014/main" id="{63689392-8952-4F93-9C81-ABBD2C6AC8E2}"/>
              </a:ext>
            </a:extLst>
          </p:cNvPr>
          <p:cNvSpPr>
            <a:spLocks noGrp="1"/>
          </p:cNvSpPr>
          <p:nvPr>
            <p:ph idx="1"/>
          </p:nvPr>
        </p:nvSpPr>
        <p:spPr>
          <a:xfrm>
            <a:off x="1024128" y="2286000"/>
            <a:ext cx="6066818" cy="4023360"/>
          </a:xfrm>
        </p:spPr>
        <p:txBody>
          <a:bodyPr>
            <a:normAutofit/>
          </a:bodyPr>
          <a:lstStyle/>
          <a:p>
            <a:pPr marL="0" indent="0">
              <a:buNone/>
            </a:pPr>
            <a:r>
              <a:rPr lang="en-US" sz="3200" dirty="0"/>
              <a:t>The language of quality time means giving others your focused attention. </a:t>
            </a:r>
          </a:p>
          <a:p>
            <a:pPr marL="0" indent="0">
              <a:buNone/>
            </a:pPr>
            <a:endParaRPr lang="en-US" dirty="0"/>
          </a:p>
          <a:p>
            <a:pPr marL="0" indent="0">
              <a:buNone/>
            </a:pPr>
            <a:r>
              <a:rPr lang="en-US" sz="2800" dirty="0"/>
              <a:t>(Not to be confused with proximity)</a:t>
            </a:r>
          </a:p>
        </p:txBody>
      </p:sp>
      <p:pic>
        <p:nvPicPr>
          <p:cNvPr id="4" name="Picture 3">
            <a:extLst>
              <a:ext uri="{FF2B5EF4-FFF2-40B4-BE49-F238E27FC236}">
                <a16:creationId xmlns:a16="http://schemas.microsoft.com/office/drawing/2014/main" id="{DA603814-8F72-4BE8-BC4E-8D4CBA1AF14C}"/>
              </a:ext>
            </a:extLst>
          </p:cNvPr>
          <p:cNvPicPr>
            <a:picLocks noChangeAspect="1"/>
          </p:cNvPicPr>
          <p:nvPr/>
        </p:nvPicPr>
        <p:blipFill rotWithShape="1">
          <a:blip r:embed="rId3"/>
          <a:srcRect l="16920" r="37920" b="-1"/>
          <a:stretch/>
        </p:blipFill>
        <p:spPr>
          <a:xfrm>
            <a:off x="7552266" y="10"/>
            <a:ext cx="4639733" cy="6857990"/>
          </a:xfrm>
          <a:prstGeom prst="rect">
            <a:avLst/>
          </a:prstGeom>
        </p:spPr>
      </p:pic>
    </p:spTree>
    <p:extLst>
      <p:ext uri="{BB962C8B-B14F-4D97-AF65-F5344CB8AC3E}">
        <p14:creationId xmlns:p14="http://schemas.microsoft.com/office/powerpoint/2010/main" val="2129005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4107">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9" y="585216"/>
            <a:ext cx="3779085" cy="1499616"/>
          </a:xfrm>
        </p:spPr>
        <p:txBody>
          <a:bodyPr>
            <a:normAutofit/>
          </a:bodyPr>
          <a:lstStyle/>
          <a:p>
            <a:r>
              <a:rPr lang="en-US">
                <a:solidFill>
                  <a:srgbClr val="FFFFFF"/>
                </a:solidFill>
              </a:rPr>
              <a:t>Looks like </a:t>
            </a:r>
          </a:p>
        </p:txBody>
      </p:sp>
      <p:cxnSp>
        <p:nvCxnSpPr>
          <p:cNvPr id="4110" name="Straight Connector 4109">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024129" y="2286000"/>
            <a:ext cx="4047934" cy="3931920"/>
          </a:xfrm>
        </p:spPr>
        <p:txBody>
          <a:bodyPr>
            <a:normAutofit/>
          </a:bodyPr>
          <a:lstStyle/>
          <a:p>
            <a:r>
              <a:rPr lang="en-US" sz="3600" dirty="0">
                <a:solidFill>
                  <a:srgbClr val="FFFFFF"/>
                </a:solidFill>
              </a:rPr>
              <a:t>Sit down in my office to see how things are going.</a:t>
            </a:r>
          </a:p>
          <a:p>
            <a:r>
              <a:rPr lang="en-US" sz="3600" dirty="0">
                <a:solidFill>
                  <a:srgbClr val="FFFFFF"/>
                </a:solidFill>
              </a:rPr>
              <a:t>Have an off-site retreat for staff.</a:t>
            </a:r>
          </a:p>
        </p:txBody>
      </p:sp>
      <p:pic>
        <p:nvPicPr>
          <p:cNvPr id="4098"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1608086"/>
            <a:ext cx="5455921" cy="364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277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5867061" cy="1499616"/>
          </a:xfrm>
        </p:spPr>
        <p:txBody>
          <a:bodyPr>
            <a:normAutofit/>
          </a:bodyPr>
          <a:lstStyle/>
          <a:p>
            <a:r>
              <a:rPr lang="en-US" dirty="0"/>
              <a:t>Looks Like</a:t>
            </a:r>
          </a:p>
        </p:txBody>
      </p:sp>
      <p:pic>
        <p:nvPicPr>
          <p:cNvPr id="3074" name="Picture 2" descr="https://www.entreprenic.com/wp-content/uploads/2015/08/lunch.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5704" y="2286000"/>
            <a:ext cx="5843909" cy="388620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8" name="Content Placeholder 3077">
            <a:extLst>
              <a:ext uri="{FF2B5EF4-FFF2-40B4-BE49-F238E27FC236}">
                <a16:creationId xmlns:a16="http://schemas.microsoft.com/office/drawing/2014/main" id="{7190E47A-3E04-3604-0B2A-E78E40545551}"/>
              </a:ext>
            </a:extLst>
          </p:cNvPr>
          <p:cNvSpPr>
            <a:spLocks noGrp="1"/>
          </p:cNvSpPr>
          <p:nvPr>
            <p:ph idx="1"/>
          </p:nvPr>
        </p:nvSpPr>
        <p:spPr>
          <a:xfrm>
            <a:off x="8021490" y="585216"/>
            <a:ext cx="3527043" cy="5586984"/>
          </a:xfrm>
        </p:spPr>
        <p:txBody>
          <a:bodyPr anchor="ctr">
            <a:normAutofit/>
          </a:bodyPr>
          <a:lstStyle/>
          <a:p>
            <a:r>
              <a:rPr lang="en-US" sz="3600" dirty="0">
                <a:solidFill>
                  <a:srgbClr val="FFFFFF"/>
                </a:solidFill>
              </a:rPr>
              <a:t>Go to lunch together to talk about business.</a:t>
            </a:r>
          </a:p>
          <a:p>
            <a:r>
              <a:rPr lang="en-US" sz="3600" dirty="0">
                <a:solidFill>
                  <a:srgbClr val="FFFFFF"/>
                </a:solidFill>
              </a:rPr>
              <a:t>Go to lunch together just for fun.</a:t>
            </a:r>
          </a:p>
        </p:txBody>
      </p:sp>
    </p:spTree>
    <p:extLst>
      <p:ext uri="{BB962C8B-B14F-4D97-AF65-F5344CB8AC3E}">
        <p14:creationId xmlns:p14="http://schemas.microsoft.com/office/powerpoint/2010/main" val="857080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5867061" cy="1499616"/>
          </a:xfrm>
        </p:spPr>
        <p:txBody>
          <a:bodyPr>
            <a:normAutofit/>
          </a:bodyPr>
          <a:lstStyle/>
          <a:p>
            <a:r>
              <a:rPr lang="en-US"/>
              <a:t>When and where 	</a:t>
            </a:r>
          </a:p>
        </p:txBody>
      </p:sp>
      <p:pic>
        <p:nvPicPr>
          <p:cNvPr id="5" name="Picture 4">
            <a:extLst>
              <a:ext uri="{FF2B5EF4-FFF2-40B4-BE49-F238E27FC236}">
                <a16:creationId xmlns:a16="http://schemas.microsoft.com/office/drawing/2014/main" id="{21B257EC-93BB-4137-8712-251BF1EB464D}"/>
              </a:ext>
            </a:extLst>
          </p:cNvPr>
          <p:cNvPicPr>
            <a:picLocks noChangeAspect="1"/>
          </p:cNvPicPr>
          <p:nvPr/>
        </p:nvPicPr>
        <p:blipFill rotWithShape="1">
          <a:blip r:embed="rId3"/>
          <a:srcRect l="10885" r="15481" b="1"/>
          <a:stretch/>
        </p:blipFill>
        <p:spPr>
          <a:xfrm>
            <a:off x="1024128" y="2286000"/>
            <a:ext cx="4419448" cy="3886200"/>
          </a:xfrm>
          <a:prstGeom prst="rect">
            <a:avLst/>
          </a:prstGeom>
        </p:spPr>
      </p:pic>
      <p:sp>
        <p:nvSpPr>
          <p:cNvPr id="10" name="Rectangle 9">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021490" y="585216"/>
            <a:ext cx="3980010" cy="5586984"/>
          </a:xfrm>
        </p:spPr>
        <p:txBody>
          <a:bodyPr anchor="ctr">
            <a:normAutofit/>
          </a:bodyPr>
          <a:lstStyle/>
          <a:p>
            <a:r>
              <a:rPr lang="en-US" sz="3600" dirty="0">
                <a:solidFill>
                  <a:srgbClr val="FFFFFF"/>
                </a:solidFill>
              </a:rPr>
              <a:t>Quality conversation</a:t>
            </a:r>
          </a:p>
          <a:p>
            <a:r>
              <a:rPr lang="en-US" sz="3600" dirty="0">
                <a:solidFill>
                  <a:srgbClr val="FFFFFF"/>
                </a:solidFill>
              </a:rPr>
              <a:t>Shared experiences</a:t>
            </a:r>
          </a:p>
          <a:p>
            <a:r>
              <a:rPr lang="en-US" sz="3600" dirty="0">
                <a:solidFill>
                  <a:srgbClr val="FFFFFF"/>
                </a:solidFill>
              </a:rPr>
              <a:t>Small group dialogue</a:t>
            </a:r>
          </a:p>
        </p:txBody>
      </p:sp>
    </p:spTree>
    <p:extLst>
      <p:ext uri="{BB962C8B-B14F-4D97-AF65-F5344CB8AC3E}">
        <p14:creationId xmlns:p14="http://schemas.microsoft.com/office/powerpoint/2010/main" val="212505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04799" y="-14334"/>
            <a:ext cx="11224813" cy="6872334"/>
          </a:xfrm>
          <a:prstGeom prst="rect">
            <a:avLst/>
          </a:prstGeom>
        </p:spPr>
      </p:pic>
    </p:spTree>
    <p:extLst>
      <p:ext uri="{BB962C8B-B14F-4D97-AF65-F5344CB8AC3E}">
        <p14:creationId xmlns:p14="http://schemas.microsoft.com/office/powerpoint/2010/main" val="3823612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2D1A3-57A2-41C0-AC9A-F360D7F3D0E8}"/>
              </a:ext>
            </a:extLst>
          </p:cNvPr>
          <p:cNvSpPr>
            <a:spLocks noGrp="1"/>
          </p:cNvSpPr>
          <p:nvPr>
            <p:ph type="title"/>
          </p:nvPr>
        </p:nvSpPr>
        <p:spPr>
          <a:xfrm>
            <a:off x="1024128" y="585216"/>
            <a:ext cx="6066818" cy="1499616"/>
          </a:xfrm>
        </p:spPr>
        <p:txBody>
          <a:bodyPr>
            <a:normAutofit/>
          </a:bodyPr>
          <a:lstStyle/>
          <a:p>
            <a:r>
              <a:rPr lang="en-US"/>
              <a:t>Acts of Service</a:t>
            </a:r>
          </a:p>
        </p:txBody>
      </p:sp>
      <p:sp>
        <p:nvSpPr>
          <p:cNvPr id="3" name="Content Placeholder 2">
            <a:extLst>
              <a:ext uri="{FF2B5EF4-FFF2-40B4-BE49-F238E27FC236}">
                <a16:creationId xmlns:a16="http://schemas.microsoft.com/office/drawing/2014/main" id="{FBE24DAF-AECD-4D29-B9C9-D45CACC8B138}"/>
              </a:ext>
            </a:extLst>
          </p:cNvPr>
          <p:cNvSpPr>
            <a:spLocks noGrp="1"/>
          </p:cNvSpPr>
          <p:nvPr>
            <p:ph idx="1"/>
          </p:nvPr>
        </p:nvSpPr>
        <p:spPr>
          <a:xfrm>
            <a:off x="1024127" y="2286000"/>
            <a:ext cx="6262497" cy="4023360"/>
          </a:xfrm>
        </p:spPr>
        <p:txBody>
          <a:bodyPr>
            <a:normAutofit/>
          </a:bodyPr>
          <a:lstStyle/>
          <a:p>
            <a:pPr marL="0" indent="0">
              <a:buNone/>
            </a:pPr>
            <a:r>
              <a:rPr lang="en-US" sz="3600" dirty="0"/>
              <a:t>This language means demonstrating appreciation by providing acts of service.</a:t>
            </a:r>
          </a:p>
          <a:p>
            <a:pPr marL="0" indent="0">
              <a:buNone/>
            </a:pPr>
            <a:br>
              <a:rPr lang="en-US" sz="3600" dirty="0"/>
            </a:br>
            <a:r>
              <a:rPr lang="en-US" sz="3600" dirty="0"/>
              <a:t>“Don’t tell me you care, show me.”</a:t>
            </a:r>
          </a:p>
        </p:txBody>
      </p:sp>
      <p:pic>
        <p:nvPicPr>
          <p:cNvPr id="4" name="Picture 3">
            <a:extLst>
              <a:ext uri="{FF2B5EF4-FFF2-40B4-BE49-F238E27FC236}">
                <a16:creationId xmlns:a16="http://schemas.microsoft.com/office/drawing/2014/main" id="{87CB243F-0F26-44C8-9A02-E929AC0B200D}"/>
              </a:ext>
            </a:extLst>
          </p:cNvPr>
          <p:cNvPicPr>
            <a:picLocks noChangeAspect="1"/>
          </p:cNvPicPr>
          <p:nvPr/>
        </p:nvPicPr>
        <p:blipFill rotWithShape="1">
          <a:blip r:embed="rId3"/>
          <a:srcRect l="33182" r="41448"/>
          <a:stretch/>
        </p:blipFill>
        <p:spPr>
          <a:xfrm>
            <a:off x="7552266" y="10"/>
            <a:ext cx="4639733" cy="6857990"/>
          </a:xfrm>
          <a:prstGeom prst="rect">
            <a:avLst/>
          </a:prstGeom>
        </p:spPr>
      </p:pic>
    </p:spTree>
    <p:extLst>
      <p:ext uri="{BB962C8B-B14F-4D97-AF65-F5344CB8AC3E}">
        <p14:creationId xmlns:p14="http://schemas.microsoft.com/office/powerpoint/2010/main" val="347098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5867061" cy="1499616"/>
          </a:xfrm>
        </p:spPr>
        <p:txBody>
          <a:bodyPr>
            <a:normAutofit/>
          </a:bodyPr>
          <a:lstStyle/>
          <a:p>
            <a:r>
              <a:rPr lang="en-US"/>
              <a:t>Looks like  </a:t>
            </a:r>
          </a:p>
        </p:txBody>
      </p:sp>
      <p:pic>
        <p:nvPicPr>
          <p:cNvPr id="4" name="Picture 3">
            <a:extLst>
              <a:ext uri="{FF2B5EF4-FFF2-40B4-BE49-F238E27FC236}">
                <a16:creationId xmlns:a16="http://schemas.microsoft.com/office/drawing/2014/main" id="{6515B1E5-9706-4F13-96CC-F546E9109F44}"/>
              </a:ext>
            </a:extLst>
          </p:cNvPr>
          <p:cNvPicPr>
            <a:picLocks noChangeAspect="1"/>
          </p:cNvPicPr>
          <p:nvPr/>
        </p:nvPicPr>
        <p:blipFill>
          <a:blip r:embed="rId3"/>
          <a:stretch>
            <a:fillRect/>
          </a:stretch>
        </p:blipFill>
        <p:spPr>
          <a:xfrm>
            <a:off x="1046647" y="2286000"/>
            <a:ext cx="5822022" cy="3886200"/>
          </a:xfrm>
          <a:prstGeom prst="rect">
            <a:avLst/>
          </a:prstGeom>
        </p:spPr>
      </p:pic>
      <p:sp>
        <p:nvSpPr>
          <p:cNvPr id="9" name="Rectangle 8">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557176" y="585216"/>
            <a:ext cx="4391407" cy="5586984"/>
          </a:xfrm>
        </p:spPr>
        <p:txBody>
          <a:bodyPr anchor="ctr">
            <a:normAutofit/>
          </a:bodyPr>
          <a:lstStyle/>
          <a:p>
            <a:r>
              <a:rPr lang="en-US" sz="3600" dirty="0">
                <a:solidFill>
                  <a:srgbClr val="FFFFFF"/>
                </a:solidFill>
              </a:rPr>
              <a:t>Offer to do a routine task </a:t>
            </a:r>
          </a:p>
          <a:p>
            <a:r>
              <a:rPr lang="en-US" sz="3600" dirty="0">
                <a:solidFill>
                  <a:srgbClr val="FFFFFF"/>
                </a:solidFill>
              </a:rPr>
              <a:t>Technology assistance</a:t>
            </a:r>
          </a:p>
          <a:p>
            <a:r>
              <a:rPr lang="en-US" sz="3600" dirty="0">
                <a:solidFill>
                  <a:srgbClr val="FFFFFF"/>
                </a:solidFill>
              </a:rPr>
              <a:t>Assist with end of event clean up</a:t>
            </a:r>
          </a:p>
          <a:p>
            <a:r>
              <a:rPr lang="en-US" sz="3600" dirty="0">
                <a:solidFill>
                  <a:srgbClr val="FFFFFF"/>
                </a:solidFill>
              </a:rPr>
              <a:t>Provide food or sodas</a:t>
            </a:r>
          </a:p>
        </p:txBody>
      </p:sp>
    </p:spTree>
    <p:extLst>
      <p:ext uri="{BB962C8B-B14F-4D97-AF65-F5344CB8AC3E}">
        <p14:creationId xmlns:p14="http://schemas.microsoft.com/office/powerpoint/2010/main" val="668825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9" y="585216"/>
            <a:ext cx="3779085" cy="1499616"/>
          </a:xfrm>
        </p:spPr>
        <p:txBody>
          <a:bodyPr>
            <a:normAutofit/>
          </a:bodyPr>
          <a:lstStyle/>
          <a:p>
            <a:r>
              <a:rPr lang="en-US">
                <a:solidFill>
                  <a:srgbClr val="FFFFFF"/>
                </a:solidFill>
              </a:rPr>
              <a:t>Serving effectively	</a:t>
            </a:r>
          </a:p>
        </p:txBody>
      </p:sp>
      <p:cxnSp>
        <p:nvCxnSpPr>
          <p:cNvPr id="11" name="Straight Connector 10">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62001" y="2286000"/>
            <a:ext cx="4053840" cy="3931920"/>
          </a:xfrm>
        </p:spPr>
        <p:txBody>
          <a:bodyPr>
            <a:normAutofit/>
          </a:bodyPr>
          <a:lstStyle/>
          <a:p>
            <a:r>
              <a:rPr lang="en-US" sz="3600" dirty="0">
                <a:solidFill>
                  <a:srgbClr val="FFFFFF"/>
                </a:solidFill>
              </a:rPr>
              <a:t>Ask before you help </a:t>
            </a:r>
          </a:p>
          <a:p>
            <a:r>
              <a:rPr lang="en-US" sz="3600" dirty="0">
                <a:solidFill>
                  <a:srgbClr val="FFFFFF"/>
                </a:solidFill>
              </a:rPr>
              <a:t>Serve voluntarily</a:t>
            </a:r>
          </a:p>
          <a:p>
            <a:r>
              <a:rPr lang="en-US" sz="3600" dirty="0">
                <a:solidFill>
                  <a:srgbClr val="FFFFFF"/>
                </a:solidFill>
              </a:rPr>
              <a:t>Do it their way</a:t>
            </a:r>
          </a:p>
          <a:p>
            <a:r>
              <a:rPr lang="en-US" sz="3600" dirty="0">
                <a:solidFill>
                  <a:srgbClr val="FFFFFF"/>
                </a:solidFill>
              </a:rPr>
              <a:t>Complete what you start</a:t>
            </a:r>
          </a:p>
          <a:p>
            <a:endParaRPr lang="en-US" dirty="0">
              <a:solidFill>
                <a:srgbClr val="FFFFFF"/>
              </a:solidFill>
            </a:endParaRPr>
          </a:p>
          <a:p>
            <a:pPr marL="457200" lvl="1" indent="0">
              <a:buNone/>
            </a:pPr>
            <a:endParaRPr lang="en-US" dirty="0">
              <a:solidFill>
                <a:srgbClr val="FFFFFF"/>
              </a:solidFill>
            </a:endParaRPr>
          </a:p>
        </p:txBody>
      </p:sp>
      <p:pic>
        <p:nvPicPr>
          <p:cNvPr id="4" name="Picture 3">
            <a:extLst>
              <a:ext uri="{FF2B5EF4-FFF2-40B4-BE49-F238E27FC236}">
                <a16:creationId xmlns:a16="http://schemas.microsoft.com/office/drawing/2014/main" id="{8B640911-4C16-40ED-8840-6A9745F722BE}"/>
              </a:ext>
            </a:extLst>
          </p:cNvPr>
          <p:cNvPicPr>
            <a:picLocks noChangeAspect="1"/>
          </p:cNvPicPr>
          <p:nvPr/>
        </p:nvPicPr>
        <p:blipFill>
          <a:blip r:embed="rId3"/>
          <a:stretch>
            <a:fillRect/>
          </a:stretch>
        </p:blipFill>
        <p:spPr>
          <a:xfrm>
            <a:off x="6096000" y="1894522"/>
            <a:ext cx="5455921" cy="3068955"/>
          </a:xfrm>
          <a:prstGeom prst="rect">
            <a:avLst/>
          </a:prstGeom>
        </p:spPr>
      </p:pic>
    </p:spTree>
    <p:extLst>
      <p:ext uri="{BB962C8B-B14F-4D97-AF65-F5344CB8AC3E}">
        <p14:creationId xmlns:p14="http://schemas.microsoft.com/office/powerpoint/2010/main" val="2076563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3" name="Straight Connector 12">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14">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E7EA4-DEE8-408E-9725-8BBC5466CF0D}"/>
              </a:ext>
            </a:extLst>
          </p:cNvPr>
          <p:cNvSpPr>
            <a:spLocks noGrp="1"/>
          </p:cNvSpPr>
          <p:nvPr>
            <p:ph type="title"/>
          </p:nvPr>
        </p:nvSpPr>
        <p:spPr>
          <a:xfrm>
            <a:off x="547563" y="600712"/>
            <a:ext cx="3566407" cy="628558"/>
          </a:xfrm>
        </p:spPr>
        <p:txBody>
          <a:bodyPr vert="horz" lIns="91440" tIns="45720" rIns="91440" bIns="45720" rtlCol="0" anchor="b">
            <a:normAutofit/>
          </a:bodyPr>
          <a:lstStyle/>
          <a:p>
            <a:pPr algn="r"/>
            <a:r>
              <a:rPr lang="en-US" sz="4000" kern="1200" cap="all" spc="200" baseline="0" dirty="0">
                <a:solidFill>
                  <a:schemeClr val="tx1">
                    <a:lumMod val="95000"/>
                    <a:lumOff val="5000"/>
                  </a:schemeClr>
                </a:solidFill>
                <a:latin typeface="+mj-lt"/>
                <a:ea typeface="+mj-ea"/>
                <a:cs typeface="+mj-cs"/>
              </a:rPr>
              <a:t>Tangible Gifts</a:t>
            </a:r>
          </a:p>
        </p:txBody>
      </p:sp>
      <p:sp>
        <p:nvSpPr>
          <p:cNvPr id="3" name="Content Placeholder 2">
            <a:extLst>
              <a:ext uri="{FF2B5EF4-FFF2-40B4-BE49-F238E27FC236}">
                <a16:creationId xmlns:a16="http://schemas.microsoft.com/office/drawing/2014/main" id="{70F12826-299B-481B-8123-A6C0F18AFC35}"/>
              </a:ext>
            </a:extLst>
          </p:cNvPr>
          <p:cNvSpPr>
            <a:spLocks noGrp="1"/>
          </p:cNvSpPr>
          <p:nvPr>
            <p:ph idx="1"/>
          </p:nvPr>
        </p:nvSpPr>
        <p:spPr>
          <a:xfrm>
            <a:off x="214314" y="1554480"/>
            <a:ext cx="3887324" cy="1463040"/>
          </a:xfrm>
        </p:spPr>
        <p:txBody>
          <a:bodyPr vert="horz" lIns="91440" tIns="45720" rIns="91440" bIns="45720" rtlCol="0" anchor="t">
            <a:noAutofit/>
          </a:bodyPr>
          <a:lstStyle/>
          <a:p>
            <a:pPr marL="0" indent="0" algn="r">
              <a:lnSpc>
                <a:spcPct val="100000"/>
              </a:lnSpc>
              <a:spcBef>
                <a:spcPts val="0"/>
              </a:spcBef>
              <a:buNone/>
            </a:pPr>
            <a:r>
              <a:rPr lang="en-US" sz="3600" dirty="0">
                <a:solidFill>
                  <a:schemeClr val="tx1">
                    <a:lumMod val="95000"/>
                    <a:lumOff val="5000"/>
                  </a:schemeClr>
                </a:solidFill>
              </a:rPr>
              <a:t>Showing appreciation through tangible gifts that have personal value.</a:t>
            </a:r>
          </a:p>
        </p:txBody>
      </p:sp>
      <p:cxnSp>
        <p:nvCxnSpPr>
          <p:cNvPr id="25" name="Straight Connector 1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5557" y="4593863"/>
            <a:ext cx="2926080" cy="0"/>
          </a:xfrm>
          <a:prstGeom prst="line">
            <a:avLst/>
          </a:prstGeom>
          <a:ln w="19050">
            <a:solidFill>
              <a:srgbClr val="E0A44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61C117-C8A9-4FB6-B279-CC6550617121}"/>
              </a:ext>
            </a:extLst>
          </p:cNvPr>
          <p:cNvPicPr>
            <a:picLocks noChangeAspect="1"/>
          </p:cNvPicPr>
          <p:nvPr/>
        </p:nvPicPr>
        <p:blipFill rotWithShape="1">
          <a:blip r:embed="rId3"/>
          <a:srcRect r="-2" b="8968"/>
          <a:stretch/>
        </p:blipFill>
        <p:spPr>
          <a:xfrm>
            <a:off x="4658258" y="975"/>
            <a:ext cx="7533742" cy="6858000"/>
          </a:xfrm>
          <a:prstGeom prst="rect">
            <a:avLst/>
          </a:prstGeom>
        </p:spPr>
      </p:pic>
    </p:spTree>
    <p:extLst>
      <p:ext uri="{BB962C8B-B14F-4D97-AF65-F5344CB8AC3E}">
        <p14:creationId xmlns:p14="http://schemas.microsoft.com/office/powerpoint/2010/main" val="327046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643467"/>
            <a:ext cx="3415612" cy="5571066"/>
          </a:xfrm>
        </p:spPr>
        <p:txBody>
          <a:bodyPr>
            <a:normAutofit/>
          </a:bodyPr>
          <a:lstStyle/>
          <a:p>
            <a:r>
              <a:rPr lang="en-US" sz="4600" dirty="0">
                <a:solidFill>
                  <a:srgbClr val="FFFFFF"/>
                </a:solidFill>
              </a:rPr>
              <a:t>Two important considerations</a:t>
            </a:r>
          </a:p>
        </p:txBody>
      </p:sp>
      <p:graphicFrame>
        <p:nvGraphicFramePr>
          <p:cNvPr id="5" name="Content Placeholder 2">
            <a:extLst>
              <a:ext uri="{FF2B5EF4-FFF2-40B4-BE49-F238E27FC236}">
                <a16:creationId xmlns:a16="http://schemas.microsoft.com/office/drawing/2014/main" id="{7BFE3DAF-3F66-5209-D483-2F3D8907F384}"/>
              </a:ext>
            </a:extLst>
          </p:cNvPr>
          <p:cNvGraphicFramePr>
            <a:graphicFrameLocks noGrp="1"/>
          </p:cNvGraphicFramePr>
          <p:nvPr>
            <p:ph idx="1"/>
            <p:extLst>
              <p:ext uri="{D42A27DB-BD31-4B8C-83A1-F6EECF244321}">
                <p14:modId xmlns:p14="http://schemas.microsoft.com/office/powerpoint/2010/main" val="168242935"/>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4755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5867061" cy="1499616"/>
          </a:xfrm>
        </p:spPr>
        <p:txBody>
          <a:bodyPr>
            <a:normAutofit/>
          </a:bodyPr>
          <a:lstStyle/>
          <a:p>
            <a:r>
              <a:rPr lang="en-US"/>
              <a:t>Looks like  </a:t>
            </a:r>
          </a:p>
        </p:txBody>
      </p:sp>
      <p:pic>
        <p:nvPicPr>
          <p:cNvPr id="4" name="Picture 3">
            <a:extLst>
              <a:ext uri="{FF2B5EF4-FFF2-40B4-BE49-F238E27FC236}">
                <a16:creationId xmlns:a16="http://schemas.microsoft.com/office/drawing/2014/main" id="{476178BB-0753-415C-9D21-A63ACD944567}"/>
              </a:ext>
            </a:extLst>
          </p:cNvPr>
          <p:cNvPicPr>
            <a:picLocks noChangeAspect="1"/>
          </p:cNvPicPr>
          <p:nvPr/>
        </p:nvPicPr>
        <p:blipFill>
          <a:blip r:embed="rId3"/>
          <a:stretch>
            <a:fillRect/>
          </a:stretch>
        </p:blipFill>
        <p:spPr>
          <a:xfrm>
            <a:off x="1322946" y="2286000"/>
            <a:ext cx="5269424" cy="3886200"/>
          </a:xfrm>
          <a:prstGeom prst="rect">
            <a:avLst/>
          </a:prstGeom>
        </p:spPr>
      </p:pic>
      <p:sp>
        <p:nvSpPr>
          <p:cNvPr id="9" name="Rectangle 8">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021490" y="585216"/>
            <a:ext cx="3527043" cy="5586984"/>
          </a:xfrm>
        </p:spPr>
        <p:txBody>
          <a:bodyPr anchor="ctr">
            <a:normAutofit/>
          </a:bodyPr>
          <a:lstStyle/>
          <a:p>
            <a:r>
              <a:rPr lang="en-US" sz="3200" dirty="0">
                <a:solidFill>
                  <a:srgbClr val="FFFFFF"/>
                </a:solidFill>
              </a:rPr>
              <a:t>Gift cards</a:t>
            </a:r>
          </a:p>
          <a:p>
            <a:r>
              <a:rPr lang="en-US" sz="3200" dirty="0">
                <a:solidFill>
                  <a:srgbClr val="FFFFFF"/>
                </a:solidFill>
              </a:rPr>
              <a:t>Personal time off</a:t>
            </a:r>
          </a:p>
          <a:p>
            <a:r>
              <a:rPr lang="en-US" sz="3200" dirty="0">
                <a:solidFill>
                  <a:srgbClr val="FFFFFF"/>
                </a:solidFill>
              </a:rPr>
              <a:t>Time to attend a conference</a:t>
            </a:r>
          </a:p>
          <a:p>
            <a:r>
              <a:rPr lang="en-US" sz="3200" dirty="0">
                <a:solidFill>
                  <a:srgbClr val="FFFFFF"/>
                </a:solidFill>
              </a:rPr>
              <a:t>Treats </a:t>
            </a:r>
          </a:p>
          <a:p>
            <a:r>
              <a:rPr lang="en-US" sz="3200" dirty="0">
                <a:solidFill>
                  <a:srgbClr val="FFFFFF"/>
                </a:solidFill>
              </a:rPr>
              <a:t>Tickets for an event</a:t>
            </a:r>
          </a:p>
        </p:txBody>
      </p:sp>
    </p:spTree>
    <p:extLst>
      <p:ext uri="{BB962C8B-B14F-4D97-AF65-F5344CB8AC3E}">
        <p14:creationId xmlns:p14="http://schemas.microsoft.com/office/powerpoint/2010/main" val="521977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7E8E4-6361-41D0-83BE-84F5AADC4A8F}"/>
              </a:ext>
            </a:extLst>
          </p:cNvPr>
          <p:cNvSpPr>
            <a:spLocks noGrp="1"/>
          </p:cNvSpPr>
          <p:nvPr>
            <p:ph type="title"/>
          </p:nvPr>
        </p:nvSpPr>
        <p:spPr>
          <a:xfrm>
            <a:off x="310039" y="640080"/>
            <a:ext cx="3429855" cy="5613236"/>
          </a:xfrm>
        </p:spPr>
        <p:txBody>
          <a:bodyPr anchor="ctr">
            <a:normAutofit/>
          </a:bodyPr>
          <a:lstStyle/>
          <a:p>
            <a:r>
              <a:rPr lang="en-US">
                <a:solidFill>
                  <a:srgbClr val="FFFFFF"/>
                </a:solidFill>
              </a:rPr>
              <a:t>Physical Touch</a:t>
            </a:r>
          </a:p>
        </p:txBody>
      </p:sp>
      <p:sp>
        <p:nvSpPr>
          <p:cNvPr id="3" name="Content Placeholder 2">
            <a:extLst>
              <a:ext uri="{FF2B5EF4-FFF2-40B4-BE49-F238E27FC236}">
                <a16:creationId xmlns:a16="http://schemas.microsoft.com/office/drawing/2014/main" id="{322B8CDF-96D0-48BF-8935-EECECB832960}"/>
              </a:ext>
            </a:extLst>
          </p:cNvPr>
          <p:cNvSpPr>
            <a:spLocks noGrp="1"/>
          </p:cNvSpPr>
          <p:nvPr>
            <p:ph idx="1"/>
          </p:nvPr>
        </p:nvSpPr>
        <p:spPr>
          <a:xfrm>
            <a:off x="4545998" y="1111568"/>
            <a:ext cx="7172138" cy="831533"/>
          </a:xfrm>
        </p:spPr>
        <p:txBody>
          <a:bodyPr>
            <a:normAutofit/>
          </a:bodyPr>
          <a:lstStyle/>
          <a:p>
            <a:pPr marL="0" indent="0">
              <a:buNone/>
            </a:pPr>
            <a:r>
              <a:rPr lang="en-US" sz="3600" dirty="0"/>
              <a:t>Hmmm, this seems a bit weird for work.</a:t>
            </a:r>
          </a:p>
        </p:txBody>
      </p:sp>
      <p:pic>
        <p:nvPicPr>
          <p:cNvPr id="5122" name="Picture 2" descr="https://charminlindholm.files.wordpress.com/2014/04/hug_button.jpg?w=30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9734" y="2424247"/>
            <a:ext cx="6654264" cy="246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065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DDD243-ED5F-4896-B18B-ABCF4B7E1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8" y="4911819"/>
            <a:ext cx="9720072" cy="1499616"/>
          </a:xfrm>
        </p:spPr>
        <p:txBody>
          <a:bodyPr>
            <a:normAutofit/>
          </a:bodyPr>
          <a:lstStyle/>
          <a:p>
            <a:r>
              <a:rPr lang="en-US" dirty="0">
                <a:solidFill>
                  <a:srgbClr val="FFFFFF"/>
                </a:solidFill>
              </a:rPr>
              <a:t>A few ideas</a:t>
            </a:r>
          </a:p>
        </p:txBody>
      </p:sp>
      <p:sp>
        <p:nvSpPr>
          <p:cNvPr id="3" name="Content Placeholder 2"/>
          <p:cNvSpPr>
            <a:spLocks noGrp="1"/>
          </p:cNvSpPr>
          <p:nvPr>
            <p:ph idx="1"/>
          </p:nvPr>
        </p:nvSpPr>
        <p:spPr>
          <a:xfrm>
            <a:off x="1024129" y="643467"/>
            <a:ext cx="4750138" cy="3606798"/>
          </a:xfrm>
        </p:spPr>
        <p:txBody>
          <a:bodyPr anchor="ctr">
            <a:normAutofit/>
          </a:bodyPr>
          <a:lstStyle/>
          <a:p>
            <a:r>
              <a:rPr lang="en-US" sz="3600" dirty="0"/>
              <a:t>Firm handshake</a:t>
            </a:r>
          </a:p>
          <a:p>
            <a:r>
              <a:rPr lang="en-US" sz="3600" dirty="0"/>
              <a:t>Cheerful high-five</a:t>
            </a:r>
          </a:p>
          <a:p>
            <a:r>
              <a:rPr lang="en-US" sz="3600" dirty="0"/>
              <a:t>Fist bump</a:t>
            </a:r>
          </a:p>
          <a:p>
            <a:endParaRPr lang="en-US" sz="2000" dirty="0"/>
          </a:p>
        </p:txBody>
      </p:sp>
      <p:pic>
        <p:nvPicPr>
          <p:cNvPr id="4" name="Picture 3">
            <a:extLst>
              <a:ext uri="{FF2B5EF4-FFF2-40B4-BE49-F238E27FC236}">
                <a16:creationId xmlns:a16="http://schemas.microsoft.com/office/drawing/2014/main" id="{5DF94C19-AAE6-400F-9C88-534C72115A6B}"/>
              </a:ext>
            </a:extLst>
          </p:cNvPr>
          <p:cNvPicPr>
            <a:picLocks noChangeAspect="1"/>
          </p:cNvPicPr>
          <p:nvPr/>
        </p:nvPicPr>
        <p:blipFill>
          <a:blip r:embed="rId3"/>
          <a:stretch>
            <a:fillRect/>
          </a:stretch>
        </p:blipFill>
        <p:spPr>
          <a:xfrm>
            <a:off x="6417734" y="862525"/>
            <a:ext cx="4747090" cy="3168682"/>
          </a:xfrm>
          <a:prstGeom prst="rect">
            <a:avLst/>
          </a:prstGeom>
        </p:spPr>
      </p:pic>
      <p:cxnSp>
        <p:nvCxnSpPr>
          <p:cNvPr id="13" name="Straight Connector 12">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149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xperience the Awesome Power of Recognition">
            <a:hlinkClick r:id="" action="ppaction://media"/>
            <a:extLst>
              <a:ext uri="{FF2B5EF4-FFF2-40B4-BE49-F238E27FC236}">
                <a16:creationId xmlns:a16="http://schemas.microsoft.com/office/drawing/2014/main" id="{93F5331E-6501-4CDB-B52B-E706BA24003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7339" y="-3604"/>
            <a:ext cx="9115424" cy="6837029"/>
          </a:xfrm>
          <a:prstGeom prst="rect">
            <a:avLst/>
          </a:prstGeom>
        </p:spPr>
      </p:pic>
    </p:spTree>
    <p:extLst>
      <p:ext uri="{BB962C8B-B14F-4D97-AF65-F5344CB8AC3E}">
        <p14:creationId xmlns:p14="http://schemas.microsoft.com/office/powerpoint/2010/main" val="187151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78065-AEC5-4FAB-BE0D-08E25B827823}"/>
              </a:ext>
            </a:extLst>
          </p:cNvPr>
          <p:cNvSpPr>
            <a:spLocks noGrp="1"/>
          </p:cNvSpPr>
          <p:nvPr>
            <p:ph type="title"/>
          </p:nvPr>
        </p:nvSpPr>
        <p:spPr>
          <a:xfrm>
            <a:off x="964788" y="804333"/>
            <a:ext cx="3391900" cy="5249334"/>
          </a:xfrm>
        </p:spPr>
        <p:txBody>
          <a:bodyPr>
            <a:normAutofit/>
          </a:bodyPr>
          <a:lstStyle/>
          <a:p>
            <a:pPr algn="r"/>
            <a:r>
              <a:rPr lang="en-US" dirty="0">
                <a:solidFill>
                  <a:srgbClr val="FFFFFF"/>
                </a:solidFill>
              </a:rPr>
              <a:t>Thank You</a:t>
            </a:r>
          </a:p>
        </p:txBody>
      </p:sp>
      <p:sp>
        <p:nvSpPr>
          <p:cNvPr id="3" name="Content Placeholder 2">
            <a:extLst>
              <a:ext uri="{FF2B5EF4-FFF2-40B4-BE49-F238E27FC236}">
                <a16:creationId xmlns:a16="http://schemas.microsoft.com/office/drawing/2014/main" id="{82E69EB0-7A01-45B5-8FB1-F19DBA2FA623}"/>
              </a:ext>
            </a:extLst>
          </p:cNvPr>
          <p:cNvSpPr>
            <a:spLocks noGrp="1"/>
          </p:cNvSpPr>
          <p:nvPr>
            <p:ph idx="1"/>
          </p:nvPr>
        </p:nvSpPr>
        <p:spPr>
          <a:xfrm>
            <a:off x="4951048" y="804333"/>
            <a:ext cx="6836140" cy="5249334"/>
          </a:xfrm>
        </p:spPr>
        <p:txBody>
          <a:bodyPr anchor="ctr">
            <a:normAutofit fontScale="92500" lnSpcReduction="10000"/>
          </a:bodyPr>
          <a:lstStyle/>
          <a:p>
            <a:pPr marL="0" indent="0">
              <a:buNone/>
            </a:pPr>
            <a:r>
              <a:rPr lang="en-US" sz="3600" dirty="0"/>
              <a:t>Becky Beachy</a:t>
            </a:r>
          </a:p>
          <a:p>
            <a:pPr marL="0" indent="0">
              <a:buNone/>
            </a:pPr>
            <a:r>
              <a:rPr lang="en-US" sz="3600" dirty="0"/>
              <a:t>Audit Manager</a:t>
            </a:r>
          </a:p>
          <a:p>
            <a:pPr marL="0" indent="0">
              <a:buNone/>
            </a:pPr>
            <a:r>
              <a:rPr lang="en-US" sz="3600" dirty="0"/>
              <a:t>becky.beachy@sao.texas.gov</a:t>
            </a:r>
          </a:p>
          <a:p>
            <a:pPr marL="0" indent="0">
              <a:buNone/>
            </a:pPr>
            <a:endParaRPr lang="en-US" sz="3600" dirty="0"/>
          </a:p>
          <a:p>
            <a:pPr marL="0" indent="0">
              <a:buNone/>
            </a:pPr>
            <a:r>
              <a:rPr lang="en-US" sz="3600" dirty="0"/>
              <a:t>Serra Tamur</a:t>
            </a:r>
          </a:p>
          <a:p>
            <a:pPr marL="0" indent="0">
              <a:buNone/>
            </a:pPr>
            <a:r>
              <a:rPr lang="en-US" sz="3600" dirty="0"/>
              <a:t>Managing Sr. Auditor</a:t>
            </a:r>
          </a:p>
          <a:p>
            <a:pPr marL="0" indent="0">
              <a:buNone/>
            </a:pPr>
            <a:r>
              <a:rPr lang="en-US" sz="3600" dirty="0"/>
              <a:t>serra.tamur@sao.texas.gov</a:t>
            </a:r>
          </a:p>
          <a:p>
            <a:pPr marL="0" indent="0">
              <a:buNone/>
            </a:pPr>
            <a:endParaRPr lang="en-US" sz="3600" dirty="0"/>
          </a:p>
          <a:p>
            <a:pPr marL="0" indent="0">
              <a:buNone/>
            </a:pPr>
            <a:r>
              <a:rPr lang="en-US" sz="3600" dirty="0"/>
              <a:t>Texas State Auditor’s Office</a:t>
            </a:r>
          </a:p>
          <a:p>
            <a:endParaRPr lang="en-US" dirty="0"/>
          </a:p>
        </p:txBody>
      </p:sp>
      <p:pic>
        <p:nvPicPr>
          <p:cNvPr id="4" name="Picture 3">
            <a:extLst>
              <a:ext uri="{FF2B5EF4-FFF2-40B4-BE49-F238E27FC236}">
                <a16:creationId xmlns:a16="http://schemas.microsoft.com/office/drawing/2014/main" id="{997B798C-5639-3598-832B-DDA9A8FD9D55}"/>
              </a:ext>
            </a:extLst>
          </p:cNvPr>
          <p:cNvPicPr>
            <a:picLocks noChangeAspect="1"/>
          </p:cNvPicPr>
          <p:nvPr/>
        </p:nvPicPr>
        <p:blipFill>
          <a:blip r:embed="rId3"/>
          <a:stretch>
            <a:fillRect/>
          </a:stretch>
        </p:blipFill>
        <p:spPr>
          <a:xfrm>
            <a:off x="2212217" y="3666128"/>
            <a:ext cx="2144471" cy="1605960"/>
          </a:xfrm>
          <a:prstGeom prst="rect">
            <a:avLst/>
          </a:prstGeom>
        </p:spPr>
      </p:pic>
    </p:spTree>
    <p:extLst>
      <p:ext uri="{BB962C8B-B14F-4D97-AF65-F5344CB8AC3E}">
        <p14:creationId xmlns:p14="http://schemas.microsoft.com/office/powerpoint/2010/main" val="3885764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D49162-1111-48FD-AF20-571BB6906F33}"/>
              </a:ext>
            </a:extLst>
          </p:cNvPr>
          <p:cNvSpPr>
            <a:spLocks noGrp="1"/>
          </p:cNvSpPr>
          <p:nvPr>
            <p:ph type="title"/>
          </p:nvPr>
        </p:nvSpPr>
        <p:spPr>
          <a:xfrm>
            <a:off x="1024129" y="585216"/>
            <a:ext cx="3779085" cy="1499616"/>
          </a:xfrm>
        </p:spPr>
        <p:txBody>
          <a:bodyPr>
            <a:normAutofit/>
          </a:bodyPr>
          <a:lstStyle/>
          <a:p>
            <a:r>
              <a:rPr lang="en-US">
                <a:solidFill>
                  <a:srgbClr val="FFFFFF"/>
                </a:solidFill>
              </a:rPr>
              <a:t>Stephen R. Covey</a:t>
            </a:r>
          </a:p>
        </p:txBody>
      </p:sp>
      <p:cxnSp>
        <p:nvCxnSpPr>
          <p:cNvPr id="11" name="Straight Connector 10">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B271C8-A898-40DF-BC67-09FEC01DBDD6}"/>
              </a:ext>
            </a:extLst>
          </p:cNvPr>
          <p:cNvSpPr>
            <a:spLocks noGrp="1"/>
          </p:cNvSpPr>
          <p:nvPr>
            <p:ph idx="1"/>
          </p:nvPr>
        </p:nvSpPr>
        <p:spPr>
          <a:xfrm>
            <a:off x="762000" y="2286000"/>
            <a:ext cx="4527625" cy="3931920"/>
          </a:xfrm>
        </p:spPr>
        <p:txBody>
          <a:bodyPr>
            <a:normAutofit/>
          </a:bodyPr>
          <a:lstStyle/>
          <a:p>
            <a:pPr marL="0" indent="0">
              <a:buNone/>
            </a:pPr>
            <a:r>
              <a:rPr lang="en-US" sz="3200" dirty="0">
                <a:solidFill>
                  <a:srgbClr val="FFFFFF"/>
                </a:solidFill>
              </a:rPr>
              <a:t>“Next to physical survival, the greatest need of a human being is psychological survival, to be understood, to be affirmed, to be validated, to be appreciated.”</a:t>
            </a:r>
          </a:p>
          <a:p>
            <a:endParaRPr lang="en-US" dirty="0">
              <a:solidFill>
                <a:srgbClr val="FFFFFF"/>
              </a:solidFill>
            </a:endParaRPr>
          </a:p>
        </p:txBody>
      </p:sp>
      <p:pic>
        <p:nvPicPr>
          <p:cNvPr id="4" name="Picture 3">
            <a:extLst>
              <a:ext uri="{FF2B5EF4-FFF2-40B4-BE49-F238E27FC236}">
                <a16:creationId xmlns:a16="http://schemas.microsoft.com/office/drawing/2014/main" id="{BEF015C2-2D39-4542-A3F5-DF156DA65326}"/>
              </a:ext>
            </a:extLst>
          </p:cNvPr>
          <p:cNvPicPr>
            <a:picLocks noChangeAspect="1"/>
          </p:cNvPicPr>
          <p:nvPr/>
        </p:nvPicPr>
        <p:blipFill>
          <a:blip r:embed="rId3"/>
          <a:stretch>
            <a:fillRect/>
          </a:stretch>
        </p:blipFill>
        <p:spPr>
          <a:xfrm>
            <a:off x="6836855" y="640080"/>
            <a:ext cx="3974211" cy="5577840"/>
          </a:xfrm>
          <a:prstGeom prst="rect">
            <a:avLst/>
          </a:prstGeom>
        </p:spPr>
      </p:pic>
    </p:spTree>
    <p:extLst>
      <p:ext uri="{BB962C8B-B14F-4D97-AF65-F5344CB8AC3E}">
        <p14:creationId xmlns:p14="http://schemas.microsoft.com/office/powerpoint/2010/main" val="4191779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A580EC-DE49-451B-A8DE-26EB399FDA35}"/>
              </a:ext>
            </a:extLst>
          </p:cNvPr>
          <p:cNvSpPr>
            <a:spLocks noGrp="1"/>
          </p:cNvSpPr>
          <p:nvPr>
            <p:ph type="title"/>
          </p:nvPr>
        </p:nvSpPr>
        <p:spPr>
          <a:xfrm>
            <a:off x="643468" y="643467"/>
            <a:ext cx="3415612" cy="5571066"/>
          </a:xfrm>
        </p:spPr>
        <p:txBody>
          <a:bodyPr>
            <a:normAutofit/>
          </a:bodyPr>
          <a:lstStyle/>
          <a:p>
            <a:r>
              <a:rPr lang="en-US">
                <a:solidFill>
                  <a:srgbClr val="FFFFFF"/>
                </a:solidFill>
              </a:rPr>
              <a:t>What we know</a:t>
            </a:r>
          </a:p>
        </p:txBody>
      </p:sp>
      <p:graphicFrame>
        <p:nvGraphicFramePr>
          <p:cNvPr id="5" name="Content Placeholder 2">
            <a:extLst>
              <a:ext uri="{FF2B5EF4-FFF2-40B4-BE49-F238E27FC236}">
                <a16:creationId xmlns:a16="http://schemas.microsoft.com/office/drawing/2014/main" id="{100A1A17-7049-B935-9678-AF731C5AE5DD}"/>
              </a:ext>
            </a:extLst>
          </p:cNvPr>
          <p:cNvGraphicFramePr>
            <a:graphicFrameLocks noGrp="1"/>
          </p:cNvGraphicFramePr>
          <p:nvPr>
            <p:ph idx="1"/>
            <p:extLst>
              <p:ext uri="{D42A27DB-BD31-4B8C-83A1-F6EECF244321}">
                <p14:modId xmlns:p14="http://schemas.microsoft.com/office/powerpoint/2010/main" val="3155836818"/>
              </p:ext>
            </p:extLst>
          </p:nvPr>
        </p:nvGraphicFramePr>
        <p:xfrm>
          <a:off x="5046563" y="185195"/>
          <a:ext cx="6886936"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8822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B8094-7E27-4A49-A674-62487041222F}"/>
              </a:ext>
            </a:extLst>
          </p:cNvPr>
          <p:cNvSpPr>
            <a:spLocks noGrp="1"/>
          </p:cNvSpPr>
          <p:nvPr>
            <p:ph type="title"/>
          </p:nvPr>
        </p:nvSpPr>
        <p:spPr/>
        <p:txBody>
          <a:bodyPr>
            <a:normAutofit/>
          </a:bodyPr>
          <a:lstStyle/>
          <a:p>
            <a:r>
              <a:rPr lang="en-US" dirty="0"/>
              <a:t>What we know</a:t>
            </a:r>
          </a:p>
        </p:txBody>
      </p:sp>
      <p:graphicFrame>
        <p:nvGraphicFramePr>
          <p:cNvPr id="5" name="Content Placeholder 2">
            <a:extLst>
              <a:ext uri="{FF2B5EF4-FFF2-40B4-BE49-F238E27FC236}">
                <a16:creationId xmlns:a16="http://schemas.microsoft.com/office/drawing/2014/main" id="{97114F11-362A-2E9C-C5E9-21D027BD1532}"/>
              </a:ext>
            </a:extLst>
          </p:cNvPr>
          <p:cNvGraphicFramePr>
            <a:graphicFrameLocks noGrp="1"/>
          </p:cNvGraphicFramePr>
          <p:nvPr>
            <p:ph idx="1"/>
            <p:extLst>
              <p:ext uri="{D42A27DB-BD31-4B8C-83A1-F6EECF244321}">
                <p14:modId xmlns:p14="http://schemas.microsoft.com/office/powerpoint/2010/main" val="3620941349"/>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3817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AE4C84F-7457-4662-AFA3-554A32B9C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9B39E-8A25-4BC3-B3C0-ACD46B94E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46604-45DA-4706-814C-447A1E47BD7A}"/>
              </a:ext>
            </a:extLst>
          </p:cNvPr>
          <p:cNvSpPr>
            <a:spLocks noGrp="1"/>
          </p:cNvSpPr>
          <p:nvPr>
            <p:ph type="title"/>
          </p:nvPr>
        </p:nvSpPr>
        <p:spPr>
          <a:xfrm>
            <a:off x="1024128" y="4971088"/>
            <a:ext cx="9720072" cy="1499616"/>
          </a:xfrm>
        </p:spPr>
        <p:txBody>
          <a:bodyPr>
            <a:normAutofit/>
          </a:bodyPr>
          <a:lstStyle/>
          <a:p>
            <a:r>
              <a:rPr lang="en-US" dirty="0">
                <a:solidFill>
                  <a:srgbClr val="FFFFFF"/>
                </a:solidFill>
              </a:rPr>
              <a:t>What we know</a:t>
            </a:r>
          </a:p>
        </p:txBody>
      </p:sp>
      <p:cxnSp>
        <p:nvCxnSpPr>
          <p:cNvPr id="14" name="Straight Connector 13">
            <a:extLst>
              <a:ext uri="{FF2B5EF4-FFF2-40B4-BE49-F238E27FC236}">
                <a16:creationId xmlns:a16="http://schemas.microsoft.com/office/drawing/2014/main" id="{BA91CE2E-0B4F-41F3-95F2-0EB700368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42273"/>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3ECC010-C69C-B7C4-262B-2198A9BA4366}"/>
              </a:ext>
            </a:extLst>
          </p:cNvPr>
          <p:cNvGraphicFramePr>
            <a:graphicFrameLocks noGrp="1"/>
          </p:cNvGraphicFramePr>
          <p:nvPr>
            <p:ph idx="1"/>
            <p:extLst>
              <p:ext uri="{D42A27DB-BD31-4B8C-83A1-F6EECF244321}">
                <p14:modId xmlns:p14="http://schemas.microsoft.com/office/powerpoint/2010/main" val="3068393064"/>
              </p:ext>
            </p:extLst>
          </p:nvPr>
        </p:nvGraphicFramePr>
        <p:xfrm>
          <a:off x="642938" y="104173"/>
          <a:ext cx="10896600" cy="4437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2272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335D1-5522-4120-A829-9CDCDC4D245C}"/>
              </a:ext>
            </a:extLst>
          </p:cNvPr>
          <p:cNvSpPr>
            <a:spLocks noGrp="1"/>
          </p:cNvSpPr>
          <p:nvPr>
            <p:ph type="title"/>
          </p:nvPr>
        </p:nvSpPr>
        <p:spPr>
          <a:xfrm>
            <a:off x="1024129" y="585216"/>
            <a:ext cx="3779085" cy="1499616"/>
          </a:xfrm>
        </p:spPr>
        <p:txBody>
          <a:bodyPr>
            <a:normAutofit/>
          </a:bodyPr>
          <a:lstStyle/>
          <a:p>
            <a:r>
              <a:rPr lang="en-US" dirty="0">
                <a:solidFill>
                  <a:schemeClr val="tx1"/>
                </a:solidFill>
              </a:rPr>
              <a:t>GaRy Chapman and Paul White</a:t>
            </a:r>
          </a:p>
        </p:txBody>
      </p:sp>
      <p:pic>
        <p:nvPicPr>
          <p:cNvPr id="15" name="Content Placeholder 14">
            <a:extLst>
              <a:ext uri="{FF2B5EF4-FFF2-40B4-BE49-F238E27FC236}">
                <a16:creationId xmlns:a16="http://schemas.microsoft.com/office/drawing/2014/main" id="{B6A62B64-C59F-513B-956C-50D1FC62A8E0}"/>
              </a:ext>
            </a:extLst>
          </p:cNvPr>
          <p:cNvPicPr>
            <a:picLocks noGrp="1" noChangeAspect="1"/>
          </p:cNvPicPr>
          <p:nvPr>
            <p:ph idx="1"/>
          </p:nvPr>
        </p:nvPicPr>
        <p:blipFill>
          <a:blip r:embed="rId3"/>
          <a:stretch>
            <a:fillRect/>
          </a:stretch>
        </p:blipFill>
        <p:spPr>
          <a:xfrm>
            <a:off x="1095499" y="2363821"/>
            <a:ext cx="3439607" cy="3296290"/>
          </a:xfrm>
        </p:spPr>
      </p:pic>
      <p:pic>
        <p:nvPicPr>
          <p:cNvPr id="6" name="Picture 5">
            <a:extLst>
              <a:ext uri="{FF2B5EF4-FFF2-40B4-BE49-F238E27FC236}">
                <a16:creationId xmlns:a16="http://schemas.microsoft.com/office/drawing/2014/main" id="{A9FC9F1F-D427-B5B8-9AB1-3F0241C40B87}"/>
              </a:ext>
            </a:extLst>
          </p:cNvPr>
          <p:cNvPicPr>
            <a:picLocks noChangeAspect="1"/>
          </p:cNvPicPr>
          <p:nvPr/>
        </p:nvPicPr>
        <p:blipFill>
          <a:blip r:embed="rId4"/>
          <a:stretch>
            <a:fillRect/>
          </a:stretch>
        </p:blipFill>
        <p:spPr>
          <a:xfrm>
            <a:off x="6247779" y="640478"/>
            <a:ext cx="3403305" cy="5160247"/>
          </a:xfrm>
          <a:prstGeom prst="rect">
            <a:avLst/>
          </a:prstGeom>
        </p:spPr>
      </p:pic>
    </p:spTree>
    <p:extLst>
      <p:ext uri="{BB962C8B-B14F-4D97-AF65-F5344CB8AC3E}">
        <p14:creationId xmlns:p14="http://schemas.microsoft.com/office/powerpoint/2010/main" val="1304680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24AD91-2479-2A73-645C-9C4303C9949A}"/>
              </a:ext>
            </a:extLst>
          </p:cNvPr>
          <p:cNvPicPr>
            <a:picLocks noChangeAspect="1"/>
          </p:cNvPicPr>
          <p:nvPr/>
        </p:nvPicPr>
        <p:blipFill>
          <a:blip r:embed="rId3"/>
          <a:stretch>
            <a:fillRect/>
          </a:stretch>
        </p:blipFill>
        <p:spPr>
          <a:xfrm>
            <a:off x="436729" y="1042987"/>
            <a:ext cx="6762751" cy="5072063"/>
          </a:xfrm>
          <a:prstGeom prst="rect">
            <a:avLst/>
          </a:prstGeom>
        </p:spPr>
      </p:pic>
      <p:sp>
        <p:nvSpPr>
          <p:cNvPr id="12" name="Rectangle 11">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EFB3B52-9D5E-484E-4EE0-19829294DB37}"/>
              </a:ext>
            </a:extLst>
          </p:cNvPr>
          <p:cNvSpPr>
            <a:spLocks noGrp="1"/>
          </p:cNvSpPr>
          <p:nvPr>
            <p:ph idx="1"/>
          </p:nvPr>
        </p:nvSpPr>
        <p:spPr>
          <a:xfrm>
            <a:off x="8021490" y="442913"/>
            <a:ext cx="3733781" cy="4957762"/>
          </a:xfrm>
        </p:spPr>
        <p:txBody>
          <a:bodyPr anchor="ctr">
            <a:normAutofit/>
          </a:bodyPr>
          <a:lstStyle/>
          <a:p>
            <a:r>
              <a:rPr lang="en-US" sz="4400" dirty="0">
                <a:solidFill>
                  <a:srgbClr val="FFFFFF"/>
                </a:solidFill>
              </a:rPr>
              <a:t>It’s a great idea, but the implementation is wrong!</a:t>
            </a:r>
          </a:p>
        </p:txBody>
      </p:sp>
    </p:spTree>
    <p:extLst>
      <p:ext uri="{BB962C8B-B14F-4D97-AF65-F5344CB8AC3E}">
        <p14:creationId xmlns:p14="http://schemas.microsoft.com/office/powerpoint/2010/main" val="58486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45A9A-5714-49F4-BD3D-6B2339FC6F26}"/>
              </a:ext>
            </a:extLst>
          </p:cNvPr>
          <p:cNvSpPr>
            <a:spLocks noGrp="1"/>
          </p:cNvSpPr>
          <p:nvPr>
            <p:ph type="title"/>
          </p:nvPr>
        </p:nvSpPr>
        <p:spPr>
          <a:xfrm>
            <a:off x="1024129" y="585216"/>
            <a:ext cx="3779085" cy="1499616"/>
          </a:xfrm>
        </p:spPr>
        <p:txBody>
          <a:bodyPr>
            <a:normAutofit/>
          </a:bodyPr>
          <a:lstStyle/>
          <a:p>
            <a:r>
              <a:rPr lang="en-US">
                <a:solidFill>
                  <a:srgbClr val="FFFFFF"/>
                </a:solidFill>
              </a:rPr>
              <a:t>5 Languages of Appreciation</a:t>
            </a:r>
          </a:p>
        </p:txBody>
      </p:sp>
      <p:cxnSp>
        <p:nvCxnSpPr>
          <p:cNvPr id="11" name="Straight Connector 10">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C2C308-6596-497B-A445-1718C4DF5568}"/>
              </a:ext>
            </a:extLst>
          </p:cNvPr>
          <p:cNvSpPr>
            <a:spLocks noGrp="1"/>
          </p:cNvSpPr>
          <p:nvPr>
            <p:ph idx="1"/>
          </p:nvPr>
        </p:nvSpPr>
        <p:spPr>
          <a:xfrm>
            <a:off x="1024129" y="2286000"/>
            <a:ext cx="3791711" cy="3931920"/>
          </a:xfrm>
        </p:spPr>
        <p:txBody>
          <a:bodyPr>
            <a:normAutofit/>
          </a:bodyPr>
          <a:lstStyle/>
          <a:p>
            <a:r>
              <a:rPr lang="en-US" sz="3200" dirty="0">
                <a:solidFill>
                  <a:srgbClr val="FFFFFF"/>
                </a:solidFill>
              </a:rPr>
              <a:t>Words of Affirmation</a:t>
            </a:r>
          </a:p>
          <a:p>
            <a:r>
              <a:rPr lang="en-US" sz="3200" dirty="0">
                <a:solidFill>
                  <a:srgbClr val="FFFFFF"/>
                </a:solidFill>
              </a:rPr>
              <a:t>Quality Time</a:t>
            </a:r>
          </a:p>
          <a:p>
            <a:r>
              <a:rPr lang="en-US" sz="3200" dirty="0">
                <a:solidFill>
                  <a:srgbClr val="FFFFFF"/>
                </a:solidFill>
              </a:rPr>
              <a:t>Act of Service</a:t>
            </a:r>
          </a:p>
          <a:p>
            <a:r>
              <a:rPr lang="en-US" sz="3200" dirty="0">
                <a:solidFill>
                  <a:srgbClr val="FFFFFF"/>
                </a:solidFill>
              </a:rPr>
              <a:t>Tangible Gifts</a:t>
            </a:r>
          </a:p>
          <a:p>
            <a:r>
              <a:rPr lang="en-US" sz="3200" dirty="0">
                <a:solidFill>
                  <a:srgbClr val="FFFFFF"/>
                </a:solidFill>
              </a:rPr>
              <a:t>Physical Touch</a:t>
            </a:r>
          </a:p>
        </p:txBody>
      </p:sp>
      <p:pic>
        <p:nvPicPr>
          <p:cNvPr id="4" name="Picture 3">
            <a:extLst>
              <a:ext uri="{FF2B5EF4-FFF2-40B4-BE49-F238E27FC236}">
                <a16:creationId xmlns:a16="http://schemas.microsoft.com/office/drawing/2014/main" id="{AF26A457-6E90-4026-B574-155B6F510D18}"/>
              </a:ext>
            </a:extLst>
          </p:cNvPr>
          <p:cNvPicPr>
            <a:picLocks noChangeAspect="1"/>
          </p:cNvPicPr>
          <p:nvPr/>
        </p:nvPicPr>
        <p:blipFill rotWithShape="1">
          <a:blip r:embed="rId3"/>
          <a:srcRect l="15370" r="32119" b="-2"/>
          <a:stretch/>
        </p:blipFill>
        <p:spPr>
          <a:xfrm>
            <a:off x="6630012" y="640080"/>
            <a:ext cx="4387897" cy="5577840"/>
          </a:xfrm>
          <a:prstGeom prst="rect">
            <a:avLst/>
          </a:prstGeom>
        </p:spPr>
      </p:pic>
    </p:spTree>
    <p:extLst>
      <p:ext uri="{BB962C8B-B14F-4D97-AF65-F5344CB8AC3E}">
        <p14:creationId xmlns:p14="http://schemas.microsoft.com/office/powerpoint/2010/main" val="40051259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TotalTime>
  <Words>1948</Words>
  <Application>Microsoft Office PowerPoint</Application>
  <PresentationFormat>Widescreen</PresentationFormat>
  <Paragraphs>228</Paragraphs>
  <Slides>29</Slides>
  <Notes>29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Calibri</vt:lpstr>
      <vt:lpstr>Tw Cen MT</vt:lpstr>
      <vt:lpstr>Tw Cen MT Condensed</vt:lpstr>
      <vt:lpstr>Wingdings 3</vt:lpstr>
      <vt:lpstr>Integral</vt:lpstr>
      <vt:lpstr>The 5 Languages of Appreciation  For Leaders</vt:lpstr>
      <vt:lpstr>PowerPoint Presentation</vt:lpstr>
      <vt:lpstr>Stephen R. Covey</vt:lpstr>
      <vt:lpstr>What we know</vt:lpstr>
      <vt:lpstr>What we know</vt:lpstr>
      <vt:lpstr>What we know</vt:lpstr>
      <vt:lpstr>GaRy Chapman and Paul White</vt:lpstr>
      <vt:lpstr>PowerPoint Presentation</vt:lpstr>
      <vt:lpstr>5 Languages of Appreciation</vt:lpstr>
      <vt:lpstr>Assessment</vt:lpstr>
      <vt:lpstr>Informal Survey</vt:lpstr>
      <vt:lpstr>Words of Affirmation</vt:lpstr>
      <vt:lpstr>Sounds like </vt:lpstr>
      <vt:lpstr>Sounds like </vt:lpstr>
      <vt:lpstr>When and where  </vt:lpstr>
      <vt:lpstr>Quality Time </vt:lpstr>
      <vt:lpstr>Looks like </vt:lpstr>
      <vt:lpstr>Looks Like</vt:lpstr>
      <vt:lpstr>When and where  </vt:lpstr>
      <vt:lpstr>Acts of Service</vt:lpstr>
      <vt:lpstr>Looks like  </vt:lpstr>
      <vt:lpstr>Serving effectively </vt:lpstr>
      <vt:lpstr>Tangible Gifts</vt:lpstr>
      <vt:lpstr>Two important considerations</vt:lpstr>
      <vt:lpstr>Looks like  </vt:lpstr>
      <vt:lpstr>Physical Touch</vt:lpstr>
      <vt:lpstr>A few ideas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5 Languages  of Appreciation  in the Workplace</dc:title>
  <dc:creator>Messina,Denise (HHSC)</dc:creator>
  <cp:lastModifiedBy>Goard, Latosha</cp:lastModifiedBy>
  <cp:revision>39</cp:revision>
  <cp:lastPrinted>2024-04-16T11:55:05Z</cp:lastPrinted>
  <dcterms:created xsi:type="dcterms:W3CDTF">2021-09-20T20:21:19Z</dcterms:created>
  <dcterms:modified xsi:type="dcterms:W3CDTF">2024-12-04T01:02:40Z</dcterms:modified>
</cp:coreProperties>
</file>