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comment1.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3" r:id="rId1"/>
    <p:sldMasterId id="2147483664" r:id="rId2"/>
  </p:sldMasterIdLst>
  <p:notesMasterIdLst>
    <p:notesMasterId r:id="rId1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Lst>
  <p:sldSz cx="9144000" cy="5143500" type="screen16x9"/>
  <p:notesSz cx="6858000" cy="9144000"/>
  <p:embeddedFontLst>
    <p:embeddedFont>
      <p:font typeface="Inter" panose="02000503000000020004" pitchFamily="2" charset="0"/>
      <p:regular r:id="rId16"/>
      <p:bold r:id="rId17"/>
      <p:italic r:id="rId18"/>
      <p:boldItalic r:id="rId19"/>
    </p:embeddedFont>
    <p:embeddedFont>
      <p:font typeface="Inter ExtraLight" panose="020B0604020202020204" charset="0"/>
      <p:regular r:id="rId20"/>
      <p:bold r:id="rId21"/>
      <p:italic r:id="rId22"/>
      <p:boldItalic r:id="rId23"/>
    </p:embeddedFont>
    <p:embeddedFont>
      <p:font typeface="Inter Medium" panose="02000603000000020004" pitchFamily="2" charset="0"/>
      <p:regular r:id="rId24"/>
      <p:bold r:id="rId25"/>
      <p:italic r:id="rId26"/>
      <p:boldItalic r:id="rId27"/>
    </p:embeddedFont>
    <p:embeddedFont>
      <p:font typeface="Inter SemiBold" panose="020B060402020202020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smine Lee" initials="" lastIdx="1" clrIdx="0"/>
  <p:cmAuthor id="1" name="Yessenia Cornejo"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6" d="100"/>
          <a:sy n="136" d="100"/>
        </p:scale>
        <p:origin x="162" y="3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4-11-25T19:02:53.327" idx="1">
    <p:pos x="189" y="834"/>
    <p:text>Might want to fix this</p:text>
  </p:cm>
  <p:cm authorId="1" dt="2024-11-25T19:02:53.327" idx="1">
    <p:pos x="189" y="834"/>
    <p:text>its an animation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197cf88e36_0_15:notes"/>
          <p:cNvSpPr>
            <a:spLocks noGrp="1" noRot="1" noChangeAspect="1"/>
          </p:cNvSpPr>
          <p:nvPr>
            <p:ph type="sldImg" idx="2"/>
          </p:nvPr>
        </p:nvSpPr>
        <p:spPr>
          <a:xfrm>
            <a:off x="343070" y="428572"/>
            <a:ext cx="2742900" cy="115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 name="Google Shape;60;g3197cf88e36_0_15:notes"/>
          <p:cNvSpPr txBox="1">
            <a:spLocks noGrp="1"/>
          </p:cNvSpPr>
          <p:nvPr>
            <p:ph type="body" idx="1"/>
          </p:nvPr>
        </p:nvSpPr>
        <p:spPr>
          <a:xfrm>
            <a:off x="342900" y="1650002"/>
            <a:ext cx="2743200" cy="1350000"/>
          </a:xfrm>
          <a:prstGeom prst="rect">
            <a:avLst/>
          </a:prstGeom>
          <a:noFill/>
          <a:ln>
            <a:noFill/>
          </a:ln>
        </p:spPr>
        <p:txBody>
          <a:bodyPr spcFirstLastPara="1" wrap="square" lIns="41900" tIns="20950" rIns="41900" bIns="20950" anchor="t" anchorCtr="0">
            <a:noAutofit/>
          </a:bodyPr>
          <a:lstStyle/>
          <a:p>
            <a:pPr marL="0" lvl="0" indent="0" algn="l" rtl="0">
              <a:spcBef>
                <a:spcPts val="0"/>
              </a:spcBef>
              <a:spcAft>
                <a:spcPts val="0"/>
              </a:spcAft>
              <a:buNone/>
            </a:pPr>
            <a:endParaRPr/>
          </a:p>
        </p:txBody>
      </p:sp>
      <p:sp>
        <p:nvSpPr>
          <p:cNvPr id="61" name="Google Shape;61;g3197cf88e36_0_15:notes"/>
          <p:cNvSpPr txBox="1">
            <a:spLocks noGrp="1"/>
          </p:cNvSpPr>
          <p:nvPr>
            <p:ph type="sldNum" idx="12"/>
          </p:nvPr>
        </p:nvSpPr>
        <p:spPr>
          <a:xfrm>
            <a:off x="1942306" y="3256551"/>
            <a:ext cx="1485900" cy="171900"/>
          </a:xfrm>
          <a:prstGeom prst="rect">
            <a:avLst/>
          </a:prstGeom>
          <a:noFill/>
          <a:ln>
            <a:noFill/>
          </a:ln>
        </p:spPr>
        <p:txBody>
          <a:bodyPr spcFirstLastPara="1" wrap="square" lIns="41900" tIns="20950" rIns="41900" bIns="20950" anchor="b" anchorCtr="0">
            <a:noAutofit/>
          </a:bodyPr>
          <a:lstStyle/>
          <a:p>
            <a:pPr marL="0" lvl="0" indent="0" algn="r" rtl="0">
              <a:spcBef>
                <a:spcPts val="0"/>
              </a:spcBef>
              <a:spcAft>
                <a:spcPts val="0"/>
              </a:spcAft>
              <a:buNone/>
            </a:pPr>
            <a:fld id="{00000000-1234-1234-1234-123412341234}" type="slidenum">
              <a:rPr lang="en" sz="600"/>
              <a:t>1</a:t>
            </a:fld>
            <a:endParaRPr sz="6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198be25326_1_33:notes"/>
          <p:cNvSpPr>
            <a:spLocks noGrp="1" noRot="1" noChangeAspect="1"/>
          </p:cNvSpPr>
          <p:nvPr>
            <p:ph type="sldImg" idx="2"/>
          </p:nvPr>
        </p:nvSpPr>
        <p:spPr>
          <a:xfrm>
            <a:off x="343070" y="428572"/>
            <a:ext cx="2742900" cy="115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3198be25326_1_33:notes"/>
          <p:cNvSpPr txBox="1">
            <a:spLocks noGrp="1"/>
          </p:cNvSpPr>
          <p:nvPr>
            <p:ph type="body" idx="1"/>
          </p:nvPr>
        </p:nvSpPr>
        <p:spPr>
          <a:xfrm>
            <a:off x="342900" y="1650002"/>
            <a:ext cx="2743200" cy="1350000"/>
          </a:xfrm>
          <a:prstGeom prst="rect">
            <a:avLst/>
          </a:prstGeom>
          <a:noFill/>
          <a:ln>
            <a:noFill/>
          </a:ln>
        </p:spPr>
        <p:txBody>
          <a:bodyPr spcFirstLastPara="1" wrap="square" lIns="41900" tIns="20950" rIns="41900" bIns="20950" anchor="t" anchorCtr="0">
            <a:noAutofit/>
          </a:bodyPr>
          <a:lstStyle/>
          <a:p>
            <a:pPr marL="0" lvl="0" indent="0" algn="l" rtl="0">
              <a:spcBef>
                <a:spcPts val="0"/>
              </a:spcBef>
              <a:spcAft>
                <a:spcPts val="0"/>
              </a:spcAft>
              <a:buNone/>
            </a:pPr>
            <a:endParaRPr/>
          </a:p>
        </p:txBody>
      </p:sp>
      <p:sp>
        <p:nvSpPr>
          <p:cNvPr id="166" name="Google Shape;166;g3198be25326_1_33:notes"/>
          <p:cNvSpPr txBox="1">
            <a:spLocks noGrp="1"/>
          </p:cNvSpPr>
          <p:nvPr>
            <p:ph type="sldNum" idx="12"/>
          </p:nvPr>
        </p:nvSpPr>
        <p:spPr>
          <a:xfrm>
            <a:off x="1942306" y="3256551"/>
            <a:ext cx="1485900" cy="171900"/>
          </a:xfrm>
          <a:prstGeom prst="rect">
            <a:avLst/>
          </a:prstGeom>
          <a:noFill/>
          <a:ln>
            <a:noFill/>
          </a:ln>
        </p:spPr>
        <p:txBody>
          <a:bodyPr spcFirstLastPara="1" wrap="square" lIns="41900" tIns="20950" rIns="41900" bIns="20950" anchor="b" anchorCtr="0">
            <a:noAutofit/>
          </a:bodyPr>
          <a:lstStyle/>
          <a:p>
            <a:pPr marL="0" lvl="0" indent="0" algn="r" rtl="0">
              <a:spcBef>
                <a:spcPts val="0"/>
              </a:spcBef>
              <a:spcAft>
                <a:spcPts val="0"/>
              </a:spcAft>
              <a:buNone/>
            </a:pPr>
            <a:fld id="{00000000-1234-1234-1234-123412341234}" type="slidenum">
              <a:rPr lang="en" sz="600"/>
              <a:t>10</a:t>
            </a:fld>
            <a:endParaRPr sz="6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3198be25326_1_42:notes"/>
          <p:cNvSpPr>
            <a:spLocks noGrp="1" noRot="1" noChangeAspect="1"/>
          </p:cNvSpPr>
          <p:nvPr>
            <p:ph type="sldImg" idx="2"/>
          </p:nvPr>
        </p:nvSpPr>
        <p:spPr>
          <a:xfrm>
            <a:off x="343070" y="428572"/>
            <a:ext cx="2742900" cy="115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g3198be25326_1_42:notes"/>
          <p:cNvSpPr txBox="1">
            <a:spLocks noGrp="1"/>
          </p:cNvSpPr>
          <p:nvPr>
            <p:ph type="body" idx="1"/>
          </p:nvPr>
        </p:nvSpPr>
        <p:spPr>
          <a:xfrm>
            <a:off x="342900" y="1650002"/>
            <a:ext cx="2743200" cy="1350000"/>
          </a:xfrm>
          <a:prstGeom prst="rect">
            <a:avLst/>
          </a:prstGeom>
          <a:noFill/>
          <a:ln>
            <a:noFill/>
          </a:ln>
        </p:spPr>
        <p:txBody>
          <a:bodyPr spcFirstLastPara="1" wrap="square" lIns="41900" tIns="20950" rIns="41900" bIns="20950" anchor="t" anchorCtr="0">
            <a:noAutofit/>
          </a:bodyPr>
          <a:lstStyle/>
          <a:p>
            <a:pPr marL="0" lvl="0" indent="0" algn="l" rtl="0">
              <a:spcBef>
                <a:spcPts val="0"/>
              </a:spcBef>
              <a:spcAft>
                <a:spcPts val="0"/>
              </a:spcAft>
              <a:buNone/>
            </a:pPr>
            <a:endParaRPr/>
          </a:p>
        </p:txBody>
      </p:sp>
      <p:sp>
        <p:nvSpPr>
          <p:cNvPr id="176" name="Google Shape;176;g3198be25326_1_42:notes"/>
          <p:cNvSpPr txBox="1">
            <a:spLocks noGrp="1"/>
          </p:cNvSpPr>
          <p:nvPr>
            <p:ph type="sldNum" idx="12"/>
          </p:nvPr>
        </p:nvSpPr>
        <p:spPr>
          <a:xfrm>
            <a:off x="1942306" y="3256551"/>
            <a:ext cx="1485900" cy="171900"/>
          </a:xfrm>
          <a:prstGeom prst="rect">
            <a:avLst/>
          </a:prstGeom>
          <a:noFill/>
          <a:ln>
            <a:noFill/>
          </a:ln>
        </p:spPr>
        <p:txBody>
          <a:bodyPr spcFirstLastPara="1" wrap="square" lIns="41900" tIns="20950" rIns="41900" bIns="20950" anchor="b" anchorCtr="0">
            <a:noAutofit/>
          </a:bodyPr>
          <a:lstStyle/>
          <a:p>
            <a:pPr marL="0" lvl="0" indent="0" algn="r" rtl="0">
              <a:spcBef>
                <a:spcPts val="0"/>
              </a:spcBef>
              <a:spcAft>
                <a:spcPts val="0"/>
              </a:spcAft>
              <a:buNone/>
            </a:pPr>
            <a:fld id="{00000000-1234-1234-1234-123412341234}" type="slidenum">
              <a:rPr lang="en" sz="600"/>
              <a:t>11</a:t>
            </a:fld>
            <a:endParaRPr sz="6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a464192830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a46419283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3197cf88e36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3197cf88e3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197cf88e36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3197cf88e3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3197cf88e36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3197cf88e36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3198be25326_1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3198be25326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Engine, previously Hotel Engine is your contracted hotel vendor since 2019. We are a private booking platform dedicated to making business travel easy for all with access to government rates across all brands in one place.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3197cf88e36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3197cf88e36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Hotel Engine was established in 2015 and over the years we have experienced significant growth. Thanks to our clients such as yourself and our highly skilled, and customer obsessed team, we culminated a substantial $140 million Series C funding. Bringing Engine’s valuation from 1.3 billion in 2021 to 2.1 billion in 2024. With our new investment we broadened our services to flights and cars and on October 6 Hotel Engine announced its rebrand to Engine. </a:t>
            </a:r>
            <a:endParaRPr/>
          </a:p>
          <a:p>
            <a:pPr marL="0" lvl="0" indent="0" algn="l" rtl="0">
              <a:spcBef>
                <a:spcPts val="0"/>
              </a:spcBef>
              <a:spcAft>
                <a:spcPts val="0"/>
              </a:spcAft>
              <a:buNone/>
            </a:pPr>
            <a:endParaRPr/>
          </a:p>
          <a:p>
            <a:pPr marL="0" lvl="0" indent="0" algn="l" rtl="0">
              <a:spcBef>
                <a:spcPts val="0"/>
              </a:spcBef>
              <a:spcAft>
                <a:spcPts val="0"/>
              </a:spcAft>
              <a:buNone/>
            </a:pPr>
            <a:r>
              <a:rPr lang="en"/>
              <a:t>Now currently we are only offering hotels to our state travelers but hope to expand those offerings in the future.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197cf88e36_1_100:notes"/>
          <p:cNvSpPr>
            <a:spLocks noGrp="1" noRot="1" noChangeAspect="1"/>
          </p:cNvSpPr>
          <p:nvPr>
            <p:ph type="sldImg" idx="2"/>
          </p:nvPr>
        </p:nvSpPr>
        <p:spPr>
          <a:xfrm>
            <a:off x="343070" y="428572"/>
            <a:ext cx="2742900" cy="1157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197cf88e36_1_100:notes"/>
          <p:cNvSpPr txBox="1">
            <a:spLocks noGrp="1"/>
          </p:cNvSpPr>
          <p:nvPr>
            <p:ph type="body" idx="1"/>
          </p:nvPr>
        </p:nvSpPr>
        <p:spPr>
          <a:xfrm>
            <a:off x="342900" y="1650002"/>
            <a:ext cx="2743200" cy="135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Engine, your travelers can choose from 33,000 hotels nationwide selling at GSA rates or lower. This includes 4,500 hotels in Texas and 3,000 state-partnered properties. And we’re not stopping there. Our team is expanding beyond Texas to increase inventory for government travelers and those needing to book accommodations outside the state.</a:t>
            </a:r>
            <a:endParaRPr/>
          </a:p>
        </p:txBody>
      </p:sp>
      <p:sp>
        <p:nvSpPr>
          <p:cNvPr id="128" name="Google Shape;128;g3197cf88e36_1_100:notes"/>
          <p:cNvSpPr txBox="1">
            <a:spLocks noGrp="1"/>
          </p:cNvSpPr>
          <p:nvPr>
            <p:ph type="sldNum" idx="12"/>
          </p:nvPr>
        </p:nvSpPr>
        <p:spPr>
          <a:xfrm>
            <a:off x="1942306" y="3256551"/>
            <a:ext cx="1485900" cy="171900"/>
          </a:xfrm>
          <a:prstGeom prst="rect">
            <a:avLst/>
          </a:prstGeom>
          <a:noFill/>
          <a:ln>
            <a:noFill/>
          </a:ln>
        </p:spPr>
        <p:txBody>
          <a:bodyPr spcFirstLastPara="1" wrap="square" lIns="41900" tIns="41900" rIns="41900" bIns="41900"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sz="600"/>
              <a:t>7</a:t>
            </a:fld>
            <a:endParaRPr sz="6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3197cf88e36_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3197cf88e36_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 why use Engine? Besides the contractual obligation... There’s benefits! We offer HE Direct rates, we reach out to thousands of hotels asking to participate in our Government Program with more and more hotels reaching out to join us every year to offer you competitive rates.</a:t>
            </a:r>
            <a:endParaRPr/>
          </a:p>
          <a:p>
            <a:pPr marL="0" lvl="0" indent="0" algn="l" rtl="0">
              <a:spcBef>
                <a:spcPts val="0"/>
              </a:spcBef>
              <a:spcAft>
                <a:spcPts val="0"/>
              </a:spcAft>
              <a:buNone/>
            </a:pPr>
            <a:endParaRPr/>
          </a:p>
          <a:p>
            <a:pPr marL="0" lvl="0" indent="0" algn="l" rtl="0">
              <a:spcBef>
                <a:spcPts val="0"/>
              </a:spcBef>
              <a:spcAft>
                <a:spcPts val="0"/>
              </a:spcAft>
              <a:buNone/>
            </a:pPr>
            <a:r>
              <a:rPr lang="en"/>
              <a:t>Hotel Loyalty: Earn points for your stay at your favorite hotel brands. While personal travel bookings aren't available through Engine, syncing your loyalty number allows you to accumulate points for those well-deserved vacations off the clock!</a:t>
            </a:r>
            <a:endParaRPr/>
          </a:p>
          <a:p>
            <a:pPr marL="0" lvl="0" indent="0" algn="l" rtl="0">
              <a:spcBef>
                <a:spcPts val="0"/>
              </a:spcBef>
              <a:spcAft>
                <a:spcPts val="0"/>
              </a:spcAft>
              <a:buNone/>
            </a:pPr>
            <a:endParaRPr/>
          </a:p>
          <a:p>
            <a:pPr marL="0" lvl="0" indent="0" algn="l" rtl="0">
              <a:spcBef>
                <a:spcPts val="0"/>
              </a:spcBef>
              <a:spcAft>
                <a:spcPts val="0"/>
              </a:spcAft>
              <a:buNone/>
            </a:pPr>
            <a:r>
              <a:rPr lang="en"/>
              <a:t>Visibility: Monitor your agency's spending to ensure you're staying within budget. Identify areas with higher rates compared to previous years and use this data to determine the optimal dates for meetings or project scheduling.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198be25326_1_23:notes"/>
          <p:cNvSpPr>
            <a:spLocks noGrp="1" noRot="1" noChangeAspect="1"/>
          </p:cNvSpPr>
          <p:nvPr>
            <p:ph type="sldImg" idx="2"/>
          </p:nvPr>
        </p:nvSpPr>
        <p:spPr>
          <a:xfrm>
            <a:off x="343070" y="428572"/>
            <a:ext cx="2742900" cy="1157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3198be25326_1_23:notes"/>
          <p:cNvSpPr txBox="1">
            <a:spLocks noGrp="1"/>
          </p:cNvSpPr>
          <p:nvPr>
            <p:ph type="body" idx="1"/>
          </p:nvPr>
        </p:nvSpPr>
        <p:spPr>
          <a:xfrm>
            <a:off x="342900" y="1650002"/>
            <a:ext cx="2743200" cy="1350000"/>
          </a:xfrm>
          <a:prstGeom prst="rect">
            <a:avLst/>
          </a:prstGeom>
          <a:noFill/>
          <a:ln>
            <a:noFill/>
          </a:ln>
        </p:spPr>
        <p:txBody>
          <a:bodyPr spcFirstLastPara="1" wrap="square" lIns="41900" tIns="20950" rIns="41900" bIns="20950" anchor="t" anchorCtr="0">
            <a:noAutofit/>
          </a:bodyPr>
          <a:lstStyle/>
          <a:p>
            <a:pPr marL="0" lvl="0" indent="0" algn="l" rtl="0">
              <a:spcBef>
                <a:spcPts val="0"/>
              </a:spcBef>
              <a:spcAft>
                <a:spcPts val="0"/>
              </a:spcAft>
              <a:buNone/>
            </a:pPr>
            <a:endParaRPr/>
          </a:p>
        </p:txBody>
      </p:sp>
      <p:sp>
        <p:nvSpPr>
          <p:cNvPr id="156" name="Google Shape;156;g3198be25326_1_23:notes"/>
          <p:cNvSpPr txBox="1">
            <a:spLocks noGrp="1"/>
          </p:cNvSpPr>
          <p:nvPr>
            <p:ph type="sldNum" idx="12"/>
          </p:nvPr>
        </p:nvSpPr>
        <p:spPr>
          <a:xfrm>
            <a:off x="1942306" y="3256551"/>
            <a:ext cx="1485900" cy="171900"/>
          </a:xfrm>
          <a:prstGeom prst="rect">
            <a:avLst/>
          </a:prstGeom>
          <a:noFill/>
          <a:ln>
            <a:noFill/>
          </a:ln>
        </p:spPr>
        <p:txBody>
          <a:bodyPr spcFirstLastPara="1" wrap="square" lIns="41900" tIns="20950" rIns="41900" bIns="20950" anchor="b" anchorCtr="0">
            <a:noAutofit/>
          </a:bodyPr>
          <a:lstStyle/>
          <a:p>
            <a:pPr marL="0" lvl="0" indent="0" algn="r" rtl="0">
              <a:spcBef>
                <a:spcPts val="0"/>
              </a:spcBef>
              <a:spcAft>
                <a:spcPts val="0"/>
              </a:spcAft>
              <a:buNone/>
            </a:pPr>
            <a:fld id="{00000000-1234-1234-1234-123412341234}" type="slidenum">
              <a:rPr lang="en" sz="600"/>
              <a:t>9</a:t>
            </a:fld>
            <a:endParaRPr sz="6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000">
                <a:solidFill>
                  <a:srgbClr val="5C6B82"/>
                </a:solidFill>
                <a:latin typeface="Inter ExtraLight"/>
                <a:ea typeface="Inter ExtraLight"/>
                <a:cs typeface="Inter ExtraLight"/>
                <a:sym typeface="Inter ExtraLight"/>
              </a:defRPr>
            </a:lvl1pPr>
            <a:lvl2pPr lvl="1">
              <a:buNone/>
              <a:defRPr sz="1000">
                <a:solidFill>
                  <a:srgbClr val="5C6B82"/>
                </a:solidFill>
                <a:latin typeface="Inter ExtraLight"/>
                <a:ea typeface="Inter ExtraLight"/>
                <a:cs typeface="Inter ExtraLight"/>
                <a:sym typeface="Inter ExtraLight"/>
              </a:defRPr>
            </a:lvl2pPr>
            <a:lvl3pPr lvl="2">
              <a:buNone/>
              <a:defRPr sz="1000">
                <a:solidFill>
                  <a:srgbClr val="5C6B82"/>
                </a:solidFill>
                <a:latin typeface="Inter ExtraLight"/>
                <a:ea typeface="Inter ExtraLight"/>
                <a:cs typeface="Inter ExtraLight"/>
                <a:sym typeface="Inter ExtraLight"/>
              </a:defRPr>
            </a:lvl3pPr>
            <a:lvl4pPr lvl="3">
              <a:buNone/>
              <a:defRPr sz="1000">
                <a:solidFill>
                  <a:srgbClr val="5C6B82"/>
                </a:solidFill>
                <a:latin typeface="Inter ExtraLight"/>
                <a:ea typeface="Inter ExtraLight"/>
                <a:cs typeface="Inter ExtraLight"/>
                <a:sym typeface="Inter ExtraLight"/>
              </a:defRPr>
            </a:lvl4pPr>
            <a:lvl5pPr lvl="4">
              <a:buNone/>
              <a:defRPr sz="1000">
                <a:solidFill>
                  <a:srgbClr val="5C6B82"/>
                </a:solidFill>
                <a:latin typeface="Inter ExtraLight"/>
                <a:ea typeface="Inter ExtraLight"/>
                <a:cs typeface="Inter ExtraLight"/>
                <a:sym typeface="Inter ExtraLight"/>
              </a:defRPr>
            </a:lvl5pPr>
            <a:lvl6pPr lvl="5">
              <a:buNone/>
              <a:defRPr sz="1000">
                <a:solidFill>
                  <a:srgbClr val="5C6B82"/>
                </a:solidFill>
                <a:latin typeface="Inter ExtraLight"/>
                <a:ea typeface="Inter ExtraLight"/>
                <a:cs typeface="Inter ExtraLight"/>
                <a:sym typeface="Inter ExtraLight"/>
              </a:defRPr>
            </a:lvl6pPr>
            <a:lvl7pPr lvl="6">
              <a:buNone/>
              <a:defRPr sz="1000">
                <a:solidFill>
                  <a:srgbClr val="5C6B82"/>
                </a:solidFill>
                <a:latin typeface="Inter ExtraLight"/>
                <a:ea typeface="Inter ExtraLight"/>
                <a:cs typeface="Inter ExtraLight"/>
                <a:sym typeface="Inter ExtraLight"/>
              </a:defRPr>
            </a:lvl7pPr>
            <a:lvl8pPr lvl="7">
              <a:buNone/>
              <a:defRPr sz="1000">
                <a:solidFill>
                  <a:srgbClr val="5C6B82"/>
                </a:solidFill>
                <a:latin typeface="Inter ExtraLight"/>
                <a:ea typeface="Inter ExtraLight"/>
                <a:cs typeface="Inter ExtraLight"/>
                <a:sym typeface="Inter ExtraLight"/>
              </a:defRPr>
            </a:lvl8pPr>
            <a:lvl9pPr lvl="8">
              <a:buNone/>
              <a:defRPr sz="1000">
                <a:solidFill>
                  <a:srgbClr val="5C6B82"/>
                </a:solidFill>
                <a:latin typeface="Inter ExtraLight"/>
                <a:ea typeface="Inter ExtraLight"/>
                <a:cs typeface="Inter ExtraLight"/>
                <a:sym typeface="Inter Extra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2"/>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55"/>
        <p:cNvGrpSpPr/>
        <p:nvPr/>
      </p:nvGrpSpPr>
      <p:grpSpPr>
        <a:xfrm>
          <a:off x="0" y="0"/>
          <a:ext cx="0" cy="0"/>
          <a:chOff x="0" y="0"/>
          <a:chExt cx="0" cy="0"/>
        </a:xfrm>
      </p:grpSpPr>
      <p:sp>
        <p:nvSpPr>
          <p:cNvPr id="56" name="Google Shape;56;p16"/>
          <p:cNvSpPr txBox="1">
            <a:spLocks noGrp="1"/>
          </p:cNvSpPr>
          <p:nvPr>
            <p:ph type="sldNum" idx="12"/>
          </p:nvPr>
        </p:nvSpPr>
        <p:spPr>
          <a:xfrm>
            <a:off x="8556784" y="4749851"/>
            <a:ext cx="548700" cy="393600"/>
          </a:xfrm>
          <a:prstGeom prst="rect">
            <a:avLst/>
          </a:prstGeom>
        </p:spPr>
        <p:txBody>
          <a:bodyPr spcFirstLastPara="1" wrap="square" lIns="83800" tIns="83800" rIns="83800" bIns="83800" anchor="t" anchorCtr="0">
            <a:noAutofit/>
          </a:bodyPr>
          <a:lstStyle>
            <a:lvl1pPr lvl="0">
              <a:buNone/>
              <a:defRPr sz="1000">
                <a:solidFill>
                  <a:srgbClr val="5C6B82"/>
                </a:solidFill>
                <a:latin typeface="Inter ExtraLight"/>
                <a:ea typeface="Inter ExtraLight"/>
                <a:cs typeface="Inter ExtraLight"/>
                <a:sym typeface="Inter ExtraLight"/>
              </a:defRPr>
            </a:lvl1pPr>
            <a:lvl2pPr lvl="1">
              <a:buNone/>
              <a:defRPr sz="1000">
                <a:solidFill>
                  <a:srgbClr val="5C6B82"/>
                </a:solidFill>
                <a:latin typeface="Inter ExtraLight"/>
                <a:ea typeface="Inter ExtraLight"/>
                <a:cs typeface="Inter ExtraLight"/>
                <a:sym typeface="Inter ExtraLight"/>
              </a:defRPr>
            </a:lvl2pPr>
            <a:lvl3pPr lvl="2">
              <a:buNone/>
              <a:defRPr sz="1000">
                <a:solidFill>
                  <a:srgbClr val="5C6B82"/>
                </a:solidFill>
                <a:latin typeface="Inter ExtraLight"/>
                <a:ea typeface="Inter ExtraLight"/>
                <a:cs typeface="Inter ExtraLight"/>
                <a:sym typeface="Inter ExtraLight"/>
              </a:defRPr>
            </a:lvl3pPr>
            <a:lvl4pPr lvl="3">
              <a:buNone/>
              <a:defRPr sz="1000">
                <a:solidFill>
                  <a:srgbClr val="5C6B82"/>
                </a:solidFill>
                <a:latin typeface="Inter ExtraLight"/>
                <a:ea typeface="Inter ExtraLight"/>
                <a:cs typeface="Inter ExtraLight"/>
                <a:sym typeface="Inter ExtraLight"/>
              </a:defRPr>
            </a:lvl4pPr>
            <a:lvl5pPr lvl="4">
              <a:buNone/>
              <a:defRPr sz="1000">
                <a:solidFill>
                  <a:srgbClr val="5C6B82"/>
                </a:solidFill>
                <a:latin typeface="Inter ExtraLight"/>
                <a:ea typeface="Inter ExtraLight"/>
                <a:cs typeface="Inter ExtraLight"/>
                <a:sym typeface="Inter ExtraLight"/>
              </a:defRPr>
            </a:lvl5pPr>
            <a:lvl6pPr lvl="5">
              <a:buNone/>
              <a:defRPr sz="1000">
                <a:solidFill>
                  <a:srgbClr val="5C6B82"/>
                </a:solidFill>
                <a:latin typeface="Inter ExtraLight"/>
                <a:ea typeface="Inter ExtraLight"/>
                <a:cs typeface="Inter ExtraLight"/>
                <a:sym typeface="Inter ExtraLight"/>
              </a:defRPr>
            </a:lvl6pPr>
            <a:lvl7pPr lvl="6">
              <a:buNone/>
              <a:defRPr sz="1000">
                <a:solidFill>
                  <a:srgbClr val="5C6B82"/>
                </a:solidFill>
                <a:latin typeface="Inter ExtraLight"/>
                <a:ea typeface="Inter ExtraLight"/>
                <a:cs typeface="Inter ExtraLight"/>
                <a:sym typeface="Inter ExtraLight"/>
              </a:defRPr>
            </a:lvl7pPr>
            <a:lvl8pPr lvl="7">
              <a:buNone/>
              <a:defRPr sz="1000">
                <a:solidFill>
                  <a:srgbClr val="5C6B82"/>
                </a:solidFill>
                <a:latin typeface="Inter ExtraLight"/>
                <a:ea typeface="Inter ExtraLight"/>
                <a:cs typeface="Inter ExtraLight"/>
                <a:sym typeface="Inter ExtraLight"/>
              </a:defRPr>
            </a:lvl8pPr>
            <a:lvl9pPr lvl="8">
              <a:buNone/>
              <a:defRPr sz="1000">
                <a:solidFill>
                  <a:srgbClr val="5C6B82"/>
                </a:solidFill>
                <a:latin typeface="Inter ExtraLight"/>
                <a:ea typeface="Inter ExtraLight"/>
                <a:cs typeface="Inter ExtraLight"/>
                <a:sym typeface="Inter ExtraLight"/>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57"/>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53"/>
        <p:cNvGrpSpPr/>
        <p:nvPr/>
      </p:nvGrpSpPr>
      <p:grpSpPr>
        <a:xfrm>
          <a:off x="0" y="0"/>
          <a:ext cx="0" cy="0"/>
          <a:chOff x="0" y="0"/>
          <a:chExt cx="0" cy="0"/>
        </a:xfrm>
      </p:grpSpPr>
      <p:sp>
        <p:nvSpPr>
          <p:cNvPr id="54" name="Google Shape;54;p15"/>
          <p:cNvSpPr txBox="1">
            <a:spLocks noGrp="1"/>
          </p:cNvSpPr>
          <p:nvPr>
            <p:ph type="sldNum" idx="12"/>
          </p:nvPr>
        </p:nvSpPr>
        <p:spPr>
          <a:xfrm>
            <a:off x="8556784" y="4749851"/>
            <a:ext cx="548700" cy="393600"/>
          </a:xfrm>
          <a:prstGeom prst="rect">
            <a:avLst/>
          </a:prstGeom>
          <a:noFill/>
          <a:ln>
            <a:noFill/>
          </a:ln>
        </p:spPr>
        <p:txBody>
          <a:bodyPr spcFirstLastPara="1" wrap="square" lIns="83800" tIns="83800" rIns="83800" bIns="83800" anchor="t" anchorCtr="0">
            <a:noAutofit/>
          </a:bodyPr>
          <a:lstStyle>
            <a:lvl1pPr lvl="0" algn="r">
              <a:buNone/>
              <a:defRPr sz="1200">
                <a:solidFill>
                  <a:schemeClr val="tx1"/>
                </a:solidFill>
              </a:defRPr>
            </a:lvl1pPr>
            <a:lvl2pPr lvl="1" algn="r">
              <a:buNone/>
              <a:defRPr sz="1200">
                <a:solidFill>
                  <a:schemeClr val="tx1"/>
                </a:solidFill>
              </a:defRPr>
            </a:lvl2pPr>
            <a:lvl3pPr lvl="2" algn="r">
              <a:buNone/>
              <a:defRPr sz="1200">
                <a:solidFill>
                  <a:schemeClr val="tx1"/>
                </a:solidFill>
              </a:defRPr>
            </a:lvl3pPr>
            <a:lvl4pPr lvl="3" algn="r">
              <a:buNone/>
              <a:defRPr sz="1200">
                <a:solidFill>
                  <a:schemeClr val="tx1"/>
                </a:solidFill>
              </a:defRPr>
            </a:lvl4pPr>
            <a:lvl5pPr lvl="4" algn="r">
              <a:buNone/>
              <a:defRPr sz="1200">
                <a:solidFill>
                  <a:schemeClr val="tx1"/>
                </a:solidFill>
              </a:defRPr>
            </a:lvl5pPr>
            <a:lvl6pPr lvl="5" algn="r">
              <a:buNone/>
              <a:defRPr sz="1200">
                <a:solidFill>
                  <a:schemeClr val="tx1"/>
                </a:solidFill>
              </a:defRPr>
            </a:lvl6pPr>
            <a:lvl7pPr lvl="6" algn="r">
              <a:buNone/>
              <a:defRPr sz="1200">
                <a:solidFill>
                  <a:schemeClr val="tx1"/>
                </a:solidFill>
              </a:defRPr>
            </a:lvl7pPr>
            <a:lvl8pPr lvl="7" algn="r">
              <a:buNone/>
              <a:defRPr sz="1200">
                <a:solidFill>
                  <a:schemeClr val="tx1"/>
                </a:solidFill>
              </a:defRPr>
            </a:lvl8pPr>
            <a:lvl9pPr lvl="8" algn="r">
              <a:buNone/>
              <a:defRPr sz="1200">
                <a:solidFill>
                  <a:schemeClr val="tx1"/>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hyperlink" Target="http://drive.google.com/file/d/1zPz_QNEqXvYI1UIGCtu2Rql4Xlq7mfWi/view"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hyperlink" Target="http://drive.google.com/file/d/1zTeFyl4hTwIS9DCU0FXZkelMYgoUiW6c/vie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drive.google.com/file/d/1z7lZ7qmBEFGelLzAkdRFErRvq_L-ne7I/view"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comments" Target="../comments/comment1.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5.png"/><Relationship Id="rId4" Type="http://schemas.openxmlformats.org/officeDocument/2006/relationships/hyperlink" Target="http://drive.google.com/file/d/1zNTrEiPpkKY9Y_cN3ajdfZd9nuBnCrRr/view"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2"/>
        <p:cNvGrpSpPr/>
        <p:nvPr/>
      </p:nvGrpSpPr>
      <p:grpSpPr>
        <a:xfrm>
          <a:off x="0" y="0"/>
          <a:ext cx="0" cy="0"/>
          <a:chOff x="0" y="0"/>
          <a:chExt cx="0" cy="0"/>
        </a:xfrm>
      </p:grpSpPr>
      <p:pic>
        <p:nvPicPr>
          <p:cNvPr id="63" name="Google Shape;63;p18"/>
          <p:cNvPicPr preferRelativeResize="0"/>
          <p:nvPr/>
        </p:nvPicPr>
        <p:blipFill>
          <a:blip r:embed="rId3">
            <a:alphaModFix/>
          </a:blip>
          <a:stretch>
            <a:fillRect/>
          </a:stretch>
        </p:blipFill>
        <p:spPr>
          <a:xfrm>
            <a:off x="278834" y="286763"/>
            <a:ext cx="1490619" cy="412749"/>
          </a:xfrm>
          <a:prstGeom prst="rect">
            <a:avLst/>
          </a:prstGeom>
          <a:noFill/>
          <a:ln>
            <a:noFill/>
          </a:ln>
        </p:spPr>
      </p:pic>
      <p:pic>
        <p:nvPicPr>
          <p:cNvPr id="64" name="Google Shape;64;p18" descr=" "/>
          <p:cNvPicPr preferRelativeResize="0"/>
          <p:nvPr/>
        </p:nvPicPr>
        <p:blipFill rotWithShape="1">
          <a:blip r:embed="rId4">
            <a:alphaModFix/>
          </a:blip>
          <a:srcRect/>
          <a:stretch/>
        </p:blipFill>
        <p:spPr>
          <a:xfrm>
            <a:off x="476251" y="476250"/>
            <a:ext cx="2162177" cy="333334"/>
          </a:xfrm>
          <a:prstGeom prst="rect">
            <a:avLst/>
          </a:prstGeom>
          <a:noFill/>
          <a:ln>
            <a:noFill/>
          </a:ln>
        </p:spPr>
      </p:pic>
      <p:pic>
        <p:nvPicPr>
          <p:cNvPr id="65" name="Google Shape;65;p18"/>
          <p:cNvPicPr preferRelativeResize="0"/>
          <p:nvPr/>
        </p:nvPicPr>
        <p:blipFill>
          <a:blip r:embed="rId5">
            <a:alphaModFix/>
          </a:blip>
          <a:stretch>
            <a:fillRect/>
          </a:stretch>
        </p:blipFill>
        <p:spPr>
          <a:xfrm>
            <a:off x="3649189" y="0"/>
            <a:ext cx="5326311" cy="5142863"/>
          </a:xfrm>
          <a:prstGeom prst="rect">
            <a:avLst/>
          </a:prstGeom>
          <a:noFill/>
          <a:ln>
            <a:noFill/>
          </a:ln>
        </p:spPr>
      </p:pic>
      <p:sp>
        <p:nvSpPr>
          <p:cNvPr id="66" name="Google Shape;66;p18"/>
          <p:cNvSpPr txBox="1"/>
          <p:nvPr/>
        </p:nvSpPr>
        <p:spPr>
          <a:xfrm>
            <a:off x="278834" y="2323425"/>
            <a:ext cx="4012200" cy="1805400"/>
          </a:xfrm>
          <a:prstGeom prst="rect">
            <a:avLst/>
          </a:prstGeom>
          <a:noFill/>
          <a:ln>
            <a:noFill/>
          </a:ln>
        </p:spPr>
        <p:txBody>
          <a:bodyPr spcFirstLastPara="1" wrap="square" lIns="34275" tIns="34275" rIns="34275" bIns="34275" anchor="b" anchorCtr="0">
            <a:noAutofit/>
          </a:bodyPr>
          <a:lstStyle/>
          <a:p>
            <a:pPr marL="0" lvl="0" indent="0" algn="l" rtl="0">
              <a:lnSpc>
                <a:spcPct val="80000"/>
              </a:lnSpc>
              <a:spcBef>
                <a:spcPts val="0"/>
              </a:spcBef>
              <a:spcAft>
                <a:spcPts val="0"/>
              </a:spcAft>
              <a:buNone/>
            </a:pPr>
            <a:r>
              <a:rPr lang="en" sz="5100">
                <a:solidFill>
                  <a:srgbClr val="F8F6F2"/>
                </a:solidFill>
                <a:latin typeface="Inter Medium"/>
                <a:ea typeface="Inter Medium"/>
                <a:cs typeface="Inter Medium"/>
                <a:sym typeface="Inter Medium"/>
              </a:rPr>
              <a:t>Booking Made Easy</a:t>
            </a:r>
            <a:endParaRPr sz="5100">
              <a:solidFill>
                <a:srgbClr val="F8F6F2"/>
              </a:solidFill>
              <a:latin typeface="Inter Medium"/>
              <a:ea typeface="Inter Medium"/>
              <a:cs typeface="Inter Medium"/>
              <a:sym typeface="Inter Medium"/>
            </a:endParaRPr>
          </a:p>
        </p:txBody>
      </p:sp>
      <p:sp>
        <p:nvSpPr>
          <p:cNvPr id="67" name="Google Shape;67;p18"/>
          <p:cNvSpPr txBox="1"/>
          <p:nvPr/>
        </p:nvSpPr>
        <p:spPr>
          <a:xfrm>
            <a:off x="290175"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Confidential</a:t>
            </a:r>
            <a:endParaRPr sz="600">
              <a:solidFill>
                <a:schemeClr val="dk2"/>
              </a:solidFill>
              <a:latin typeface="Inter"/>
              <a:ea typeface="Inter"/>
              <a:cs typeface="Inter"/>
              <a:sym typeface="Inter"/>
            </a:endParaRPr>
          </a:p>
        </p:txBody>
      </p:sp>
      <p:sp>
        <p:nvSpPr>
          <p:cNvPr id="68" name="Google Shape;68;p18"/>
          <p:cNvSpPr txBox="1"/>
          <p:nvPr/>
        </p:nvSpPr>
        <p:spPr>
          <a:xfrm>
            <a:off x="1732501"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Q3 2024</a:t>
            </a:r>
            <a:endParaRPr sz="600">
              <a:solidFill>
                <a:schemeClr val="dk2"/>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67"/>
        <p:cNvGrpSpPr/>
        <p:nvPr/>
      </p:nvGrpSpPr>
      <p:grpSpPr>
        <a:xfrm>
          <a:off x="0" y="0"/>
          <a:ext cx="0" cy="0"/>
          <a:chOff x="0" y="0"/>
          <a:chExt cx="0" cy="0"/>
        </a:xfrm>
      </p:grpSpPr>
      <p:sp>
        <p:nvSpPr>
          <p:cNvPr id="168" name="Google Shape;168;p27"/>
          <p:cNvSpPr/>
          <p:nvPr/>
        </p:nvSpPr>
        <p:spPr>
          <a:xfrm>
            <a:off x="290177" y="216375"/>
            <a:ext cx="1290900" cy="297000"/>
          </a:xfrm>
          <a:prstGeom prst="roundRect">
            <a:avLst>
              <a:gd name="adj" fmla="val 50000"/>
            </a:avLst>
          </a:prstGeom>
          <a:noFill/>
          <a:ln w="9525" cap="flat" cmpd="sng">
            <a:solidFill>
              <a:schemeClr val="accent5"/>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1100">
                <a:solidFill>
                  <a:schemeClr val="accent5"/>
                </a:solidFill>
                <a:latin typeface="Inter"/>
                <a:ea typeface="Inter"/>
                <a:cs typeface="Inter"/>
                <a:sym typeface="Inter"/>
              </a:rPr>
              <a:t>Billing</a:t>
            </a:r>
            <a:endParaRPr sz="1100">
              <a:solidFill>
                <a:schemeClr val="accent5"/>
              </a:solidFill>
              <a:latin typeface="Inter"/>
              <a:ea typeface="Inter"/>
              <a:cs typeface="Inter"/>
              <a:sym typeface="Inter"/>
            </a:endParaRPr>
          </a:p>
        </p:txBody>
      </p:sp>
      <p:pic>
        <p:nvPicPr>
          <p:cNvPr id="169" name="Google Shape;169;p27"/>
          <p:cNvPicPr preferRelativeResize="0"/>
          <p:nvPr/>
        </p:nvPicPr>
        <p:blipFill>
          <a:blip r:embed="rId3">
            <a:alphaModFix/>
          </a:blip>
          <a:stretch>
            <a:fillRect/>
          </a:stretch>
        </p:blipFill>
        <p:spPr>
          <a:xfrm>
            <a:off x="8245621" y="4769887"/>
            <a:ext cx="620763" cy="171888"/>
          </a:xfrm>
          <a:prstGeom prst="rect">
            <a:avLst/>
          </a:prstGeom>
          <a:noFill/>
          <a:ln>
            <a:noFill/>
          </a:ln>
        </p:spPr>
      </p:pic>
      <p:sp>
        <p:nvSpPr>
          <p:cNvPr id="170" name="Google Shape;170;p27"/>
          <p:cNvSpPr txBox="1"/>
          <p:nvPr/>
        </p:nvSpPr>
        <p:spPr>
          <a:xfrm>
            <a:off x="290175"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Confidential</a:t>
            </a:r>
            <a:endParaRPr sz="600">
              <a:solidFill>
                <a:schemeClr val="dk2"/>
              </a:solidFill>
              <a:latin typeface="Inter"/>
              <a:ea typeface="Inter"/>
              <a:cs typeface="Inter"/>
              <a:sym typeface="Inter"/>
            </a:endParaRPr>
          </a:p>
        </p:txBody>
      </p:sp>
      <p:sp>
        <p:nvSpPr>
          <p:cNvPr id="171" name="Google Shape;171;p27"/>
          <p:cNvSpPr txBox="1"/>
          <p:nvPr/>
        </p:nvSpPr>
        <p:spPr>
          <a:xfrm>
            <a:off x="1732501"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Q3 2024</a:t>
            </a:r>
            <a:endParaRPr sz="600">
              <a:solidFill>
                <a:schemeClr val="dk2"/>
              </a:solidFill>
              <a:latin typeface="Inter"/>
              <a:ea typeface="Inter"/>
              <a:cs typeface="Inter"/>
              <a:sym typeface="Inter"/>
            </a:endParaRPr>
          </a:p>
        </p:txBody>
      </p:sp>
      <p:pic>
        <p:nvPicPr>
          <p:cNvPr id="172" name="Google Shape;172;p27" title="Billing.mp4">
            <a:hlinkClick r:id="rId4"/>
          </p:cNvPr>
          <p:cNvPicPr preferRelativeResize="0"/>
          <p:nvPr/>
        </p:nvPicPr>
        <p:blipFill>
          <a:blip r:embed="rId5">
            <a:alphaModFix/>
          </a:blip>
          <a:stretch>
            <a:fillRect/>
          </a:stretch>
        </p:blipFill>
        <p:spPr>
          <a:xfrm>
            <a:off x="1581075" y="90538"/>
            <a:ext cx="6616550" cy="49624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77"/>
        <p:cNvGrpSpPr/>
        <p:nvPr/>
      </p:nvGrpSpPr>
      <p:grpSpPr>
        <a:xfrm>
          <a:off x="0" y="0"/>
          <a:ext cx="0" cy="0"/>
          <a:chOff x="0" y="0"/>
          <a:chExt cx="0" cy="0"/>
        </a:xfrm>
      </p:grpSpPr>
      <p:sp>
        <p:nvSpPr>
          <p:cNvPr id="178" name="Google Shape;178;p28"/>
          <p:cNvSpPr/>
          <p:nvPr/>
        </p:nvSpPr>
        <p:spPr>
          <a:xfrm>
            <a:off x="290177" y="216375"/>
            <a:ext cx="1290900" cy="297000"/>
          </a:xfrm>
          <a:prstGeom prst="roundRect">
            <a:avLst>
              <a:gd name="adj" fmla="val 50000"/>
            </a:avLst>
          </a:prstGeom>
          <a:noFill/>
          <a:ln w="9525" cap="flat" cmpd="sng">
            <a:solidFill>
              <a:schemeClr val="accent5"/>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1100">
                <a:solidFill>
                  <a:schemeClr val="accent5"/>
                </a:solidFill>
                <a:latin typeface="Inter"/>
                <a:ea typeface="Inter"/>
                <a:cs typeface="Inter"/>
                <a:sym typeface="Inter"/>
              </a:rPr>
              <a:t>Trends</a:t>
            </a:r>
            <a:endParaRPr sz="1100">
              <a:solidFill>
                <a:schemeClr val="accent5"/>
              </a:solidFill>
              <a:latin typeface="Inter"/>
              <a:ea typeface="Inter"/>
              <a:cs typeface="Inter"/>
              <a:sym typeface="Inter"/>
            </a:endParaRPr>
          </a:p>
        </p:txBody>
      </p:sp>
      <p:pic>
        <p:nvPicPr>
          <p:cNvPr id="179" name="Google Shape;179;p28"/>
          <p:cNvPicPr preferRelativeResize="0"/>
          <p:nvPr/>
        </p:nvPicPr>
        <p:blipFill>
          <a:blip r:embed="rId3">
            <a:alphaModFix/>
          </a:blip>
          <a:stretch>
            <a:fillRect/>
          </a:stretch>
        </p:blipFill>
        <p:spPr>
          <a:xfrm>
            <a:off x="8245621" y="4769887"/>
            <a:ext cx="620763" cy="171888"/>
          </a:xfrm>
          <a:prstGeom prst="rect">
            <a:avLst/>
          </a:prstGeom>
          <a:noFill/>
          <a:ln>
            <a:noFill/>
          </a:ln>
        </p:spPr>
      </p:pic>
      <p:sp>
        <p:nvSpPr>
          <p:cNvPr id="180" name="Google Shape;180;p28"/>
          <p:cNvSpPr txBox="1"/>
          <p:nvPr/>
        </p:nvSpPr>
        <p:spPr>
          <a:xfrm>
            <a:off x="290175"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Confidential</a:t>
            </a:r>
            <a:endParaRPr sz="600">
              <a:solidFill>
                <a:schemeClr val="dk2"/>
              </a:solidFill>
              <a:latin typeface="Inter"/>
              <a:ea typeface="Inter"/>
              <a:cs typeface="Inter"/>
              <a:sym typeface="Inter"/>
            </a:endParaRPr>
          </a:p>
        </p:txBody>
      </p:sp>
      <p:sp>
        <p:nvSpPr>
          <p:cNvPr id="181" name="Google Shape;181;p28"/>
          <p:cNvSpPr txBox="1"/>
          <p:nvPr/>
        </p:nvSpPr>
        <p:spPr>
          <a:xfrm>
            <a:off x="1732501"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Q3 2024</a:t>
            </a:r>
            <a:endParaRPr sz="600">
              <a:solidFill>
                <a:schemeClr val="dk2"/>
              </a:solidFill>
              <a:latin typeface="Inter"/>
              <a:ea typeface="Inter"/>
              <a:cs typeface="Inter"/>
              <a:sym typeface="Inter"/>
            </a:endParaRPr>
          </a:p>
        </p:txBody>
      </p:sp>
      <p:pic>
        <p:nvPicPr>
          <p:cNvPr id="182" name="Google Shape;182;p28" title="Trends.mp4">
            <a:hlinkClick r:id="rId4"/>
          </p:cNvPr>
          <p:cNvPicPr preferRelativeResize="0"/>
          <p:nvPr/>
        </p:nvPicPr>
        <p:blipFill>
          <a:blip r:embed="rId5">
            <a:alphaModFix/>
          </a:blip>
          <a:stretch>
            <a:fillRect/>
          </a:stretch>
        </p:blipFill>
        <p:spPr>
          <a:xfrm>
            <a:off x="1581075" y="72538"/>
            <a:ext cx="6664550" cy="499841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fade">
                                      <p:cBhvr>
                                        <p:cTn id="7" dur="1000"/>
                                        <p:tgtEl>
                                          <p:spTgt spid="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6"/>
        <p:cNvGrpSpPr/>
        <p:nvPr/>
      </p:nvGrpSpPr>
      <p:grpSpPr>
        <a:xfrm>
          <a:off x="0" y="0"/>
          <a:ext cx="0" cy="0"/>
          <a:chOff x="0" y="0"/>
          <a:chExt cx="0" cy="0"/>
        </a:xfrm>
      </p:grpSpPr>
      <p:sp>
        <p:nvSpPr>
          <p:cNvPr id="187" name="Google Shape;187;p29"/>
          <p:cNvSpPr txBox="1"/>
          <p:nvPr/>
        </p:nvSpPr>
        <p:spPr>
          <a:xfrm>
            <a:off x="348502" y="778131"/>
            <a:ext cx="7121400" cy="864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0">
                <a:solidFill>
                  <a:schemeClr val="dk1"/>
                </a:solidFill>
                <a:latin typeface="Inter"/>
                <a:ea typeface="Inter"/>
                <a:cs typeface="Inter"/>
                <a:sym typeface="Inter"/>
              </a:rPr>
              <a:t>Q&amp;A</a:t>
            </a:r>
            <a:endParaRPr sz="6000">
              <a:solidFill>
                <a:schemeClr val="dk1"/>
              </a:solidFill>
              <a:latin typeface="Inter"/>
              <a:ea typeface="Inter"/>
              <a:cs typeface="Inter"/>
              <a:sym typeface="Inter"/>
            </a:endParaRPr>
          </a:p>
        </p:txBody>
      </p:sp>
      <p:sp>
        <p:nvSpPr>
          <p:cNvPr id="188" name="Google Shape;188;p29"/>
          <p:cNvSpPr/>
          <p:nvPr/>
        </p:nvSpPr>
        <p:spPr>
          <a:xfrm>
            <a:off x="290177" y="286763"/>
            <a:ext cx="1012200" cy="156300"/>
          </a:xfrm>
          <a:prstGeom prst="roundRect">
            <a:avLst>
              <a:gd name="adj" fmla="val 50000"/>
            </a:avLst>
          </a:prstGeom>
          <a:solidFill>
            <a:schemeClr val="accent4"/>
          </a:soli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600">
                <a:solidFill>
                  <a:schemeClr val="lt1"/>
                </a:solidFill>
                <a:latin typeface="Inter"/>
                <a:ea typeface="Inter"/>
                <a:cs typeface="Inter"/>
                <a:sym typeface="Inter"/>
              </a:rPr>
              <a:t>Thank You</a:t>
            </a:r>
            <a:endParaRPr sz="600">
              <a:solidFill>
                <a:schemeClr val="lt1"/>
              </a:solidFill>
              <a:latin typeface="Inter"/>
              <a:ea typeface="Inter"/>
              <a:cs typeface="Inter"/>
              <a:sym typeface="Inter"/>
            </a:endParaRPr>
          </a:p>
        </p:txBody>
      </p:sp>
      <p:sp>
        <p:nvSpPr>
          <p:cNvPr id="189" name="Google Shape;189;p29"/>
          <p:cNvSpPr txBox="1"/>
          <p:nvPr/>
        </p:nvSpPr>
        <p:spPr>
          <a:xfrm>
            <a:off x="285424" y="3512372"/>
            <a:ext cx="4233300" cy="217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chemeClr val="accent4"/>
                </a:solidFill>
                <a:latin typeface="Inter"/>
                <a:ea typeface="Inter"/>
                <a:cs typeface="Inter"/>
                <a:sym typeface="Inter"/>
              </a:rPr>
              <a:t>Get in touch:</a:t>
            </a:r>
            <a:endParaRPr sz="1100" b="1">
              <a:solidFill>
                <a:schemeClr val="accent4"/>
              </a:solidFill>
              <a:latin typeface="Inter"/>
              <a:ea typeface="Inter"/>
              <a:cs typeface="Inter"/>
              <a:sym typeface="Inter"/>
            </a:endParaRPr>
          </a:p>
        </p:txBody>
      </p:sp>
      <p:sp>
        <p:nvSpPr>
          <p:cNvPr id="190" name="Google Shape;190;p29"/>
          <p:cNvSpPr txBox="1"/>
          <p:nvPr/>
        </p:nvSpPr>
        <p:spPr>
          <a:xfrm>
            <a:off x="285424" y="3795113"/>
            <a:ext cx="4233300" cy="675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100" b="1">
                <a:solidFill>
                  <a:schemeClr val="dk1"/>
                </a:solidFill>
                <a:latin typeface="Inter"/>
                <a:ea typeface="Inter"/>
                <a:cs typeface="Inter"/>
                <a:sym typeface="Inter"/>
              </a:rPr>
              <a:t>Name </a:t>
            </a:r>
            <a:r>
              <a:rPr lang="en" sz="1100" i="1">
                <a:solidFill>
                  <a:schemeClr val="dk1"/>
                </a:solidFill>
                <a:latin typeface="Inter"/>
                <a:ea typeface="Inter"/>
                <a:cs typeface="Inter"/>
                <a:sym typeface="Inter"/>
              </a:rPr>
              <a:t>Yessenia Cornejo</a:t>
            </a:r>
            <a:endParaRPr sz="1100" i="1">
              <a:solidFill>
                <a:schemeClr val="dk1"/>
              </a:solidFill>
              <a:latin typeface="Inter"/>
              <a:ea typeface="Inter"/>
              <a:cs typeface="Inter"/>
              <a:sym typeface="Inter"/>
            </a:endParaRPr>
          </a:p>
          <a:p>
            <a:pPr marL="0" lvl="0" indent="0" algn="l" rtl="0">
              <a:spcBef>
                <a:spcPts val="400"/>
              </a:spcBef>
              <a:spcAft>
                <a:spcPts val="0"/>
              </a:spcAft>
              <a:buNone/>
            </a:pPr>
            <a:r>
              <a:rPr lang="en" sz="1100" i="1">
                <a:solidFill>
                  <a:schemeClr val="dk1"/>
                </a:solidFill>
                <a:latin typeface="Inter"/>
                <a:ea typeface="Inter"/>
                <a:cs typeface="Inter"/>
                <a:sym typeface="Inter"/>
              </a:rPr>
              <a:t>Yessenia.Cornejo@engine.com</a:t>
            </a:r>
            <a:endParaRPr sz="1100" i="1">
              <a:solidFill>
                <a:schemeClr val="dk1"/>
              </a:solidFill>
              <a:latin typeface="Inter"/>
              <a:ea typeface="Inter"/>
              <a:cs typeface="Inter"/>
              <a:sym typeface="Inter"/>
            </a:endParaRPr>
          </a:p>
        </p:txBody>
      </p:sp>
      <p:sp>
        <p:nvSpPr>
          <p:cNvPr id="191" name="Google Shape;191;p29"/>
          <p:cNvSpPr txBox="1"/>
          <p:nvPr/>
        </p:nvSpPr>
        <p:spPr>
          <a:xfrm>
            <a:off x="290175"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Confidential</a:t>
            </a:r>
            <a:endParaRPr sz="600">
              <a:solidFill>
                <a:schemeClr val="dk2"/>
              </a:solidFill>
              <a:latin typeface="Inter"/>
              <a:ea typeface="Inter"/>
              <a:cs typeface="Inter"/>
              <a:sym typeface="Inter"/>
            </a:endParaRPr>
          </a:p>
        </p:txBody>
      </p:sp>
      <p:pic>
        <p:nvPicPr>
          <p:cNvPr id="192" name="Google Shape;192;p29"/>
          <p:cNvPicPr preferRelativeResize="0"/>
          <p:nvPr/>
        </p:nvPicPr>
        <p:blipFill>
          <a:blip r:embed="rId3">
            <a:alphaModFix/>
          </a:blip>
          <a:stretch>
            <a:fillRect/>
          </a:stretch>
        </p:blipFill>
        <p:spPr>
          <a:xfrm>
            <a:off x="8245619" y="4769887"/>
            <a:ext cx="620764" cy="173682"/>
          </a:xfrm>
          <a:prstGeom prst="rect">
            <a:avLst/>
          </a:prstGeom>
          <a:noFill/>
          <a:ln>
            <a:noFill/>
          </a:ln>
        </p:spPr>
      </p:pic>
      <p:sp>
        <p:nvSpPr>
          <p:cNvPr id="193" name="Google Shape;193;p29"/>
          <p:cNvSpPr txBox="1"/>
          <p:nvPr/>
        </p:nvSpPr>
        <p:spPr>
          <a:xfrm>
            <a:off x="1732501"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Q3 2024</a:t>
            </a:r>
            <a:endParaRPr sz="600">
              <a:solidFill>
                <a:schemeClr val="dk2"/>
              </a:solidFill>
              <a:latin typeface="Inter"/>
              <a:ea typeface="Inter"/>
              <a:cs typeface="Inter"/>
              <a:sym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
        <p:cNvGrpSpPr/>
        <p:nvPr/>
      </p:nvGrpSpPr>
      <p:grpSpPr>
        <a:xfrm>
          <a:off x="0" y="0"/>
          <a:ext cx="0" cy="0"/>
          <a:chOff x="0" y="0"/>
          <a:chExt cx="0" cy="0"/>
        </a:xfrm>
      </p:grpSpPr>
      <p:sp>
        <p:nvSpPr>
          <p:cNvPr id="73" name="Google Shape;73;p19"/>
          <p:cNvSpPr txBox="1"/>
          <p:nvPr/>
        </p:nvSpPr>
        <p:spPr>
          <a:xfrm>
            <a:off x="290175" y="943125"/>
            <a:ext cx="5675400" cy="35115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 sz="3600" b="1">
                <a:solidFill>
                  <a:schemeClr val="accent5"/>
                </a:solidFill>
                <a:latin typeface="Inter"/>
                <a:ea typeface="Inter"/>
                <a:cs typeface="Inter"/>
                <a:sym typeface="Inter"/>
              </a:rPr>
              <a:t>1.</a:t>
            </a:r>
            <a:r>
              <a:rPr lang="en" sz="3600">
                <a:solidFill>
                  <a:schemeClr val="accent5"/>
                </a:solidFill>
                <a:latin typeface="Inter"/>
                <a:ea typeface="Inter"/>
                <a:cs typeface="Inter"/>
                <a:sym typeface="Inter"/>
              </a:rPr>
              <a:t> </a:t>
            </a:r>
            <a:r>
              <a:rPr lang="en" sz="3600">
                <a:solidFill>
                  <a:schemeClr val="accent5"/>
                </a:solidFill>
                <a:latin typeface="Inter Medium"/>
                <a:ea typeface="Inter Medium"/>
                <a:cs typeface="Inter Medium"/>
                <a:sym typeface="Inter Medium"/>
              </a:rPr>
              <a:t>A Word From Our CEO</a:t>
            </a:r>
            <a:endParaRPr sz="3600">
              <a:solidFill>
                <a:schemeClr val="accent5"/>
              </a:solidFill>
              <a:latin typeface="Inter Medium"/>
              <a:ea typeface="Inter Medium"/>
              <a:cs typeface="Inter Medium"/>
              <a:sym typeface="Inter Medium"/>
            </a:endParaRPr>
          </a:p>
          <a:p>
            <a:pPr marL="0" lvl="0" indent="0" algn="l" rtl="0">
              <a:lnSpc>
                <a:spcPct val="90000"/>
              </a:lnSpc>
              <a:spcBef>
                <a:spcPts val="0"/>
              </a:spcBef>
              <a:spcAft>
                <a:spcPts val="0"/>
              </a:spcAft>
              <a:buNone/>
            </a:pPr>
            <a:r>
              <a:rPr lang="en" sz="3600" b="1">
                <a:solidFill>
                  <a:schemeClr val="accent3"/>
                </a:solidFill>
                <a:latin typeface="Inter"/>
                <a:ea typeface="Inter"/>
                <a:cs typeface="Inter"/>
                <a:sym typeface="Inter"/>
              </a:rPr>
              <a:t>2.</a:t>
            </a:r>
            <a:r>
              <a:rPr lang="en" sz="3600">
                <a:solidFill>
                  <a:schemeClr val="accent3"/>
                </a:solidFill>
                <a:latin typeface="Inter"/>
                <a:ea typeface="Inter"/>
                <a:cs typeface="Inter"/>
                <a:sym typeface="Inter"/>
              </a:rPr>
              <a:t> </a:t>
            </a:r>
            <a:r>
              <a:rPr lang="en" sz="3600">
                <a:solidFill>
                  <a:schemeClr val="accent3"/>
                </a:solidFill>
                <a:latin typeface="Inter Medium"/>
                <a:ea typeface="Inter Medium"/>
                <a:cs typeface="Inter Medium"/>
                <a:sym typeface="Inter Medium"/>
              </a:rPr>
              <a:t>Meet the Team</a:t>
            </a:r>
            <a:endParaRPr sz="3600">
              <a:solidFill>
                <a:schemeClr val="accent3"/>
              </a:solidFill>
              <a:latin typeface="Inter Medium"/>
              <a:ea typeface="Inter Medium"/>
              <a:cs typeface="Inter Medium"/>
              <a:sym typeface="Inter Medium"/>
            </a:endParaRPr>
          </a:p>
          <a:p>
            <a:pPr marL="0" lvl="0" indent="0" algn="l" rtl="0">
              <a:lnSpc>
                <a:spcPct val="90000"/>
              </a:lnSpc>
              <a:spcBef>
                <a:spcPts val="0"/>
              </a:spcBef>
              <a:spcAft>
                <a:spcPts val="0"/>
              </a:spcAft>
              <a:buNone/>
            </a:pPr>
            <a:r>
              <a:rPr lang="en" sz="3600" b="1">
                <a:solidFill>
                  <a:schemeClr val="accent1"/>
                </a:solidFill>
                <a:latin typeface="Inter"/>
                <a:ea typeface="Inter"/>
                <a:cs typeface="Inter"/>
                <a:sym typeface="Inter"/>
              </a:rPr>
              <a:t>3.</a:t>
            </a:r>
            <a:r>
              <a:rPr lang="en" sz="3600">
                <a:solidFill>
                  <a:schemeClr val="accent1"/>
                </a:solidFill>
                <a:latin typeface="Inter"/>
                <a:ea typeface="Inter"/>
                <a:cs typeface="Inter"/>
                <a:sym typeface="Inter"/>
              </a:rPr>
              <a:t> </a:t>
            </a:r>
            <a:r>
              <a:rPr lang="en" sz="3600">
                <a:solidFill>
                  <a:schemeClr val="accent1"/>
                </a:solidFill>
                <a:latin typeface="Inter Medium"/>
                <a:ea typeface="Inter Medium"/>
                <a:cs typeface="Inter Medium"/>
                <a:sym typeface="Inter Medium"/>
              </a:rPr>
              <a:t>Engine </a:t>
            </a:r>
            <a:endParaRPr sz="3600">
              <a:solidFill>
                <a:schemeClr val="accent1"/>
              </a:solidFill>
              <a:latin typeface="Inter Medium"/>
              <a:ea typeface="Inter Medium"/>
              <a:cs typeface="Inter Medium"/>
              <a:sym typeface="Inter Medium"/>
            </a:endParaRPr>
          </a:p>
          <a:p>
            <a:pPr marL="0" lvl="0" indent="0" algn="l" rtl="0">
              <a:lnSpc>
                <a:spcPct val="90000"/>
              </a:lnSpc>
              <a:spcBef>
                <a:spcPts val="0"/>
              </a:spcBef>
              <a:spcAft>
                <a:spcPts val="0"/>
              </a:spcAft>
              <a:buNone/>
            </a:pPr>
            <a:r>
              <a:rPr lang="en" sz="3600" b="1">
                <a:solidFill>
                  <a:schemeClr val="accent2"/>
                </a:solidFill>
                <a:latin typeface="Inter"/>
                <a:ea typeface="Inter"/>
                <a:cs typeface="Inter"/>
                <a:sym typeface="Inter"/>
              </a:rPr>
              <a:t>4.</a:t>
            </a:r>
            <a:r>
              <a:rPr lang="en" sz="3600">
                <a:solidFill>
                  <a:schemeClr val="accent2"/>
                </a:solidFill>
                <a:latin typeface="Inter"/>
                <a:ea typeface="Inter"/>
                <a:cs typeface="Inter"/>
                <a:sym typeface="Inter"/>
              </a:rPr>
              <a:t> </a:t>
            </a:r>
            <a:r>
              <a:rPr lang="en" sz="3600">
                <a:solidFill>
                  <a:schemeClr val="accent2"/>
                </a:solidFill>
                <a:latin typeface="Inter Medium"/>
                <a:ea typeface="Inter Medium"/>
                <a:cs typeface="Inter Medium"/>
                <a:sym typeface="Inter Medium"/>
              </a:rPr>
              <a:t>Inventory</a:t>
            </a:r>
            <a:endParaRPr sz="3600">
              <a:solidFill>
                <a:schemeClr val="accent2"/>
              </a:solidFill>
              <a:latin typeface="Inter Medium"/>
              <a:ea typeface="Inter Medium"/>
              <a:cs typeface="Inter Medium"/>
              <a:sym typeface="Inter Medium"/>
            </a:endParaRPr>
          </a:p>
          <a:p>
            <a:pPr marL="0" lvl="0" indent="0" algn="l" rtl="0">
              <a:lnSpc>
                <a:spcPct val="90000"/>
              </a:lnSpc>
              <a:spcBef>
                <a:spcPts val="0"/>
              </a:spcBef>
              <a:spcAft>
                <a:spcPts val="0"/>
              </a:spcAft>
              <a:buNone/>
            </a:pPr>
            <a:r>
              <a:rPr lang="en" sz="3600" b="1">
                <a:solidFill>
                  <a:schemeClr val="accent4"/>
                </a:solidFill>
                <a:latin typeface="Inter"/>
                <a:ea typeface="Inter"/>
                <a:cs typeface="Inter"/>
                <a:sym typeface="Inter"/>
              </a:rPr>
              <a:t>5.</a:t>
            </a:r>
            <a:r>
              <a:rPr lang="en" sz="3600">
                <a:solidFill>
                  <a:schemeClr val="accent4"/>
                </a:solidFill>
                <a:latin typeface="Inter"/>
                <a:ea typeface="Inter"/>
                <a:cs typeface="Inter"/>
                <a:sym typeface="Inter"/>
              </a:rPr>
              <a:t> </a:t>
            </a:r>
            <a:r>
              <a:rPr lang="en" sz="3600">
                <a:solidFill>
                  <a:schemeClr val="accent4"/>
                </a:solidFill>
                <a:latin typeface="Inter Medium"/>
                <a:ea typeface="Inter Medium"/>
                <a:cs typeface="Inter Medium"/>
                <a:sym typeface="Inter Medium"/>
              </a:rPr>
              <a:t>Benefits</a:t>
            </a:r>
            <a:endParaRPr sz="3600">
              <a:solidFill>
                <a:schemeClr val="accent4"/>
              </a:solidFill>
              <a:latin typeface="Inter Medium"/>
              <a:ea typeface="Inter Medium"/>
              <a:cs typeface="Inter Medium"/>
              <a:sym typeface="Inter Medium"/>
            </a:endParaRPr>
          </a:p>
          <a:p>
            <a:pPr marL="0" lvl="0" indent="0" algn="l" rtl="0">
              <a:lnSpc>
                <a:spcPct val="90000"/>
              </a:lnSpc>
              <a:spcBef>
                <a:spcPts val="0"/>
              </a:spcBef>
              <a:spcAft>
                <a:spcPts val="0"/>
              </a:spcAft>
              <a:buNone/>
            </a:pPr>
            <a:r>
              <a:rPr lang="en" sz="3600" b="1">
                <a:solidFill>
                  <a:schemeClr val="accent5"/>
                </a:solidFill>
                <a:latin typeface="Inter"/>
                <a:ea typeface="Inter"/>
                <a:cs typeface="Inter"/>
                <a:sym typeface="Inter"/>
              </a:rPr>
              <a:t>6.</a:t>
            </a:r>
            <a:r>
              <a:rPr lang="en" sz="3600">
                <a:solidFill>
                  <a:schemeClr val="accent5"/>
                </a:solidFill>
                <a:latin typeface="Inter"/>
                <a:ea typeface="Inter"/>
                <a:cs typeface="Inter"/>
                <a:sym typeface="Inter"/>
              </a:rPr>
              <a:t> </a:t>
            </a:r>
            <a:r>
              <a:rPr lang="en" sz="3600">
                <a:solidFill>
                  <a:schemeClr val="accent5"/>
                </a:solidFill>
                <a:latin typeface="Inter Medium"/>
                <a:ea typeface="Inter Medium"/>
                <a:cs typeface="Inter Medium"/>
                <a:sym typeface="Inter Medium"/>
              </a:rPr>
              <a:t>Booking on Engine</a:t>
            </a:r>
            <a:endParaRPr sz="3600">
              <a:solidFill>
                <a:schemeClr val="accent5"/>
              </a:solidFill>
              <a:latin typeface="Inter Medium"/>
              <a:ea typeface="Inter Medium"/>
              <a:cs typeface="Inter Medium"/>
              <a:sym typeface="Inter Medium"/>
            </a:endParaRPr>
          </a:p>
          <a:p>
            <a:pPr marL="0" lvl="0" indent="0" algn="l" rtl="0">
              <a:lnSpc>
                <a:spcPct val="90000"/>
              </a:lnSpc>
              <a:spcBef>
                <a:spcPts val="0"/>
              </a:spcBef>
              <a:spcAft>
                <a:spcPts val="0"/>
              </a:spcAft>
              <a:buNone/>
            </a:pPr>
            <a:r>
              <a:rPr lang="en" sz="3600">
                <a:solidFill>
                  <a:schemeClr val="accent1"/>
                </a:solidFill>
                <a:latin typeface="Inter Medium"/>
                <a:ea typeface="Inter Medium"/>
                <a:cs typeface="Inter Medium"/>
                <a:sym typeface="Inter Medium"/>
              </a:rPr>
              <a:t>7.</a:t>
            </a:r>
            <a:r>
              <a:rPr lang="en" sz="3600">
                <a:solidFill>
                  <a:schemeClr val="accent5"/>
                </a:solidFill>
                <a:latin typeface="Inter Medium"/>
                <a:ea typeface="Inter Medium"/>
                <a:cs typeface="Inter Medium"/>
                <a:sym typeface="Inter Medium"/>
              </a:rPr>
              <a:t> </a:t>
            </a:r>
            <a:r>
              <a:rPr lang="en" sz="3600">
                <a:solidFill>
                  <a:schemeClr val="accent1"/>
                </a:solidFill>
                <a:latin typeface="Inter Medium"/>
                <a:ea typeface="Inter Medium"/>
                <a:cs typeface="Inter Medium"/>
                <a:sym typeface="Inter Medium"/>
              </a:rPr>
              <a:t>Q&amp;A</a:t>
            </a:r>
            <a:endParaRPr sz="3600">
              <a:solidFill>
                <a:schemeClr val="accent1"/>
              </a:solidFill>
              <a:latin typeface="Inter Medium"/>
              <a:ea typeface="Inter Medium"/>
              <a:cs typeface="Inter Medium"/>
              <a:sym typeface="Inter Medium"/>
            </a:endParaRPr>
          </a:p>
        </p:txBody>
      </p:sp>
      <p:sp>
        <p:nvSpPr>
          <p:cNvPr id="74" name="Google Shape;74;p19"/>
          <p:cNvSpPr txBox="1"/>
          <p:nvPr/>
        </p:nvSpPr>
        <p:spPr>
          <a:xfrm>
            <a:off x="290177" y="479165"/>
            <a:ext cx="4257600" cy="6600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b="1">
                <a:solidFill>
                  <a:srgbClr val="10121A"/>
                </a:solidFill>
                <a:latin typeface="Inter"/>
                <a:ea typeface="Inter"/>
                <a:cs typeface="Inter"/>
                <a:sym typeface="Inter"/>
              </a:rPr>
              <a:t>Agenda</a:t>
            </a:r>
            <a:endParaRPr sz="2400" b="1">
              <a:solidFill>
                <a:srgbClr val="10121A"/>
              </a:solidFill>
              <a:latin typeface="Inter"/>
              <a:ea typeface="Inter"/>
              <a:cs typeface="Inter"/>
              <a:sym typeface="Inter"/>
            </a:endParaRPr>
          </a:p>
        </p:txBody>
      </p:sp>
      <p:sp>
        <p:nvSpPr>
          <p:cNvPr id="75" name="Google Shape;75;p19"/>
          <p:cNvSpPr/>
          <p:nvPr/>
        </p:nvSpPr>
        <p:spPr>
          <a:xfrm>
            <a:off x="290177" y="286763"/>
            <a:ext cx="1012200" cy="156300"/>
          </a:xfrm>
          <a:prstGeom prst="roundRect">
            <a:avLst>
              <a:gd name="adj" fmla="val 50000"/>
            </a:avLst>
          </a:prstGeom>
          <a:solidFill>
            <a:schemeClr val="accent5"/>
          </a:soli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600">
                <a:solidFill>
                  <a:srgbClr val="10121A"/>
                </a:solidFill>
                <a:latin typeface="Inter"/>
                <a:ea typeface="Inter"/>
                <a:cs typeface="Inter"/>
                <a:sym typeface="Inter"/>
              </a:rPr>
              <a:t>Marketing Deep Dive</a:t>
            </a:r>
            <a:endParaRPr sz="600">
              <a:solidFill>
                <a:srgbClr val="10121A"/>
              </a:solidFill>
              <a:latin typeface="Inter"/>
              <a:ea typeface="Inter"/>
              <a:cs typeface="Inter"/>
              <a:sym typeface="Inter"/>
            </a:endParaRPr>
          </a:p>
        </p:txBody>
      </p:sp>
      <p:pic>
        <p:nvPicPr>
          <p:cNvPr id="76" name="Google Shape;76;p19"/>
          <p:cNvPicPr preferRelativeResize="0"/>
          <p:nvPr/>
        </p:nvPicPr>
        <p:blipFill>
          <a:blip r:embed="rId3">
            <a:alphaModFix/>
          </a:blip>
          <a:stretch>
            <a:fillRect/>
          </a:stretch>
        </p:blipFill>
        <p:spPr>
          <a:xfrm>
            <a:off x="8245619" y="4769887"/>
            <a:ext cx="620764" cy="173682"/>
          </a:xfrm>
          <a:prstGeom prst="rect">
            <a:avLst/>
          </a:prstGeom>
          <a:noFill/>
          <a:ln>
            <a:noFill/>
          </a:ln>
        </p:spPr>
      </p:pic>
      <p:sp>
        <p:nvSpPr>
          <p:cNvPr id="77" name="Google Shape;77;p19"/>
          <p:cNvSpPr txBox="1"/>
          <p:nvPr/>
        </p:nvSpPr>
        <p:spPr>
          <a:xfrm>
            <a:off x="290175"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Confidential</a:t>
            </a:r>
            <a:endParaRPr sz="600">
              <a:solidFill>
                <a:schemeClr val="dk2"/>
              </a:solidFill>
              <a:latin typeface="Inter"/>
              <a:ea typeface="Inter"/>
              <a:cs typeface="Inter"/>
              <a:sym typeface="Inter"/>
            </a:endParaRPr>
          </a:p>
        </p:txBody>
      </p:sp>
      <p:sp>
        <p:nvSpPr>
          <p:cNvPr id="78" name="Google Shape;78;p19"/>
          <p:cNvSpPr txBox="1"/>
          <p:nvPr/>
        </p:nvSpPr>
        <p:spPr>
          <a:xfrm>
            <a:off x="1732501"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Q3 2024</a:t>
            </a:r>
            <a:endParaRPr sz="600">
              <a:solidFill>
                <a:schemeClr val="dk2"/>
              </a:solidFill>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20" title="GMT20241125-154148_Clip_Yessenia Cornejo's Clip 11_25_2024.mp4">
            <a:hlinkClick r:id="rId3"/>
          </p:cNvPr>
          <p:cNvPicPr preferRelativeResize="0"/>
          <p:nvPr/>
        </p:nvPicPr>
        <p:blipFill>
          <a:blip r:embed="rId4">
            <a:alphaModFix/>
          </a:blip>
          <a:stretch>
            <a:fillRect/>
          </a:stretch>
        </p:blipFill>
        <p:spPr>
          <a:xfrm>
            <a:off x="341875" y="170925"/>
            <a:ext cx="8507750" cy="473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7"/>
        <p:cNvGrpSpPr/>
        <p:nvPr/>
      </p:nvGrpSpPr>
      <p:grpSpPr>
        <a:xfrm>
          <a:off x="0" y="0"/>
          <a:ext cx="0" cy="0"/>
          <a:chOff x="0" y="0"/>
          <a:chExt cx="0" cy="0"/>
        </a:xfrm>
      </p:grpSpPr>
      <p:sp>
        <p:nvSpPr>
          <p:cNvPr id="88" name="Google Shape;88;p21"/>
          <p:cNvSpPr/>
          <p:nvPr/>
        </p:nvSpPr>
        <p:spPr>
          <a:xfrm>
            <a:off x="3942329" y="2903739"/>
            <a:ext cx="1812600" cy="1692000"/>
          </a:xfrm>
          <a:prstGeom prst="roundRect">
            <a:avLst>
              <a:gd name="adj" fmla="val 10640"/>
            </a:avLst>
          </a:prstGeom>
          <a:noFill/>
          <a:ln w="19050" cap="flat" cmpd="sng">
            <a:solidFill>
              <a:schemeClr val="accent2"/>
            </a:solidFill>
            <a:prstDash val="solid"/>
            <a:round/>
            <a:headEnd type="none" w="sm" len="sm"/>
            <a:tailEnd type="none" w="sm" len="sm"/>
          </a:ln>
        </p:spPr>
        <p:txBody>
          <a:bodyPr spcFirstLastPara="1" wrap="square" lIns="182875" tIns="182875" rIns="182875" bIns="91425" anchor="ctr" anchorCtr="0">
            <a:noAutofit/>
          </a:bodyPr>
          <a:lstStyle/>
          <a:p>
            <a:pPr marL="0" lvl="0" indent="0" algn="l" rtl="0">
              <a:spcBef>
                <a:spcPts val="0"/>
              </a:spcBef>
              <a:spcAft>
                <a:spcPts val="0"/>
              </a:spcAft>
              <a:buNone/>
            </a:pPr>
            <a:endParaRPr sz="3600">
              <a:solidFill>
                <a:srgbClr val="FD4B23"/>
              </a:solidFill>
              <a:latin typeface="Inter SemiBold"/>
              <a:ea typeface="Inter SemiBold"/>
              <a:cs typeface="Inter SemiBold"/>
              <a:sym typeface="Inter SemiBold"/>
            </a:endParaRPr>
          </a:p>
          <a:p>
            <a:pPr marL="0" lvl="0" indent="0" algn="ctr" rtl="0">
              <a:spcBef>
                <a:spcPts val="400"/>
              </a:spcBef>
              <a:spcAft>
                <a:spcPts val="0"/>
              </a:spcAft>
              <a:buNone/>
            </a:pPr>
            <a:endParaRPr sz="900" b="1">
              <a:solidFill>
                <a:srgbClr val="FD4B23"/>
              </a:solidFill>
              <a:latin typeface="Inter"/>
              <a:ea typeface="Inter"/>
              <a:cs typeface="Inter"/>
              <a:sym typeface="Inter"/>
            </a:endParaRPr>
          </a:p>
          <a:p>
            <a:pPr marL="0" lvl="0" indent="0" algn="ctr" rtl="0">
              <a:spcBef>
                <a:spcPts val="0"/>
              </a:spcBef>
              <a:spcAft>
                <a:spcPts val="0"/>
              </a:spcAft>
              <a:buNone/>
            </a:pPr>
            <a:endParaRPr sz="900" b="1">
              <a:solidFill>
                <a:srgbClr val="FD4B23"/>
              </a:solidFill>
              <a:latin typeface="Inter"/>
              <a:ea typeface="Inter"/>
              <a:cs typeface="Inter"/>
              <a:sym typeface="Inter"/>
            </a:endParaRPr>
          </a:p>
          <a:p>
            <a:pPr marL="0" lvl="0" indent="0" algn="ctr" rtl="0">
              <a:spcBef>
                <a:spcPts val="0"/>
              </a:spcBef>
              <a:spcAft>
                <a:spcPts val="0"/>
              </a:spcAft>
              <a:buNone/>
            </a:pPr>
            <a:endParaRPr sz="900" b="1">
              <a:solidFill>
                <a:srgbClr val="FD4B23"/>
              </a:solidFill>
              <a:latin typeface="Inter"/>
              <a:ea typeface="Inter"/>
              <a:cs typeface="Inter"/>
              <a:sym typeface="Inter"/>
            </a:endParaRPr>
          </a:p>
          <a:p>
            <a:pPr marL="0" lvl="0" indent="0" algn="ctr" rtl="0">
              <a:spcBef>
                <a:spcPts val="0"/>
              </a:spcBef>
              <a:spcAft>
                <a:spcPts val="0"/>
              </a:spcAft>
              <a:buNone/>
            </a:pPr>
            <a:r>
              <a:rPr lang="en" sz="900" b="1">
                <a:solidFill>
                  <a:schemeClr val="accent2"/>
                </a:solidFill>
                <a:latin typeface="Inter"/>
                <a:ea typeface="Inter"/>
                <a:cs typeface="Inter"/>
                <a:sym typeface="Inter"/>
              </a:rPr>
              <a:t>Elise German</a:t>
            </a:r>
            <a:endParaRPr sz="900" b="1">
              <a:solidFill>
                <a:schemeClr val="accent2"/>
              </a:solidFill>
              <a:latin typeface="Inter"/>
              <a:ea typeface="Inter"/>
              <a:cs typeface="Inter"/>
              <a:sym typeface="Inter"/>
            </a:endParaRPr>
          </a:p>
          <a:p>
            <a:pPr marL="0" lvl="0" indent="0" algn="ctr" rtl="0">
              <a:spcBef>
                <a:spcPts val="0"/>
              </a:spcBef>
              <a:spcAft>
                <a:spcPts val="0"/>
              </a:spcAft>
              <a:buNone/>
            </a:pPr>
            <a:r>
              <a:rPr lang="en" sz="900" i="1">
                <a:solidFill>
                  <a:srgbClr val="10121A"/>
                </a:solidFill>
                <a:latin typeface="Inter Medium"/>
                <a:ea typeface="Inter Medium"/>
                <a:cs typeface="Inter Medium"/>
                <a:sym typeface="Inter Medium"/>
              </a:rPr>
              <a:t>Government Group Sales Manager</a:t>
            </a:r>
            <a:endParaRPr sz="900" i="1">
              <a:solidFill>
                <a:srgbClr val="10121A"/>
              </a:solidFill>
              <a:latin typeface="Inter Medium"/>
              <a:ea typeface="Inter Medium"/>
              <a:cs typeface="Inter Medium"/>
              <a:sym typeface="Inter Medium"/>
            </a:endParaRPr>
          </a:p>
          <a:p>
            <a:pPr marL="0" lvl="0" indent="0" algn="ctr" rtl="0">
              <a:spcBef>
                <a:spcPts val="0"/>
              </a:spcBef>
              <a:spcAft>
                <a:spcPts val="0"/>
              </a:spcAft>
              <a:buNone/>
            </a:pPr>
            <a:endParaRPr sz="1000">
              <a:solidFill>
                <a:srgbClr val="FD4B23"/>
              </a:solidFill>
              <a:latin typeface="Inter Medium"/>
              <a:ea typeface="Inter Medium"/>
              <a:cs typeface="Inter Medium"/>
              <a:sym typeface="Inter Medium"/>
            </a:endParaRPr>
          </a:p>
        </p:txBody>
      </p:sp>
      <p:sp>
        <p:nvSpPr>
          <p:cNvPr id="89" name="Google Shape;89;p21"/>
          <p:cNvSpPr/>
          <p:nvPr/>
        </p:nvSpPr>
        <p:spPr>
          <a:xfrm>
            <a:off x="5875452" y="2903739"/>
            <a:ext cx="1812600" cy="1692000"/>
          </a:xfrm>
          <a:prstGeom prst="roundRect">
            <a:avLst>
              <a:gd name="adj" fmla="val 10640"/>
            </a:avLst>
          </a:prstGeom>
          <a:noFill/>
          <a:ln w="19050" cap="flat" cmpd="sng">
            <a:solidFill>
              <a:schemeClr val="accent2"/>
            </a:solidFill>
            <a:prstDash val="solid"/>
            <a:round/>
            <a:headEnd type="none" w="sm" len="sm"/>
            <a:tailEnd type="none" w="sm" len="sm"/>
          </a:ln>
        </p:spPr>
        <p:txBody>
          <a:bodyPr spcFirstLastPara="1" wrap="square" lIns="182875" tIns="182875" rIns="182875" bIns="91425" anchor="ctr" anchorCtr="0">
            <a:noAutofit/>
          </a:bodyPr>
          <a:lstStyle/>
          <a:p>
            <a:pPr marL="0" lvl="0" indent="0" algn="l" rtl="0">
              <a:spcBef>
                <a:spcPts val="0"/>
              </a:spcBef>
              <a:spcAft>
                <a:spcPts val="0"/>
              </a:spcAft>
              <a:buNone/>
            </a:pPr>
            <a:endParaRPr sz="3600">
              <a:solidFill>
                <a:srgbClr val="FD4B23"/>
              </a:solidFill>
              <a:latin typeface="Inter SemiBold"/>
              <a:ea typeface="Inter SemiBold"/>
              <a:cs typeface="Inter SemiBold"/>
              <a:sym typeface="Inter SemiBold"/>
            </a:endParaRPr>
          </a:p>
          <a:p>
            <a:pPr marL="0" lvl="0" indent="0" algn="ctr" rtl="0">
              <a:spcBef>
                <a:spcPts val="400"/>
              </a:spcBef>
              <a:spcAft>
                <a:spcPts val="0"/>
              </a:spcAft>
              <a:buNone/>
            </a:pPr>
            <a:endParaRPr sz="900" b="1">
              <a:solidFill>
                <a:srgbClr val="FD4B23"/>
              </a:solidFill>
              <a:latin typeface="Inter"/>
              <a:ea typeface="Inter"/>
              <a:cs typeface="Inter"/>
              <a:sym typeface="Inter"/>
            </a:endParaRPr>
          </a:p>
          <a:p>
            <a:pPr marL="0" lvl="0" indent="0" algn="ctr" rtl="0">
              <a:spcBef>
                <a:spcPts val="0"/>
              </a:spcBef>
              <a:spcAft>
                <a:spcPts val="0"/>
              </a:spcAft>
              <a:buNone/>
            </a:pPr>
            <a:endParaRPr sz="900" b="1">
              <a:solidFill>
                <a:srgbClr val="FD4B23"/>
              </a:solidFill>
              <a:latin typeface="Inter"/>
              <a:ea typeface="Inter"/>
              <a:cs typeface="Inter"/>
              <a:sym typeface="Inter"/>
            </a:endParaRPr>
          </a:p>
          <a:p>
            <a:pPr marL="0" lvl="0" indent="0" algn="ctr" rtl="0">
              <a:spcBef>
                <a:spcPts val="0"/>
              </a:spcBef>
              <a:spcAft>
                <a:spcPts val="0"/>
              </a:spcAft>
              <a:buNone/>
            </a:pPr>
            <a:endParaRPr sz="900" b="1">
              <a:solidFill>
                <a:srgbClr val="FD4B23"/>
              </a:solidFill>
              <a:latin typeface="Inter"/>
              <a:ea typeface="Inter"/>
              <a:cs typeface="Inter"/>
              <a:sym typeface="Inter"/>
            </a:endParaRPr>
          </a:p>
          <a:p>
            <a:pPr marL="0" lvl="0" indent="0" algn="ctr" rtl="0">
              <a:spcBef>
                <a:spcPts val="0"/>
              </a:spcBef>
              <a:spcAft>
                <a:spcPts val="0"/>
              </a:spcAft>
              <a:buNone/>
            </a:pPr>
            <a:r>
              <a:rPr lang="en" sz="900" b="1">
                <a:solidFill>
                  <a:schemeClr val="accent2"/>
                </a:solidFill>
                <a:latin typeface="Inter"/>
                <a:ea typeface="Inter"/>
                <a:cs typeface="Inter"/>
                <a:sym typeface="Inter"/>
              </a:rPr>
              <a:t>Logan Bala</a:t>
            </a:r>
            <a:endParaRPr sz="900" b="1">
              <a:solidFill>
                <a:schemeClr val="accent2"/>
              </a:solidFill>
              <a:latin typeface="Inter"/>
              <a:ea typeface="Inter"/>
              <a:cs typeface="Inter"/>
              <a:sym typeface="Inter"/>
            </a:endParaRPr>
          </a:p>
          <a:p>
            <a:pPr marL="0" lvl="0" indent="0" algn="ctr" rtl="0">
              <a:spcBef>
                <a:spcPts val="0"/>
              </a:spcBef>
              <a:spcAft>
                <a:spcPts val="0"/>
              </a:spcAft>
              <a:buNone/>
            </a:pPr>
            <a:r>
              <a:rPr lang="en" sz="900" i="1">
                <a:solidFill>
                  <a:srgbClr val="10121A"/>
                </a:solidFill>
                <a:latin typeface="Inter Medium"/>
                <a:ea typeface="Inter Medium"/>
                <a:cs typeface="Inter Medium"/>
                <a:sym typeface="Inter Medium"/>
              </a:rPr>
              <a:t>Government Groups Specialist</a:t>
            </a:r>
            <a:endParaRPr sz="900" i="1">
              <a:solidFill>
                <a:srgbClr val="10121A"/>
              </a:solidFill>
              <a:latin typeface="Inter Medium"/>
              <a:ea typeface="Inter Medium"/>
              <a:cs typeface="Inter Medium"/>
              <a:sym typeface="Inter Medium"/>
            </a:endParaRPr>
          </a:p>
          <a:p>
            <a:pPr marL="0" lvl="0" indent="0" algn="ctr" rtl="0">
              <a:spcBef>
                <a:spcPts val="0"/>
              </a:spcBef>
              <a:spcAft>
                <a:spcPts val="0"/>
              </a:spcAft>
              <a:buNone/>
            </a:pPr>
            <a:endParaRPr sz="1000">
              <a:solidFill>
                <a:srgbClr val="FD4B23"/>
              </a:solidFill>
              <a:latin typeface="Inter Medium"/>
              <a:ea typeface="Inter Medium"/>
              <a:cs typeface="Inter Medium"/>
              <a:sym typeface="Inter Medium"/>
            </a:endParaRPr>
          </a:p>
        </p:txBody>
      </p:sp>
      <p:pic>
        <p:nvPicPr>
          <p:cNvPr id="90" name="Google Shape;90;p21"/>
          <p:cNvPicPr preferRelativeResize="0"/>
          <p:nvPr/>
        </p:nvPicPr>
        <p:blipFill rotWithShape="1">
          <a:blip r:embed="rId3">
            <a:alphaModFix/>
          </a:blip>
          <a:srcRect/>
          <a:stretch/>
        </p:blipFill>
        <p:spPr>
          <a:xfrm>
            <a:off x="6343226" y="3099628"/>
            <a:ext cx="877200" cy="877200"/>
          </a:xfrm>
          <a:prstGeom prst="ellipse">
            <a:avLst/>
          </a:prstGeom>
          <a:noFill/>
          <a:ln>
            <a:noFill/>
          </a:ln>
        </p:spPr>
      </p:pic>
      <p:pic>
        <p:nvPicPr>
          <p:cNvPr id="91" name="Google Shape;91;p21"/>
          <p:cNvPicPr preferRelativeResize="0"/>
          <p:nvPr/>
        </p:nvPicPr>
        <p:blipFill rotWithShape="1">
          <a:blip r:embed="rId4">
            <a:alphaModFix/>
          </a:blip>
          <a:srcRect/>
          <a:stretch/>
        </p:blipFill>
        <p:spPr>
          <a:xfrm>
            <a:off x="4410093" y="3099628"/>
            <a:ext cx="877200" cy="877200"/>
          </a:xfrm>
          <a:prstGeom prst="ellipse">
            <a:avLst/>
          </a:prstGeom>
          <a:noFill/>
          <a:ln>
            <a:noFill/>
          </a:ln>
        </p:spPr>
      </p:pic>
      <p:sp>
        <p:nvSpPr>
          <p:cNvPr id="92" name="Google Shape;92;p21"/>
          <p:cNvSpPr/>
          <p:nvPr/>
        </p:nvSpPr>
        <p:spPr>
          <a:xfrm>
            <a:off x="3942329" y="1104225"/>
            <a:ext cx="1812600" cy="1692000"/>
          </a:xfrm>
          <a:prstGeom prst="roundRect">
            <a:avLst>
              <a:gd name="adj" fmla="val 10640"/>
            </a:avLst>
          </a:prstGeom>
          <a:noFill/>
          <a:ln w="19050" cap="flat" cmpd="sng">
            <a:solidFill>
              <a:schemeClr val="accent2"/>
            </a:solidFill>
            <a:prstDash val="solid"/>
            <a:round/>
            <a:headEnd type="none" w="sm" len="sm"/>
            <a:tailEnd type="none" w="sm" len="sm"/>
          </a:ln>
        </p:spPr>
        <p:txBody>
          <a:bodyPr spcFirstLastPara="1" wrap="square" lIns="182875" tIns="182875" rIns="182875" bIns="91425" anchor="ctr" anchorCtr="0">
            <a:noAutofit/>
          </a:bodyPr>
          <a:lstStyle/>
          <a:p>
            <a:pPr marL="0" lvl="0" indent="0" algn="l" rtl="0">
              <a:spcBef>
                <a:spcPts val="0"/>
              </a:spcBef>
              <a:spcAft>
                <a:spcPts val="0"/>
              </a:spcAft>
              <a:buNone/>
            </a:pPr>
            <a:endParaRPr sz="3600">
              <a:solidFill>
                <a:srgbClr val="FD4B23"/>
              </a:solidFill>
              <a:latin typeface="Inter SemiBold"/>
              <a:ea typeface="Inter SemiBold"/>
              <a:cs typeface="Inter SemiBold"/>
              <a:sym typeface="Inter SemiBold"/>
            </a:endParaRPr>
          </a:p>
          <a:p>
            <a:pPr marL="0" lvl="0" indent="0" algn="ctr" rtl="0">
              <a:spcBef>
                <a:spcPts val="400"/>
              </a:spcBef>
              <a:spcAft>
                <a:spcPts val="0"/>
              </a:spcAft>
              <a:buNone/>
            </a:pPr>
            <a:endParaRPr sz="900" b="1">
              <a:solidFill>
                <a:srgbClr val="FD4B23"/>
              </a:solidFill>
              <a:latin typeface="Inter"/>
              <a:ea typeface="Inter"/>
              <a:cs typeface="Inter"/>
              <a:sym typeface="Inter"/>
            </a:endParaRPr>
          </a:p>
          <a:p>
            <a:pPr marL="0" lvl="0" indent="0" algn="ctr" rtl="0">
              <a:spcBef>
                <a:spcPts val="0"/>
              </a:spcBef>
              <a:spcAft>
                <a:spcPts val="0"/>
              </a:spcAft>
              <a:buNone/>
            </a:pPr>
            <a:endParaRPr sz="900" b="1">
              <a:solidFill>
                <a:srgbClr val="FD4B23"/>
              </a:solidFill>
              <a:latin typeface="Inter"/>
              <a:ea typeface="Inter"/>
              <a:cs typeface="Inter"/>
              <a:sym typeface="Inter"/>
            </a:endParaRPr>
          </a:p>
          <a:p>
            <a:pPr marL="0" lvl="0" indent="0" algn="ctr" rtl="0">
              <a:spcBef>
                <a:spcPts val="0"/>
              </a:spcBef>
              <a:spcAft>
                <a:spcPts val="0"/>
              </a:spcAft>
              <a:buNone/>
            </a:pPr>
            <a:endParaRPr sz="900" b="1">
              <a:solidFill>
                <a:srgbClr val="FD4B23"/>
              </a:solidFill>
              <a:latin typeface="Inter"/>
              <a:ea typeface="Inter"/>
              <a:cs typeface="Inter"/>
              <a:sym typeface="Inter"/>
            </a:endParaRPr>
          </a:p>
          <a:p>
            <a:pPr marL="0" lvl="0" indent="0" algn="ctr" rtl="0">
              <a:spcBef>
                <a:spcPts val="0"/>
              </a:spcBef>
              <a:spcAft>
                <a:spcPts val="0"/>
              </a:spcAft>
              <a:buNone/>
            </a:pPr>
            <a:r>
              <a:rPr lang="en" sz="900" b="1">
                <a:solidFill>
                  <a:schemeClr val="accent2"/>
                </a:solidFill>
                <a:latin typeface="Inter"/>
                <a:ea typeface="Inter"/>
                <a:cs typeface="Inter"/>
                <a:sym typeface="Inter"/>
              </a:rPr>
              <a:t>Neha Bhakta</a:t>
            </a:r>
            <a:endParaRPr sz="900" b="1">
              <a:solidFill>
                <a:schemeClr val="accent2"/>
              </a:solidFill>
              <a:latin typeface="Inter"/>
              <a:ea typeface="Inter"/>
              <a:cs typeface="Inter"/>
              <a:sym typeface="Inter"/>
            </a:endParaRPr>
          </a:p>
          <a:p>
            <a:pPr marL="0" lvl="0" indent="0" algn="ctr" rtl="0">
              <a:spcBef>
                <a:spcPts val="0"/>
              </a:spcBef>
              <a:spcAft>
                <a:spcPts val="0"/>
              </a:spcAft>
              <a:buNone/>
            </a:pPr>
            <a:r>
              <a:rPr lang="en" sz="900" i="1">
                <a:solidFill>
                  <a:srgbClr val="10121A"/>
                </a:solidFill>
                <a:latin typeface="Inter Medium"/>
                <a:ea typeface="Inter Medium"/>
                <a:cs typeface="Inter Medium"/>
                <a:sym typeface="Inter Medium"/>
              </a:rPr>
              <a:t>Government Team Lead</a:t>
            </a:r>
            <a:endParaRPr sz="900" i="1">
              <a:solidFill>
                <a:srgbClr val="10121A"/>
              </a:solidFill>
              <a:latin typeface="Inter Medium"/>
              <a:ea typeface="Inter Medium"/>
              <a:cs typeface="Inter Medium"/>
              <a:sym typeface="Inter Medium"/>
            </a:endParaRPr>
          </a:p>
          <a:p>
            <a:pPr marL="0" lvl="0" indent="0" algn="ctr" rtl="0">
              <a:spcBef>
                <a:spcPts val="0"/>
              </a:spcBef>
              <a:spcAft>
                <a:spcPts val="0"/>
              </a:spcAft>
              <a:buNone/>
            </a:pPr>
            <a:endParaRPr sz="1000">
              <a:solidFill>
                <a:srgbClr val="FD4B23"/>
              </a:solidFill>
              <a:latin typeface="Inter Medium"/>
              <a:ea typeface="Inter Medium"/>
              <a:cs typeface="Inter Medium"/>
              <a:sym typeface="Inter Medium"/>
            </a:endParaRPr>
          </a:p>
        </p:txBody>
      </p:sp>
      <p:sp>
        <p:nvSpPr>
          <p:cNvPr id="93" name="Google Shape;93;p21"/>
          <p:cNvSpPr/>
          <p:nvPr/>
        </p:nvSpPr>
        <p:spPr>
          <a:xfrm>
            <a:off x="5875452" y="1104225"/>
            <a:ext cx="1812600" cy="1692000"/>
          </a:xfrm>
          <a:prstGeom prst="roundRect">
            <a:avLst>
              <a:gd name="adj" fmla="val 10640"/>
            </a:avLst>
          </a:prstGeom>
          <a:noFill/>
          <a:ln w="19050" cap="flat" cmpd="sng">
            <a:solidFill>
              <a:schemeClr val="accent2"/>
            </a:solidFill>
            <a:prstDash val="solid"/>
            <a:round/>
            <a:headEnd type="none" w="sm" len="sm"/>
            <a:tailEnd type="none" w="sm" len="sm"/>
          </a:ln>
        </p:spPr>
        <p:txBody>
          <a:bodyPr spcFirstLastPara="1" wrap="square" lIns="182875" tIns="182875" rIns="182875" bIns="91425" anchor="ctr" anchorCtr="0">
            <a:noAutofit/>
          </a:bodyPr>
          <a:lstStyle/>
          <a:p>
            <a:pPr marL="0" lvl="0" indent="0" algn="l" rtl="0">
              <a:spcBef>
                <a:spcPts val="0"/>
              </a:spcBef>
              <a:spcAft>
                <a:spcPts val="0"/>
              </a:spcAft>
              <a:buNone/>
            </a:pPr>
            <a:endParaRPr sz="3600">
              <a:solidFill>
                <a:srgbClr val="FD4B23"/>
              </a:solidFill>
              <a:latin typeface="Inter SemiBold"/>
              <a:ea typeface="Inter SemiBold"/>
              <a:cs typeface="Inter SemiBold"/>
              <a:sym typeface="Inter SemiBold"/>
            </a:endParaRPr>
          </a:p>
          <a:p>
            <a:pPr marL="0" lvl="0" indent="0" algn="ctr" rtl="0">
              <a:spcBef>
                <a:spcPts val="400"/>
              </a:spcBef>
              <a:spcAft>
                <a:spcPts val="0"/>
              </a:spcAft>
              <a:buNone/>
            </a:pPr>
            <a:endParaRPr sz="900" b="1">
              <a:solidFill>
                <a:srgbClr val="FD4B23"/>
              </a:solidFill>
              <a:latin typeface="Inter"/>
              <a:ea typeface="Inter"/>
              <a:cs typeface="Inter"/>
              <a:sym typeface="Inter"/>
            </a:endParaRPr>
          </a:p>
          <a:p>
            <a:pPr marL="0" lvl="0" indent="0" algn="ctr" rtl="0">
              <a:spcBef>
                <a:spcPts val="0"/>
              </a:spcBef>
              <a:spcAft>
                <a:spcPts val="0"/>
              </a:spcAft>
              <a:buNone/>
            </a:pPr>
            <a:endParaRPr sz="900" b="1">
              <a:solidFill>
                <a:srgbClr val="FD4B23"/>
              </a:solidFill>
              <a:latin typeface="Inter"/>
              <a:ea typeface="Inter"/>
              <a:cs typeface="Inter"/>
              <a:sym typeface="Inter"/>
            </a:endParaRPr>
          </a:p>
          <a:p>
            <a:pPr marL="0" lvl="0" indent="0" algn="ctr" rtl="0">
              <a:spcBef>
                <a:spcPts val="0"/>
              </a:spcBef>
              <a:spcAft>
                <a:spcPts val="0"/>
              </a:spcAft>
              <a:buNone/>
            </a:pPr>
            <a:endParaRPr sz="900" b="1">
              <a:solidFill>
                <a:srgbClr val="FD4B23"/>
              </a:solidFill>
              <a:latin typeface="Inter"/>
              <a:ea typeface="Inter"/>
              <a:cs typeface="Inter"/>
              <a:sym typeface="Inter"/>
            </a:endParaRPr>
          </a:p>
          <a:p>
            <a:pPr marL="0" lvl="0" indent="0" algn="ctr" rtl="0">
              <a:spcBef>
                <a:spcPts val="0"/>
              </a:spcBef>
              <a:spcAft>
                <a:spcPts val="0"/>
              </a:spcAft>
              <a:buNone/>
            </a:pPr>
            <a:r>
              <a:rPr lang="en" sz="900" b="1">
                <a:solidFill>
                  <a:schemeClr val="accent2"/>
                </a:solidFill>
                <a:latin typeface="Inter"/>
                <a:ea typeface="Inter"/>
                <a:cs typeface="Inter"/>
                <a:sym typeface="Inter"/>
              </a:rPr>
              <a:t>Yessenia Cornejo</a:t>
            </a:r>
            <a:endParaRPr sz="900" b="1">
              <a:solidFill>
                <a:schemeClr val="accent2"/>
              </a:solidFill>
              <a:latin typeface="Inter"/>
              <a:ea typeface="Inter"/>
              <a:cs typeface="Inter"/>
              <a:sym typeface="Inter"/>
            </a:endParaRPr>
          </a:p>
          <a:p>
            <a:pPr marL="0" lvl="0" indent="0" algn="ctr" rtl="0">
              <a:spcBef>
                <a:spcPts val="0"/>
              </a:spcBef>
              <a:spcAft>
                <a:spcPts val="0"/>
              </a:spcAft>
              <a:buNone/>
            </a:pPr>
            <a:r>
              <a:rPr lang="en" sz="900" i="1">
                <a:solidFill>
                  <a:srgbClr val="10121A"/>
                </a:solidFill>
                <a:latin typeface="Inter Medium"/>
                <a:ea typeface="Inter Medium"/>
                <a:cs typeface="Inter Medium"/>
                <a:sym typeface="Inter Medium"/>
              </a:rPr>
              <a:t>Government Success Manager</a:t>
            </a:r>
            <a:endParaRPr sz="900" i="1">
              <a:solidFill>
                <a:srgbClr val="10121A"/>
              </a:solidFill>
              <a:latin typeface="Inter Medium"/>
              <a:ea typeface="Inter Medium"/>
              <a:cs typeface="Inter Medium"/>
              <a:sym typeface="Inter Medium"/>
            </a:endParaRPr>
          </a:p>
          <a:p>
            <a:pPr marL="0" lvl="0" indent="0" algn="ctr" rtl="0">
              <a:spcBef>
                <a:spcPts val="0"/>
              </a:spcBef>
              <a:spcAft>
                <a:spcPts val="0"/>
              </a:spcAft>
              <a:buNone/>
            </a:pPr>
            <a:endParaRPr sz="1000">
              <a:solidFill>
                <a:srgbClr val="FD4B23"/>
              </a:solidFill>
              <a:latin typeface="Inter Medium"/>
              <a:ea typeface="Inter Medium"/>
              <a:cs typeface="Inter Medium"/>
              <a:sym typeface="Inter Medium"/>
            </a:endParaRPr>
          </a:p>
        </p:txBody>
      </p:sp>
      <p:pic>
        <p:nvPicPr>
          <p:cNvPr id="94" name="Google Shape;94;p21"/>
          <p:cNvPicPr preferRelativeResize="0"/>
          <p:nvPr/>
        </p:nvPicPr>
        <p:blipFill rotWithShape="1">
          <a:blip r:embed="rId5">
            <a:alphaModFix/>
          </a:blip>
          <a:srcRect t="631" b="631"/>
          <a:stretch/>
        </p:blipFill>
        <p:spPr>
          <a:xfrm>
            <a:off x="4410102" y="1300116"/>
            <a:ext cx="877200" cy="877200"/>
          </a:xfrm>
          <a:prstGeom prst="ellipse">
            <a:avLst/>
          </a:prstGeom>
          <a:noFill/>
          <a:ln>
            <a:noFill/>
          </a:ln>
        </p:spPr>
      </p:pic>
      <p:pic>
        <p:nvPicPr>
          <p:cNvPr id="95" name="Google Shape;95;p21"/>
          <p:cNvPicPr preferRelativeResize="0"/>
          <p:nvPr/>
        </p:nvPicPr>
        <p:blipFill rotWithShape="1">
          <a:blip r:embed="rId6">
            <a:alphaModFix/>
          </a:blip>
          <a:srcRect b="21972"/>
          <a:stretch/>
        </p:blipFill>
        <p:spPr>
          <a:xfrm>
            <a:off x="6343225" y="1300116"/>
            <a:ext cx="877200" cy="877200"/>
          </a:xfrm>
          <a:prstGeom prst="ellipse">
            <a:avLst/>
          </a:prstGeom>
          <a:noFill/>
          <a:ln>
            <a:noFill/>
          </a:ln>
        </p:spPr>
      </p:pic>
      <p:sp>
        <p:nvSpPr>
          <p:cNvPr id="96" name="Google Shape;96;p21"/>
          <p:cNvSpPr txBox="1"/>
          <p:nvPr/>
        </p:nvSpPr>
        <p:spPr>
          <a:xfrm>
            <a:off x="290177" y="479164"/>
            <a:ext cx="5188200" cy="49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b="1">
                <a:solidFill>
                  <a:srgbClr val="10121A"/>
                </a:solidFill>
                <a:latin typeface="Inter"/>
                <a:ea typeface="Inter"/>
                <a:cs typeface="Inter"/>
                <a:sym typeface="Inter"/>
              </a:rPr>
              <a:t>Your Government Team</a:t>
            </a:r>
            <a:endParaRPr sz="2400" b="1">
              <a:solidFill>
                <a:srgbClr val="10121A"/>
              </a:solidFill>
              <a:latin typeface="Inter"/>
              <a:ea typeface="Inter"/>
              <a:cs typeface="Inter"/>
              <a:sym typeface="Inter"/>
            </a:endParaRPr>
          </a:p>
        </p:txBody>
      </p:sp>
      <p:sp>
        <p:nvSpPr>
          <p:cNvPr id="97" name="Google Shape;97;p21"/>
          <p:cNvSpPr/>
          <p:nvPr/>
        </p:nvSpPr>
        <p:spPr>
          <a:xfrm>
            <a:off x="290177" y="286763"/>
            <a:ext cx="1012200" cy="156300"/>
          </a:xfrm>
          <a:prstGeom prst="roundRect">
            <a:avLst>
              <a:gd name="adj" fmla="val 50000"/>
            </a:avLst>
          </a:prstGeom>
          <a:solidFill>
            <a:schemeClr val="accent2"/>
          </a:soli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600">
                <a:solidFill>
                  <a:srgbClr val="F8F6F2"/>
                </a:solidFill>
                <a:latin typeface="Inter"/>
                <a:ea typeface="Inter"/>
                <a:cs typeface="Inter"/>
                <a:sym typeface="Inter"/>
              </a:rPr>
              <a:t>Meet the Team</a:t>
            </a:r>
            <a:endParaRPr sz="600">
              <a:solidFill>
                <a:srgbClr val="F8F6F2"/>
              </a:solidFill>
              <a:latin typeface="Inter"/>
              <a:ea typeface="Inter"/>
              <a:cs typeface="Inter"/>
              <a:sym typeface="Inter"/>
            </a:endParaRPr>
          </a:p>
        </p:txBody>
      </p:sp>
      <p:pic>
        <p:nvPicPr>
          <p:cNvPr id="98" name="Google Shape;98;p21"/>
          <p:cNvPicPr preferRelativeResize="0"/>
          <p:nvPr/>
        </p:nvPicPr>
        <p:blipFill>
          <a:blip r:embed="rId7">
            <a:alphaModFix/>
          </a:blip>
          <a:stretch>
            <a:fillRect/>
          </a:stretch>
        </p:blipFill>
        <p:spPr>
          <a:xfrm>
            <a:off x="8245619" y="4769887"/>
            <a:ext cx="620764" cy="173682"/>
          </a:xfrm>
          <a:prstGeom prst="rect">
            <a:avLst/>
          </a:prstGeom>
          <a:noFill/>
          <a:ln>
            <a:noFill/>
          </a:ln>
        </p:spPr>
      </p:pic>
      <p:sp>
        <p:nvSpPr>
          <p:cNvPr id="99" name="Google Shape;99;p21"/>
          <p:cNvSpPr txBox="1"/>
          <p:nvPr/>
        </p:nvSpPr>
        <p:spPr>
          <a:xfrm>
            <a:off x="290175"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Confidential</a:t>
            </a:r>
            <a:endParaRPr sz="600">
              <a:solidFill>
                <a:schemeClr val="dk2"/>
              </a:solidFill>
              <a:latin typeface="Inter"/>
              <a:ea typeface="Inter"/>
              <a:cs typeface="Inter"/>
              <a:sym typeface="Inter"/>
            </a:endParaRPr>
          </a:p>
        </p:txBody>
      </p:sp>
      <p:sp>
        <p:nvSpPr>
          <p:cNvPr id="100" name="Google Shape;100;p21"/>
          <p:cNvSpPr txBox="1"/>
          <p:nvPr/>
        </p:nvSpPr>
        <p:spPr>
          <a:xfrm>
            <a:off x="1732501"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Q3 2024</a:t>
            </a:r>
            <a:endParaRPr sz="600">
              <a:solidFill>
                <a:schemeClr val="dk2"/>
              </a:solidFill>
              <a:latin typeface="Inter"/>
              <a:ea typeface="Inter"/>
              <a:cs typeface="Inter"/>
              <a:sym typeface="Int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Google Shape;105;p22"/>
          <p:cNvSpPr txBox="1"/>
          <p:nvPr/>
        </p:nvSpPr>
        <p:spPr>
          <a:xfrm>
            <a:off x="277575" y="1048898"/>
            <a:ext cx="3978900" cy="3526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900">
                <a:solidFill>
                  <a:srgbClr val="10121A"/>
                </a:solidFill>
                <a:latin typeface="Inter Medium"/>
                <a:ea typeface="Inter Medium"/>
                <a:cs typeface="Inter Medium"/>
                <a:sym typeface="Inter Medium"/>
              </a:rPr>
              <a:t>We are a booking platform that connects State of Texas travelers to Government Rates across all hotel brands helping streamline business. </a:t>
            </a:r>
            <a:endParaRPr sz="1900">
              <a:solidFill>
                <a:srgbClr val="10121A"/>
              </a:solidFill>
              <a:latin typeface="Inter Medium"/>
              <a:ea typeface="Inter Medium"/>
              <a:cs typeface="Inter Medium"/>
              <a:sym typeface="Inter Medium"/>
            </a:endParaRPr>
          </a:p>
          <a:p>
            <a:pPr marL="0" lvl="0" indent="0" algn="l" rtl="0">
              <a:spcBef>
                <a:spcPts val="0"/>
              </a:spcBef>
              <a:spcAft>
                <a:spcPts val="0"/>
              </a:spcAft>
              <a:buNone/>
            </a:pPr>
            <a:endParaRPr sz="1900">
              <a:solidFill>
                <a:srgbClr val="10121A"/>
              </a:solidFill>
              <a:latin typeface="Inter Medium"/>
              <a:ea typeface="Inter Medium"/>
              <a:cs typeface="Inter Medium"/>
              <a:sym typeface="Inter Medium"/>
            </a:endParaRPr>
          </a:p>
          <a:p>
            <a:pPr marL="0" lvl="0" indent="0" algn="l" rtl="0">
              <a:spcBef>
                <a:spcPts val="0"/>
              </a:spcBef>
              <a:spcAft>
                <a:spcPts val="0"/>
              </a:spcAft>
              <a:buNone/>
            </a:pPr>
            <a:r>
              <a:rPr lang="en" sz="1900">
                <a:solidFill>
                  <a:srgbClr val="10121A"/>
                </a:solidFill>
                <a:latin typeface="Inter Medium"/>
                <a:ea typeface="Inter Medium"/>
                <a:cs typeface="Inter Medium"/>
                <a:sym typeface="Inter Medium"/>
              </a:rPr>
              <a:t>Engine is the contracted hotel vendor for the State of Texas.</a:t>
            </a:r>
            <a:endParaRPr sz="1900">
              <a:solidFill>
                <a:srgbClr val="10121A"/>
              </a:solidFill>
              <a:latin typeface="Inter Medium"/>
              <a:ea typeface="Inter Medium"/>
              <a:cs typeface="Inter Medium"/>
              <a:sym typeface="Inter Medium"/>
            </a:endParaRPr>
          </a:p>
          <a:p>
            <a:pPr marL="0" lvl="0" indent="0" algn="l" rtl="0">
              <a:spcBef>
                <a:spcPts val="0"/>
              </a:spcBef>
              <a:spcAft>
                <a:spcPts val="0"/>
              </a:spcAft>
              <a:buNone/>
            </a:pPr>
            <a:endParaRPr sz="1900">
              <a:solidFill>
                <a:srgbClr val="10121A"/>
              </a:solidFill>
              <a:latin typeface="Inter Medium"/>
              <a:ea typeface="Inter Medium"/>
              <a:cs typeface="Inter Medium"/>
              <a:sym typeface="Inter Medium"/>
            </a:endParaRPr>
          </a:p>
          <a:p>
            <a:pPr marL="0" lvl="0" indent="0" algn="l" rtl="0">
              <a:spcBef>
                <a:spcPts val="0"/>
              </a:spcBef>
              <a:spcAft>
                <a:spcPts val="0"/>
              </a:spcAft>
              <a:buNone/>
            </a:pPr>
            <a:r>
              <a:rPr lang="en" sz="1900" u="sng">
                <a:solidFill>
                  <a:schemeClr val="accent2"/>
                </a:solidFill>
                <a:latin typeface="Inter Medium"/>
                <a:ea typeface="Inter Medium"/>
                <a:cs typeface="Inter Medium"/>
                <a:sym typeface="Inter Medium"/>
              </a:rPr>
              <a:t>Current Contract Term</a:t>
            </a:r>
            <a:endParaRPr sz="1900" u="sng">
              <a:solidFill>
                <a:schemeClr val="accent2"/>
              </a:solidFill>
              <a:latin typeface="Inter Medium"/>
              <a:ea typeface="Inter Medium"/>
              <a:cs typeface="Inter Medium"/>
              <a:sym typeface="Inter Medium"/>
            </a:endParaRPr>
          </a:p>
          <a:p>
            <a:pPr marL="0" lvl="0" indent="0" algn="l" rtl="0">
              <a:spcBef>
                <a:spcPts val="0"/>
              </a:spcBef>
              <a:spcAft>
                <a:spcPts val="0"/>
              </a:spcAft>
              <a:buNone/>
            </a:pPr>
            <a:r>
              <a:rPr lang="en" sz="1900">
                <a:solidFill>
                  <a:srgbClr val="10121A"/>
                </a:solidFill>
                <a:latin typeface="Inter Medium"/>
                <a:ea typeface="Inter Medium"/>
                <a:cs typeface="Inter Medium"/>
                <a:sym typeface="Inter Medium"/>
              </a:rPr>
              <a:t>October 1, 2023 - August 25, 2025</a:t>
            </a:r>
            <a:endParaRPr sz="1900">
              <a:solidFill>
                <a:srgbClr val="10121A"/>
              </a:solidFill>
              <a:latin typeface="Inter Medium"/>
              <a:ea typeface="Inter Medium"/>
              <a:cs typeface="Inter Medium"/>
              <a:sym typeface="Inter Medium"/>
            </a:endParaRPr>
          </a:p>
          <a:p>
            <a:pPr marL="0" lvl="0" indent="0" algn="l" rtl="0">
              <a:spcBef>
                <a:spcPts val="0"/>
              </a:spcBef>
              <a:spcAft>
                <a:spcPts val="0"/>
              </a:spcAft>
              <a:buNone/>
            </a:pPr>
            <a:endParaRPr sz="1900">
              <a:solidFill>
                <a:srgbClr val="10121A"/>
              </a:solidFill>
              <a:latin typeface="Inter Medium"/>
              <a:ea typeface="Inter Medium"/>
              <a:cs typeface="Inter Medium"/>
              <a:sym typeface="Inter Medium"/>
            </a:endParaRPr>
          </a:p>
        </p:txBody>
      </p:sp>
      <p:sp>
        <p:nvSpPr>
          <p:cNvPr id="106" name="Google Shape;106;p22"/>
          <p:cNvSpPr/>
          <p:nvPr/>
        </p:nvSpPr>
        <p:spPr>
          <a:xfrm>
            <a:off x="290177" y="286763"/>
            <a:ext cx="1012200" cy="156300"/>
          </a:xfrm>
          <a:prstGeom prst="roundRect">
            <a:avLst>
              <a:gd name="adj" fmla="val 50000"/>
            </a:avLst>
          </a:prstGeom>
          <a:solidFill>
            <a:schemeClr val="accent5"/>
          </a:soli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600">
                <a:solidFill>
                  <a:srgbClr val="10121A"/>
                </a:solidFill>
                <a:latin typeface="Inter"/>
                <a:ea typeface="Inter"/>
                <a:cs typeface="Inter"/>
                <a:sym typeface="Inter"/>
              </a:rPr>
              <a:t> Engine</a:t>
            </a:r>
            <a:endParaRPr sz="600">
              <a:solidFill>
                <a:srgbClr val="10121A"/>
              </a:solidFill>
              <a:latin typeface="Inter"/>
              <a:ea typeface="Inter"/>
              <a:cs typeface="Inter"/>
              <a:sym typeface="Inter"/>
            </a:endParaRPr>
          </a:p>
        </p:txBody>
      </p:sp>
      <p:sp>
        <p:nvSpPr>
          <p:cNvPr id="107" name="Google Shape;107;p22"/>
          <p:cNvSpPr txBox="1"/>
          <p:nvPr/>
        </p:nvSpPr>
        <p:spPr>
          <a:xfrm>
            <a:off x="290177" y="479163"/>
            <a:ext cx="2555700" cy="1023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b="1">
                <a:solidFill>
                  <a:srgbClr val="10121A"/>
                </a:solidFill>
                <a:latin typeface="Inter"/>
                <a:ea typeface="Inter"/>
                <a:cs typeface="Inter"/>
                <a:sym typeface="Inter"/>
              </a:rPr>
              <a:t>Who are we?</a:t>
            </a:r>
            <a:endParaRPr sz="2400" b="1">
              <a:solidFill>
                <a:srgbClr val="10121A"/>
              </a:solidFill>
              <a:latin typeface="Inter"/>
              <a:ea typeface="Inter"/>
              <a:cs typeface="Inter"/>
              <a:sym typeface="Inter"/>
            </a:endParaRPr>
          </a:p>
        </p:txBody>
      </p:sp>
      <p:pic>
        <p:nvPicPr>
          <p:cNvPr id="108" name="Google Shape;108;p22"/>
          <p:cNvPicPr preferRelativeResize="0"/>
          <p:nvPr/>
        </p:nvPicPr>
        <p:blipFill>
          <a:blip r:embed="rId3">
            <a:alphaModFix/>
          </a:blip>
          <a:stretch>
            <a:fillRect/>
          </a:stretch>
        </p:blipFill>
        <p:spPr>
          <a:xfrm>
            <a:off x="8245619" y="4769887"/>
            <a:ext cx="620764" cy="173682"/>
          </a:xfrm>
          <a:prstGeom prst="rect">
            <a:avLst/>
          </a:prstGeom>
          <a:noFill/>
          <a:ln>
            <a:noFill/>
          </a:ln>
        </p:spPr>
      </p:pic>
      <p:sp>
        <p:nvSpPr>
          <p:cNvPr id="109" name="Google Shape;109;p22"/>
          <p:cNvSpPr txBox="1"/>
          <p:nvPr/>
        </p:nvSpPr>
        <p:spPr>
          <a:xfrm>
            <a:off x="290175"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Confidential</a:t>
            </a:r>
            <a:endParaRPr sz="600">
              <a:solidFill>
                <a:schemeClr val="dk2"/>
              </a:solidFill>
              <a:latin typeface="Inter"/>
              <a:ea typeface="Inter"/>
              <a:cs typeface="Inter"/>
              <a:sym typeface="Inter"/>
            </a:endParaRPr>
          </a:p>
        </p:txBody>
      </p:sp>
      <p:sp>
        <p:nvSpPr>
          <p:cNvPr id="110" name="Google Shape;110;p22"/>
          <p:cNvSpPr txBox="1"/>
          <p:nvPr/>
        </p:nvSpPr>
        <p:spPr>
          <a:xfrm>
            <a:off x="1732501"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Q3 2024</a:t>
            </a:r>
            <a:endParaRPr sz="600">
              <a:solidFill>
                <a:schemeClr val="dk2"/>
              </a:solidFill>
              <a:latin typeface="Inter"/>
              <a:ea typeface="Inter"/>
              <a:cs typeface="Inter"/>
              <a:sym typeface="Inter"/>
            </a:endParaRPr>
          </a:p>
        </p:txBody>
      </p:sp>
      <p:sp>
        <p:nvSpPr>
          <p:cNvPr id="111" name="Google Shape;111;p22"/>
          <p:cNvSpPr/>
          <p:nvPr/>
        </p:nvSpPr>
        <p:spPr>
          <a:xfrm>
            <a:off x="4657350" y="651450"/>
            <a:ext cx="3978900" cy="3924300"/>
          </a:xfrm>
          <a:prstGeom prst="flowChartAlternateProcess">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12" name="Google Shape;112;p22"/>
          <p:cNvPicPr preferRelativeResize="0"/>
          <p:nvPr/>
        </p:nvPicPr>
        <p:blipFill>
          <a:blip r:embed="rId4">
            <a:alphaModFix/>
          </a:blip>
          <a:stretch>
            <a:fillRect/>
          </a:stretch>
        </p:blipFill>
        <p:spPr>
          <a:xfrm>
            <a:off x="5248626" y="1257238"/>
            <a:ext cx="2916900" cy="27127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6"/>
        <p:cNvGrpSpPr/>
        <p:nvPr/>
      </p:nvGrpSpPr>
      <p:grpSpPr>
        <a:xfrm>
          <a:off x="0" y="0"/>
          <a:ext cx="0" cy="0"/>
          <a:chOff x="0" y="0"/>
          <a:chExt cx="0" cy="0"/>
        </a:xfrm>
      </p:grpSpPr>
      <p:sp>
        <p:nvSpPr>
          <p:cNvPr id="117" name="Google Shape;117;p23"/>
          <p:cNvSpPr txBox="1"/>
          <p:nvPr/>
        </p:nvSpPr>
        <p:spPr>
          <a:xfrm>
            <a:off x="301350" y="1324575"/>
            <a:ext cx="2779800" cy="2972100"/>
          </a:xfrm>
          <a:prstGeom prst="rect">
            <a:avLst/>
          </a:prstGeom>
          <a:noFill/>
          <a:ln>
            <a:noFill/>
          </a:ln>
        </p:spPr>
        <p:txBody>
          <a:bodyPr spcFirstLastPara="1" wrap="square" lIns="0" tIns="0" rIns="0" bIns="0" anchor="b" anchorCtr="0">
            <a:noAutofit/>
          </a:bodyPr>
          <a:lstStyle/>
          <a:p>
            <a:pPr marL="0" lvl="0" indent="0" algn="l" rtl="0">
              <a:spcBef>
                <a:spcPts val="0"/>
              </a:spcBef>
              <a:spcAft>
                <a:spcPts val="0"/>
              </a:spcAft>
              <a:buNone/>
            </a:pPr>
            <a:r>
              <a:rPr lang="en" sz="1900">
                <a:solidFill>
                  <a:srgbClr val="F8F6F2"/>
                </a:solidFill>
                <a:latin typeface="Inter"/>
                <a:ea typeface="Inter"/>
                <a:cs typeface="Inter"/>
                <a:sym typeface="Inter"/>
              </a:rPr>
              <a:t>Hotel Engine Rebrands to </a:t>
            </a:r>
            <a:r>
              <a:rPr lang="en" sz="1900">
                <a:solidFill>
                  <a:schemeClr val="accent1"/>
                </a:solidFill>
                <a:latin typeface="Inter"/>
                <a:ea typeface="Inter"/>
                <a:cs typeface="Inter"/>
                <a:sym typeface="Inter"/>
              </a:rPr>
              <a:t>Engine</a:t>
            </a:r>
            <a:r>
              <a:rPr lang="en" sz="1900">
                <a:solidFill>
                  <a:srgbClr val="F8F6F2"/>
                </a:solidFill>
                <a:latin typeface="Inter"/>
                <a:ea typeface="Inter"/>
                <a:cs typeface="Inter"/>
                <a:sym typeface="Inter"/>
              </a:rPr>
              <a:t>, Secures $140M at $2.1 B Valuation</a:t>
            </a:r>
            <a:endParaRPr sz="1900">
              <a:solidFill>
                <a:srgbClr val="F8F6F2"/>
              </a:solidFill>
              <a:latin typeface="Inter"/>
              <a:ea typeface="Inter"/>
              <a:cs typeface="Inter"/>
              <a:sym typeface="Inter"/>
            </a:endParaRPr>
          </a:p>
        </p:txBody>
      </p:sp>
      <p:sp>
        <p:nvSpPr>
          <p:cNvPr id="118" name="Google Shape;118;p23"/>
          <p:cNvSpPr txBox="1"/>
          <p:nvPr/>
        </p:nvSpPr>
        <p:spPr>
          <a:xfrm>
            <a:off x="290175" y="479175"/>
            <a:ext cx="3035100" cy="1023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b="1">
                <a:solidFill>
                  <a:schemeClr val="lt1"/>
                </a:solidFill>
                <a:latin typeface="Inter"/>
                <a:ea typeface="Inter"/>
                <a:cs typeface="Inter"/>
                <a:sym typeface="Inter"/>
              </a:rPr>
              <a:t>Hotel Engine is now Engine</a:t>
            </a:r>
            <a:endParaRPr sz="2400" b="1">
              <a:solidFill>
                <a:schemeClr val="lt1"/>
              </a:solidFill>
              <a:latin typeface="Inter"/>
              <a:ea typeface="Inter"/>
              <a:cs typeface="Inter"/>
              <a:sym typeface="Inter"/>
            </a:endParaRPr>
          </a:p>
        </p:txBody>
      </p:sp>
      <p:sp>
        <p:nvSpPr>
          <p:cNvPr id="119" name="Google Shape;119;p23"/>
          <p:cNvSpPr/>
          <p:nvPr/>
        </p:nvSpPr>
        <p:spPr>
          <a:xfrm>
            <a:off x="290177" y="286763"/>
            <a:ext cx="1012200" cy="156300"/>
          </a:xfrm>
          <a:prstGeom prst="roundRect">
            <a:avLst>
              <a:gd name="adj" fmla="val 50000"/>
            </a:avLst>
          </a:prstGeom>
          <a:noFill/>
          <a:ln w="9525" cap="flat" cmpd="sng">
            <a:solidFill>
              <a:schemeClr val="accent5"/>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600">
                <a:solidFill>
                  <a:schemeClr val="accent5"/>
                </a:solidFill>
                <a:latin typeface="Inter"/>
                <a:ea typeface="Inter"/>
                <a:cs typeface="Inter"/>
                <a:sym typeface="Inter"/>
              </a:rPr>
              <a:t>Engine</a:t>
            </a:r>
            <a:endParaRPr sz="600">
              <a:solidFill>
                <a:schemeClr val="accent5"/>
              </a:solidFill>
              <a:latin typeface="Inter"/>
              <a:ea typeface="Inter"/>
              <a:cs typeface="Inter"/>
              <a:sym typeface="Inter"/>
            </a:endParaRPr>
          </a:p>
        </p:txBody>
      </p:sp>
      <p:pic>
        <p:nvPicPr>
          <p:cNvPr id="120" name="Google Shape;120;p23"/>
          <p:cNvPicPr preferRelativeResize="0"/>
          <p:nvPr/>
        </p:nvPicPr>
        <p:blipFill>
          <a:blip r:embed="rId3">
            <a:alphaModFix/>
          </a:blip>
          <a:stretch>
            <a:fillRect/>
          </a:stretch>
        </p:blipFill>
        <p:spPr>
          <a:xfrm>
            <a:off x="8245621" y="4769887"/>
            <a:ext cx="620763" cy="171888"/>
          </a:xfrm>
          <a:prstGeom prst="rect">
            <a:avLst/>
          </a:prstGeom>
          <a:noFill/>
          <a:ln>
            <a:noFill/>
          </a:ln>
        </p:spPr>
      </p:pic>
      <p:sp>
        <p:nvSpPr>
          <p:cNvPr id="121" name="Google Shape;121;p23"/>
          <p:cNvSpPr txBox="1"/>
          <p:nvPr/>
        </p:nvSpPr>
        <p:spPr>
          <a:xfrm>
            <a:off x="290175"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Confidential</a:t>
            </a:r>
            <a:endParaRPr sz="600">
              <a:solidFill>
                <a:schemeClr val="dk2"/>
              </a:solidFill>
              <a:latin typeface="Inter"/>
              <a:ea typeface="Inter"/>
              <a:cs typeface="Inter"/>
              <a:sym typeface="Inter"/>
            </a:endParaRPr>
          </a:p>
        </p:txBody>
      </p:sp>
      <p:sp>
        <p:nvSpPr>
          <p:cNvPr id="122" name="Google Shape;122;p23"/>
          <p:cNvSpPr txBox="1"/>
          <p:nvPr/>
        </p:nvSpPr>
        <p:spPr>
          <a:xfrm>
            <a:off x="1732501"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Q3 2024</a:t>
            </a:r>
            <a:endParaRPr sz="600">
              <a:solidFill>
                <a:schemeClr val="dk2"/>
              </a:solidFill>
              <a:latin typeface="Inter"/>
              <a:ea typeface="Inter"/>
              <a:cs typeface="Inter"/>
              <a:sym typeface="Inter"/>
            </a:endParaRPr>
          </a:p>
        </p:txBody>
      </p:sp>
      <p:pic>
        <p:nvPicPr>
          <p:cNvPr id="123" name="Google Shape;123;p23"/>
          <p:cNvPicPr preferRelativeResize="0"/>
          <p:nvPr/>
        </p:nvPicPr>
        <p:blipFill rotWithShape="1">
          <a:blip r:embed="rId4">
            <a:alphaModFix/>
          </a:blip>
          <a:srcRect/>
          <a:stretch/>
        </p:blipFill>
        <p:spPr>
          <a:xfrm>
            <a:off x="301350" y="1502470"/>
            <a:ext cx="1671950" cy="640900"/>
          </a:xfrm>
          <a:prstGeom prst="rect">
            <a:avLst/>
          </a:prstGeom>
          <a:noFill/>
          <a:ln>
            <a:noFill/>
          </a:ln>
        </p:spPr>
      </p:pic>
      <p:pic>
        <p:nvPicPr>
          <p:cNvPr id="124" name="Google Shape;124;p23"/>
          <p:cNvPicPr preferRelativeResize="0"/>
          <p:nvPr/>
        </p:nvPicPr>
        <p:blipFill rotWithShape="1">
          <a:blip r:embed="rId5">
            <a:alphaModFix/>
          </a:blip>
          <a:srcRect r="2629" b="2066"/>
          <a:stretch/>
        </p:blipFill>
        <p:spPr>
          <a:xfrm>
            <a:off x="3910999" y="839127"/>
            <a:ext cx="4955400" cy="3736800"/>
          </a:xfrm>
          <a:prstGeom prst="roundRect">
            <a:avLst>
              <a:gd name="adj" fmla="val 3611"/>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E9E0"/>
        </a:solidFill>
        <a:effectLst/>
      </p:bgPr>
    </p:bg>
    <p:spTree>
      <p:nvGrpSpPr>
        <p:cNvPr id="1" name="Shape 129"/>
        <p:cNvGrpSpPr/>
        <p:nvPr/>
      </p:nvGrpSpPr>
      <p:grpSpPr>
        <a:xfrm>
          <a:off x="0" y="0"/>
          <a:ext cx="0" cy="0"/>
          <a:chOff x="0" y="0"/>
          <a:chExt cx="0" cy="0"/>
        </a:xfrm>
      </p:grpSpPr>
      <p:pic>
        <p:nvPicPr>
          <p:cNvPr id="130" name="Google Shape;130;p24"/>
          <p:cNvPicPr preferRelativeResize="0"/>
          <p:nvPr/>
        </p:nvPicPr>
        <p:blipFill rotWithShape="1">
          <a:blip r:embed="rId3">
            <a:alphaModFix/>
          </a:blip>
          <a:srcRect t="3203"/>
          <a:stretch/>
        </p:blipFill>
        <p:spPr>
          <a:xfrm>
            <a:off x="0" y="0"/>
            <a:ext cx="9144003" cy="5143501"/>
          </a:xfrm>
          <a:prstGeom prst="rect">
            <a:avLst/>
          </a:prstGeom>
          <a:noFill/>
          <a:ln>
            <a:noFill/>
          </a:ln>
        </p:spPr>
      </p:pic>
      <p:sp>
        <p:nvSpPr>
          <p:cNvPr id="131" name="Google Shape;131;p24"/>
          <p:cNvSpPr/>
          <p:nvPr/>
        </p:nvSpPr>
        <p:spPr>
          <a:xfrm>
            <a:off x="290177" y="286763"/>
            <a:ext cx="1012200" cy="156300"/>
          </a:xfrm>
          <a:prstGeom prst="roundRect">
            <a:avLst>
              <a:gd name="adj" fmla="val 50000"/>
            </a:avLst>
          </a:prstGeom>
          <a:noFill/>
          <a:ln w="9525" cap="flat" cmpd="sng">
            <a:solidFill>
              <a:schemeClr val="accent5"/>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600">
                <a:solidFill>
                  <a:schemeClr val="accent5"/>
                </a:solidFill>
                <a:latin typeface="Inter"/>
                <a:ea typeface="Inter"/>
                <a:cs typeface="Inter"/>
                <a:sym typeface="Inter"/>
              </a:rPr>
              <a:t>Inventory</a:t>
            </a:r>
            <a:endParaRPr sz="600">
              <a:solidFill>
                <a:schemeClr val="accent5"/>
              </a:solidFill>
              <a:latin typeface="Inter"/>
              <a:ea typeface="Inter"/>
              <a:cs typeface="Inter"/>
              <a:sym typeface="Inter"/>
            </a:endParaRPr>
          </a:p>
        </p:txBody>
      </p:sp>
      <p:sp>
        <p:nvSpPr>
          <p:cNvPr id="132" name="Google Shape;132;p24"/>
          <p:cNvSpPr/>
          <p:nvPr/>
        </p:nvSpPr>
        <p:spPr>
          <a:xfrm>
            <a:off x="290177" y="1075031"/>
            <a:ext cx="2790900" cy="3501000"/>
          </a:xfrm>
          <a:prstGeom prst="roundRect">
            <a:avLst>
              <a:gd name="adj" fmla="val 7376"/>
            </a:avLst>
          </a:prstGeom>
          <a:noFill/>
          <a:ln w="19050" cap="flat" cmpd="sng">
            <a:solidFill>
              <a:schemeClr val="accent5"/>
            </a:solidFill>
            <a:prstDash val="solid"/>
            <a:round/>
            <a:headEnd type="none" w="sm" len="sm"/>
            <a:tailEnd type="none" w="sm" len="sm"/>
          </a:ln>
        </p:spPr>
        <p:txBody>
          <a:bodyPr spcFirstLastPara="1" wrap="square" lIns="182875" tIns="182875" rIns="182875" bIns="91425" anchor="ctr" anchorCtr="0">
            <a:noAutofit/>
          </a:bodyPr>
          <a:lstStyle/>
          <a:p>
            <a:pPr marL="0" lvl="0" indent="0" algn="ctr" rtl="0">
              <a:spcBef>
                <a:spcPts val="0"/>
              </a:spcBef>
              <a:spcAft>
                <a:spcPts val="0"/>
              </a:spcAft>
              <a:buNone/>
            </a:pPr>
            <a:r>
              <a:rPr lang="en" sz="3600">
                <a:solidFill>
                  <a:schemeClr val="accent5"/>
                </a:solidFill>
                <a:latin typeface="Inter SemiBold"/>
                <a:ea typeface="Inter SemiBold"/>
                <a:cs typeface="Inter SemiBold"/>
                <a:sym typeface="Inter SemiBold"/>
              </a:rPr>
              <a:t>33K</a:t>
            </a:r>
            <a:endParaRPr sz="3600">
              <a:solidFill>
                <a:schemeClr val="accent5"/>
              </a:solidFill>
              <a:latin typeface="Inter SemiBold"/>
              <a:ea typeface="Inter SemiBold"/>
              <a:cs typeface="Inter SemiBold"/>
              <a:sym typeface="Inter SemiBold"/>
            </a:endParaRPr>
          </a:p>
          <a:p>
            <a:pPr marL="0" lvl="0" indent="0" algn="ctr" rtl="0">
              <a:spcBef>
                <a:spcPts val="400"/>
              </a:spcBef>
              <a:spcAft>
                <a:spcPts val="0"/>
              </a:spcAft>
              <a:buNone/>
            </a:pPr>
            <a:r>
              <a:rPr lang="en" sz="1100">
                <a:solidFill>
                  <a:schemeClr val="lt1"/>
                </a:solidFill>
                <a:latin typeface="Inter Medium"/>
                <a:ea typeface="Inter Medium"/>
                <a:cs typeface="Inter Medium"/>
                <a:sym typeface="Inter Medium"/>
              </a:rPr>
              <a:t>Hotels across the U.S offering GSA or lower</a:t>
            </a:r>
            <a:endParaRPr sz="1100">
              <a:solidFill>
                <a:schemeClr val="lt1"/>
              </a:solidFill>
              <a:latin typeface="Inter Medium"/>
              <a:ea typeface="Inter Medium"/>
              <a:cs typeface="Inter Medium"/>
              <a:sym typeface="Inter Medium"/>
            </a:endParaRPr>
          </a:p>
          <a:p>
            <a:pPr marL="0" lvl="0" indent="0" algn="ctr" rtl="0">
              <a:spcBef>
                <a:spcPts val="0"/>
              </a:spcBef>
              <a:spcAft>
                <a:spcPts val="0"/>
              </a:spcAft>
              <a:buNone/>
            </a:pPr>
            <a:endParaRPr sz="1000">
              <a:solidFill>
                <a:srgbClr val="EEE9E0"/>
              </a:solidFill>
              <a:latin typeface="Inter Medium"/>
              <a:ea typeface="Inter Medium"/>
              <a:cs typeface="Inter Medium"/>
              <a:sym typeface="Inter Medium"/>
            </a:endParaRPr>
          </a:p>
        </p:txBody>
      </p:sp>
      <p:sp>
        <p:nvSpPr>
          <p:cNvPr id="133" name="Google Shape;133;p24"/>
          <p:cNvSpPr/>
          <p:nvPr/>
        </p:nvSpPr>
        <p:spPr>
          <a:xfrm>
            <a:off x="3176503" y="1075031"/>
            <a:ext cx="2790900" cy="3501000"/>
          </a:xfrm>
          <a:prstGeom prst="roundRect">
            <a:avLst>
              <a:gd name="adj" fmla="val 7397"/>
            </a:avLst>
          </a:prstGeom>
          <a:noFill/>
          <a:ln w="19050" cap="flat" cmpd="sng">
            <a:solidFill>
              <a:schemeClr val="accent5"/>
            </a:solidFill>
            <a:prstDash val="solid"/>
            <a:round/>
            <a:headEnd type="none" w="sm" len="sm"/>
            <a:tailEnd type="none" w="sm" len="sm"/>
          </a:ln>
        </p:spPr>
        <p:txBody>
          <a:bodyPr spcFirstLastPara="1" wrap="square" lIns="182875" tIns="182875" rIns="182875" bIns="91425" anchor="ctr" anchorCtr="0">
            <a:noAutofit/>
          </a:bodyPr>
          <a:lstStyle/>
          <a:p>
            <a:pPr marL="0" lvl="0" indent="0" algn="ctr" rtl="0">
              <a:spcBef>
                <a:spcPts val="0"/>
              </a:spcBef>
              <a:spcAft>
                <a:spcPts val="0"/>
              </a:spcAft>
              <a:buNone/>
            </a:pPr>
            <a:r>
              <a:rPr lang="en" sz="3600">
                <a:solidFill>
                  <a:schemeClr val="accent4"/>
                </a:solidFill>
                <a:latin typeface="Inter SemiBold"/>
                <a:ea typeface="Inter SemiBold"/>
                <a:cs typeface="Inter SemiBold"/>
                <a:sym typeface="Inter SemiBold"/>
              </a:rPr>
              <a:t>4.5K+</a:t>
            </a:r>
            <a:endParaRPr sz="3600">
              <a:solidFill>
                <a:schemeClr val="accent4"/>
              </a:solidFill>
              <a:latin typeface="Inter SemiBold"/>
              <a:ea typeface="Inter SemiBold"/>
              <a:cs typeface="Inter SemiBold"/>
              <a:sym typeface="Inter SemiBold"/>
            </a:endParaRPr>
          </a:p>
          <a:p>
            <a:pPr marL="0" lvl="0" indent="0" algn="ctr" rtl="0">
              <a:spcBef>
                <a:spcPts val="400"/>
              </a:spcBef>
              <a:spcAft>
                <a:spcPts val="0"/>
              </a:spcAft>
              <a:buNone/>
            </a:pPr>
            <a:r>
              <a:rPr lang="en" sz="1100">
                <a:solidFill>
                  <a:schemeClr val="lt1"/>
                </a:solidFill>
                <a:latin typeface="Inter Medium"/>
                <a:ea typeface="Inter Medium"/>
                <a:cs typeface="Inter Medium"/>
                <a:sym typeface="Inter Medium"/>
              </a:rPr>
              <a:t>Hotels in Texas</a:t>
            </a:r>
            <a:endParaRPr sz="1000">
              <a:solidFill>
                <a:schemeClr val="lt1"/>
              </a:solidFill>
              <a:latin typeface="Inter Medium"/>
              <a:ea typeface="Inter Medium"/>
              <a:cs typeface="Inter Medium"/>
              <a:sym typeface="Inter Medium"/>
            </a:endParaRPr>
          </a:p>
        </p:txBody>
      </p:sp>
      <p:sp>
        <p:nvSpPr>
          <p:cNvPr id="134" name="Google Shape;134;p24"/>
          <p:cNvSpPr/>
          <p:nvPr/>
        </p:nvSpPr>
        <p:spPr>
          <a:xfrm>
            <a:off x="6062829" y="1075031"/>
            <a:ext cx="2790900" cy="3501000"/>
          </a:xfrm>
          <a:prstGeom prst="roundRect">
            <a:avLst>
              <a:gd name="adj" fmla="val 8128"/>
            </a:avLst>
          </a:prstGeom>
          <a:noFill/>
          <a:ln w="19050" cap="flat" cmpd="sng">
            <a:solidFill>
              <a:schemeClr val="accent5"/>
            </a:solidFill>
            <a:prstDash val="solid"/>
            <a:round/>
            <a:headEnd type="none" w="sm" len="sm"/>
            <a:tailEnd type="none" w="sm" len="sm"/>
          </a:ln>
        </p:spPr>
        <p:txBody>
          <a:bodyPr spcFirstLastPara="1" wrap="square" lIns="182875" tIns="182875" rIns="182875" bIns="91425" anchor="ctr" anchorCtr="0">
            <a:noAutofit/>
          </a:bodyPr>
          <a:lstStyle/>
          <a:p>
            <a:pPr marL="0" lvl="0" indent="0" algn="ctr" rtl="0">
              <a:spcBef>
                <a:spcPts val="0"/>
              </a:spcBef>
              <a:spcAft>
                <a:spcPts val="0"/>
              </a:spcAft>
              <a:buNone/>
            </a:pPr>
            <a:r>
              <a:rPr lang="en" sz="3600">
                <a:solidFill>
                  <a:schemeClr val="accent4"/>
                </a:solidFill>
                <a:latin typeface="Inter SemiBold"/>
                <a:ea typeface="Inter SemiBold"/>
                <a:cs typeface="Inter SemiBold"/>
                <a:sym typeface="Inter SemiBold"/>
              </a:rPr>
              <a:t>3K+</a:t>
            </a:r>
            <a:endParaRPr sz="3600">
              <a:solidFill>
                <a:schemeClr val="accent4"/>
              </a:solidFill>
              <a:latin typeface="Inter SemiBold"/>
              <a:ea typeface="Inter SemiBold"/>
              <a:cs typeface="Inter SemiBold"/>
              <a:sym typeface="Inter SemiBold"/>
            </a:endParaRPr>
          </a:p>
          <a:p>
            <a:pPr marL="0" lvl="0" indent="0" algn="ctr" rtl="0">
              <a:spcBef>
                <a:spcPts val="400"/>
              </a:spcBef>
              <a:spcAft>
                <a:spcPts val="0"/>
              </a:spcAft>
              <a:buNone/>
            </a:pPr>
            <a:r>
              <a:rPr lang="en" sz="1100">
                <a:solidFill>
                  <a:schemeClr val="lt1"/>
                </a:solidFill>
                <a:latin typeface="Inter Medium"/>
                <a:ea typeface="Inter Medium"/>
                <a:cs typeface="Inter Medium"/>
                <a:sym typeface="Inter Medium"/>
              </a:rPr>
              <a:t>State of Texas Partnered Hotels</a:t>
            </a:r>
            <a:endParaRPr sz="3600">
              <a:solidFill>
                <a:schemeClr val="accent4"/>
              </a:solidFill>
              <a:latin typeface="Inter SemiBold"/>
              <a:ea typeface="Inter SemiBold"/>
              <a:cs typeface="Inter SemiBold"/>
              <a:sym typeface="Inter SemiBold"/>
            </a:endParaRPr>
          </a:p>
        </p:txBody>
      </p:sp>
      <p:pic>
        <p:nvPicPr>
          <p:cNvPr id="135" name="Google Shape;135;p24"/>
          <p:cNvPicPr preferRelativeResize="0"/>
          <p:nvPr/>
        </p:nvPicPr>
        <p:blipFill>
          <a:blip r:embed="rId4">
            <a:alphaModFix/>
          </a:blip>
          <a:stretch>
            <a:fillRect/>
          </a:stretch>
        </p:blipFill>
        <p:spPr>
          <a:xfrm>
            <a:off x="8245621" y="4769887"/>
            <a:ext cx="620763" cy="171888"/>
          </a:xfrm>
          <a:prstGeom prst="rect">
            <a:avLst/>
          </a:prstGeom>
          <a:noFill/>
          <a:ln>
            <a:noFill/>
          </a:ln>
        </p:spPr>
      </p:pic>
      <p:sp>
        <p:nvSpPr>
          <p:cNvPr id="136" name="Google Shape;136;p24"/>
          <p:cNvSpPr txBox="1"/>
          <p:nvPr/>
        </p:nvSpPr>
        <p:spPr>
          <a:xfrm>
            <a:off x="290175"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Confidential</a:t>
            </a:r>
            <a:endParaRPr sz="600">
              <a:solidFill>
                <a:schemeClr val="dk2"/>
              </a:solidFill>
              <a:latin typeface="Inter"/>
              <a:ea typeface="Inter"/>
              <a:cs typeface="Inter"/>
              <a:sym typeface="Inter"/>
            </a:endParaRPr>
          </a:p>
        </p:txBody>
      </p:sp>
      <p:sp>
        <p:nvSpPr>
          <p:cNvPr id="137" name="Google Shape;137;p24"/>
          <p:cNvSpPr txBox="1"/>
          <p:nvPr/>
        </p:nvSpPr>
        <p:spPr>
          <a:xfrm>
            <a:off x="1732501"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Q3 2024</a:t>
            </a:r>
            <a:endParaRPr sz="600">
              <a:solidFill>
                <a:schemeClr val="dk2"/>
              </a:solidFill>
              <a:latin typeface="Inter"/>
              <a:ea typeface="Inter"/>
              <a:cs typeface="Inter"/>
              <a:sym typeface="Inte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41"/>
        <p:cNvGrpSpPr/>
        <p:nvPr/>
      </p:nvGrpSpPr>
      <p:grpSpPr>
        <a:xfrm>
          <a:off x="0" y="0"/>
          <a:ext cx="0" cy="0"/>
          <a:chOff x="0" y="0"/>
          <a:chExt cx="0" cy="0"/>
        </a:xfrm>
      </p:grpSpPr>
      <p:pic>
        <p:nvPicPr>
          <p:cNvPr id="142" name="Google Shape;142;p25"/>
          <p:cNvPicPr preferRelativeResize="0"/>
          <p:nvPr/>
        </p:nvPicPr>
        <p:blipFill rotWithShape="1">
          <a:blip r:embed="rId3">
            <a:alphaModFix/>
          </a:blip>
          <a:srcRect l="9674" t="2935" r="-344" b="7842"/>
          <a:stretch/>
        </p:blipFill>
        <p:spPr>
          <a:xfrm flipH="1">
            <a:off x="6055340" y="1018894"/>
            <a:ext cx="2790900" cy="2552100"/>
          </a:xfrm>
          <a:prstGeom prst="roundRect">
            <a:avLst>
              <a:gd name="adj" fmla="val 5803"/>
            </a:avLst>
          </a:prstGeom>
          <a:noFill/>
          <a:ln>
            <a:noFill/>
          </a:ln>
        </p:spPr>
      </p:pic>
      <p:pic>
        <p:nvPicPr>
          <p:cNvPr id="143" name="Google Shape;143;p25"/>
          <p:cNvPicPr preferRelativeResize="0"/>
          <p:nvPr/>
        </p:nvPicPr>
        <p:blipFill rotWithShape="1">
          <a:blip r:embed="rId4">
            <a:alphaModFix/>
          </a:blip>
          <a:srcRect r="32157" b="2884"/>
          <a:stretch/>
        </p:blipFill>
        <p:spPr>
          <a:xfrm>
            <a:off x="3174694" y="1018894"/>
            <a:ext cx="2790900" cy="2552100"/>
          </a:xfrm>
          <a:prstGeom prst="roundRect">
            <a:avLst>
              <a:gd name="adj" fmla="val 6518"/>
            </a:avLst>
          </a:prstGeom>
          <a:noFill/>
          <a:ln>
            <a:noFill/>
          </a:ln>
        </p:spPr>
      </p:pic>
      <p:pic>
        <p:nvPicPr>
          <p:cNvPr id="144" name="Google Shape;144;p25"/>
          <p:cNvPicPr preferRelativeResize="0"/>
          <p:nvPr/>
        </p:nvPicPr>
        <p:blipFill rotWithShape="1">
          <a:blip r:embed="rId5">
            <a:alphaModFix/>
          </a:blip>
          <a:srcRect t="36682" b="2312"/>
          <a:stretch/>
        </p:blipFill>
        <p:spPr>
          <a:xfrm>
            <a:off x="294151" y="1018941"/>
            <a:ext cx="2790900" cy="2552100"/>
          </a:xfrm>
          <a:prstGeom prst="roundRect">
            <a:avLst>
              <a:gd name="adj" fmla="val 6532"/>
            </a:avLst>
          </a:prstGeom>
          <a:noFill/>
          <a:ln>
            <a:noFill/>
          </a:ln>
        </p:spPr>
      </p:pic>
      <p:sp>
        <p:nvSpPr>
          <p:cNvPr id="145" name="Google Shape;145;p25"/>
          <p:cNvSpPr txBox="1"/>
          <p:nvPr/>
        </p:nvSpPr>
        <p:spPr>
          <a:xfrm>
            <a:off x="290177" y="479166"/>
            <a:ext cx="3939900" cy="539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400" b="1">
                <a:solidFill>
                  <a:srgbClr val="F8F6F2"/>
                </a:solidFill>
                <a:latin typeface="Inter"/>
                <a:ea typeface="Inter"/>
                <a:cs typeface="Inter"/>
                <a:sym typeface="Inter"/>
              </a:rPr>
              <a:t>Benefits</a:t>
            </a:r>
            <a:endParaRPr sz="2400" b="1">
              <a:solidFill>
                <a:srgbClr val="F8F6F2"/>
              </a:solidFill>
              <a:latin typeface="Inter"/>
              <a:ea typeface="Inter"/>
              <a:cs typeface="Inter"/>
              <a:sym typeface="Inter"/>
            </a:endParaRPr>
          </a:p>
        </p:txBody>
      </p:sp>
      <p:sp>
        <p:nvSpPr>
          <p:cNvPr id="146" name="Google Shape;146;p25"/>
          <p:cNvSpPr/>
          <p:nvPr/>
        </p:nvSpPr>
        <p:spPr>
          <a:xfrm>
            <a:off x="290177" y="286763"/>
            <a:ext cx="1012200" cy="156300"/>
          </a:xfrm>
          <a:prstGeom prst="roundRect">
            <a:avLst>
              <a:gd name="adj" fmla="val 50000"/>
            </a:avLst>
          </a:prstGeom>
          <a:noFill/>
          <a:ln w="9525" cap="flat" cmpd="sng">
            <a:solidFill>
              <a:srgbClr val="1E9D6D"/>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600">
                <a:solidFill>
                  <a:srgbClr val="1E9D6D"/>
                </a:solidFill>
                <a:latin typeface="Inter"/>
                <a:ea typeface="Inter"/>
                <a:cs typeface="Inter"/>
                <a:sym typeface="Inter"/>
              </a:rPr>
              <a:t>Benefits</a:t>
            </a:r>
            <a:endParaRPr sz="600">
              <a:solidFill>
                <a:srgbClr val="1E9D6D"/>
              </a:solidFill>
              <a:latin typeface="Inter"/>
              <a:ea typeface="Inter"/>
              <a:cs typeface="Inter"/>
              <a:sym typeface="Inter"/>
            </a:endParaRPr>
          </a:p>
        </p:txBody>
      </p:sp>
      <p:sp>
        <p:nvSpPr>
          <p:cNvPr id="147" name="Google Shape;147;p25"/>
          <p:cNvSpPr txBox="1"/>
          <p:nvPr/>
        </p:nvSpPr>
        <p:spPr>
          <a:xfrm>
            <a:off x="299800" y="3636202"/>
            <a:ext cx="2553000" cy="96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b="1">
                <a:solidFill>
                  <a:srgbClr val="F8F6F2"/>
                </a:solidFill>
                <a:latin typeface="Inter"/>
                <a:ea typeface="Inter"/>
                <a:cs typeface="Inter"/>
                <a:sym typeface="Inter"/>
              </a:rPr>
              <a:t>HE DIRECT</a:t>
            </a:r>
            <a:endParaRPr sz="900" b="1">
              <a:solidFill>
                <a:srgbClr val="F8F6F2"/>
              </a:solidFill>
              <a:latin typeface="Inter"/>
              <a:ea typeface="Inter"/>
              <a:cs typeface="Inter"/>
              <a:sym typeface="Inter"/>
            </a:endParaRPr>
          </a:p>
          <a:p>
            <a:pPr marL="0" lvl="0" indent="0" algn="l" rtl="0">
              <a:spcBef>
                <a:spcPts val="0"/>
              </a:spcBef>
              <a:spcAft>
                <a:spcPts val="0"/>
              </a:spcAft>
              <a:buNone/>
            </a:pPr>
            <a:endParaRPr sz="900" b="1">
              <a:solidFill>
                <a:srgbClr val="F8F6F2"/>
              </a:solidFill>
              <a:latin typeface="Inter"/>
              <a:ea typeface="Inter"/>
              <a:cs typeface="Inter"/>
              <a:sym typeface="Inter"/>
            </a:endParaRPr>
          </a:p>
          <a:p>
            <a:pPr marL="0" lvl="0" indent="0" algn="l" rtl="0">
              <a:spcBef>
                <a:spcPts val="0"/>
              </a:spcBef>
              <a:spcAft>
                <a:spcPts val="0"/>
              </a:spcAft>
              <a:buNone/>
            </a:pPr>
            <a:r>
              <a:rPr lang="en" sz="900">
                <a:solidFill>
                  <a:srgbClr val="9E9E9E"/>
                </a:solidFill>
                <a:latin typeface="Inter"/>
                <a:ea typeface="Inter"/>
                <a:cs typeface="Inter"/>
                <a:sym typeface="Inter"/>
              </a:rPr>
              <a:t>The state of Texas' exclusive negotiated rates with hotel partners. There are over 3,000 hotels across Texas partnered with us to offer GSA rates, flexible cancellation policies, and refunds for unused nights.</a:t>
            </a:r>
            <a:endParaRPr sz="900">
              <a:solidFill>
                <a:srgbClr val="9E9E9E"/>
              </a:solidFill>
              <a:latin typeface="Inter"/>
              <a:ea typeface="Inter"/>
              <a:cs typeface="Inter"/>
              <a:sym typeface="Inter"/>
            </a:endParaRPr>
          </a:p>
          <a:p>
            <a:pPr marL="0" lvl="0" indent="0" algn="l" rtl="0">
              <a:spcBef>
                <a:spcPts val="0"/>
              </a:spcBef>
              <a:spcAft>
                <a:spcPts val="0"/>
              </a:spcAft>
              <a:buNone/>
            </a:pPr>
            <a:endParaRPr sz="900">
              <a:solidFill>
                <a:srgbClr val="EEE9E0"/>
              </a:solidFill>
              <a:latin typeface="Inter"/>
              <a:ea typeface="Inter"/>
              <a:cs typeface="Inter"/>
              <a:sym typeface="Inter"/>
            </a:endParaRPr>
          </a:p>
        </p:txBody>
      </p:sp>
      <p:sp>
        <p:nvSpPr>
          <p:cNvPr id="148" name="Google Shape;148;p25"/>
          <p:cNvSpPr txBox="1"/>
          <p:nvPr/>
        </p:nvSpPr>
        <p:spPr>
          <a:xfrm>
            <a:off x="3178500" y="3636227"/>
            <a:ext cx="2553000" cy="969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b="1">
                <a:solidFill>
                  <a:srgbClr val="F8F6F2"/>
                </a:solidFill>
                <a:latin typeface="Inter"/>
                <a:ea typeface="Inter"/>
                <a:cs typeface="Inter"/>
                <a:sym typeface="Inter"/>
              </a:rPr>
              <a:t>HOTEL LOYALTY</a:t>
            </a:r>
            <a:endParaRPr sz="900" b="1">
              <a:solidFill>
                <a:srgbClr val="F8F6F2"/>
              </a:solidFill>
              <a:latin typeface="Inter"/>
              <a:ea typeface="Inter"/>
              <a:cs typeface="Inter"/>
              <a:sym typeface="Inter"/>
            </a:endParaRPr>
          </a:p>
          <a:p>
            <a:pPr marL="0" lvl="0" indent="0" algn="l" rtl="0">
              <a:spcBef>
                <a:spcPts val="0"/>
              </a:spcBef>
              <a:spcAft>
                <a:spcPts val="0"/>
              </a:spcAft>
              <a:buNone/>
            </a:pPr>
            <a:endParaRPr sz="900">
              <a:solidFill>
                <a:srgbClr val="EEE9E0"/>
              </a:solidFill>
              <a:latin typeface="Inter"/>
              <a:ea typeface="Inter"/>
              <a:cs typeface="Inter"/>
              <a:sym typeface="Inter"/>
            </a:endParaRPr>
          </a:p>
          <a:p>
            <a:pPr marL="0" lvl="0" indent="0" algn="l" rtl="0">
              <a:spcBef>
                <a:spcPts val="0"/>
              </a:spcBef>
              <a:spcAft>
                <a:spcPts val="0"/>
              </a:spcAft>
              <a:buNone/>
            </a:pPr>
            <a:r>
              <a:rPr lang="en" sz="900">
                <a:solidFill>
                  <a:srgbClr val="9E9E9E"/>
                </a:solidFill>
                <a:latin typeface="Inter"/>
                <a:ea typeface="Inter"/>
                <a:cs typeface="Inter"/>
                <a:sym typeface="Inter"/>
              </a:rPr>
              <a:t>Connect your favorite loyalty reward programs and continue to earn points on eligible travel. We are partnered with your favorite loyalty programs so you can earn from both Engine and our partners.</a:t>
            </a:r>
            <a:endParaRPr sz="900">
              <a:solidFill>
                <a:srgbClr val="9E9E9E"/>
              </a:solidFill>
              <a:latin typeface="Inter"/>
              <a:ea typeface="Inter"/>
              <a:cs typeface="Inter"/>
              <a:sym typeface="Inter"/>
            </a:endParaRPr>
          </a:p>
          <a:p>
            <a:pPr marL="0" lvl="0" indent="0" algn="l" rtl="0">
              <a:spcBef>
                <a:spcPts val="0"/>
              </a:spcBef>
              <a:spcAft>
                <a:spcPts val="0"/>
              </a:spcAft>
              <a:buNone/>
            </a:pPr>
            <a:endParaRPr sz="900">
              <a:solidFill>
                <a:srgbClr val="EEE9E0"/>
              </a:solidFill>
              <a:latin typeface="Inter"/>
              <a:ea typeface="Inter"/>
              <a:cs typeface="Inter"/>
              <a:sym typeface="Inter"/>
            </a:endParaRPr>
          </a:p>
          <a:p>
            <a:pPr marL="0" lvl="0" indent="0" algn="l" rtl="0">
              <a:spcBef>
                <a:spcPts val="0"/>
              </a:spcBef>
              <a:spcAft>
                <a:spcPts val="0"/>
              </a:spcAft>
              <a:buNone/>
            </a:pPr>
            <a:endParaRPr sz="900">
              <a:solidFill>
                <a:srgbClr val="EEE9E0"/>
              </a:solidFill>
              <a:latin typeface="Inter"/>
              <a:ea typeface="Inter"/>
              <a:cs typeface="Inter"/>
              <a:sym typeface="Inter"/>
            </a:endParaRPr>
          </a:p>
        </p:txBody>
      </p:sp>
      <p:sp>
        <p:nvSpPr>
          <p:cNvPr id="149" name="Google Shape;149;p25"/>
          <p:cNvSpPr txBox="1"/>
          <p:nvPr/>
        </p:nvSpPr>
        <p:spPr>
          <a:xfrm>
            <a:off x="6085775" y="3605102"/>
            <a:ext cx="2553000" cy="1000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900" b="1">
                <a:solidFill>
                  <a:srgbClr val="F8F6F2"/>
                </a:solidFill>
                <a:latin typeface="Inter"/>
                <a:ea typeface="Inter"/>
                <a:cs typeface="Inter"/>
                <a:sym typeface="Inter"/>
              </a:rPr>
              <a:t>VISIBILITY</a:t>
            </a:r>
            <a:endParaRPr sz="900" b="1">
              <a:solidFill>
                <a:srgbClr val="F8F6F2"/>
              </a:solidFill>
              <a:latin typeface="Inter"/>
              <a:ea typeface="Inter"/>
              <a:cs typeface="Inter"/>
              <a:sym typeface="Inter"/>
            </a:endParaRPr>
          </a:p>
          <a:p>
            <a:pPr marL="0" lvl="0" indent="0" algn="l" rtl="0">
              <a:spcBef>
                <a:spcPts val="0"/>
              </a:spcBef>
              <a:spcAft>
                <a:spcPts val="0"/>
              </a:spcAft>
              <a:buNone/>
            </a:pPr>
            <a:endParaRPr sz="900">
              <a:solidFill>
                <a:srgbClr val="EEE9E0"/>
              </a:solidFill>
              <a:latin typeface="Inter"/>
              <a:ea typeface="Inter"/>
              <a:cs typeface="Inter"/>
              <a:sym typeface="Inter"/>
            </a:endParaRPr>
          </a:p>
          <a:p>
            <a:pPr marL="0" lvl="0" indent="0" algn="l" rtl="0">
              <a:spcBef>
                <a:spcPts val="0"/>
              </a:spcBef>
              <a:spcAft>
                <a:spcPts val="0"/>
              </a:spcAft>
              <a:buNone/>
            </a:pPr>
            <a:r>
              <a:rPr lang="en" sz="900">
                <a:solidFill>
                  <a:srgbClr val="9E9E9E"/>
                </a:solidFill>
                <a:latin typeface="Inter"/>
                <a:ea typeface="Inter"/>
                <a:cs typeface="Inter"/>
                <a:sym typeface="Inter"/>
              </a:rPr>
              <a:t>View all bookings made at your agency, along with access to your trends tab. Get a deeper insight into your spending, and filter by department or city.</a:t>
            </a:r>
            <a:endParaRPr sz="900">
              <a:solidFill>
                <a:srgbClr val="9E9E9E"/>
              </a:solidFill>
              <a:latin typeface="Inter"/>
              <a:ea typeface="Inter"/>
              <a:cs typeface="Inter"/>
              <a:sym typeface="Inter"/>
            </a:endParaRPr>
          </a:p>
          <a:p>
            <a:pPr marL="0" lvl="0" indent="0" algn="l" rtl="0">
              <a:spcBef>
                <a:spcPts val="0"/>
              </a:spcBef>
              <a:spcAft>
                <a:spcPts val="0"/>
              </a:spcAft>
              <a:buNone/>
            </a:pPr>
            <a:endParaRPr sz="900">
              <a:solidFill>
                <a:srgbClr val="EEE9E0"/>
              </a:solidFill>
              <a:latin typeface="Inter"/>
              <a:ea typeface="Inter"/>
              <a:cs typeface="Inter"/>
              <a:sym typeface="Inter"/>
            </a:endParaRPr>
          </a:p>
          <a:p>
            <a:pPr marL="0" lvl="0" indent="0" algn="l" rtl="0">
              <a:spcBef>
                <a:spcPts val="0"/>
              </a:spcBef>
              <a:spcAft>
                <a:spcPts val="0"/>
              </a:spcAft>
              <a:buNone/>
            </a:pPr>
            <a:endParaRPr sz="900">
              <a:solidFill>
                <a:srgbClr val="EEE9E0"/>
              </a:solidFill>
              <a:latin typeface="Inter"/>
              <a:ea typeface="Inter"/>
              <a:cs typeface="Inter"/>
              <a:sym typeface="Inter"/>
            </a:endParaRPr>
          </a:p>
        </p:txBody>
      </p:sp>
      <p:pic>
        <p:nvPicPr>
          <p:cNvPr id="150" name="Google Shape;150;p25"/>
          <p:cNvPicPr preferRelativeResize="0"/>
          <p:nvPr/>
        </p:nvPicPr>
        <p:blipFill>
          <a:blip r:embed="rId6">
            <a:alphaModFix/>
          </a:blip>
          <a:stretch>
            <a:fillRect/>
          </a:stretch>
        </p:blipFill>
        <p:spPr>
          <a:xfrm>
            <a:off x="8245621" y="4769887"/>
            <a:ext cx="620763" cy="171888"/>
          </a:xfrm>
          <a:prstGeom prst="rect">
            <a:avLst/>
          </a:prstGeom>
          <a:noFill/>
          <a:ln>
            <a:noFill/>
          </a:ln>
        </p:spPr>
      </p:pic>
      <p:sp>
        <p:nvSpPr>
          <p:cNvPr id="151" name="Google Shape;151;p25"/>
          <p:cNvSpPr txBox="1"/>
          <p:nvPr/>
        </p:nvSpPr>
        <p:spPr>
          <a:xfrm>
            <a:off x="290175"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Confidential</a:t>
            </a:r>
            <a:endParaRPr sz="600">
              <a:solidFill>
                <a:schemeClr val="dk2"/>
              </a:solidFill>
              <a:latin typeface="Inter"/>
              <a:ea typeface="Inter"/>
              <a:cs typeface="Inter"/>
              <a:sym typeface="Inter"/>
            </a:endParaRPr>
          </a:p>
        </p:txBody>
      </p:sp>
      <p:sp>
        <p:nvSpPr>
          <p:cNvPr id="152" name="Google Shape;152;p25"/>
          <p:cNvSpPr txBox="1"/>
          <p:nvPr/>
        </p:nvSpPr>
        <p:spPr>
          <a:xfrm>
            <a:off x="1732501"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Q3 2024</a:t>
            </a:r>
            <a:endParaRPr sz="600">
              <a:solidFill>
                <a:schemeClr val="dk2"/>
              </a:solidFill>
              <a:latin typeface="Inter"/>
              <a:ea typeface="Inter"/>
              <a:cs typeface="Inter"/>
              <a:sym typeface="Inte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7"/>
        <p:cNvGrpSpPr/>
        <p:nvPr/>
      </p:nvGrpSpPr>
      <p:grpSpPr>
        <a:xfrm>
          <a:off x="0" y="0"/>
          <a:ext cx="0" cy="0"/>
          <a:chOff x="0" y="0"/>
          <a:chExt cx="0" cy="0"/>
        </a:xfrm>
      </p:grpSpPr>
      <p:sp>
        <p:nvSpPr>
          <p:cNvPr id="158" name="Google Shape;158;p26"/>
          <p:cNvSpPr/>
          <p:nvPr/>
        </p:nvSpPr>
        <p:spPr>
          <a:xfrm>
            <a:off x="290177" y="216375"/>
            <a:ext cx="1290900" cy="297000"/>
          </a:xfrm>
          <a:prstGeom prst="roundRect">
            <a:avLst>
              <a:gd name="adj" fmla="val 50000"/>
            </a:avLst>
          </a:prstGeom>
          <a:noFill/>
          <a:ln w="9525" cap="flat" cmpd="sng">
            <a:solidFill>
              <a:schemeClr val="accent5"/>
            </a:solidFill>
            <a:prstDash val="solid"/>
            <a:round/>
            <a:headEnd type="none" w="sm" len="sm"/>
            <a:tailEnd type="none" w="sm" len="sm"/>
          </a:ln>
        </p:spPr>
        <p:txBody>
          <a:bodyPr spcFirstLastPara="1" wrap="square" lIns="34275" tIns="34275" rIns="34275" bIns="34275" anchor="ctr" anchorCtr="0">
            <a:noAutofit/>
          </a:bodyPr>
          <a:lstStyle/>
          <a:p>
            <a:pPr marL="0" lvl="0" indent="0" algn="ctr" rtl="0">
              <a:spcBef>
                <a:spcPts val="0"/>
              </a:spcBef>
              <a:spcAft>
                <a:spcPts val="0"/>
              </a:spcAft>
              <a:buNone/>
            </a:pPr>
            <a:r>
              <a:rPr lang="en" sz="1100">
                <a:solidFill>
                  <a:schemeClr val="accent5"/>
                </a:solidFill>
                <a:latin typeface="Inter"/>
                <a:ea typeface="Inter"/>
                <a:cs typeface="Inter"/>
                <a:sym typeface="Inter"/>
              </a:rPr>
              <a:t>Booking</a:t>
            </a:r>
            <a:endParaRPr sz="1100">
              <a:solidFill>
                <a:schemeClr val="accent5"/>
              </a:solidFill>
              <a:latin typeface="Inter"/>
              <a:ea typeface="Inter"/>
              <a:cs typeface="Inter"/>
              <a:sym typeface="Inter"/>
            </a:endParaRPr>
          </a:p>
        </p:txBody>
      </p:sp>
      <p:pic>
        <p:nvPicPr>
          <p:cNvPr id="159" name="Google Shape;159;p26"/>
          <p:cNvPicPr preferRelativeResize="0"/>
          <p:nvPr/>
        </p:nvPicPr>
        <p:blipFill>
          <a:blip r:embed="rId3">
            <a:alphaModFix/>
          </a:blip>
          <a:stretch>
            <a:fillRect/>
          </a:stretch>
        </p:blipFill>
        <p:spPr>
          <a:xfrm>
            <a:off x="8245621" y="4769887"/>
            <a:ext cx="620763" cy="171888"/>
          </a:xfrm>
          <a:prstGeom prst="rect">
            <a:avLst/>
          </a:prstGeom>
          <a:noFill/>
          <a:ln>
            <a:noFill/>
          </a:ln>
        </p:spPr>
      </p:pic>
      <p:sp>
        <p:nvSpPr>
          <p:cNvPr id="160" name="Google Shape;160;p26"/>
          <p:cNvSpPr txBox="1"/>
          <p:nvPr/>
        </p:nvSpPr>
        <p:spPr>
          <a:xfrm>
            <a:off x="290175"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Confidential</a:t>
            </a:r>
            <a:endParaRPr sz="600">
              <a:solidFill>
                <a:schemeClr val="dk2"/>
              </a:solidFill>
              <a:latin typeface="Inter"/>
              <a:ea typeface="Inter"/>
              <a:cs typeface="Inter"/>
              <a:sym typeface="Inter"/>
            </a:endParaRPr>
          </a:p>
        </p:txBody>
      </p:sp>
      <p:sp>
        <p:nvSpPr>
          <p:cNvPr id="161" name="Google Shape;161;p26"/>
          <p:cNvSpPr txBox="1"/>
          <p:nvPr/>
        </p:nvSpPr>
        <p:spPr>
          <a:xfrm>
            <a:off x="1732501" y="4834187"/>
            <a:ext cx="1338900" cy="1563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600">
                <a:solidFill>
                  <a:schemeClr val="dk2"/>
                </a:solidFill>
                <a:latin typeface="Inter"/>
                <a:ea typeface="Inter"/>
                <a:cs typeface="Inter"/>
                <a:sym typeface="Inter"/>
              </a:rPr>
              <a:t>Q3 2024</a:t>
            </a:r>
            <a:endParaRPr sz="600">
              <a:solidFill>
                <a:schemeClr val="dk2"/>
              </a:solidFill>
              <a:latin typeface="Inter"/>
              <a:ea typeface="Inter"/>
              <a:cs typeface="Inter"/>
              <a:sym typeface="Inter"/>
            </a:endParaRPr>
          </a:p>
        </p:txBody>
      </p:sp>
      <p:pic>
        <p:nvPicPr>
          <p:cNvPr id="162" name="Google Shape;162;p26" title="Booking.mp4">
            <a:hlinkClick r:id="rId4"/>
          </p:cNvPr>
          <p:cNvPicPr preferRelativeResize="0"/>
          <p:nvPr/>
        </p:nvPicPr>
        <p:blipFill>
          <a:blip r:embed="rId5">
            <a:alphaModFix/>
          </a:blip>
          <a:stretch>
            <a:fillRect/>
          </a:stretch>
        </p:blipFill>
        <p:spPr>
          <a:xfrm>
            <a:off x="1581075" y="66925"/>
            <a:ext cx="6679525" cy="5009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fade">
                                      <p:cBhvr>
                                        <p:cTn id="7" dur="1000"/>
                                        <p:tgtEl>
                                          <p:spTgt spid="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10121A"/>
      </a:dk1>
      <a:lt1>
        <a:srgbClr val="F8F6F2"/>
      </a:lt1>
      <a:dk2>
        <a:srgbClr val="858588"/>
      </a:dk2>
      <a:lt2>
        <a:srgbClr val="E1DFDD"/>
      </a:lt2>
      <a:accent1>
        <a:srgbClr val="2A86E9"/>
      </a:accent1>
      <a:accent2>
        <a:srgbClr val="FD4B23"/>
      </a:accent2>
      <a:accent3>
        <a:srgbClr val="7DCBD8"/>
      </a:accent3>
      <a:accent4>
        <a:srgbClr val="1E9D6D"/>
      </a:accent4>
      <a:accent5>
        <a:srgbClr val="FFB200"/>
      </a:accent5>
      <a:accent6>
        <a:srgbClr val="10121A"/>
      </a:accent6>
      <a:hlink>
        <a:srgbClr val="FD4B23"/>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657</Words>
  <Application>Microsoft Office PowerPoint</Application>
  <PresentationFormat>On-screen Show (16:9)</PresentationFormat>
  <Paragraphs>110</Paragraphs>
  <Slides>12</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Inter SemiBold</vt:lpstr>
      <vt:lpstr>Inter Medium</vt:lpstr>
      <vt:lpstr>Inter</vt:lpstr>
      <vt:lpstr>Arial</vt:lpstr>
      <vt:lpstr>Inter ExtraLight</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Goard, Latosha</dc:creator>
  <cp:lastModifiedBy>Goard, Latosha</cp:lastModifiedBy>
  <cp:revision>1</cp:revision>
  <dcterms:modified xsi:type="dcterms:W3CDTF">2024-12-04T01:03:20Z</dcterms:modified>
</cp:coreProperties>
</file>