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1"/>
  </p:notesMasterIdLst>
  <p:handoutMasterIdLst>
    <p:handoutMasterId r:id="rId22"/>
  </p:handoutMasterIdLst>
  <p:sldIdLst>
    <p:sldId id="262" r:id="rId2"/>
    <p:sldId id="305" r:id="rId3"/>
    <p:sldId id="301" r:id="rId4"/>
    <p:sldId id="283" r:id="rId5"/>
    <p:sldId id="282" r:id="rId6"/>
    <p:sldId id="284" r:id="rId7"/>
    <p:sldId id="287" r:id="rId8"/>
    <p:sldId id="291" r:id="rId9"/>
    <p:sldId id="299" r:id="rId10"/>
    <p:sldId id="309" r:id="rId11"/>
    <p:sldId id="285" r:id="rId12"/>
    <p:sldId id="310" r:id="rId13"/>
    <p:sldId id="311" r:id="rId14"/>
    <p:sldId id="303" r:id="rId15"/>
    <p:sldId id="300" r:id="rId16"/>
    <p:sldId id="295" r:id="rId17"/>
    <p:sldId id="294" r:id="rId18"/>
    <p:sldId id="307"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33B"/>
    <a:srgbClr val="00AE5A"/>
    <a:srgbClr val="003594"/>
    <a:srgbClr val="330B5A"/>
    <a:srgbClr val="285E50"/>
    <a:srgbClr val="F2D38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68579" autoAdjust="0"/>
  </p:normalViewPr>
  <p:slideViewPr>
    <p:cSldViewPr>
      <p:cViewPr varScale="1">
        <p:scale>
          <a:sx n="70" d="100"/>
          <a:sy n="70" d="100"/>
        </p:scale>
        <p:origin x="237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39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6907913106605E-2"/>
          <c:y val="0.13782505811560833"/>
          <c:w val="0.8916066342770983"/>
          <c:h val="0.73993126230438122"/>
        </c:manualLayout>
      </c:layout>
      <c:pieChart>
        <c:varyColors val="1"/>
        <c:ser>
          <c:idx val="0"/>
          <c:order val="0"/>
          <c:tx>
            <c:strRef>
              <c:f>Sheet1!$B$1</c:f>
              <c:strCache>
                <c:ptCount val="1"/>
                <c:pt idx="0">
                  <c:v>State Appropriation by Method of Finance</c:v>
                </c:pt>
              </c:strCache>
            </c:strRef>
          </c:tx>
          <c:spPr>
            <a:ln w="6350">
              <a:solidFill>
                <a:schemeClr val="tx1"/>
              </a:solidFill>
            </a:ln>
          </c:spPr>
          <c:dPt>
            <c:idx val="0"/>
            <c:bubble3D val="0"/>
            <c:spPr>
              <a:solidFill>
                <a:schemeClr val="accent1"/>
              </a:solidFill>
              <a:ln w="6350">
                <a:solidFill>
                  <a:schemeClr val="tx1"/>
                </a:solidFill>
              </a:ln>
              <a:effectLst/>
            </c:spPr>
            <c:extLst>
              <c:ext xmlns:c16="http://schemas.microsoft.com/office/drawing/2014/chart" uri="{C3380CC4-5D6E-409C-BE32-E72D297353CC}">
                <c16:uniqueId val="{00000001-4292-4F5C-B4A4-A81C3A3C6B7F}"/>
              </c:ext>
            </c:extLst>
          </c:dPt>
          <c:dPt>
            <c:idx val="1"/>
            <c:bubble3D val="0"/>
            <c:spPr>
              <a:solidFill>
                <a:schemeClr val="accent2"/>
              </a:solidFill>
              <a:ln w="6350">
                <a:solidFill>
                  <a:schemeClr val="tx1"/>
                </a:solidFill>
              </a:ln>
              <a:effectLst/>
            </c:spPr>
            <c:extLst>
              <c:ext xmlns:c16="http://schemas.microsoft.com/office/drawing/2014/chart" uri="{C3380CC4-5D6E-409C-BE32-E72D297353CC}">
                <c16:uniqueId val="{00000003-4292-4F5C-B4A4-A81C3A3C6B7F}"/>
              </c:ext>
            </c:extLst>
          </c:dPt>
          <c:dPt>
            <c:idx val="2"/>
            <c:bubble3D val="0"/>
            <c:spPr>
              <a:solidFill>
                <a:schemeClr val="accent3"/>
              </a:solidFill>
              <a:ln w="6350">
                <a:solidFill>
                  <a:schemeClr val="tx1"/>
                </a:solidFill>
              </a:ln>
              <a:effectLst/>
            </c:spPr>
            <c:extLst>
              <c:ext xmlns:c16="http://schemas.microsoft.com/office/drawing/2014/chart" uri="{C3380CC4-5D6E-409C-BE32-E72D297353CC}">
                <c16:uniqueId val="{00000005-4292-4F5C-B4A4-A81C3A3C6B7F}"/>
              </c:ext>
            </c:extLst>
          </c:dPt>
          <c:dPt>
            <c:idx val="3"/>
            <c:bubble3D val="0"/>
            <c:spPr>
              <a:solidFill>
                <a:schemeClr val="accent4"/>
              </a:solidFill>
              <a:ln w="6350">
                <a:solidFill>
                  <a:schemeClr val="tx1"/>
                </a:solidFill>
              </a:ln>
              <a:effectLst/>
            </c:spPr>
            <c:extLst>
              <c:ext xmlns:c16="http://schemas.microsoft.com/office/drawing/2014/chart" uri="{C3380CC4-5D6E-409C-BE32-E72D297353CC}">
                <c16:uniqueId val="{00000007-4292-4F5C-B4A4-A81C3A3C6B7F}"/>
              </c:ext>
            </c:extLst>
          </c:dPt>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layout>
                    <c:manualLayout>
                      <c:w val="0.30358078602620087"/>
                      <c:h val="0.1602370237692412"/>
                    </c:manualLayout>
                  </c15:layout>
                </c:ext>
                <c:ext xmlns:c16="http://schemas.microsoft.com/office/drawing/2014/chart" uri="{C3380CC4-5D6E-409C-BE32-E72D297353CC}">
                  <c16:uniqueId val="{00000001-4292-4F5C-B4A4-A81C3A3C6B7F}"/>
                </c:ext>
              </c:extLst>
            </c:dLbl>
            <c:dLbl>
              <c:idx val="1"/>
              <c:layout>
                <c:manualLayout>
                  <c:x val="-3.7997431172167306E-2"/>
                  <c:y val="-5.7338184642649259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103D8BAD-E7BA-4029-9EE6-74AC76F772DE}" type="CATEGORYNAME">
                      <a:rPr lang="en-US" smtClean="0"/>
                      <a:pPr>
                        <a:defRPr sz="1400" b="1"/>
                      </a:pPr>
                      <a:t>[CATEGORY NAME]</a:t>
                    </a:fld>
                    <a:r>
                      <a:rPr lang="en-US" baseline="0" dirty="0"/>
                      <a:t>
</a:t>
                    </a:r>
                    <a:fld id="{4889FFCF-964B-414C-93DD-B8B414487C65}" type="PERCENTAGE">
                      <a:rPr lang="en-US" baseline="0"/>
                      <a:pPr>
                        <a:defRPr sz="1400" b="1"/>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0348941754621098"/>
                      <c:h val="0.1503039251671171"/>
                    </c:manualLayout>
                  </c15:layout>
                  <c15:dlblFieldTable/>
                  <c15:showDataLabelsRange val="0"/>
                </c:ext>
                <c:ext xmlns:c16="http://schemas.microsoft.com/office/drawing/2014/chart" uri="{C3380CC4-5D6E-409C-BE32-E72D297353CC}">
                  <c16:uniqueId val="{00000003-4292-4F5C-B4A4-A81C3A3C6B7F}"/>
                </c:ext>
              </c:extLst>
            </c:dLbl>
            <c:dLbl>
              <c:idx val="2"/>
              <c:layout>
                <c:manualLayout>
                  <c:x val="0.19153515385044956"/>
                  <c:y val="-0.2224342468699137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92-4F5C-B4A4-A81C3A3C6B7F}"/>
                </c:ext>
              </c:extLst>
            </c:dLbl>
            <c:dLbl>
              <c:idx val="3"/>
              <c:layout>
                <c:manualLayout>
                  <c:x val="0.17988384430669571"/>
                  <c:y val="0.14831657064151468"/>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907215055564862"/>
                      <c:h val="0.16023710612076922"/>
                    </c:manualLayout>
                  </c15:layout>
                </c:ext>
                <c:ext xmlns:c16="http://schemas.microsoft.com/office/drawing/2014/chart" uri="{C3380CC4-5D6E-409C-BE32-E72D297353CC}">
                  <c16:uniqueId val="{00000007-4292-4F5C-B4A4-A81C3A3C6B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General Revenue</c:v>
                </c:pt>
                <c:pt idx="1">
                  <c:v>GR-Dedicated</c:v>
                </c:pt>
                <c:pt idx="2">
                  <c:v>Other Funds</c:v>
                </c:pt>
                <c:pt idx="3">
                  <c:v>Federal Funds</c:v>
                </c:pt>
              </c:strCache>
            </c:strRef>
          </c:cat>
          <c:val>
            <c:numRef>
              <c:f>Sheet1!$B$2:$B$5</c:f>
              <c:numCache>
                <c:formatCode>#,##0.0</c:formatCode>
                <c:ptCount val="4"/>
                <c:pt idx="0">
                  <c:v>149095.5</c:v>
                </c:pt>
                <c:pt idx="1">
                  <c:v>8148.6</c:v>
                </c:pt>
                <c:pt idx="2">
                  <c:v>79770.399999999994</c:v>
                </c:pt>
                <c:pt idx="3">
                  <c:v>100925.2</c:v>
                </c:pt>
              </c:numCache>
            </c:numRef>
          </c:val>
          <c:extLst>
            <c:ext xmlns:c16="http://schemas.microsoft.com/office/drawing/2014/chart" uri="{C3380CC4-5D6E-409C-BE32-E72D297353CC}">
              <c16:uniqueId val="{00000008-4292-4F5C-B4A4-A81C3A3C6B7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r>
              <a:rPr lang="en-US" dirty="0"/>
              <a:t>Legislative Budget Board</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fld id="{281BF8A1-4B9F-4000-927E-0F0726AC069E}" type="datetimeFigureOut">
              <a:rPr lang="en-US" smtClean="0"/>
              <a:pPr/>
              <a:t>7/8/2025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5BBD0E7E-EB61-4FDA-8037-D9BBBCBBF805}"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a:p>
        </p:txBody>
      </p:sp>
      <p:sp>
        <p:nvSpPr>
          <p:cNvPr id="4" name="Notes Placeholder 3"/>
          <p:cNvSpPr>
            <a:spLocks noGrp="1"/>
          </p:cNvSpPr>
          <p:nvPr>
            <p:ph type="body" sz="quarter" idx="3"/>
          </p:nvPr>
        </p:nvSpPr>
        <p:spPr>
          <a:xfrm>
            <a:off x="701040" y="4415790"/>
            <a:ext cx="5608320" cy="4183380"/>
          </a:xfrm>
          <a:prstGeom prst="rect">
            <a:avLst/>
          </a:prstGeom>
        </p:spPr>
        <p:txBody>
          <a:bodyPr vert="horz" lIns="93173" tIns="46587" rIns="93173" bIns="46587"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en-US" sz="2400" b="0" i="0" kern="1200" baseline="0" smtClean="0">
        <a:solidFill>
          <a:schemeClr val="tx1"/>
        </a:solidFill>
        <a:latin typeface="Arial" pitchFamily="34" charset="0"/>
        <a:ea typeface="+mn-ea"/>
        <a:cs typeface="Arial" pitchFamily="34" charset="0"/>
      </a:defRPr>
    </a:lvl1pPr>
    <a:lvl2pPr marL="457200" algn="l" defTabSz="914400" rtl="0" eaLnBrk="1" latinLnBrk="0" hangingPunct="1">
      <a:defRPr sz="2400" kern="1200">
        <a:solidFill>
          <a:schemeClr val="tx1"/>
        </a:solidFill>
        <a:latin typeface="Arial" pitchFamily="34" charset="0"/>
        <a:ea typeface="+mn-ea"/>
        <a:cs typeface="Arial" pitchFamily="34" charset="0"/>
      </a:defRPr>
    </a:lvl2pPr>
    <a:lvl3pPr marL="914400" algn="l" defTabSz="914400" rtl="0" eaLnBrk="1" latinLnBrk="0" hangingPunct="1">
      <a:defRPr sz="2400" kern="1200">
        <a:solidFill>
          <a:schemeClr val="tx1"/>
        </a:solidFill>
        <a:latin typeface="Arial" pitchFamily="34" charset="0"/>
        <a:ea typeface="+mn-ea"/>
        <a:cs typeface="Arial" pitchFamily="34" charset="0"/>
      </a:defRPr>
    </a:lvl3pPr>
    <a:lvl4pPr marL="1371600" algn="l" defTabSz="914400" rtl="0" eaLnBrk="1" latinLnBrk="0" hangingPunct="1">
      <a:defRPr sz="2400" kern="1200">
        <a:solidFill>
          <a:schemeClr val="tx1"/>
        </a:solidFill>
        <a:latin typeface="Arial" pitchFamily="34" charset="0"/>
        <a:ea typeface="+mn-ea"/>
        <a:cs typeface="Arial" pitchFamily="34" charset="0"/>
      </a:defRPr>
    </a:lvl4pPr>
    <a:lvl5pPr marL="1828800" algn="l" defTabSz="914400" rtl="0" eaLnBrk="1" latinLnBrk="0" hangingPunct="1">
      <a:defRPr sz="24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497840" y="4416107"/>
            <a:ext cx="6014720" cy="4183380"/>
          </a:xfrm>
          <a:prstGeom prst="rect">
            <a:avLst/>
          </a:prstGeom>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42C4B-2AB9-568A-D6E3-70432710F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9DDA8-6DE0-209E-6A70-CCB379466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D7CAF-2DC0-C703-8E18-47AE595B05DF}"/>
              </a:ext>
            </a:extLst>
          </p:cNvPr>
          <p:cNvSpPr>
            <a:spLocks noGrp="1"/>
          </p:cNvSpPr>
          <p:nvPr>
            <p:ph type="body" idx="1"/>
          </p:nvPr>
        </p:nvSpPr>
        <p:spPr>
          <a:xfrm>
            <a:off x="701040" y="4416107"/>
            <a:ext cx="5608320" cy="4183380"/>
          </a:xfrm>
        </p:spPr>
        <p:txBody>
          <a:bodyPr>
            <a:normAutofit/>
          </a:bodyPr>
          <a:lstStyle/>
          <a:p>
            <a:endParaRPr lang="en-US" dirty="0"/>
          </a:p>
        </p:txBody>
      </p:sp>
    </p:spTree>
    <p:extLst>
      <p:ext uri="{BB962C8B-B14F-4D97-AF65-F5344CB8AC3E}">
        <p14:creationId xmlns:p14="http://schemas.microsoft.com/office/powerpoint/2010/main" val="144514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7877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9C11-A29C-C5B1-9936-CBEB29429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CC5E7-18A7-2547-EDAC-89F52F4D9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09D12-46A5-EE25-6651-89B86BC30BB0}"/>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5566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8729-819B-205C-0A0C-995186932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5DDAB-E7FD-FF01-E314-87D7277BE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43293-88AC-8BA2-1C07-CB7AB98A982F}"/>
              </a:ext>
            </a:extLst>
          </p:cNvPr>
          <p:cNvSpPr>
            <a:spLocks noGrp="1"/>
          </p:cNvSpPr>
          <p:nvPr>
            <p:ph type="body" idx="1"/>
          </p:nvPr>
        </p:nvSpPr>
        <p:spPr/>
        <p:txBody>
          <a:bodyPr>
            <a:normAutofit/>
          </a:bodyPr>
          <a:lstStyle/>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69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8160" y="4572000"/>
            <a:ext cx="5974080" cy="3909060"/>
          </a:xfrm>
        </p:spPr>
        <p:txBody>
          <a:bodyPr>
            <a:normAutofit/>
          </a:bodyPr>
          <a:lstStyle/>
          <a:p>
            <a:endParaRPr lang="en-US" dirty="0"/>
          </a:p>
        </p:txBody>
      </p:sp>
    </p:spTree>
    <p:extLst>
      <p:ext uri="{BB962C8B-B14F-4D97-AF65-F5344CB8AC3E}">
        <p14:creationId xmlns:p14="http://schemas.microsoft.com/office/powerpoint/2010/main" val="81151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095" y="4419600"/>
            <a:ext cx="5844209" cy="3581400"/>
          </a:xfrm>
          <a:prstGeom prst="rect">
            <a:avLst/>
          </a:prstGeom>
        </p:spPr>
        <p:txBody>
          <a:bodyPr>
            <a:noAutofit/>
          </a:bodyPr>
          <a:lstStyle/>
          <a:p>
            <a:endParaRPr lang="en-US" dirty="0"/>
          </a:p>
        </p:txBody>
      </p:sp>
    </p:spTree>
    <p:extLst>
      <p:ext uri="{BB962C8B-B14F-4D97-AF65-F5344CB8AC3E}">
        <p14:creationId xmlns:p14="http://schemas.microsoft.com/office/powerpoint/2010/main" val="3174243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095" y="4419600"/>
            <a:ext cx="5844209" cy="4560570"/>
          </a:xfrm>
          <a:prstGeom prst="rect">
            <a:avLst/>
          </a:prstGeom>
        </p:spPr>
        <p:txBody>
          <a:bodyPr>
            <a:noAutofit/>
          </a:bodyPr>
          <a:lstStyle/>
          <a:p>
            <a:endParaRPr lang="en-US" dirty="0"/>
          </a:p>
        </p:txBody>
      </p:sp>
    </p:spTree>
    <p:extLst>
      <p:ext uri="{BB962C8B-B14F-4D97-AF65-F5344CB8AC3E}">
        <p14:creationId xmlns:p14="http://schemas.microsoft.com/office/powerpoint/2010/main" val="612824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095" y="4495800"/>
            <a:ext cx="5844209" cy="4560570"/>
          </a:xfrm>
          <a:prstGeom prst="rect">
            <a:avLst/>
          </a:prstGeom>
        </p:spPr>
        <p:txBody>
          <a:bodyPr>
            <a:noAutofit/>
          </a:bodyPr>
          <a:lstStyle/>
          <a:p>
            <a:endParaRPr lang="en-US" dirty="0"/>
          </a:p>
        </p:txBody>
      </p:sp>
    </p:spTree>
    <p:extLst>
      <p:ext uri="{BB962C8B-B14F-4D97-AF65-F5344CB8AC3E}">
        <p14:creationId xmlns:p14="http://schemas.microsoft.com/office/powerpoint/2010/main" val="268846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F2F52-EB02-ECA5-ECB5-BBA3E62B4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FB2A7-252F-93C3-B4B1-CF7CE9296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3A461-AD5A-E392-7DE1-12C559D96009}"/>
              </a:ext>
            </a:extLst>
          </p:cNvPr>
          <p:cNvSpPr>
            <a:spLocks noGrp="1"/>
          </p:cNvSpPr>
          <p:nvPr>
            <p:ph type="body" idx="1"/>
          </p:nvPr>
        </p:nvSpPr>
        <p:spPr>
          <a:xfrm>
            <a:off x="556591" y="4419600"/>
            <a:ext cx="5844209" cy="4560570"/>
          </a:xfrm>
          <a:prstGeom prst="rect">
            <a:avLst/>
          </a:prstGeom>
        </p:spPr>
        <p:txBody>
          <a:bodyPr>
            <a:noAutofit/>
          </a:bodyPr>
          <a:lstStyle/>
          <a:p>
            <a:endParaRPr lang="en-US" dirty="0"/>
          </a:p>
        </p:txBody>
      </p:sp>
    </p:spTree>
    <p:extLst>
      <p:ext uri="{BB962C8B-B14F-4D97-AF65-F5344CB8AC3E}">
        <p14:creationId xmlns:p14="http://schemas.microsoft.com/office/powerpoint/2010/main" val="101006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543040" cy="4183380"/>
          </a:xfrm>
        </p:spPr>
        <p:txBody>
          <a:bodyPr>
            <a:normAutofit/>
          </a:bodyPr>
          <a:lstStyle/>
          <a:p>
            <a:endParaRPr lang="en-US" sz="16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1050" y="4419600"/>
            <a:ext cx="5448300" cy="3918663"/>
          </a:xfrm>
          <a:prstGeom prst="rect">
            <a:avLst/>
          </a:prstGeom>
        </p:spPr>
        <p:txBody>
          <a:bodyPr>
            <a:no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9740" y="4419600"/>
            <a:ext cx="6090920" cy="3886200"/>
          </a:xfrm>
          <a:prstGeom prst="rect">
            <a:avLst/>
          </a:prstGeom>
        </p:spPr>
        <p:txBody>
          <a:bodyPr>
            <a:noAutofit/>
          </a:bodyPr>
          <a:lstStyle/>
          <a:p>
            <a:endParaRPr lang="en-US" dirty="0"/>
          </a:p>
        </p:txBody>
      </p:sp>
    </p:spTree>
    <p:extLst>
      <p:ext uri="{BB962C8B-B14F-4D97-AF65-F5344CB8AC3E}">
        <p14:creationId xmlns:p14="http://schemas.microsoft.com/office/powerpoint/2010/main" val="175433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2343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7840" y="4443253"/>
            <a:ext cx="6014720" cy="4156234"/>
          </a:xfrm>
          <a:prstGeom prst="rect">
            <a:avLst/>
          </a:prstGeom>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Tree>
    <p:extLst>
      <p:ext uri="{BB962C8B-B14F-4D97-AF65-F5344CB8AC3E}">
        <p14:creationId xmlns:p14="http://schemas.microsoft.com/office/powerpoint/2010/main" val="253810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2199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8160" y="4343400"/>
            <a:ext cx="5974080" cy="3768090"/>
          </a:xfrm>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914400" y="1600200"/>
            <a:ext cx="7315200" cy="1470025"/>
          </a:xfrm>
        </p:spPr>
        <p:txBody>
          <a:bodyPr>
            <a:normAutofit/>
          </a:bodyPr>
          <a:lstStyle>
            <a:lvl1pPr>
              <a:defRPr sz="3200" b="1"/>
            </a:lvl1pPr>
          </a:lstStyle>
          <a:p>
            <a:r>
              <a:rPr lang="en-US"/>
              <a:t>Click to edit Master title style</a:t>
            </a:r>
            <a:endParaRPr lang="en-US" dirty="0"/>
          </a:p>
        </p:txBody>
      </p:sp>
      <p:sp>
        <p:nvSpPr>
          <p:cNvPr id="3" name="Subtitle 2"/>
          <p:cNvSpPr>
            <a:spLocks noGrp="1"/>
          </p:cNvSpPr>
          <p:nvPr>
            <p:ph type="subTitle" idx="1"/>
          </p:nvPr>
        </p:nvSpPr>
        <p:spPr>
          <a:xfrm>
            <a:off x="914400" y="2971800"/>
            <a:ext cx="7315200" cy="1752600"/>
          </a:xfrm>
        </p:spPr>
        <p:txBody>
          <a:bodyPr>
            <a:normAutofit/>
          </a:bodyPr>
          <a:lstStyle>
            <a:lvl1pPr marL="0" indent="0" algn="ctr">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914400" y="5791200"/>
            <a:ext cx="4572000" cy="457200"/>
          </a:xfrm>
        </p:spPr>
        <p:txBody>
          <a:bodyPr>
            <a:noAutofit/>
          </a:bodyPr>
          <a:lstStyle>
            <a:lvl1pPr marL="0" indent="0" algn="l">
              <a:lnSpc>
                <a:spcPct val="150000"/>
              </a:lnSpc>
              <a:spcBef>
                <a:spcPts val="0"/>
              </a:spcBef>
              <a:tabLst>
                <a:tab pos="7546975" algn="r"/>
              </a:tabLst>
              <a:defRPr sz="1400" b="0" baseline="0"/>
            </a:lvl1pPr>
          </a:lstStyle>
          <a:p>
            <a:pPr algn="l">
              <a:lnSpc>
                <a:spcPct val="150000"/>
              </a:lnSpc>
              <a:tabLst>
                <a:tab pos="7546975" algn="r"/>
              </a:tabLst>
            </a:pPr>
            <a:r>
              <a:rPr lang="en-US" b="1" spc="-20" dirty="0"/>
              <a:t>LEGISLATIVE BUDGET BOARD STAFF</a:t>
            </a:r>
          </a:p>
        </p:txBody>
      </p:sp>
      <p:sp>
        <p:nvSpPr>
          <p:cNvPr id="13" name="Text Placeholder 11"/>
          <p:cNvSpPr>
            <a:spLocks noGrp="1"/>
          </p:cNvSpPr>
          <p:nvPr>
            <p:ph type="body" sz="quarter" idx="11" hasCustomPrompt="1"/>
          </p:nvPr>
        </p:nvSpPr>
        <p:spPr>
          <a:xfrm>
            <a:off x="914400" y="5486400"/>
            <a:ext cx="7315200" cy="457200"/>
          </a:xfrm>
        </p:spPr>
        <p:txBody>
          <a:bodyPr>
            <a:noAutofit/>
          </a:bodyPr>
          <a:lstStyle>
            <a:lvl1pPr marL="0" indent="0" algn="l">
              <a:lnSpc>
                <a:spcPct val="150000"/>
              </a:lnSpc>
              <a:spcBef>
                <a:spcPts val="0"/>
              </a:spcBef>
              <a:tabLst>
                <a:tab pos="7546975" algn="r"/>
              </a:tabLst>
              <a:defRPr sz="1400"/>
            </a:lvl1pPr>
          </a:lstStyle>
          <a:p>
            <a:pPr algn="l">
              <a:lnSpc>
                <a:spcPct val="150000"/>
              </a:lnSpc>
              <a:tabLst>
                <a:tab pos="7546975" algn="r"/>
              </a:tabLst>
            </a:pPr>
            <a:r>
              <a:rPr lang="en-US" b="1" spc="-20" dirty="0"/>
              <a:t>PRESENTED TO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228600"/>
            <a:ext cx="8229600" cy="1066800"/>
          </a:xfrm>
        </p:spPr>
        <p:txBody>
          <a:bodyPr>
            <a:normAutofit/>
          </a:bodyPr>
          <a:lstStyle>
            <a:lvl1pPr>
              <a:defRPr sz="3200" b="1"/>
            </a:lvl1p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5" name="Slide Number Placeholder 14"/>
          <p:cNvSpPr>
            <a:spLocks noGrp="1"/>
          </p:cNvSpPr>
          <p:nvPr>
            <p:ph type="sldNum" sz="quarter" idx="11"/>
          </p:nvPr>
        </p:nvSpPr>
        <p:spPr/>
        <p:txBody>
          <a:bodyPr/>
          <a:lstStyle/>
          <a:p>
            <a:fld id="{D834564F-6D3B-406C-B0D1-672588DF73BB}"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a:t>LEGISLATIVE BUDGET BOARD ID: ###</a:t>
            </a:r>
            <a:endParaRPr lang="en-US" dirty="0"/>
          </a:p>
        </p:txBody>
      </p:sp>
      <p:cxnSp>
        <p:nvCxnSpPr>
          <p:cNvPr id="17" name="Straight Connector 16"/>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3"/>
          </p:nvPr>
        </p:nvSpPr>
        <p:spPr>
          <a:xfrm>
            <a:off x="466344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41437"/>
            <a:ext cx="4040188" cy="334963"/>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8200" y="1341438"/>
            <a:ext cx="4041775" cy="334962"/>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title"/>
          </p:nvPr>
        </p:nvSpPr>
        <p:spPr>
          <a:xfrm>
            <a:off x="457200" y="228600"/>
            <a:ext cx="8229600" cy="1066800"/>
          </a:xfrm>
        </p:spPr>
        <p:txBody>
          <a:bodyPr>
            <a:normAutofit/>
          </a:bodyPr>
          <a:lstStyle>
            <a:lvl1pPr>
              <a:defRPr sz="3200" b="1"/>
            </a:lvl1pPr>
          </a:lstStyle>
          <a:p>
            <a:r>
              <a:rPr lang="en-US"/>
              <a:t>Click to edit Master title style</a:t>
            </a:r>
            <a:endParaRPr lang="en-US" dirty="0"/>
          </a:p>
        </p:txBody>
      </p:sp>
      <p:sp>
        <p:nvSpPr>
          <p:cNvPr id="16" name="Date Placeholder 1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cxnSp>
        <p:nvCxnSpPr>
          <p:cNvPr id="19" name="Straight Connector 1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13"/>
          </p:nvPr>
        </p:nvSpPr>
        <p:spPr>
          <a:xfrm>
            <a:off x="4661263"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lvl1pPr>
              <a:defRPr sz="3200" b="1"/>
            </a:lvl1pPr>
          </a:lstStyle>
          <a:p>
            <a:r>
              <a:rPr lang="en-US"/>
              <a:t>Click to edit Master title style</a:t>
            </a:r>
            <a:endParaRPr lang="en-US" dirty="0"/>
          </a:p>
        </p:txBody>
      </p:sp>
      <p:sp>
        <p:nvSpPr>
          <p:cNvPr id="10" name="Date Placeholder 9"/>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1" name="Slide Number Placeholder 10"/>
          <p:cNvSpPr>
            <a:spLocks noGrp="1"/>
          </p:cNvSpPr>
          <p:nvPr>
            <p:ph type="sldNum" sz="quarter" idx="11"/>
          </p:nvPr>
        </p:nvSpPr>
        <p:spPr/>
        <p:txBody>
          <a:bodyPr/>
          <a:lstStyle/>
          <a:p>
            <a:fld id="{D834564F-6D3B-406C-B0D1-672588DF73BB}"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a:t>LEGISLATIVE BUDGET BOARD ID: ###</a:t>
            </a:r>
            <a:endParaRPr lang="en-US" dirty="0"/>
          </a:p>
        </p:txBody>
      </p:sp>
      <p:cxnSp>
        <p:nvCxnSpPr>
          <p:cNvPr id="13" name="Straight Connector 12"/>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7" name="Slide Number Placeholder 6"/>
          <p:cNvSpPr>
            <a:spLocks noGrp="1"/>
          </p:cNvSpPr>
          <p:nvPr>
            <p:ph type="sldNum" sz="quarter" idx="11"/>
          </p:nvPr>
        </p:nvSpPr>
        <p:spPr/>
        <p:txBody>
          <a:bodyPr/>
          <a:lstStyle/>
          <a:p>
            <a:fld id="{D834564F-6D3B-406C-B0D1-672588DF73BB}" type="slidenum">
              <a:rPr lang="en-US" smtClean="0"/>
              <a:pPr/>
              <a:t>‹#›</a:t>
            </a:fld>
            <a:endParaRPr lang="en-US" dirty="0"/>
          </a:p>
        </p:txBody>
      </p:sp>
      <p:sp>
        <p:nvSpPr>
          <p:cNvPr id="8" name="Footer Placeholder 7"/>
          <p:cNvSpPr>
            <a:spLocks noGrp="1"/>
          </p:cNvSpPr>
          <p:nvPr>
            <p:ph type="ftr" sz="quarter" idx="12"/>
          </p:nvPr>
        </p:nvSpPr>
        <p:spPr/>
        <p:txBody>
          <a:bodyPr/>
          <a:lstStyle/>
          <a:p>
            <a:r>
              <a:rPr lang="en-US"/>
              <a:t>LEGISLATIVE BUDGET BOARD ID: ###</a:t>
            </a:r>
            <a:endParaRPr lang="en-US" dirty="0"/>
          </a:p>
        </p:txBody>
      </p:sp>
      <p:cxnSp>
        <p:nvCxnSpPr>
          <p:cNvPr id="10" name="Straight Connector 9"/>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eneral_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4" name="Footer Placeholder 3"/>
          <p:cNvSpPr>
            <a:spLocks noGrp="1"/>
          </p:cNvSpPr>
          <p:nvPr>
            <p:ph type="ftr" sz="quarter" idx="11"/>
          </p:nvPr>
        </p:nvSpPr>
        <p:spPr/>
        <p:txBody>
          <a:bodyPr/>
          <a:lstStyle/>
          <a:p>
            <a:r>
              <a:rPr lang="en-US"/>
              <a:t>LEGISLATIVE BUDGET BOARD ID: ###</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a:t>
            </a:fld>
            <a:endParaRPr lang="en-US" dirty="0"/>
          </a:p>
        </p:txBody>
      </p:sp>
      <p:sp>
        <p:nvSpPr>
          <p:cNvPr id="6" name="Rectangle 5"/>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57200" y="228600"/>
            <a:ext cx="8229600" cy="1066800"/>
          </a:xfrm>
        </p:spPr>
        <p:txBody>
          <a:bodyPr>
            <a:normAutofit/>
          </a:bodyPr>
          <a:lstStyle>
            <a:lvl1pPr>
              <a:defRPr sz="3200" b="1" baseline="0"/>
            </a:lvl1pPr>
          </a:lstStyle>
          <a:p>
            <a:r>
              <a:rPr lang="en-US" dirty="0"/>
              <a:t>General purpose slide</a:t>
            </a:r>
          </a:p>
        </p:txBody>
      </p:sp>
      <p:sp>
        <p:nvSpPr>
          <p:cNvPr id="8"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00000"/>
              <a:buFont typeface="Arial" pitchFamily="34" charset="0"/>
              <a:buChar char="○"/>
              <a:defRPr baseline="0"/>
            </a:lvl3pPr>
          </a:lstStyle>
          <a:p>
            <a:pPr lvl="0"/>
            <a:r>
              <a:rPr lang="en-US" dirty="0"/>
              <a:t>General text or insert:</a:t>
            </a:r>
          </a:p>
          <a:p>
            <a:pPr lvl="1"/>
            <a:r>
              <a:rPr lang="en-US" dirty="0"/>
              <a:t>table; or</a:t>
            </a:r>
          </a:p>
          <a:p>
            <a:pPr lvl="1"/>
            <a:r>
              <a:rPr lang="en-US" dirty="0"/>
              <a:t>graphic; or</a:t>
            </a:r>
          </a:p>
          <a:p>
            <a:pPr lvl="1"/>
            <a:r>
              <a:rPr lang="en-US" dirty="0"/>
              <a:t>image.</a:t>
            </a:r>
          </a:p>
          <a:p>
            <a:pPr lvl="0"/>
            <a:r>
              <a:rPr lang="en-US" dirty="0"/>
              <a:t>This is the main slide you will use throughout your presentation.</a:t>
            </a:r>
          </a:p>
          <a:p>
            <a:pPr lvl="0"/>
            <a:r>
              <a:rPr lang="en-US" dirty="0"/>
              <a:t>Instructions: show supporting info in text, potentially using a bulleted list</a:t>
            </a:r>
          </a:p>
          <a:p>
            <a:pPr lvl="1"/>
            <a:r>
              <a:rPr lang="en-US" dirty="0"/>
              <a:t>First bullet point</a:t>
            </a:r>
          </a:p>
          <a:p>
            <a:pPr lvl="1"/>
            <a:r>
              <a:rPr lang="en-US" dirty="0"/>
              <a:t>Second bullet point</a:t>
            </a:r>
          </a:p>
          <a:p>
            <a:pPr lvl="3"/>
            <a:r>
              <a:rPr lang="en-US" dirty="0"/>
              <a:t>First sub-point: Do not go below this level; re-format your information instead</a:t>
            </a:r>
          </a:p>
          <a:p>
            <a:pPr lvl="3"/>
            <a:r>
              <a:rPr lang="en-US" dirty="0"/>
              <a:t>Second sub-point</a:t>
            </a:r>
          </a:p>
          <a:p>
            <a:pPr lvl="1"/>
            <a:r>
              <a:rPr lang="en-US" dirty="0"/>
              <a:t>Third bullet point</a:t>
            </a:r>
          </a:p>
        </p:txBody>
      </p:sp>
      <p:cxnSp>
        <p:nvCxnSpPr>
          <p:cNvPr id="2" name="Straight Connector 1">
            <a:extLst>
              <a:ext uri="{FF2B5EF4-FFF2-40B4-BE49-F238E27FC236}">
                <a16:creationId xmlns:a16="http://schemas.microsoft.com/office/drawing/2014/main" id="{B7D0B055-08AB-2A77-349B-9CF15C5AB8F4}"/>
              </a:ext>
            </a:extLst>
          </p:cNvPr>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BB_Identification">
    <p:spTree>
      <p:nvGrpSpPr>
        <p:cNvPr id="1" name=""/>
        <p:cNvGrpSpPr/>
        <p:nvPr/>
      </p:nvGrpSpPr>
      <p:grpSpPr>
        <a:xfrm>
          <a:off x="0" y="0"/>
          <a:ext cx="0" cy="0"/>
          <a:chOff x="0" y="0"/>
          <a:chExt cx="0" cy="0"/>
        </a:xfrm>
      </p:grpSpPr>
      <p:sp>
        <p:nvSpPr>
          <p:cNvPr id="7" name="Rectangle 6"/>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Legislative Budget Board</a:t>
            </a:r>
          </a:p>
        </p:txBody>
      </p:sp>
      <p:sp>
        <p:nvSpPr>
          <p:cNvPr id="3" name="Content Placeholder 2"/>
          <p:cNvSpPr>
            <a:spLocks noGrp="1"/>
          </p:cNvSpPr>
          <p:nvPr>
            <p:ph idx="1" hasCustomPrompt="1"/>
          </p:nvPr>
        </p:nvSpPr>
        <p:spPr>
          <a:xfrm>
            <a:off x="457200" y="1341437"/>
            <a:ext cx="8229600" cy="4983163"/>
          </a:xfrm>
        </p:spPr>
        <p:txBody>
          <a:bodyPr/>
          <a:lstStyle>
            <a:lvl1pPr marL="0" indent="0">
              <a:buFont typeface="Arial" pitchFamily="34" charset="0"/>
              <a:buNone/>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a:t>The LBB is a permanent joint committee of the Texas Legislature</a:t>
            </a:r>
          </a:p>
          <a:p>
            <a:pPr lvl="1"/>
            <a:r>
              <a:rPr lang="en-US" dirty="0"/>
              <a:t>Develops budget and policy recommendations for legislative appropriations</a:t>
            </a:r>
          </a:p>
          <a:p>
            <a:pPr lvl="1"/>
            <a:r>
              <a:rPr lang="en-US" dirty="0"/>
              <a:t>Completes fiscal analyses for proposed legislation</a:t>
            </a:r>
          </a:p>
          <a:p>
            <a:pPr lvl="1"/>
            <a:r>
              <a:rPr lang="en-US" dirty="0"/>
              <a:t>Conducts evaluations and reviews to improve the efficiency and performance of state and local operations</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Charge/Overview">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Statement of Interim Charge</a:t>
            </a:r>
          </a:p>
        </p:txBody>
      </p:sp>
      <p:sp>
        <p:nvSpPr>
          <p:cNvPr id="3" name="Content Placeholder 2"/>
          <p:cNvSpPr>
            <a:spLocks noGrp="1"/>
          </p:cNvSpPr>
          <p:nvPr>
            <p:ph idx="1" hasCustomPrompt="1"/>
          </p:nvPr>
        </p:nvSpPr>
        <p:spPr>
          <a:xfrm>
            <a:off x="457200" y="1341437"/>
            <a:ext cx="8229600" cy="4983163"/>
          </a:xfrm>
        </p:spPr>
        <p:txBody>
          <a:bodyPr/>
          <a:lstStyle>
            <a:lvl1pPr marL="0" indent="0">
              <a:defRPr baseline="0"/>
            </a:lvl1pPr>
            <a:lvl2pPr marL="457200" indent="-228600">
              <a:spcBef>
                <a:spcPts val="1200"/>
              </a:spcBef>
              <a:buSzPct val="100000"/>
              <a:buFont typeface="+mj-lt"/>
              <a:buAutoNum type="arabicPeriod"/>
              <a:defRPr baseline="0"/>
            </a:lvl2pPr>
            <a:lvl3pPr>
              <a:buSzPct val="150000"/>
              <a:buFont typeface="Arial" pitchFamily="34" charset="0"/>
              <a:buChar char="□"/>
              <a:defRPr baseline="0"/>
            </a:lvl3pPr>
          </a:lstStyle>
          <a:p>
            <a:pPr lvl="0"/>
            <a:r>
              <a:rPr lang="en-US" dirty="0"/>
              <a:t>Here is an overview of the presentation:</a:t>
            </a:r>
          </a:p>
          <a:p>
            <a:pPr lvl="1"/>
            <a:r>
              <a:rPr lang="en-US" dirty="0"/>
              <a:t>First support of main point</a:t>
            </a:r>
          </a:p>
          <a:p>
            <a:pPr lvl="1"/>
            <a:r>
              <a:rPr lang="en-US" dirty="0"/>
              <a:t>Second support of main point</a:t>
            </a:r>
          </a:p>
          <a:p>
            <a:pPr lvl="1"/>
            <a:r>
              <a:rPr lang="en-US" dirty="0"/>
              <a:t>Third support of main point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Presenter_Identification">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Your Presenter</a:t>
            </a:r>
          </a:p>
        </p:txBody>
      </p:sp>
      <p:sp>
        <p:nvSpPr>
          <p:cNvPr id="3"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a:t>Who I am:</a:t>
            </a:r>
          </a:p>
          <a:p>
            <a:pPr lvl="1"/>
            <a:r>
              <a:rPr lang="en-US" dirty="0"/>
              <a:t>Job title and function</a:t>
            </a:r>
          </a:p>
          <a:p>
            <a:pPr lvl="1"/>
            <a:r>
              <a:rPr lang="en-US" dirty="0"/>
              <a:t>Specialty area and skills</a:t>
            </a:r>
          </a:p>
          <a:p>
            <a:pPr lvl="1"/>
            <a:r>
              <a:rPr lang="en-US" dirty="0"/>
              <a:t>Background</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HowtoInsertTable">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How to insert a table</a:t>
            </a:r>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i="0" baseline="0"/>
            </a:lvl2pPr>
            <a:lvl3pPr marL="914400" indent="-228600">
              <a:buSzPct val="100000"/>
              <a:buFont typeface="+mj-lt"/>
              <a:buAutoNum type="arabicPeriod"/>
              <a:defRPr baseline="0"/>
            </a:lvl3pPr>
          </a:lstStyle>
          <a:p>
            <a:pPr lvl="0"/>
            <a:r>
              <a:rPr lang="en-US" dirty="0"/>
              <a:t>Instructions: show supporting info in a table</a:t>
            </a:r>
          </a:p>
          <a:p>
            <a:pPr lvl="1"/>
            <a:r>
              <a:rPr lang="en-US" dirty="0"/>
              <a:t>How to insert a table:</a:t>
            </a:r>
          </a:p>
          <a:p>
            <a:pPr lvl="2"/>
            <a:r>
              <a:rPr lang="en-US" dirty="0"/>
              <a:t>Click the Insert tab</a:t>
            </a:r>
          </a:p>
          <a:p>
            <a:pPr lvl="2"/>
            <a:r>
              <a:rPr lang="en-US" dirty="0"/>
              <a:t>In the Illustrations group, click Picture</a:t>
            </a:r>
          </a:p>
          <a:p>
            <a:pPr lvl="2"/>
            <a:r>
              <a:rPr lang="en-US" dirty="0"/>
              <a:t>Navigate to S:\\folder\</a:t>
            </a:r>
            <a:r>
              <a:rPr lang="en-US" dirty="0" err="1"/>
              <a:t>Figurename</a:t>
            </a:r>
            <a:endParaRPr lang="en-US" dirty="0"/>
          </a:p>
          <a:p>
            <a:pPr lvl="2"/>
            <a:r>
              <a:rPr lang="en-US" dirty="0"/>
              <a:t>Double-click folder</a:t>
            </a:r>
          </a:p>
          <a:p>
            <a:pPr lvl="2"/>
            <a:r>
              <a:rPr lang="en-US" dirty="0"/>
              <a:t>Select table</a:t>
            </a:r>
          </a:p>
          <a:p>
            <a:pPr lvl="2"/>
            <a:r>
              <a:rPr lang="en-US" dirty="0"/>
              <a:t>Click Insert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ample_Table">
    <p:spTree>
      <p:nvGrpSpPr>
        <p:cNvPr id="1" name=""/>
        <p:cNvGrpSpPr/>
        <p:nvPr/>
      </p:nvGrpSpPr>
      <p:grpSpPr>
        <a:xfrm>
          <a:off x="0" y="0"/>
          <a:ext cx="0" cy="0"/>
          <a:chOff x="0" y="0"/>
          <a:chExt cx="0" cy="0"/>
        </a:xfrm>
      </p:grpSpPr>
      <p:sp>
        <p:nvSpPr>
          <p:cNvPr id="13" name="Rectangle 12"/>
          <p:cNvSpPr/>
          <p:nvPr userDrawn="1"/>
        </p:nvSpPr>
        <p:spPr>
          <a:xfrm>
            <a:off x="0" y="1143000"/>
            <a:ext cx="9144000" cy="76200"/>
          </a:xfrm>
          <a:prstGeom prst="rect">
            <a:avLst/>
          </a:prstGeom>
          <a:solidFill>
            <a:srgbClr val="00A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Sample table</a:t>
            </a:r>
          </a:p>
        </p:txBody>
      </p:sp>
      <p:sp>
        <p:nvSpPr>
          <p:cNvPr id="3" name="Content Placeholder 2"/>
          <p:cNvSpPr>
            <a:spLocks noGrp="1"/>
          </p:cNvSpPr>
          <p:nvPr>
            <p:ph idx="1" hasCustomPrompt="1"/>
          </p:nvPr>
        </p:nvSpPr>
        <p:spPr>
          <a:xfrm>
            <a:off x="457200" y="1371601"/>
            <a:ext cx="8229600" cy="685800"/>
          </a:xfrm>
        </p:spPr>
        <p:txBody>
          <a:bodyPr/>
          <a:lstStyle>
            <a:lvl1pPr>
              <a:defRPr/>
            </a:lvl1pPr>
            <a:lvl2pPr marL="971550" indent="-514350">
              <a:buSzPct val="100000"/>
              <a:buFontTx/>
              <a:buNone/>
              <a:defRPr i="0" baseline="0"/>
            </a:lvl2pPr>
            <a:lvl3pPr marL="1366838" indent="-457200">
              <a:buSzPct val="150000"/>
              <a:buFont typeface="Arial" pitchFamily="34" charset="0"/>
              <a:buChar char="□"/>
              <a:defRPr baseline="0"/>
            </a:lvl3pPr>
          </a:lstStyle>
          <a:p>
            <a:r>
              <a:rPr lang="en-US" dirty="0"/>
              <a:t>Sample showing supporting info in a table</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
        <p:nvSpPr>
          <p:cNvPr id="10" name="TextBox 9"/>
          <p:cNvSpPr txBox="1"/>
          <p:nvPr userDrawn="1"/>
        </p:nvSpPr>
        <p:spPr>
          <a:xfrm>
            <a:off x="457200" y="6248400"/>
            <a:ext cx="5334000" cy="123111"/>
          </a:xfrm>
          <a:prstGeom prst="rect">
            <a:avLst/>
          </a:prstGeom>
          <a:noFill/>
        </p:spPr>
        <p:txBody>
          <a:bodyPr wrap="square" lIns="0" tIns="0" rIns="0" bIns="0" rtlCol="0">
            <a:spAutoFit/>
          </a:bodyPr>
          <a:lstStyle/>
          <a:p>
            <a:r>
              <a:rPr lang="en-US" sz="800" cap="small" dirty="0">
                <a:latin typeface="Arial" pitchFamily="34" charset="0"/>
                <a:cs typeface="Arial" pitchFamily="34" charset="0"/>
              </a:rPr>
              <a:t>Source</a:t>
            </a:r>
            <a:r>
              <a:rPr lang="en-US" sz="800" dirty="0">
                <a:latin typeface="Arial" pitchFamily="34" charset="0"/>
                <a:cs typeface="Arial" pitchFamily="34" charset="0"/>
              </a:rPr>
              <a:t>: Legislative Budget Board.</a:t>
            </a:r>
          </a:p>
        </p:txBody>
      </p:sp>
      <p:graphicFrame>
        <p:nvGraphicFramePr>
          <p:cNvPr id="11" name="Table 10"/>
          <p:cNvGraphicFramePr>
            <a:graphicFrameLocks noGrp="1"/>
          </p:cNvGraphicFramePr>
          <p:nvPr userDrawn="1"/>
        </p:nvGraphicFramePr>
        <p:xfrm>
          <a:off x="533399" y="2133595"/>
          <a:ext cx="8153400" cy="4038604"/>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576944">
                <a:tc>
                  <a:txBody>
                    <a:bodyPr/>
                    <a:lstStyle/>
                    <a:p>
                      <a:pPr algn="ctr"/>
                      <a:r>
                        <a:rPr lang="en-US" sz="1000" dirty="0">
                          <a:solidFill>
                            <a:schemeClr val="tx1"/>
                          </a:solidFill>
                          <a:latin typeface="Tw Cen MT" pitchFamily="34" charset="0"/>
                        </a:rPr>
                        <a:t>COLUMN HEADER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6166">
                <a:tc>
                  <a:txBody>
                    <a:bodyPr/>
                    <a:lstStyle/>
                    <a:p>
                      <a:pPr algn="r" fontAlgn="b"/>
                      <a:r>
                        <a:rPr lang="en-US" sz="1000" b="0" i="0" u="none" strike="noStrike" dirty="0">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166">
                <a:tc>
                  <a:txBody>
                    <a:bodyPr/>
                    <a:lstStyle/>
                    <a:p>
                      <a:pPr algn="r" fontAlgn="b"/>
                      <a:r>
                        <a:rPr lang="en-US" sz="1000" b="0" i="0" u="none" strike="noStrike">
                          <a:solidFill>
                            <a:srgbClr val="000000"/>
                          </a:solidFill>
                          <a:latin typeface="Arial"/>
                        </a:rPr>
                        <a:t>42492.0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166">
                <a:tc>
                  <a:txBody>
                    <a:bodyPr/>
                    <a:lstStyle/>
                    <a:p>
                      <a:pPr algn="r" fontAlgn="b"/>
                      <a:r>
                        <a:rPr lang="en-US" sz="1000" b="0" i="0" u="none" strike="noStrike">
                          <a:solidFill>
                            <a:srgbClr val="000000"/>
                          </a:solidFill>
                          <a:latin typeface="Arial"/>
                        </a:rPr>
                        <a:t>42450.0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166">
                <a:tc>
                  <a:txBody>
                    <a:bodyPr/>
                    <a:lstStyle/>
                    <a:p>
                      <a:pPr algn="r" fontAlgn="b"/>
                      <a:r>
                        <a:rPr lang="en-US" sz="1000" b="0" i="0" u="none" strike="noStrike">
                          <a:solidFill>
                            <a:srgbClr val="000000"/>
                          </a:solidFill>
                          <a:latin typeface="Arial"/>
                        </a:rPr>
                        <a:t>42268.0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42453.0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42524.0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166">
                <a:tc>
                  <a:txBody>
                    <a:bodyPr/>
                    <a:lstStyle/>
                    <a:p>
                      <a:pPr algn="r" fontAlgn="b"/>
                      <a:r>
                        <a:rPr lang="en-US" sz="1000" b="0" i="0" u="none" strike="noStrike">
                          <a:solidFill>
                            <a:srgbClr val="000000"/>
                          </a:solidFill>
                          <a:latin typeface="Arial"/>
                        </a:rPr>
                        <a:t>42275.0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6166">
                <a:tc>
                  <a:txBody>
                    <a:bodyPr/>
                    <a:lstStyle/>
                    <a:p>
                      <a:pPr algn="r" fontAlgn="b"/>
                      <a:r>
                        <a:rPr lang="en-US" sz="1000" b="0" i="0" u="none" strike="noStrike">
                          <a:solidFill>
                            <a:srgbClr val="000000"/>
                          </a:solidFill>
                          <a:latin typeface="Arial"/>
                        </a:rPr>
                        <a:t>42380.0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Resources">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Resources</a:t>
            </a:r>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a:lvl2pPr>
            <a:lvl3pPr marL="914400" indent="-228600">
              <a:buSzPct val="100000"/>
              <a:buFont typeface="Arial" pitchFamily="34" charset="0"/>
              <a:buChar char="○"/>
              <a:defRPr baseline="0"/>
            </a:lvl3pPr>
          </a:lstStyle>
          <a:p>
            <a:pPr lvl="0"/>
            <a:r>
              <a:rPr lang="en-US" dirty="0"/>
              <a:t>For more information about this topic:</a:t>
            </a:r>
          </a:p>
          <a:p>
            <a:pPr lvl="1"/>
            <a:r>
              <a:rPr lang="en-US" dirty="0"/>
              <a:t>anotheragency.texas.gov</a:t>
            </a:r>
          </a:p>
          <a:p>
            <a:pPr lvl="1"/>
            <a:r>
              <a:rPr lang="en-US" dirty="0"/>
              <a:t>anotheragency.state.tx.us</a:t>
            </a:r>
          </a:p>
          <a:p>
            <a:pPr lvl="2"/>
            <a:r>
              <a:rPr lang="en-US" dirty="0"/>
              <a:t>see stats on subtopic A</a:t>
            </a:r>
          </a:p>
          <a:p>
            <a:pPr lvl="2"/>
            <a:r>
              <a:rPr lang="en-US" dirty="0"/>
              <a:t>see charts on subtopic C</a:t>
            </a:r>
          </a:p>
          <a:p>
            <a:pPr lvl="1"/>
            <a:r>
              <a:rPr lang="en-US" dirty="0"/>
              <a:t>federalagency.us.gov</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act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ctrTitle" hasCustomPrompt="1"/>
          </p:nvPr>
        </p:nvSpPr>
        <p:spPr>
          <a:xfrm>
            <a:off x="914400" y="1981200"/>
            <a:ext cx="7315200" cy="1470025"/>
          </a:xfrm>
        </p:spPr>
        <p:txBody>
          <a:bodyPr>
            <a:normAutofit/>
          </a:bodyPr>
          <a:lstStyle>
            <a:lvl1pPr>
              <a:defRPr sz="3200" b="1" baseline="0"/>
            </a:lvl1pPr>
          </a:lstStyle>
          <a:p>
            <a:r>
              <a:rPr lang="en-US" dirty="0"/>
              <a:t>Contact the LBB</a:t>
            </a:r>
          </a:p>
        </p:txBody>
      </p:sp>
      <p:sp>
        <p:nvSpPr>
          <p:cNvPr id="3" name="Subtitle 2"/>
          <p:cNvSpPr>
            <a:spLocks noGrp="1"/>
          </p:cNvSpPr>
          <p:nvPr>
            <p:ph type="subTitle" idx="1" hasCustomPrompt="1"/>
          </p:nvPr>
        </p:nvSpPr>
        <p:spPr>
          <a:xfrm>
            <a:off x="914400" y="2971800"/>
            <a:ext cx="7315200" cy="1752600"/>
          </a:xfrm>
        </p:spPr>
        <p:txBody>
          <a:bodyPr/>
          <a:lstStyle>
            <a:lvl1pPr marL="0" indent="0" algn="ctr">
              <a:spcBef>
                <a:spcPts val="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Legislative Budget Board</a:t>
            </a:r>
          </a:p>
          <a:p>
            <a:r>
              <a:rPr lang="en-US" dirty="0"/>
              <a:t>www.lbb.state.tx.us</a:t>
            </a:r>
          </a:p>
          <a:p>
            <a:r>
              <a:rPr lang="en-US" dirty="0"/>
              <a:t>512.463.1200</a:t>
            </a:r>
          </a:p>
        </p:txBody>
      </p:sp>
      <p:sp>
        <p:nvSpPr>
          <p:cNvPr id="11" name="Date Placeholder 10"/>
          <p:cNvSpPr>
            <a:spLocks noGrp="1"/>
          </p:cNvSpPr>
          <p:nvPr>
            <p:ph type="dt" sz="half" idx="10"/>
          </p:nvPr>
        </p:nvSpPr>
        <p:spPr/>
        <p:txBody>
          <a:bodyPr/>
          <a:lstStyle/>
          <a:p>
            <a:fld id="{26AC891B-3E96-4041-9D80-9F4A51F50E81}" type="datetime4">
              <a:rPr lang="en-US" smtClean="0"/>
              <a:pPr/>
              <a:t>July 8, 2025</a:t>
            </a:fld>
            <a:endParaRPr lang="en-US" dirty="0"/>
          </a:p>
        </p:txBody>
      </p:sp>
      <p:sp>
        <p:nvSpPr>
          <p:cNvPr id="14" name="Slide Number Placeholder 13"/>
          <p:cNvSpPr>
            <a:spLocks noGrp="1"/>
          </p:cNvSpPr>
          <p:nvPr>
            <p:ph type="sldNum" sz="quarter" idx="11"/>
          </p:nvPr>
        </p:nvSpPr>
        <p:spPr/>
        <p:txBody>
          <a:bodyPr/>
          <a:lstStyle/>
          <a:p>
            <a:fld id="{D834564F-6D3B-406C-B0D1-672588DF73BB}"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a:t>LEGISLATIVE BUDGET BOARD ID: ###</a:t>
            </a:r>
            <a:endParaRPr lang="en-US" dirty="0"/>
          </a:p>
        </p:txBody>
      </p:sp>
      <p:cxnSp>
        <p:nvCxnSpPr>
          <p:cNvPr id="16" name="Straight Connector 15"/>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219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518160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p:txBody>
      </p:sp>
      <p:sp>
        <p:nvSpPr>
          <p:cNvPr id="11" name="Date Placeholder 10"/>
          <p:cNvSpPr>
            <a:spLocks noGrp="1"/>
          </p:cNvSpPr>
          <p:nvPr>
            <p:ph type="dt" sz="half" idx="2"/>
          </p:nvPr>
        </p:nvSpPr>
        <p:spPr>
          <a:xfrm>
            <a:off x="457200" y="6477000"/>
            <a:ext cx="2133600" cy="365125"/>
          </a:xfrm>
          <a:prstGeom prst="rect">
            <a:avLst/>
          </a:prstGeom>
        </p:spPr>
        <p:txBody>
          <a:bodyPr vert="horz" wrap="none" lIns="0" tIns="0" rIns="0" bIns="0" rtlCol="0" anchor="t" anchorCtr="0"/>
          <a:lstStyle>
            <a:lvl1pPr algn="l">
              <a:defRPr sz="1000" cap="all" baseline="0">
                <a:solidFill>
                  <a:schemeClr val="tx1"/>
                </a:solidFill>
                <a:latin typeface="Arial" pitchFamily="34" charset="0"/>
                <a:cs typeface="Arial" pitchFamily="34" charset="0"/>
              </a:defRPr>
            </a:lvl1pPr>
          </a:lstStyle>
          <a:p>
            <a:fld id="{26AC891B-3E96-4041-9D80-9F4A51F50E81}" type="datetime4">
              <a:rPr lang="en-US" smtClean="0"/>
              <a:pPr/>
              <a:t>July 8, 2025</a:t>
            </a:fld>
            <a:endParaRPr lang="en-US" dirty="0"/>
          </a:p>
        </p:txBody>
      </p:sp>
      <p:sp>
        <p:nvSpPr>
          <p:cNvPr id="12" name="Footer Placeholder 11"/>
          <p:cNvSpPr>
            <a:spLocks noGrp="1"/>
          </p:cNvSpPr>
          <p:nvPr>
            <p:ph type="ftr" sz="quarter" idx="3"/>
          </p:nvPr>
        </p:nvSpPr>
        <p:spPr>
          <a:xfrm>
            <a:off x="2590800" y="6477000"/>
            <a:ext cx="3962400" cy="365125"/>
          </a:xfrm>
          <a:prstGeom prst="rect">
            <a:avLst/>
          </a:prstGeom>
        </p:spPr>
        <p:txBody>
          <a:bodyPr vert="horz" wrap="none" lIns="0" tIns="0" rIns="0" bIns="0" rtlCol="0" anchor="t" anchorCtr="0"/>
          <a:lstStyle>
            <a:lvl1pPr algn="ctr">
              <a:defRPr sz="1000" cap="all" baseline="0">
                <a:solidFill>
                  <a:schemeClr val="tx1"/>
                </a:solidFill>
                <a:latin typeface="Arial" pitchFamily="34" charset="0"/>
              </a:defRPr>
            </a:lvl1pPr>
          </a:lstStyle>
          <a:p>
            <a:r>
              <a:rPr lang="en-US" dirty="0"/>
              <a:t>LEGISLATIVE BUDGET BOARD ID: ###</a:t>
            </a:r>
          </a:p>
        </p:txBody>
      </p:sp>
      <p:sp>
        <p:nvSpPr>
          <p:cNvPr id="13" name="Slide Number Placeholder 12"/>
          <p:cNvSpPr>
            <a:spLocks noGrp="1"/>
          </p:cNvSpPr>
          <p:nvPr>
            <p:ph type="sldNum" sz="quarter" idx="4"/>
          </p:nvPr>
        </p:nvSpPr>
        <p:spPr>
          <a:xfrm>
            <a:off x="6553200" y="6477000"/>
            <a:ext cx="2133600" cy="365125"/>
          </a:xfrm>
          <a:prstGeom prst="rect">
            <a:avLst/>
          </a:prstGeom>
        </p:spPr>
        <p:txBody>
          <a:bodyPr vert="horz" wrap="none" lIns="0" tIns="0" rIns="0" bIns="0" rtlCol="0" anchor="t" anchorCtr="0"/>
          <a:lstStyle>
            <a:lvl1pPr algn="r">
              <a:defRPr sz="1000" b="0" i="0" baseline="0">
                <a:solidFill>
                  <a:schemeClr val="tx1"/>
                </a:solidFill>
                <a:latin typeface="Arial" pitchFamily="34" charset="0"/>
              </a:defRPr>
            </a:lvl1pPr>
          </a:lstStyle>
          <a:p>
            <a:fld id="{D834564F-6D3B-406C-B0D1-672588DF73BB}" type="slidenum">
              <a:rPr lang="en-US" smtClean="0"/>
              <a:pPr/>
              <a:t>‹#›</a:t>
            </a:fld>
            <a:endParaRPr lang="en-US" dirty="0"/>
          </a:p>
        </p:txBody>
      </p:sp>
      <p:cxnSp>
        <p:nvCxnSpPr>
          <p:cNvPr id="4" name="Straight Connector 3">
            <a:extLst>
              <a:ext uri="{FF2B5EF4-FFF2-40B4-BE49-F238E27FC236}">
                <a16:creationId xmlns:a16="http://schemas.microsoft.com/office/drawing/2014/main" id="{F2A45C03-7D62-D976-119E-180605B219D3}"/>
              </a:ext>
            </a:extLst>
          </p:cNvPr>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7" r:id="rId4"/>
    <p:sldLayoutId id="2147483658" r:id="rId5"/>
    <p:sldLayoutId id="2147483659" r:id="rId6"/>
    <p:sldLayoutId id="2147483660" r:id="rId7"/>
    <p:sldLayoutId id="2147483665" r:id="rId8"/>
    <p:sldLayoutId id="2147483666" r:id="rId9"/>
    <p:sldLayoutId id="2147483652" r:id="rId10"/>
    <p:sldLayoutId id="2147483653" r:id="rId11"/>
    <p:sldLayoutId id="2147483654" r:id="rId12"/>
    <p:sldLayoutId id="2147483655" r:id="rId13"/>
  </p:sldLayoutIdLst>
  <p:hf hdr="0"/>
  <p:txStyles>
    <p:titleStyle>
      <a:lvl1pPr algn="ctr" defTabSz="914400" rtl="0" eaLnBrk="1" latinLnBrk="0" hangingPunct="1">
        <a:spcBef>
          <a:spcPct val="0"/>
        </a:spcBef>
        <a:buFont typeface="Arial" pitchFamily="34" charset="0"/>
        <a:buNone/>
        <a:defRPr sz="3200" b="1" kern="1200" spc="-100" baseline="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200"/>
        </a:spcBef>
        <a:buFontTx/>
        <a:buNone/>
        <a:defRPr sz="1200" kern="1200">
          <a:solidFill>
            <a:schemeClr val="tx1"/>
          </a:solidFill>
          <a:latin typeface="Arial" pitchFamily="34" charset="0"/>
          <a:ea typeface="+mn-ea"/>
          <a:cs typeface="Arial" pitchFamily="34" charset="0"/>
        </a:defRPr>
      </a:lvl1pPr>
      <a:lvl2pPr marL="457200" indent="-4572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b="1" dirty="0"/>
              <a:t>BUSINESS ADMINISTRATORS’ ASSOCIATION</a:t>
            </a:r>
          </a:p>
        </p:txBody>
      </p:sp>
      <p:sp>
        <p:nvSpPr>
          <p:cNvPr id="12" name="Text Placeholder 11"/>
          <p:cNvSpPr>
            <a:spLocks noGrp="1"/>
          </p:cNvSpPr>
          <p:nvPr>
            <p:ph type="body" sz="quarter" idx="11"/>
          </p:nvPr>
        </p:nvSpPr>
        <p:spPr/>
        <p:txBody>
          <a:bodyPr/>
          <a:lstStyle/>
          <a:p>
            <a:r>
              <a:rPr lang="en-US" b="1" dirty="0"/>
              <a:t>PRESENTED TO TEXAS STATE AGENCY</a:t>
            </a:r>
          </a:p>
        </p:txBody>
      </p:sp>
      <p:sp>
        <p:nvSpPr>
          <p:cNvPr id="6" name="Text Placeholder 11"/>
          <p:cNvSpPr txBox="1">
            <a:spLocks/>
          </p:cNvSpPr>
          <p:nvPr/>
        </p:nvSpPr>
        <p:spPr>
          <a:xfrm>
            <a:off x="5486400" y="5791200"/>
            <a:ext cx="2743200" cy="457200"/>
          </a:xfrm>
          <a:prstGeom prst="rect">
            <a:avLst/>
          </a:prstGeom>
        </p:spPr>
        <p:txBody>
          <a:bodyPr vert="horz" lIns="91440" tIns="45720" rIns="91440" bIns="45720" rtlCol="0">
            <a:noAutofit/>
          </a:bodyPr>
          <a:lstStyle/>
          <a:p>
            <a:pPr marL="0" marR="0" lvl="0" indent="0" algn="r" defTabSz="914400" rtl="0" eaLnBrk="1" fontAlgn="auto" latinLnBrk="0" hangingPunct="1">
              <a:lnSpc>
                <a:spcPct val="150000"/>
              </a:lnSpc>
              <a:spcBef>
                <a:spcPts val="0"/>
              </a:spcBef>
              <a:spcAft>
                <a:spcPts val="0"/>
              </a:spcAft>
              <a:buClrTx/>
              <a:buSzTx/>
              <a:buFontTx/>
              <a:buNone/>
              <a:tabLst>
                <a:tab pos="7546975" algn="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JULY 2025</a:t>
            </a:r>
          </a:p>
        </p:txBody>
      </p:sp>
      <p:sp>
        <p:nvSpPr>
          <p:cNvPr id="7" name="Title 8">
            <a:extLst>
              <a:ext uri="{FF2B5EF4-FFF2-40B4-BE49-F238E27FC236}">
                <a16:creationId xmlns:a16="http://schemas.microsoft.com/office/drawing/2014/main" id="{E601A6DE-3363-4349-FF46-C45E81BD985A}"/>
              </a:ext>
            </a:extLst>
          </p:cNvPr>
          <p:cNvSpPr>
            <a:spLocks noGrp="1"/>
          </p:cNvSpPr>
          <p:nvPr>
            <p:ph type="ctrTitle"/>
          </p:nvPr>
        </p:nvSpPr>
        <p:spPr>
          <a:xfrm>
            <a:off x="914400" y="2693987"/>
            <a:ext cx="7315200" cy="1470025"/>
          </a:xfrm>
        </p:spPr>
        <p:txBody>
          <a:bodyPr>
            <a:normAutofit/>
          </a:bodyPr>
          <a:lstStyle/>
          <a:p>
            <a:r>
              <a:rPr lang="en-US" sz="3600" dirty="0"/>
              <a:t>TSABAA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3D5B-005B-8916-C913-F247C240352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1EF401-D527-D117-8F68-67847EB445CC}"/>
              </a:ext>
            </a:extLst>
          </p:cNvPr>
          <p:cNvSpPr>
            <a:spLocks noGrp="1"/>
          </p:cNvSpPr>
          <p:nvPr>
            <p:ph type="sldNum" sz="quarter" idx="12"/>
          </p:nvPr>
        </p:nvSpPr>
        <p:spPr/>
        <p:txBody>
          <a:bodyPr/>
          <a:lstStyle/>
          <a:p>
            <a:fld id="{D834564F-6D3B-406C-B0D1-672588DF73BB}" type="slidenum">
              <a:rPr lang="en-US" smtClean="0"/>
              <a:pPr/>
              <a:t>10</a:t>
            </a:fld>
            <a:endParaRPr lang="en-US" dirty="0"/>
          </a:p>
        </p:txBody>
      </p:sp>
      <p:sp>
        <p:nvSpPr>
          <p:cNvPr id="7" name="Title 6">
            <a:extLst>
              <a:ext uri="{FF2B5EF4-FFF2-40B4-BE49-F238E27FC236}">
                <a16:creationId xmlns:a16="http://schemas.microsoft.com/office/drawing/2014/main" id="{BCBBE987-715B-8443-E211-2C16AA6C614C}"/>
              </a:ext>
            </a:extLst>
          </p:cNvPr>
          <p:cNvSpPr>
            <a:spLocks noGrp="1"/>
          </p:cNvSpPr>
          <p:nvPr>
            <p:ph type="title"/>
          </p:nvPr>
        </p:nvSpPr>
        <p:spPr/>
        <p:txBody>
          <a:bodyPr/>
          <a:lstStyle/>
          <a:p>
            <a:r>
              <a:rPr lang="en-US" dirty="0"/>
              <a:t>Observations from the 89</a:t>
            </a:r>
            <a:r>
              <a:rPr lang="en-US" baseline="30000" dirty="0"/>
              <a:t>th</a:t>
            </a:r>
            <a:r>
              <a:rPr lang="en-US" dirty="0"/>
              <a:t> TX Leg</a:t>
            </a:r>
          </a:p>
        </p:txBody>
      </p:sp>
      <p:sp>
        <p:nvSpPr>
          <p:cNvPr id="16" name="Rectangle 15">
            <a:extLst>
              <a:ext uri="{FF2B5EF4-FFF2-40B4-BE49-F238E27FC236}">
                <a16:creationId xmlns:a16="http://schemas.microsoft.com/office/drawing/2014/main" id="{85CE2A6B-8855-708A-7E0A-6AA8528E9D79}"/>
              </a:ext>
            </a:extLst>
          </p:cNvPr>
          <p:cNvSpPr/>
          <p:nvPr/>
        </p:nvSpPr>
        <p:spPr>
          <a:xfrm>
            <a:off x="448519" y="1859339"/>
            <a:ext cx="8458200" cy="3970318"/>
          </a:xfrm>
          <a:prstGeom prst="rect">
            <a:avLst/>
          </a:prstGeom>
        </p:spPr>
        <p:txBody>
          <a:bodyPr wrap="square">
            <a:spAutoFit/>
          </a:bodyPr>
          <a:lstStyle/>
          <a:p>
            <a:pPr marL="457200" indent="-457200">
              <a:buFont typeface="Arial" panose="020B0604020202020204" pitchFamily="34" charset="0"/>
              <a:buChar char="•"/>
            </a:pPr>
            <a:r>
              <a:rPr lang="en-US" sz="3000" dirty="0"/>
              <a:t>2026-27 GAA ~ $337.9 Billion</a:t>
            </a:r>
          </a:p>
          <a:p>
            <a:pPr marL="457200" indent="-457200">
              <a:buFont typeface="Arial" panose="020B0604020202020204" pitchFamily="34" charset="0"/>
              <a:buChar char="•"/>
            </a:pPr>
            <a:r>
              <a:rPr lang="en-US" sz="3000" dirty="0"/>
              <a:t>2025 Supplemental </a:t>
            </a:r>
            <a:r>
              <a:rPr lang="en-US" sz="3000" dirty="0" err="1"/>
              <a:t>Appro</a:t>
            </a:r>
            <a:r>
              <a:rPr lang="en-US" sz="3000" dirty="0"/>
              <a:t> ~ $12.6 Billion</a:t>
            </a:r>
          </a:p>
          <a:p>
            <a:endParaRPr lang="en-US" sz="3000" dirty="0"/>
          </a:p>
          <a:p>
            <a:pPr marL="914400" lvl="1" indent="-457200">
              <a:buFont typeface="Courier New" panose="02070309020205020404" pitchFamily="49" charset="0"/>
              <a:buChar char="o"/>
            </a:pPr>
            <a:r>
              <a:rPr lang="en-US" sz="2400" dirty="0"/>
              <a:t>Property Tax Relief, Public Education</a:t>
            </a:r>
          </a:p>
          <a:p>
            <a:pPr marL="914400" lvl="1" indent="-457200">
              <a:buFont typeface="Courier New" panose="02070309020205020404" pitchFamily="49" charset="0"/>
              <a:buChar char="o"/>
            </a:pPr>
            <a:r>
              <a:rPr lang="en-US" sz="2400" dirty="0"/>
              <a:t>Water Funding Dedication</a:t>
            </a:r>
          </a:p>
          <a:p>
            <a:pPr marL="914400" lvl="1" indent="-457200">
              <a:buFont typeface="Courier New" panose="02070309020205020404" pitchFamily="49" charset="0"/>
              <a:buChar char="o"/>
            </a:pPr>
            <a:r>
              <a:rPr lang="en-US" sz="2400" dirty="0" err="1"/>
              <a:t>Add’l</a:t>
            </a:r>
            <a:r>
              <a:rPr lang="en-US" sz="2400" dirty="0"/>
              <a:t> Electricity Capacity</a:t>
            </a:r>
          </a:p>
          <a:p>
            <a:pPr marL="914400" lvl="1" indent="-457200">
              <a:buFont typeface="Courier New" panose="02070309020205020404" pitchFamily="49" charset="0"/>
              <a:buChar char="o"/>
            </a:pPr>
            <a:r>
              <a:rPr lang="en-US" sz="2400" dirty="0"/>
              <a:t>Medicaid Caseload Growth</a:t>
            </a:r>
          </a:p>
          <a:p>
            <a:pPr marL="914400" lvl="1" indent="-457200">
              <a:buFont typeface="Courier New" panose="02070309020205020404" pitchFamily="49" charset="0"/>
              <a:buChar char="o"/>
            </a:pPr>
            <a:r>
              <a:rPr lang="en-US" sz="2400" dirty="0" err="1"/>
              <a:t>Add’l</a:t>
            </a:r>
            <a:r>
              <a:rPr lang="en-US" sz="2400" dirty="0"/>
              <a:t> Correctional Beds at TDCJ</a:t>
            </a:r>
          </a:p>
          <a:p>
            <a:pPr marL="914400" lvl="1" indent="-457200">
              <a:buFont typeface="Courier New" panose="02070309020205020404" pitchFamily="49" charset="0"/>
              <a:buChar char="o"/>
            </a:pPr>
            <a:r>
              <a:rPr lang="en-US" sz="2400" dirty="0"/>
              <a:t>Border Security</a:t>
            </a:r>
          </a:p>
          <a:p>
            <a:pPr marL="509588" indent="-225425">
              <a:buSzPct val="200000"/>
              <a:buFont typeface="Wingdings" pitchFamily="2" charset="2"/>
              <a:buChar char="§"/>
              <a:tabLst>
                <a:tab pos="465138" algn="l"/>
              </a:tabLst>
            </a:pPr>
            <a:endParaRPr lang="en-US" dirty="0">
              <a:cs typeface="Arial" pitchFamily="34" charset="0"/>
            </a:endParaRPr>
          </a:p>
        </p:txBody>
      </p:sp>
      <p:sp>
        <p:nvSpPr>
          <p:cNvPr id="3" name="Date Placeholder 3">
            <a:extLst>
              <a:ext uri="{FF2B5EF4-FFF2-40B4-BE49-F238E27FC236}">
                <a16:creationId xmlns:a16="http://schemas.microsoft.com/office/drawing/2014/main" id="{CE7E676A-655F-E37F-7FAB-3302C57F4549}"/>
              </a:ext>
            </a:extLst>
          </p:cNvPr>
          <p:cNvSpPr>
            <a:spLocks noGrp="1"/>
          </p:cNvSpPr>
          <p:nvPr>
            <p:ph type="dt" sz="half" idx="10"/>
          </p:nvPr>
        </p:nvSpPr>
        <p:spPr>
          <a:xfrm>
            <a:off x="457200" y="6477000"/>
            <a:ext cx="2133600" cy="365125"/>
          </a:xfrm>
        </p:spPr>
        <p:txBody>
          <a:bodyPr/>
          <a:lstStyle/>
          <a:p>
            <a:r>
              <a:rPr lang="en-US" dirty="0"/>
              <a:t>JULY 2025</a:t>
            </a:r>
          </a:p>
        </p:txBody>
      </p:sp>
      <p:sp>
        <p:nvSpPr>
          <p:cNvPr id="8" name="Footer Placeholder 5">
            <a:extLst>
              <a:ext uri="{FF2B5EF4-FFF2-40B4-BE49-F238E27FC236}">
                <a16:creationId xmlns:a16="http://schemas.microsoft.com/office/drawing/2014/main" id="{64560D9D-5179-3212-2C69-5C299F2964D3}"/>
              </a:ext>
            </a:extLst>
          </p:cNvPr>
          <p:cNvSpPr txBox="1">
            <a:spLocks/>
          </p:cNvSpPr>
          <p:nvPr/>
        </p:nvSpPr>
        <p:spPr>
          <a:xfrm>
            <a:off x="2590800" y="6477000"/>
            <a:ext cx="3962400" cy="365125"/>
          </a:xfrm>
          <a:prstGeom prst="rect">
            <a:avLst/>
          </a:prstGeom>
        </p:spPr>
        <p:txBody>
          <a:bodyPr vert="horz" wrap="none" lIns="0" tIns="0" rIns="0" bIns="0" rtlCol="0" anchor="t" anchorCtr="0"/>
          <a:lstStyle>
            <a:defPPr>
              <a:defRPr lang="en-US"/>
            </a:defPPr>
            <a:lvl1pPr marL="0" algn="r" defTabSz="914400" rtl="0" eaLnBrk="1" latinLnBrk="0" hangingPunct="1">
              <a:defRPr sz="1000" b="0" i="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LEGISLATIVE BUDGET BOARD ID: 9307</a:t>
            </a:r>
          </a:p>
        </p:txBody>
      </p:sp>
    </p:spTree>
    <p:extLst>
      <p:ext uri="{BB962C8B-B14F-4D97-AF65-F5344CB8AC3E}">
        <p14:creationId xmlns:p14="http://schemas.microsoft.com/office/powerpoint/2010/main" val="359344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34564F-6D3B-406C-B0D1-672588DF73BB}" type="slidenum">
              <a:rPr lang="en-US" smtClean="0"/>
              <a:pPr/>
              <a:t>11</a:t>
            </a:fld>
            <a:endParaRPr lang="en-US" dirty="0"/>
          </a:p>
        </p:txBody>
      </p:sp>
      <p:sp>
        <p:nvSpPr>
          <p:cNvPr id="4" name="Date Placeholder 3">
            <a:extLst>
              <a:ext uri="{FF2B5EF4-FFF2-40B4-BE49-F238E27FC236}">
                <a16:creationId xmlns:a16="http://schemas.microsoft.com/office/drawing/2014/main" id="{B3E83C0A-0A5C-03C5-512A-1442135CDA5C}"/>
              </a:ext>
            </a:extLst>
          </p:cNvPr>
          <p:cNvSpPr>
            <a:spLocks noGrp="1"/>
          </p:cNvSpPr>
          <p:nvPr>
            <p:ph type="dt" sz="half" idx="10"/>
          </p:nvPr>
        </p:nvSpPr>
        <p:spPr>
          <a:xfrm>
            <a:off x="457200" y="6477000"/>
            <a:ext cx="2133600" cy="365125"/>
          </a:xfrm>
        </p:spPr>
        <p:txBody>
          <a:bodyPr/>
          <a:lstStyle/>
          <a:p>
            <a:r>
              <a:rPr lang="en-US" dirty="0"/>
              <a:t>JULY 2025</a:t>
            </a:r>
          </a:p>
        </p:txBody>
      </p:sp>
      <p:sp>
        <p:nvSpPr>
          <p:cNvPr id="8" name="Footer Placeholder 5">
            <a:extLst>
              <a:ext uri="{FF2B5EF4-FFF2-40B4-BE49-F238E27FC236}">
                <a16:creationId xmlns:a16="http://schemas.microsoft.com/office/drawing/2014/main" id="{42E9D9E1-7944-E846-4997-2D0E593FCB04}"/>
              </a:ext>
            </a:extLst>
          </p:cNvPr>
          <p:cNvSpPr txBox="1">
            <a:spLocks/>
          </p:cNvSpPr>
          <p:nvPr/>
        </p:nvSpPr>
        <p:spPr>
          <a:xfrm>
            <a:off x="2590800" y="6477000"/>
            <a:ext cx="3962400" cy="365125"/>
          </a:xfrm>
          <a:prstGeom prst="rect">
            <a:avLst/>
          </a:prstGeom>
        </p:spPr>
        <p:txBody>
          <a:bodyPr vert="horz" wrap="none" lIns="0" tIns="0" rIns="0" bIns="0" rtlCol="0" anchor="t" anchorCtr="0"/>
          <a:lstStyle>
            <a:defPPr>
              <a:defRPr lang="en-US"/>
            </a:defPPr>
            <a:lvl1pPr marL="0" algn="r" defTabSz="914400" rtl="0" eaLnBrk="1" latinLnBrk="0" hangingPunct="1">
              <a:defRPr sz="1000" b="0" i="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LEGISLATIVE BUDGET BOARD ID: 9307</a:t>
            </a:r>
          </a:p>
        </p:txBody>
      </p:sp>
      <p:graphicFrame>
        <p:nvGraphicFramePr>
          <p:cNvPr id="3" name="Chart 2">
            <a:extLst>
              <a:ext uri="{FF2B5EF4-FFF2-40B4-BE49-F238E27FC236}">
                <a16:creationId xmlns:a16="http://schemas.microsoft.com/office/drawing/2014/main" id="{87CA8843-668A-C5A6-9092-364C1E91F4AE}"/>
              </a:ext>
            </a:extLst>
          </p:cNvPr>
          <p:cNvGraphicFramePr/>
          <p:nvPr>
            <p:extLst>
              <p:ext uri="{D42A27DB-BD31-4B8C-83A1-F6EECF244321}">
                <p14:modId xmlns:p14="http://schemas.microsoft.com/office/powerpoint/2010/main" val="1934828549"/>
              </p:ext>
            </p:extLst>
          </p:nvPr>
        </p:nvGraphicFramePr>
        <p:xfrm>
          <a:off x="201612" y="1476375"/>
          <a:ext cx="3581400" cy="4315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1">
            <a:extLst>
              <a:ext uri="{FF2B5EF4-FFF2-40B4-BE49-F238E27FC236}">
                <a16:creationId xmlns:a16="http://schemas.microsoft.com/office/drawing/2014/main" id="{444FD5ED-36C3-C0DA-8626-1962BBC0CEAC}"/>
              </a:ext>
            </a:extLst>
          </p:cNvPr>
          <p:cNvGraphicFramePr>
            <a:graphicFrameLocks noChangeAspect="1"/>
          </p:cNvGraphicFramePr>
          <p:nvPr>
            <p:extLst>
              <p:ext uri="{D42A27DB-BD31-4B8C-83A1-F6EECF244321}">
                <p14:modId xmlns:p14="http://schemas.microsoft.com/office/powerpoint/2010/main" val="3236209096"/>
              </p:ext>
            </p:extLst>
          </p:nvPr>
        </p:nvGraphicFramePr>
        <p:xfrm>
          <a:off x="3810000" y="1476376"/>
          <a:ext cx="5013325" cy="4315536"/>
        </p:xfrm>
        <a:graphic>
          <a:graphicData uri="http://schemas.openxmlformats.org/presentationml/2006/ole">
            <mc:AlternateContent xmlns:mc="http://schemas.openxmlformats.org/markup-compatibility/2006">
              <mc:Choice xmlns:v="urn:schemas-microsoft-com:vml" Requires="v">
                <p:oleObj name="Worksheet" r:id="rId4" imgW="3866990" imgH="2962119" progId="Excel.Sheet.12">
                  <p:embed/>
                </p:oleObj>
              </mc:Choice>
              <mc:Fallback>
                <p:oleObj name="Worksheet" r:id="rId4" imgW="3866990" imgH="2962119" progId="Excel.Sheet.12">
                  <p:embed/>
                  <p:pic>
                    <p:nvPicPr>
                      <p:cNvPr id="0" name=""/>
                      <p:cNvPicPr/>
                      <p:nvPr/>
                    </p:nvPicPr>
                    <p:blipFill>
                      <a:blip r:embed="rId5"/>
                      <a:stretch>
                        <a:fillRect/>
                      </a:stretch>
                    </p:blipFill>
                    <p:spPr>
                      <a:xfrm>
                        <a:off x="3810000" y="1476376"/>
                        <a:ext cx="5013325" cy="4315536"/>
                      </a:xfrm>
                      <a:prstGeom prst="rect">
                        <a:avLst/>
                      </a:prstGeom>
                    </p:spPr>
                  </p:pic>
                </p:oleObj>
              </mc:Fallback>
            </mc:AlternateContent>
          </a:graphicData>
        </a:graphic>
      </p:graphicFrame>
      <p:sp>
        <p:nvSpPr>
          <p:cNvPr id="12" name="Title 6">
            <a:extLst>
              <a:ext uri="{FF2B5EF4-FFF2-40B4-BE49-F238E27FC236}">
                <a16:creationId xmlns:a16="http://schemas.microsoft.com/office/drawing/2014/main" id="{353BA6F9-5024-8605-DF52-CEF556E8D760}"/>
              </a:ext>
            </a:extLst>
          </p:cNvPr>
          <p:cNvSpPr>
            <a:spLocks noGrp="1"/>
          </p:cNvSpPr>
          <p:nvPr>
            <p:ph type="title"/>
          </p:nvPr>
        </p:nvSpPr>
        <p:spPr>
          <a:xfrm>
            <a:off x="457200" y="228600"/>
            <a:ext cx="8229600" cy="1066800"/>
          </a:xfrm>
        </p:spPr>
        <p:txBody>
          <a:bodyPr/>
          <a:lstStyle/>
          <a:p>
            <a:r>
              <a:rPr lang="en-US" dirty="0"/>
              <a:t>Observations from the 89</a:t>
            </a:r>
            <a:r>
              <a:rPr lang="en-US" baseline="30000" dirty="0"/>
              <a:t>th</a:t>
            </a:r>
            <a:r>
              <a:rPr lang="en-US" dirty="0"/>
              <a:t> TX Leg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0D59C-D067-31BC-5685-3BC73B1FE5C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171D83-A037-388D-7F48-36C203C86CC6}"/>
              </a:ext>
            </a:extLst>
          </p:cNvPr>
          <p:cNvSpPr>
            <a:spLocks noGrp="1"/>
          </p:cNvSpPr>
          <p:nvPr>
            <p:ph type="sldNum" sz="quarter" idx="12"/>
          </p:nvPr>
        </p:nvSpPr>
        <p:spPr/>
        <p:txBody>
          <a:bodyPr/>
          <a:lstStyle/>
          <a:p>
            <a:fld id="{D834564F-6D3B-406C-B0D1-672588DF73BB}" type="slidenum">
              <a:rPr lang="en-US" smtClean="0"/>
              <a:pPr/>
              <a:t>12</a:t>
            </a:fld>
            <a:endParaRPr lang="en-US" dirty="0"/>
          </a:p>
        </p:txBody>
      </p:sp>
      <p:sp>
        <p:nvSpPr>
          <p:cNvPr id="7" name="Title 6">
            <a:extLst>
              <a:ext uri="{FF2B5EF4-FFF2-40B4-BE49-F238E27FC236}">
                <a16:creationId xmlns:a16="http://schemas.microsoft.com/office/drawing/2014/main" id="{B27E6A14-BD56-33D7-7118-F1315C6025CE}"/>
              </a:ext>
            </a:extLst>
          </p:cNvPr>
          <p:cNvSpPr>
            <a:spLocks noGrp="1"/>
          </p:cNvSpPr>
          <p:nvPr>
            <p:ph type="title"/>
          </p:nvPr>
        </p:nvSpPr>
        <p:spPr/>
        <p:txBody>
          <a:bodyPr/>
          <a:lstStyle/>
          <a:p>
            <a:r>
              <a:rPr lang="en-US" dirty="0"/>
              <a:t>Observations from the 89</a:t>
            </a:r>
            <a:r>
              <a:rPr lang="en-US" baseline="30000" dirty="0"/>
              <a:t>th</a:t>
            </a:r>
            <a:r>
              <a:rPr lang="en-US" dirty="0"/>
              <a:t> TX Leg</a:t>
            </a:r>
          </a:p>
        </p:txBody>
      </p:sp>
      <p:sp>
        <p:nvSpPr>
          <p:cNvPr id="16" name="Rectangle 15">
            <a:extLst>
              <a:ext uri="{FF2B5EF4-FFF2-40B4-BE49-F238E27FC236}">
                <a16:creationId xmlns:a16="http://schemas.microsoft.com/office/drawing/2014/main" id="{BFC5FA28-5999-67A8-1A86-4431D9C25286}"/>
              </a:ext>
            </a:extLst>
          </p:cNvPr>
          <p:cNvSpPr/>
          <p:nvPr/>
        </p:nvSpPr>
        <p:spPr>
          <a:xfrm>
            <a:off x="342900" y="1548348"/>
            <a:ext cx="8458200" cy="3785652"/>
          </a:xfrm>
          <a:prstGeom prst="rect">
            <a:avLst/>
          </a:prstGeom>
        </p:spPr>
        <p:txBody>
          <a:bodyPr wrap="square">
            <a:spAutoFit/>
          </a:bodyPr>
          <a:lstStyle/>
          <a:p>
            <a:pPr marL="457200" indent="-457200">
              <a:buFont typeface="Arial" panose="020B0604020202020204" pitchFamily="34" charset="0"/>
              <a:buChar char="•"/>
            </a:pPr>
            <a:r>
              <a:rPr lang="en-US" sz="2400" dirty="0"/>
              <a:t>$140K homestead exemption for homeowners under 65, $200K homestead exemption for homeowners 65+ yrs</a:t>
            </a:r>
          </a:p>
          <a:p>
            <a:pPr marL="457200" indent="-457200">
              <a:buFont typeface="Arial" panose="020B0604020202020204" pitchFamily="34" charset="0"/>
              <a:buChar char="•"/>
            </a:pPr>
            <a:r>
              <a:rPr lang="en-US" sz="2400" dirty="0"/>
              <a:t>Increased tax relief for business personal property</a:t>
            </a:r>
          </a:p>
          <a:p>
            <a:pPr marL="457200" indent="-457200">
              <a:buFont typeface="Arial" panose="020B0604020202020204" pitchFamily="34" charset="0"/>
              <a:buChar char="•"/>
            </a:pPr>
            <a:r>
              <a:rPr lang="en-US" sz="2400" dirty="0"/>
              <a:t>Statewide school choice program</a:t>
            </a:r>
          </a:p>
          <a:p>
            <a:pPr marL="457200" indent="-457200">
              <a:buFont typeface="Arial" panose="020B0604020202020204" pitchFamily="34" charset="0"/>
              <a:buChar char="•"/>
            </a:pPr>
            <a:r>
              <a:rPr lang="en-US" sz="2400" dirty="0"/>
              <a:t>Teacher pay increases and additional school funding, prayer and Ten Commandments in public schools</a:t>
            </a:r>
          </a:p>
          <a:p>
            <a:pPr marL="457200" indent="-457200">
              <a:buFont typeface="Arial" panose="020B0604020202020204" pitchFamily="34" charset="0"/>
              <a:buChar char="•"/>
            </a:pPr>
            <a:r>
              <a:rPr lang="en-US" sz="2400" dirty="0"/>
              <a:t>Committing $ billions for water needs in future years</a:t>
            </a:r>
          </a:p>
          <a:p>
            <a:pPr marL="457200" indent="-457200">
              <a:buFont typeface="Arial" panose="020B0604020202020204" pitchFamily="34" charset="0"/>
              <a:buChar char="•"/>
            </a:pPr>
            <a:r>
              <a:rPr lang="en-US" sz="2400" dirty="0"/>
              <a:t>Dementia Prevention and Research Institute of Texas</a:t>
            </a:r>
          </a:p>
          <a:p>
            <a:pPr marL="457200" indent="-457200">
              <a:buFont typeface="Arial" panose="020B0604020202020204" pitchFamily="34" charset="0"/>
              <a:buChar char="•"/>
            </a:pPr>
            <a:r>
              <a:rPr lang="en-US" sz="2400" dirty="0"/>
              <a:t>Film and moving image industry incentive funding</a:t>
            </a:r>
          </a:p>
          <a:p>
            <a:pPr marL="457200" indent="-457200">
              <a:buFont typeface="Arial" panose="020B0604020202020204" pitchFamily="34" charset="0"/>
              <a:buChar char="•"/>
            </a:pPr>
            <a:r>
              <a:rPr lang="en-US" sz="2400" dirty="0"/>
              <a:t>Functions of the Lottery Commission moved to TDLR</a:t>
            </a:r>
          </a:p>
        </p:txBody>
      </p:sp>
      <p:sp>
        <p:nvSpPr>
          <p:cNvPr id="3" name="Date Placeholder 3">
            <a:extLst>
              <a:ext uri="{FF2B5EF4-FFF2-40B4-BE49-F238E27FC236}">
                <a16:creationId xmlns:a16="http://schemas.microsoft.com/office/drawing/2014/main" id="{D7CA038D-666F-8711-A63F-104112F1323E}"/>
              </a:ext>
            </a:extLst>
          </p:cNvPr>
          <p:cNvSpPr>
            <a:spLocks noGrp="1"/>
          </p:cNvSpPr>
          <p:nvPr>
            <p:ph type="dt" sz="half" idx="10"/>
          </p:nvPr>
        </p:nvSpPr>
        <p:spPr>
          <a:xfrm>
            <a:off x="457200" y="6477000"/>
            <a:ext cx="2133600" cy="365125"/>
          </a:xfrm>
        </p:spPr>
        <p:txBody>
          <a:bodyPr/>
          <a:lstStyle/>
          <a:p>
            <a:r>
              <a:rPr lang="en-US" dirty="0"/>
              <a:t>JULY 2025</a:t>
            </a:r>
          </a:p>
        </p:txBody>
      </p:sp>
      <p:sp>
        <p:nvSpPr>
          <p:cNvPr id="8" name="Footer Placeholder 5">
            <a:extLst>
              <a:ext uri="{FF2B5EF4-FFF2-40B4-BE49-F238E27FC236}">
                <a16:creationId xmlns:a16="http://schemas.microsoft.com/office/drawing/2014/main" id="{3BA24287-B57A-BDE0-FBA4-D905B055E269}"/>
              </a:ext>
            </a:extLst>
          </p:cNvPr>
          <p:cNvSpPr txBox="1">
            <a:spLocks/>
          </p:cNvSpPr>
          <p:nvPr/>
        </p:nvSpPr>
        <p:spPr>
          <a:xfrm>
            <a:off x="2590800" y="6477000"/>
            <a:ext cx="3962400" cy="365125"/>
          </a:xfrm>
          <a:prstGeom prst="rect">
            <a:avLst/>
          </a:prstGeom>
        </p:spPr>
        <p:txBody>
          <a:bodyPr vert="horz" wrap="none" lIns="0" tIns="0" rIns="0" bIns="0" rtlCol="0" anchor="t" anchorCtr="0"/>
          <a:lstStyle>
            <a:defPPr>
              <a:defRPr lang="en-US"/>
            </a:defPPr>
            <a:lvl1pPr marL="0" algn="r" defTabSz="914400" rtl="0" eaLnBrk="1" latinLnBrk="0" hangingPunct="1">
              <a:defRPr sz="1000" b="0" i="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LEGISLATIVE BUDGET BOARD ID: 9307</a:t>
            </a:r>
          </a:p>
        </p:txBody>
      </p:sp>
    </p:spTree>
    <p:extLst>
      <p:ext uri="{BB962C8B-B14F-4D97-AF65-F5344CB8AC3E}">
        <p14:creationId xmlns:p14="http://schemas.microsoft.com/office/powerpoint/2010/main" val="167957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CCC0-F526-7A8B-42FB-74647487EA7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1D9B2-72E8-8F10-A81C-77F68BD75077}"/>
              </a:ext>
            </a:extLst>
          </p:cNvPr>
          <p:cNvSpPr>
            <a:spLocks noGrp="1"/>
          </p:cNvSpPr>
          <p:nvPr>
            <p:ph type="sldNum" sz="quarter" idx="12"/>
          </p:nvPr>
        </p:nvSpPr>
        <p:spPr/>
        <p:txBody>
          <a:bodyPr/>
          <a:lstStyle/>
          <a:p>
            <a:fld id="{D834564F-6D3B-406C-B0D1-672588DF73BB}" type="slidenum">
              <a:rPr lang="en-US" smtClean="0"/>
              <a:pPr/>
              <a:t>13</a:t>
            </a:fld>
            <a:endParaRPr lang="en-US" dirty="0"/>
          </a:p>
        </p:txBody>
      </p:sp>
      <p:sp>
        <p:nvSpPr>
          <p:cNvPr id="7" name="Title 6">
            <a:extLst>
              <a:ext uri="{FF2B5EF4-FFF2-40B4-BE49-F238E27FC236}">
                <a16:creationId xmlns:a16="http://schemas.microsoft.com/office/drawing/2014/main" id="{933EC791-AA15-1E15-A90F-EF0721A1AB6A}"/>
              </a:ext>
            </a:extLst>
          </p:cNvPr>
          <p:cNvSpPr>
            <a:spLocks noGrp="1"/>
          </p:cNvSpPr>
          <p:nvPr>
            <p:ph type="title"/>
          </p:nvPr>
        </p:nvSpPr>
        <p:spPr/>
        <p:txBody>
          <a:bodyPr/>
          <a:lstStyle/>
          <a:p>
            <a:r>
              <a:rPr lang="en-US" dirty="0"/>
              <a:t>Observations from the 89</a:t>
            </a:r>
            <a:r>
              <a:rPr lang="en-US" baseline="30000" dirty="0"/>
              <a:t>th</a:t>
            </a:r>
            <a:r>
              <a:rPr lang="en-US" dirty="0"/>
              <a:t> TX Leg</a:t>
            </a:r>
          </a:p>
        </p:txBody>
      </p:sp>
      <p:sp>
        <p:nvSpPr>
          <p:cNvPr id="16" name="Rectangle 15">
            <a:extLst>
              <a:ext uri="{FF2B5EF4-FFF2-40B4-BE49-F238E27FC236}">
                <a16:creationId xmlns:a16="http://schemas.microsoft.com/office/drawing/2014/main" id="{5287C7B5-6F75-118E-231E-A957E686B12A}"/>
              </a:ext>
            </a:extLst>
          </p:cNvPr>
          <p:cNvSpPr/>
          <p:nvPr/>
        </p:nvSpPr>
        <p:spPr>
          <a:xfrm>
            <a:off x="342900" y="1752600"/>
            <a:ext cx="8458200" cy="4031873"/>
          </a:xfrm>
          <a:prstGeom prst="rect">
            <a:avLst/>
          </a:prstGeom>
        </p:spPr>
        <p:txBody>
          <a:bodyPr wrap="square">
            <a:spAutoFit/>
          </a:bodyPr>
          <a:lstStyle/>
          <a:p>
            <a:pPr marL="457200" indent="-457200">
              <a:buFont typeface="Arial" panose="020B0604020202020204" pitchFamily="34" charset="0"/>
              <a:buChar char="•"/>
            </a:pPr>
            <a:r>
              <a:rPr lang="en-US" sz="3000" dirty="0"/>
              <a:t>What Next?</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Reminders –</a:t>
            </a:r>
          </a:p>
          <a:p>
            <a:pPr marL="457200" indent="-457200">
              <a:buFont typeface="Arial" panose="020B0604020202020204" pitchFamily="34" charset="0"/>
              <a:buChar char="•"/>
            </a:pPr>
            <a:endParaRPr lang="en-US" sz="1600" dirty="0"/>
          </a:p>
          <a:p>
            <a:pPr marL="914400" lvl="1" indent="-457200">
              <a:buFont typeface="Courier New" panose="02070309020205020404" pitchFamily="49" charset="0"/>
              <a:buChar char="o"/>
            </a:pPr>
            <a:r>
              <a:rPr lang="en-US" sz="2400" dirty="0"/>
              <a:t>Build Relationships with the Leadership Staff</a:t>
            </a:r>
          </a:p>
          <a:p>
            <a:pPr marL="914400" lvl="1" indent="-457200">
              <a:buFont typeface="Courier New" panose="02070309020205020404" pitchFamily="49" charset="0"/>
              <a:buChar char="o"/>
            </a:pPr>
            <a:r>
              <a:rPr lang="en-US" sz="2400" dirty="0"/>
              <a:t>Communicate, Communicate, Communicate</a:t>
            </a:r>
          </a:p>
          <a:p>
            <a:pPr marL="914400" lvl="1" indent="-457200">
              <a:buFont typeface="Courier New" panose="02070309020205020404" pitchFamily="49" charset="0"/>
              <a:buChar char="o"/>
            </a:pPr>
            <a:r>
              <a:rPr lang="en-US" sz="2400" dirty="0"/>
              <a:t>Conversations before Pushing Paper</a:t>
            </a:r>
            <a:endParaRPr lang="en-US" sz="3000" dirty="0"/>
          </a:p>
          <a:p>
            <a:pPr marL="457200" indent="-457200">
              <a:buFont typeface="Arial" panose="020B0604020202020204" pitchFamily="34" charset="0"/>
              <a:buChar char="•"/>
            </a:pPr>
            <a:endParaRPr lang="en-US" dirty="0">
              <a:cs typeface="Arial" pitchFamily="34" charset="0"/>
            </a:endParaRPr>
          </a:p>
        </p:txBody>
      </p:sp>
      <p:sp>
        <p:nvSpPr>
          <p:cNvPr id="3" name="Date Placeholder 3">
            <a:extLst>
              <a:ext uri="{FF2B5EF4-FFF2-40B4-BE49-F238E27FC236}">
                <a16:creationId xmlns:a16="http://schemas.microsoft.com/office/drawing/2014/main" id="{0B9AA169-C79C-2840-42CC-0A224D12171B}"/>
              </a:ext>
            </a:extLst>
          </p:cNvPr>
          <p:cNvSpPr>
            <a:spLocks noGrp="1"/>
          </p:cNvSpPr>
          <p:nvPr>
            <p:ph type="dt" sz="half" idx="10"/>
          </p:nvPr>
        </p:nvSpPr>
        <p:spPr>
          <a:xfrm>
            <a:off x="457200" y="6477000"/>
            <a:ext cx="2133600" cy="365125"/>
          </a:xfrm>
        </p:spPr>
        <p:txBody>
          <a:bodyPr/>
          <a:lstStyle/>
          <a:p>
            <a:r>
              <a:rPr lang="en-US" dirty="0"/>
              <a:t>JULY 2025</a:t>
            </a:r>
          </a:p>
        </p:txBody>
      </p:sp>
      <p:sp>
        <p:nvSpPr>
          <p:cNvPr id="8" name="Footer Placeholder 5">
            <a:extLst>
              <a:ext uri="{FF2B5EF4-FFF2-40B4-BE49-F238E27FC236}">
                <a16:creationId xmlns:a16="http://schemas.microsoft.com/office/drawing/2014/main" id="{2C2F9E96-7143-6EE1-61E1-24FF0DA96844}"/>
              </a:ext>
            </a:extLst>
          </p:cNvPr>
          <p:cNvSpPr txBox="1">
            <a:spLocks/>
          </p:cNvSpPr>
          <p:nvPr/>
        </p:nvSpPr>
        <p:spPr>
          <a:xfrm>
            <a:off x="2590800" y="6477000"/>
            <a:ext cx="3962400" cy="365125"/>
          </a:xfrm>
          <a:prstGeom prst="rect">
            <a:avLst/>
          </a:prstGeom>
        </p:spPr>
        <p:txBody>
          <a:bodyPr vert="horz" wrap="none" lIns="0" tIns="0" rIns="0" bIns="0" rtlCol="0" anchor="t" anchorCtr="0"/>
          <a:lstStyle>
            <a:defPPr>
              <a:defRPr lang="en-US"/>
            </a:defPPr>
            <a:lvl1pPr marL="0" algn="r" defTabSz="914400" rtl="0" eaLnBrk="1" latinLnBrk="0" hangingPunct="1">
              <a:defRPr sz="1000" b="0" i="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LEGISLATIVE BUDGET BOARD ID: 9307</a:t>
            </a:r>
          </a:p>
        </p:txBody>
      </p:sp>
    </p:spTree>
    <p:extLst>
      <p:ext uri="{BB962C8B-B14F-4D97-AF65-F5344CB8AC3E}">
        <p14:creationId xmlns:p14="http://schemas.microsoft.com/office/powerpoint/2010/main" val="402643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834564F-6D3B-406C-B0D1-672588DF73BB}" type="slidenum">
              <a:rPr lang="en-US" smtClean="0"/>
              <a:pPr/>
              <a:t>14</a:t>
            </a:fld>
            <a:endParaRPr lang="en-US" dirty="0"/>
          </a:p>
        </p:txBody>
      </p:sp>
      <p:sp>
        <p:nvSpPr>
          <p:cNvPr id="6" name="Footer Placeholder 5"/>
          <p:cNvSpPr>
            <a:spLocks noGrp="1"/>
          </p:cNvSpPr>
          <p:nvPr>
            <p:ph type="ftr" sz="quarter" idx="12"/>
          </p:nvPr>
        </p:nvSpPr>
        <p:spPr/>
        <p:txBody>
          <a:bodyPr/>
          <a:lstStyle/>
          <a:p>
            <a:r>
              <a:rPr lang="en-US" dirty="0"/>
              <a:t>LEGISLATIVE BUDGET BOARD ID: 9307</a:t>
            </a:r>
          </a:p>
        </p:txBody>
      </p:sp>
      <p:sp>
        <p:nvSpPr>
          <p:cNvPr id="2" name="Title 8">
            <a:extLst>
              <a:ext uri="{FF2B5EF4-FFF2-40B4-BE49-F238E27FC236}">
                <a16:creationId xmlns:a16="http://schemas.microsoft.com/office/drawing/2014/main" id="{7F0AAD3F-4E0B-24D7-7320-0D17FFC0D99F}"/>
              </a:ext>
            </a:extLst>
          </p:cNvPr>
          <p:cNvSpPr>
            <a:spLocks noGrp="1"/>
          </p:cNvSpPr>
          <p:nvPr>
            <p:ph type="ctrTitle"/>
          </p:nvPr>
        </p:nvSpPr>
        <p:spPr>
          <a:xfrm>
            <a:off x="457200" y="1828800"/>
            <a:ext cx="8229600" cy="4648200"/>
          </a:xfrm>
        </p:spPr>
        <p:txBody>
          <a:bodyPr>
            <a:noAutofit/>
          </a:bodyPr>
          <a:lstStyle/>
          <a:p>
            <a:pPr marL="228600" lvl="1" indent="0" algn="l">
              <a:spcBef>
                <a:spcPts val="1200"/>
              </a:spcBef>
              <a:buNone/>
            </a:pPr>
            <a:r>
              <a:rPr lang="en-US" sz="3200" b="1" dirty="0">
                <a:latin typeface="Arial" panose="020B0604020202020204" pitchFamily="34" charset="0"/>
                <a:cs typeface="Arial" panose="020B0604020202020204" pitchFamily="34" charset="0"/>
              </a:rPr>
              <a:t>Leadership Development Discussion</a:t>
            </a:r>
            <a:br>
              <a:rPr lang="en-US" sz="3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br>
              <a:rPr lang="en-US" sz="16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Jan 2024:  Mission-Minded Leaders</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Dec 2024:  Identifying and Growing Leaders</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7" name="Date Placeholder 3">
            <a:extLst>
              <a:ext uri="{FF2B5EF4-FFF2-40B4-BE49-F238E27FC236}">
                <a16:creationId xmlns:a16="http://schemas.microsoft.com/office/drawing/2014/main" id="{3D79D9A8-7B1A-C74A-CA29-DD46DB1070E8}"/>
              </a:ext>
            </a:extLst>
          </p:cNvPr>
          <p:cNvSpPr>
            <a:spLocks noGrp="1"/>
          </p:cNvSpPr>
          <p:nvPr>
            <p:ph type="dt" sz="half" idx="10"/>
          </p:nvPr>
        </p:nvSpPr>
        <p:spPr>
          <a:xfrm>
            <a:off x="457200" y="6477000"/>
            <a:ext cx="2133600" cy="365125"/>
          </a:xfrm>
        </p:spPr>
        <p:txBody>
          <a:bodyPr/>
          <a:lstStyle/>
          <a:p>
            <a:r>
              <a:rPr lang="en-US" dirty="0"/>
              <a:t>JULY 2025</a:t>
            </a:r>
          </a:p>
        </p:txBody>
      </p:sp>
    </p:spTree>
    <p:extLst>
      <p:ext uri="{BB962C8B-B14F-4D97-AF65-F5344CB8AC3E}">
        <p14:creationId xmlns:p14="http://schemas.microsoft.com/office/powerpoint/2010/main" val="403975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Leadership Development Discussion</a:t>
            </a:r>
          </a:p>
        </p:txBody>
      </p:sp>
      <p:sp>
        <p:nvSpPr>
          <p:cNvPr id="10" name="Content Placeholder 9"/>
          <p:cNvSpPr>
            <a:spLocks noGrp="1"/>
          </p:cNvSpPr>
          <p:nvPr>
            <p:ph idx="1"/>
          </p:nvPr>
        </p:nvSpPr>
        <p:spPr>
          <a:xfrm>
            <a:off x="457200" y="1547018"/>
            <a:ext cx="8229600" cy="3482182"/>
          </a:xfrm>
        </p:spPr>
        <p:txBody>
          <a:bodyPr>
            <a:normAutofit/>
          </a:bodyPr>
          <a:lstStyle/>
          <a:p>
            <a:pPr marL="0" lvl="0" indent="0"/>
            <a:endParaRPr lang="en-US" sz="2000" dirty="0"/>
          </a:p>
          <a:p>
            <a:pPr marL="0" lvl="0" indent="0"/>
            <a:r>
              <a:rPr lang="en-US" sz="2000" dirty="0"/>
              <a:t>As individuals, we have an obligation to develop ourselves as leaders to the fullest possible extent.</a:t>
            </a:r>
          </a:p>
          <a:p>
            <a:pPr marL="0" lvl="0" indent="0"/>
            <a:endParaRPr lang="en-US" sz="2000" dirty="0"/>
          </a:p>
          <a:p>
            <a:pPr marL="0" lvl="0" indent="0"/>
            <a:r>
              <a:rPr lang="en-US" sz="2000" dirty="0"/>
              <a:t>As leaders within Texas state government, we all have an obligation to identify and develop future leaders to the fullest possible extent.</a:t>
            </a:r>
          </a:p>
        </p:txBody>
      </p:sp>
      <p:sp>
        <p:nvSpPr>
          <p:cNvPr id="5" name="Slide Number Placeholder 4"/>
          <p:cNvSpPr>
            <a:spLocks noGrp="1"/>
          </p:cNvSpPr>
          <p:nvPr>
            <p:ph type="sldNum" sz="quarter" idx="11"/>
          </p:nvPr>
        </p:nvSpPr>
        <p:spPr/>
        <p:txBody>
          <a:bodyPr/>
          <a:lstStyle/>
          <a:p>
            <a:fld id="{D834564F-6D3B-406C-B0D1-672588DF73BB}"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dirty="0"/>
              <a:t>LEGISLATIVE BUDGET BOARD ID: 9307</a:t>
            </a:r>
          </a:p>
        </p:txBody>
      </p:sp>
      <p:sp>
        <p:nvSpPr>
          <p:cNvPr id="7" name="Date Placeholder 3">
            <a:extLst>
              <a:ext uri="{FF2B5EF4-FFF2-40B4-BE49-F238E27FC236}">
                <a16:creationId xmlns:a16="http://schemas.microsoft.com/office/drawing/2014/main" id="{15BA88E2-242F-65EE-4C90-E14C77EFCFD4}"/>
              </a:ext>
            </a:extLst>
          </p:cNvPr>
          <p:cNvSpPr>
            <a:spLocks noGrp="1"/>
          </p:cNvSpPr>
          <p:nvPr>
            <p:ph type="dt" sz="half" idx="10"/>
          </p:nvPr>
        </p:nvSpPr>
        <p:spPr>
          <a:xfrm>
            <a:off x="457200" y="6477000"/>
            <a:ext cx="2133600" cy="365125"/>
          </a:xfrm>
        </p:spPr>
        <p:txBody>
          <a:bodyPr/>
          <a:lstStyle/>
          <a:p>
            <a:r>
              <a:rPr lang="en-US" dirty="0"/>
              <a:t>JULY 2025</a:t>
            </a:r>
          </a:p>
        </p:txBody>
      </p:sp>
    </p:spTree>
    <p:extLst>
      <p:ext uri="{BB962C8B-B14F-4D97-AF65-F5344CB8AC3E}">
        <p14:creationId xmlns:p14="http://schemas.microsoft.com/office/powerpoint/2010/main" val="24564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Mission-Minded Leaders</a:t>
            </a:r>
          </a:p>
        </p:txBody>
      </p:sp>
      <p:sp>
        <p:nvSpPr>
          <p:cNvPr id="10" name="Content Placeholder 9"/>
          <p:cNvSpPr>
            <a:spLocks noGrp="1"/>
          </p:cNvSpPr>
          <p:nvPr>
            <p:ph idx="1"/>
          </p:nvPr>
        </p:nvSpPr>
        <p:spPr>
          <a:xfrm>
            <a:off x="314631" y="1318607"/>
            <a:ext cx="3649271" cy="959634"/>
          </a:xfrm>
          <a:solidFill>
            <a:schemeClr val="bg1"/>
          </a:solidFill>
          <a:ln>
            <a:solidFill>
              <a:schemeClr val="tx1"/>
            </a:solidFill>
          </a:ln>
        </p:spPr>
        <p:txBody>
          <a:bodyPr>
            <a:normAutofit fontScale="92500" lnSpcReduction="10000"/>
          </a:bodyPr>
          <a:lstStyle/>
          <a:p>
            <a:pPr marL="0" lvl="0" indent="0"/>
            <a:r>
              <a:rPr lang="en-US" sz="1400" b="1" dirty="0"/>
              <a:t>HHSC Mission Statement:</a:t>
            </a:r>
          </a:p>
          <a:p>
            <a:pPr marL="0" lvl="0" indent="0"/>
            <a:r>
              <a:rPr lang="en-US" sz="1400" dirty="0"/>
              <a:t>Improving the health, safety and well-being of Texans with good stewardship of public resources.</a:t>
            </a:r>
          </a:p>
          <a:p>
            <a:pPr marL="0" lvl="0" indent="0"/>
            <a:endParaRPr lang="en-US" sz="1400"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16</a:t>
            </a:fld>
            <a:endParaRPr lang="en-US" dirty="0"/>
          </a:p>
        </p:txBody>
      </p:sp>
      <p:sp>
        <p:nvSpPr>
          <p:cNvPr id="6" name="Footer Placeholder 5"/>
          <p:cNvSpPr>
            <a:spLocks noGrp="1"/>
          </p:cNvSpPr>
          <p:nvPr>
            <p:ph type="ftr" sz="quarter" idx="12"/>
          </p:nvPr>
        </p:nvSpPr>
        <p:spPr/>
        <p:txBody>
          <a:bodyPr/>
          <a:lstStyle/>
          <a:p>
            <a:r>
              <a:rPr lang="en-US" dirty="0"/>
              <a:t>LEGISLATIVE BUDGET BOARD ID: 9307</a:t>
            </a:r>
          </a:p>
        </p:txBody>
      </p:sp>
      <p:sp>
        <p:nvSpPr>
          <p:cNvPr id="12" name="Content Placeholder 9">
            <a:extLst>
              <a:ext uri="{FF2B5EF4-FFF2-40B4-BE49-F238E27FC236}">
                <a16:creationId xmlns:a16="http://schemas.microsoft.com/office/drawing/2014/main" id="{25574321-136A-2245-D191-905FCC35DE8F}"/>
              </a:ext>
            </a:extLst>
          </p:cNvPr>
          <p:cNvSpPr txBox="1">
            <a:spLocks/>
          </p:cNvSpPr>
          <p:nvPr/>
        </p:nvSpPr>
        <p:spPr>
          <a:xfrm>
            <a:off x="4190999" y="1295400"/>
            <a:ext cx="4495801" cy="1160189"/>
          </a:xfrm>
          <a:prstGeom prst="rect">
            <a:avLst/>
          </a:prstGeom>
          <a:solidFill>
            <a:schemeClr val="bg1"/>
          </a:solidFill>
          <a:ln>
            <a:solidFill>
              <a:schemeClr val="tx1"/>
            </a:solidFill>
          </a:ln>
        </p:spPr>
        <p:txBody>
          <a:bodyPr vert="horz" lIns="91440" tIns="45720" rIns="91440" bIns="45720" rtlCol="0">
            <a:noAutofit/>
          </a:bodyPr>
          <a:lstStyle>
            <a:lvl1pPr marL="0" indent="0" algn="l" defTabSz="914400" rtl="0" eaLnBrk="1" latinLnBrk="0" hangingPunct="1">
              <a:spcBef>
                <a:spcPts val="1200"/>
              </a:spcBef>
              <a:buFont typeface="Arial" pitchFamily="34" charset="0"/>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5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TEA Mission Statement:</a:t>
            </a:r>
          </a:p>
          <a:p>
            <a:r>
              <a:rPr lang="en-US" sz="1400" dirty="0"/>
              <a:t>The Texas Education Agency will improve outcomes for all public school students in the state by providing leadership, guidance, and support to school systems. </a:t>
            </a:r>
          </a:p>
        </p:txBody>
      </p:sp>
      <p:sp>
        <p:nvSpPr>
          <p:cNvPr id="13" name="Content Placeholder 9">
            <a:extLst>
              <a:ext uri="{FF2B5EF4-FFF2-40B4-BE49-F238E27FC236}">
                <a16:creationId xmlns:a16="http://schemas.microsoft.com/office/drawing/2014/main" id="{351DF96D-9F33-ABC9-CBE1-CD433B28C377}"/>
              </a:ext>
            </a:extLst>
          </p:cNvPr>
          <p:cNvSpPr txBox="1">
            <a:spLocks/>
          </p:cNvSpPr>
          <p:nvPr/>
        </p:nvSpPr>
        <p:spPr>
          <a:xfrm>
            <a:off x="4367140" y="2927581"/>
            <a:ext cx="4628247" cy="1274548"/>
          </a:xfrm>
          <a:prstGeom prst="rect">
            <a:avLst/>
          </a:prstGeom>
          <a:solidFill>
            <a:schemeClr val="bg1"/>
          </a:solidFill>
          <a:ln>
            <a:solidFill>
              <a:schemeClr val="tx1"/>
            </a:solidFill>
          </a:ln>
        </p:spPr>
        <p:txBody>
          <a:bodyPr vert="horz" lIns="91440" tIns="45720" rIns="91440" bIns="45720" rtlCol="0">
            <a:noAutofit/>
          </a:bodyPr>
          <a:lstStyle>
            <a:lvl1pPr marL="0" indent="0" algn="l" defTabSz="914400" rtl="0" eaLnBrk="1" latinLnBrk="0" hangingPunct="1">
              <a:spcBef>
                <a:spcPts val="1200"/>
              </a:spcBef>
              <a:buFont typeface="Arial" pitchFamily="34" charset="0"/>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5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TDCJ Mission Statement:</a:t>
            </a:r>
          </a:p>
          <a:p>
            <a:r>
              <a:rPr lang="en-US" sz="1400" dirty="0"/>
              <a:t>The mission of the Texas Department of Criminal Justice is to provide public safety, promote positive change in offender behavior, reintegrate offenders into society, and assist victims of crime.</a:t>
            </a:r>
          </a:p>
        </p:txBody>
      </p:sp>
      <p:sp>
        <p:nvSpPr>
          <p:cNvPr id="14" name="Content Placeholder 9">
            <a:extLst>
              <a:ext uri="{FF2B5EF4-FFF2-40B4-BE49-F238E27FC236}">
                <a16:creationId xmlns:a16="http://schemas.microsoft.com/office/drawing/2014/main" id="{2C3CF34E-D8D7-C205-17CF-89BC270BA295}"/>
              </a:ext>
            </a:extLst>
          </p:cNvPr>
          <p:cNvSpPr txBox="1">
            <a:spLocks/>
          </p:cNvSpPr>
          <p:nvPr/>
        </p:nvSpPr>
        <p:spPr>
          <a:xfrm>
            <a:off x="1472527" y="2399657"/>
            <a:ext cx="2503098" cy="705349"/>
          </a:xfrm>
          <a:prstGeom prst="rect">
            <a:avLst/>
          </a:prstGeom>
          <a:solidFill>
            <a:schemeClr val="bg1"/>
          </a:solidFill>
          <a:ln>
            <a:solidFill>
              <a:schemeClr val="tx1"/>
            </a:solidFill>
          </a:ln>
        </p:spPr>
        <p:txBody>
          <a:bodyPr vert="horz" lIns="91440" tIns="45720" rIns="91440" bIns="45720" rtlCol="0">
            <a:normAutofit/>
          </a:bodyPr>
          <a:lstStyle>
            <a:lvl1pPr marL="0" indent="0" algn="l" defTabSz="914400" rtl="0" eaLnBrk="1" latinLnBrk="0" hangingPunct="1">
              <a:spcBef>
                <a:spcPts val="1200"/>
              </a:spcBef>
              <a:buFont typeface="Arial" pitchFamily="34" charset="0"/>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5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TxDOT Mission Statement:</a:t>
            </a:r>
          </a:p>
          <a:p>
            <a:r>
              <a:rPr lang="en-US" sz="1400" dirty="0"/>
              <a:t>Connecting You with Texas</a:t>
            </a:r>
          </a:p>
          <a:p>
            <a:endParaRPr lang="en-US" sz="1400" dirty="0"/>
          </a:p>
        </p:txBody>
      </p:sp>
      <p:sp>
        <p:nvSpPr>
          <p:cNvPr id="15" name="Content Placeholder 9">
            <a:extLst>
              <a:ext uri="{FF2B5EF4-FFF2-40B4-BE49-F238E27FC236}">
                <a16:creationId xmlns:a16="http://schemas.microsoft.com/office/drawing/2014/main" id="{F77A1005-5B54-E109-92FF-AABC5D0895A8}"/>
              </a:ext>
            </a:extLst>
          </p:cNvPr>
          <p:cNvSpPr txBox="1">
            <a:spLocks/>
          </p:cNvSpPr>
          <p:nvPr/>
        </p:nvSpPr>
        <p:spPr>
          <a:xfrm>
            <a:off x="285323" y="3226422"/>
            <a:ext cx="3507658" cy="1600353"/>
          </a:xfrm>
          <a:prstGeom prst="rect">
            <a:avLst/>
          </a:prstGeom>
          <a:solidFill>
            <a:schemeClr val="bg1"/>
          </a:solidFill>
          <a:ln>
            <a:solidFill>
              <a:schemeClr val="tx1"/>
            </a:solidFill>
          </a:ln>
        </p:spPr>
        <p:txBody>
          <a:bodyPr vert="horz" lIns="91440" tIns="45720" rIns="91440" bIns="45720" rtlCol="0">
            <a:noAutofit/>
          </a:bodyPr>
          <a:lstStyle>
            <a:lvl1pPr marL="0" indent="0" algn="l" defTabSz="914400" rtl="0" eaLnBrk="1" latinLnBrk="0" hangingPunct="1">
              <a:spcBef>
                <a:spcPts val="1200"/>
              </a:spcBef>
              <a:buFont typeface="Arial" pitchFamily="34" charset="0"/>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5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TPWD Mission Statement:</a:t>
            </a:r>
          </a:p>
          <a:p>
            <a:r>
              <a:rPr lang="en-US" sz="1400" dirty="0"/>
              <a:t>To manage and conserve the natural and cultural resources of Texas and to provide hunting, fishing and outdoor recreation opportunities for the use and enjoyment of present and future generations.</a:t>
            </a:r>
          </a:p>
        </p:txBody>
      </p:sp>
      <p:sp>
        <p:nvSpPr>
          <p:cNvPr id="16" name="Content Placeholder 9">
            <a:extLst>
              <a:ext uri="{FF2B5EF4-FFF2-40B4-BE49-F238E27FC236}">
                <a16:creationId xmlns:a16="http://schemas.microsoft.com/office/drawing/2014/main" id="{D388745A-035B-0127-4C91-C2F167AF5838}"/>
              </a:ext>
            </a:extLst>
          </p:cNvPr>
          <p:cNvSpPr txBox="1">
            <a:spLocks/>
          </p:cNvSpPr>
          <p:nvPr/>
        </p:nvSpPr>
        <p:spPr>
          <a:xfrm>
            <a:off x="4712775" y="4415933"/>
            <a:ext cx="4372234" cy="1600353"/>
          </a:xfrm>
          <a:prstGeom prst="rect">
            <a:avLst/>
          </a:prstGeom>
          <a:solidFill>
            <a:schemeClr val="bg1"/>
          </a:solidFill>
          <a:ln>
            <a:solidFill>
              <a:schemeClr val="tx1"/>
            </a:solidFill>
          </a:ln>
        </p:spPr>
        <p:txBody>
          <a:bodyPr vert="horz" lIns="91440" tIns="45720" rIns="91440" bIns="45720" rtlCol="0">
            <a:noAutofit/>
          </a:bodyPr>
          <a:lstStyle>
            <a:lvl1pPr marL="0" indent="0" algn="l" defTabSz="914400" rtl="0" eaLnBrk="1" latinLnBrk="0" hangingPunct="1">
              <a:spcBef>
                <a:spcPts val="1200"/>
              </a:spcBef>
              <a:buFont typeface="Arial" pitchFamily="34" charset="0"/>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5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DIR Mission Statement:</a:t>
            </a:r>
          </a:p>
          <a:p>
            <a:r>
              <a:rPr lang="en-US" sz="1400" dirty="0"/>
              <a:t>The mission of the Texas Department of Information Resources is to serve Texas government by leading the state's technology strategy, protecting state technology infrastructure, and offering innovative and cost-effective solutions for all levels of government.</a:t>
            </a:r>
          </a:p>
        </p:txBody>
      </p:sp>
      <p:sp>
        <p:nvSpPr>
          <p:cNvPr id="17" name="Content Placeholder 9">
            <a:extLst>
              <a:ext uri="{FF2B5EF4-FFF2-40B4-BE49-F238E27FC236}">
                <a16:creationId xmlns:a16="http://schemas.microsoft.com/office/drawing/2014/main" id="{9F262426-5A20-C7F1-B3AB-5BE49768DFE3}"/>
              </a:ext>
            </a:extLst>
          </p:cNvPr>
          <p:cNvSpPr txBox="1">
            <a:spLocks/>
          </p:cNvSpPr>
          <p:nvPr/>
        </p:nvSpPr>
        <p:spPr>
          <a:xfrm>
            <a:off x="258797" y="4987010"/>
            <a:ext cx="4011190" cy="1211862"/>
          </a:xfrm>
          <a:prstGeom prst="rect">
            <a:avLst/>
          </a:prstGeom>
          <a:solidFill>
            <a:schemeClr val="bg1"/>
          </a:solidFill>
          <a:ln>
            <a:solidFill>
              <a:schemeClr val="tx1"/>
            </a:solidFill>
          </a:ln>
        </p:spPr>
        <p:txBody>
          <a:bodyPr vert="horz" lIns="91440" tIns="45720" rIns="91440" bIns="45720" rtlCol="0">
            <a:noAutofit/>
          </a:bodyPr>
          <a:lstStyle>
            <a:lvl1pPr marL="0" indent="0" algn="l" defTabSz="914400" rtl="0" eaLnBrk="1" latinLnBrk="0" hangingPunct="1">
              <a:spcBef>
                <a:spcPts val="1200"/>
              </a:spcBef>
              <a:buFont typeface="Arial" pitchFamily="34" charset="0"/>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5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TDLR Mission Statement:</a:t>
            </a:r>
          </a:p>
          <a:p>
            <a:r>
              <a:rPr lang="en-US" sz="1400" dirty="0"/>
              <a:t>To earn the trust of Texans every day by providing innovative regulatory solutions for our licensees and those they serve.</a:t>
            </a:r>
          </a:p>
        </p:txBody>
      </p:sp>
      <p:sp>
        <p:nvSpPr>
          <p:cNvPr id="2" name="Date Placeholder 3">
            <a:extLst>
              <a:ext uri="{FF2B5EF4-FFF2-40B4-BE49-F238E27FC236}">
                <a16:creationId xmlns:a16="http://schemas.microsoft.com/office/drawing/2014/main" id="{1D8C6D35-FEC2-79B3-B782-221DCC73E9BF}"/>
              </a:ext>
            </a:extLst>
          </p:cNvPr>
          <p:cNvSpPr>
            <a:spLocks noGrp="1"/>
          </p:cNvSpPr>
          <p:nvPr>
            <p:ph type="dt" sz="half" idx="10"/>
          </p:nvPr>
        </p:nvSpPr>
        <p:spPr>
          <a:xfrm>
            <a:off x="457200" y="6477000"/>
            <a:ext cx="2133600" cy="365125"/>
          </a:xfrm>
        </p:spPr>
        <p:txBody>
          <a:bodyPr/>
          <a:lstStyle/>
          <a:p>
            <a:r>
              <a:rPr lang="en-US" dirty="0"/>
              <a:t>JULY 2025</a:t>
            </a:r>
          </a:p>
        </p:txBody>
      </p:sp>
    </p:spTree>
    <p:extLst>
      <p:ext uri="{BB962C8B-B14F-4D97-AF65-F5344CB8AC3E}">
        <p14:creationId xmlns:p14="http://schemas.microsoft.com/office/powerpoint/2010/main" val="4799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Mission-Minded Leaders</a:t>
            </a:r>
          </a:p>
        </p:txBody>
      </p:sp>
      <p:sp>
        <p:nvSpPr>
          <p:cNvPr id="10" name="Content Placeholder 9"/>
          <p:cNvSpPr>
            <a:spLocks noGrp="1"/>
          </p:cNvSpPr>
          <p:nvPr>
            <p:ph idx="1"/>
          </p:nvPr>
        </p:nvSpPr>
        <p:spPr>
          <a:xfrm>
            <a:off x="228600" y="1295400"/>
            <a:ext cx="8686800" cy="4983163"/>
          </a:xfrm>
        </p:spPr>
        <p:txBody>
          <a:bodyPr>
            <a:normAutofit/>
          </a:bodyPr>
          <a:lstStyle/>
          <a:p>
            <a:r>
              <a:rPr lang="en-US" sz="1800" i="1" dirty="0"/>
              <a:t>Do you agree with your agency mission; does it accurately reflect what you do?</a:t>
            </a:r>
          </a:p>
          <a:p>
            <a:r>
              <a:rPr lang="en-US" sz="1800" i="1" dirty="0"/>
              <a:t>Who benefits when these missions are met?</a:t>
            </a:r>
          </a:p>
          <a:p>
            <a:r>
              <a:rPr lang="en-US" sz="1800" i="1" dirty="0"/>
              <a:t>How do you share this with other employees so that they understand how their work impacts accomplishing the mission?</a:t>
            </a:r>
          </a:p>
          <a:p>
            <a:pPr marL="0" lvl="0" indent="0">
              <a:spcBef>
                <a:spcPts val="0"/>
              </a:spcBef>
            </a:pPr>
            <a:endParaRPr lang="en-US" sz="1800" dirty="0"/>
          </a:p>
          <a:p>
            <a:pPr>
              <a:spcBef>
                <a:spcPts val="0"/>
              </a:spcBef>
            </a:pPr>
            <a:r>
              <a:rPr lang="en-US" sz="1800" i="1" dirty="0"/>
              <a:t>How do we develop leaders?      </a:t>
            </a:r>
            <a:r>
              <a:rPr lang="en-US" sz="1600" i="1" dirty="0"/>
              <a:t>[Experiences / Mentors / Training / Other Ways]</a:t>
            </a:r>
          </a:p>
          <a:p>
            <a:pPr lvl="2" indent="0">
              <a:spcBef>
                <a:spcPts val="0"/>
              </a:spcBef>
              <a:buNone/>
            </a:pPr>
            <a:endParaRPr lang="en-US" sz="1600" i="1" dirty="0"/>
          </a:p>
          <a:p>
            <a:pPr>
              <a:spcBef>
                <a:spcPts val="600"/>
              </a:spcBef>
            </a:pPr>
            <a:endParaRPr lang="en-US" sz="1800" b="1" dirty="0"/>
          </a:p>
          <a:p>
            <a:pPr>
              <a:spcBef>
                <a:spcPts val="600"/>
              </a:spcBef>
            </a:pPr>
            <a:r>
              <a:rPr lang="en-US" sz="1800" b="1" dirty="0"/>
              <a:t>PUBLIC SERVICE:     </a:t>
            </a:r>
            <a:r>
              <a:rPr lang="en-US" sz="1800" dirty="0"/>
              <a:t>Why did you choose public service as a career? </a:t>
            </a:r>
          </a:p>
          <a:p>
            <a:pPr>
              <a:spcBef>
                <a:spcPts val="600"/>
              </a:spcBef>
            </a:pPr>
            <a:endParaRPr lang="en-US" sz="1800" dirty="0"/>
          </a:p>
          <a:p>
            <a:pPr>
              <a:spcBef>
                <a:spcPts val="600"/>
              </a:spcBef>
            </a:pPr>
            <a:endParaRPr lang="en-US" sz="1800" dirty="0"/>
          </a:p>
          <a:p>
            <a:pPr lvl="0"/>
            <a:r>
              <a:rPr lang="en-US" sz="1800" dirty="0"/>
              <a:t>Remember that public service is a privilege; we choose to be public servants and in doing so, ask for the public’s trust.</a:t>
            </a:r>
            <a:endParaRPr lang="en-US" sz="1800" i="1" dirty="0"/>
          </a:p>
          <a:p>
            <a:pPr lvl="1" indent="0">
              <a:spcBef>
                <a:spcPts val="0"/>
              </a:spcBef>
              <a:buNone/>
            </a:pPr>
            <a:endParaRPr lang="en-US" sz="1800" dirty="0"/>
          </a:p>
          <a:p>
            <a:pPr marL="0" lvl="0" indent="0"/>
            <a:endParaRPr lang="en-US" sz="1800" dirty="0"/>
          </a:p>
          <a:p>
            <a:pPr marL="0" lvl="0" indent="0"/>
            <a:endParaRPr lang="en-US" sz="1800" dirty="0"/>
          </a:p>
          <a:p>
            <a:pPr marL="0" lvl="0" indent="0"/>
            <a:endParaRPr lang="en-US" sz="2400" i="1" dirty="0"/>
          </a:p>
          <a:p>
            <a:pPr marL="0" lvl="0" indent="0"/>
            <a:endParaRPr lang="en-US" sz="1800" dirty="0"/>
          </a:p>
          <a:p>
            <a:pPr marL="0" lvl="0" indent="0"/>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17</a:t>
            </a:fld>
            <a:endParaRPr lang="en-US" dirty="0"/>
          </a:p>
        </p:txBody>
      </p:sp>
      <p:sp>
        <p:nvSpPr>
          <p:cNvPr id="6" name="Footer Placeholder 5"/>
          <p:cNvSpPr>
            <a:spLocks noGrp="1"/>
          </p:cNvSpPr>
          <p:nvPr>
            <p:ph type="ftr" sz="quarter" idx="12"/>
          </p:nvPr>
        </p:nvSpPr>
        <p:spPr/>
        <p:txBody>
          <a:bodyPr/>
          <a:lstStyle/>
          <a:p>
            <a:r>
              <a:rPr lang="en-US" dirty="0"/>
              <a:t>LEGISLATIVE BUDGET BOARD ID: 9307</a:t>
            </a:r>
          </a:p>
        </p:txBody>
      </p:sp>
      <p:sp>
        <p:nvSpPr>
          <p:cNvPr id="8" name="Date Placeholder 3">
            <a:extLst>
              <a:ext uri="{FF2B5EF4-FFF2-40B4-BE49-F238E27FC236}">
                <a16:creationId xmlns:a16="http://schemas.microsoft.com/office/drawing/2014/main" id="{0772BB54-A093-A7C3-A88F-407D11144446}"/>
              </a:ext>
            </a:extLst>
          </p:cNvPr>
          <p:cNvSpPr>
            <a:spLocks noGrp="1"/>
          </p:cNvSpPr>
          <p:nvPr>
            <p:ph type="dt" sz="half" idx="10"/>
          </p:nvPr>
        </p:nvSpPr>
        <p:spPr>
          <a:xfrm>
            <a:off x="457200" y="6477000"/>
            <a:ext cx="2133600" cy="365125"/>
          </a:xfrm>
        </p:spPr>
        <p:txBody>
          <a:bodyPr/>
          <a:lstStyle/>
          <a:p>
            <a:r>
              <a:rPr lang="en-US" dirty="0"/>
              <a:t>JULY 2025</a:t>
            </a:r>
          </a:p>
        </p:txBody>
      </p:sp>
    </p:spTree>
    <p:extLst>
      <p:ext uri="{BB962C8B-B14F-4D97-AF65-F5344CB8AC3E}">
        <p14:creationId xmlns:p14="http://schemas.microsoft.com/office/powerpoint/2010/main" val="245454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BC41-24E2-DBE6-2062-5FB4D900DAE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47EB9D1-87B8-D365-2DC1-F99D38EB5F25}"/>
              </a:ext>
            </a:extLst>
          </p:cNvPr>
          <p:cNvSpPr>
            <a:spLocks noGrp="1"/>
          </p:cNvSpPr>
          <p:nvPr>
            <p:ph type="title"/>
          </p:nvPr>
        </p:nvSpPr>
        <p:spPr/>
        <p:txBody>
          <a:bodyPr/>
          <a:lstStyle/>
          <a:p>
            <a:r>
              <a:rPr lang="en-US" dirty="0"/>
              <a:t>Leadership Development Discussion</a:t>
            </a:r>
          </a:p>
        </p:txBody>
      </p:sp>
      <p:sp>
        <p:nvSpPr>
          <p:cNvPr id="5" name="Slide Number Placeholder 4">
            <a:extLst>
              <a:ext uri="{FF2B5EF4-FFF2-40B4-BE49-F238E27FC236}">
                <a16:creationId xmlns:a16="http://schemas.microsoft.com/office/drawing/2014/main" id="{4C74EE39-449C-BB12-FE80-0516B473AA7A}"/>
              </a:ext>
            </a:extLst>
          </p:cNvPr>
          <p:cNvSpPr>
            <a:spLocks noGrp="1"/>
          </p:cNvSpPr>
          <p:nvPr>
            <p:ph type="sldNum" sz="quarter" idx="11"/>
          </p:nvPr>
        </p:nvSpPr>
        <p:spPr/>
        <p:txBody>
          <a:bodyPr/>
          <a:lstStyle/>
          <a:p>
            <a:fld id="{D834564F-6D3B-406C-B0D1-672588DF73BB}" type="slidenum">
              <a:rPr lang="en-US" smtClean="0"/>
              <a:pPr/>
              <a:t>18</a:t>
            </a:fld>
            <a:endParaRPr lang="en-US" dirty="0"/>
          </a:p>
        </p:txBody>
      </p:sp>
      <p:sp>
        <p:nvSpPr>
          <p:cNvPr id="6" name="Footer Placeholder 5">
            <a:extLst>
              <a:ext uri="{FF2B5EF4-FFF2-40B4-BE49-F238E27FC236}">
                <a16:creationId xmlns:a16="http://schemas.microsoft.com/office/drawing/2014/main" id="{21859301-2CD7-4A39-072F-6B59295282D9}"/>
              </a:ext>
            </a:extLst>
          </p:cNvPr>
          <p:cNvSpPr>
            <a:spLocks noGrp="1"/>
          </p:cNvSpPr>
          <p:nvPr>
            <p:ph type="ftr" sz="quarter" idx="12"/>
          </p:nvPr>
        </p:nvSpPr>
        <p:spPr/>
        <p:txBody>
          <a:bodyPr/>
          <a:lstStyle/>
          <a:p>
            <a:r>
              <a:rPr lang="en-US" dirty="0"/>
              <a:t>LEGISLATIVE BUDGET BOARD ID: 9307</a:t>
            </a:r>
          </a:p>
        </p:txBody>
      </p:sp>
      <p:sp>
        <p:nvSpPr>
          <p:cNvPr id="8" name="Date Placeholder 3">
            <a:extLst>
              <a:ext uri="{FF2B5EF4-FFF2-40B4-BE49-F238E27FC236}">
                <a16:creationId xmlns:a16="http://schemas.microsoft.com/office/drawing/2014/main" id="{D70BFADF-6565-4BF1-CF8B-1F7AB3E84915}"/>
              </a:ext>
            </a:extLst>
          </p:cNvPr>
          <p:cNvSpPr>
            <a:spLocks noGrp="1"/>
          </p:cNvSpPr>
          <p:nvPr>
            <p:ph type="dt" sz="half" idx="10"/>
          </p:nvPr>
        </p:nvSpPr>
        <p:spPr>
          <a:xfrm>
            <a:off x="457200" y="6477000"/>
            <a:ext cx="2133600" cy="365125"/>
          </a:xfrm>
        </p:spPr>
        <p:txBody>
          <a:bodyPr/>
          <a:lstStyle/>
          <a:p>
            <a:r>
              <a:rPr lang="en-US" dirty="0"/>
              <a:t>JULY 2025</a:t>
            </a:r>
          </a:p>
        </p:txBody>
      </p:sp>
      <p:sp>
        <p:nvSpPr>
          <p:cNvPr id="3" name="Title 8">
            <a:extLst>
              <a:ext uri="{FF2B5EF4-FFF2-40B4-BE49-F238E27FC236}">
                <a16:creationId xmlns:a16="http://schemas.microsoft.com/office/drawing/2014/main" id="{96412096-80CD-3048-7AF9-0AC2CB8888CD}"/>
              </a:ext>
            </a:extLst>
          </p:cNvPr>
          <p:cNvSpPr txBox="1">
            <a:spLocks/>
          </p:cNvSpPr>
          <p:nvPr/>
        </p:nvSpPr>
        <p:spPr>
          <a:xfrm>
            <a:off x="457200" y="2171700"/>
            <a:ext cx="8229600" cy="3429000"/>
          </a:xfrm>
          <a:prstGeom prst="rect">
            <a:avLst/>
          </a:prstGeom>
        </p:spPr>
        <p:txBody>
          <a:bodyPr vert="horz" lIns="91440" tIns="45720" rIns="91440" bIns="45720" rtlCol="0" anchor="ctr">
            <a:noAutofit/>
          </a:bodyPr>
          <a:lstStyle>
            <a:lvl1pPr algn="ctr" defTabSz="914400" rtl="0" eaLnBrk="1" latinLnBrk="0" hangingPunct="1">
              <a:spcBef>
                <a:spcPct val="0"/>
              </a:spcBef>
              <a:buFont typeface="Arial" pitchFamily="34" charset="0"/>
              <a:buNone/>
              <a:defRPr sz="3200" b="1" kern="1200" spc="-100" baseline="0">
                <a:solidFill>
                  <a:schemeClr val="tx1"/>
                </a:solidFill>
                <a:latin typeface="Arial" pitchFamily="34" charset="0"/>
                <a:ea typeface="+mj-ea"/>
                <a:cs typeface="Arial" pitchFamily="34" charset="0"/>
              </a:defRPr>
            </a:lvl1pPr>
          </a:lstStyle>
          <a:p>
            <a:pPr marL="228600" lvl="1" algn="ctr">
              <a:spcBef>
                <a:spcPts val="1200"/>
              </a:spcBef>
            </a:pPr>
            <a:r>
              <a:rPr lang="en-US" sz="2800" b="1" kern="0" dirty="0">
                <a:solidFill>
                  <a:sysClr val="windowText" lastClr="000000"/>
                </a:solidFill>
                <a:latin typeface="Arial" panose="020B0604020202020204" pitchFamily="34" charset="0"/>
                <a:cs typeface="Arial" panose="020B0604020202020204" pitchFamily="34" charset="0"/>
              </a:rPr>
              <a:t>Identifying and Growing Leaders</a:t>
            </a:r>
            <a:br>
              <a:rPr lang="en-US" sz="2800" b="1" i="1" kern="0" dirty="0">
                <a:solidFill>
                  <a:sysClr val="windowText" lastClr="000000"/>
                </a:solidFill>
                <a:latin typeface="Arial" panose="020B0604020202020204" pitchFamily="34" charset="0"/>
                <a:cs typeface="Arial" panose="020B0604020202020204" pitchFamily="34" charset="0"/>
              </a:rPr>
            </a:br>
            <a:endParaRPr lang="en-US" sz="2800" b="1"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30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882162" y="2971800"/>
            <a:ext cx="7315200" cy="3276600"/>
          </a:xfrm>
        </p:spPr>
        <p:txBody>
          <a:bodyPr/>
          <a:lstStyle/>
          <a:p>
            <a:r>
              <a:rPr lang="en-US" sz="2800" b="1" dirty="0"/>
              <a:t>THANK YOU FOR WHAT YOU DO!!</a:t>
            </a:r>
          </a:p>
          <a:p>
            <a:endParaRPr lang="en-US" dirty="0"/>
          </a:p>
          <a:p>
            <a:endParaRPr lang="en-US" dirty="0"/>
          </a:p>
          <a:p>
            <a:endParaRPr lang="en-US" dirty="0"/>
          </a:p>
          <a:p>
            <a:endParaRPr lang="en-US" dirty="0"/>
          </a:p>
          <a:p>
            <a:r>
              <a:rPr lang="en-US" dirty="0"/>
              <a:t>www.lbb.texas.gov</a:t>
            </a:r>
          </a:p>
          <a:p>
            <a:r>
              <a:rPr lang="en-US" dirty="0"/>
              <a:t>512.463.1200</a:t>
            </a:r>
          </a:p>
        </p:txBody>
      </p:sp>
      <p:sp>
        <p:nvSpPr>
          <p:cNvPr id="5" name="Slide Number Placeholder 4"/>
          <p:cNvSpPr>
            <a:spLocks noGrp="1"/>
          </p:cNvSpPr>
          <p:nvPr>
            <p:ph type="sldNum" sz="quarter" idx="11"/>
          </p:nvPr>
        </p:nvSpPr>
        <p:spPr/>
        <p:txBody>
          <a:bodyPr/>
          <a:lstStyle/>
          <a:p>
            <a:fld id="{D834564F-6D3B-406C-B0D1-672588DF73BB}" type="slidenum">
              <a:rPr lang="en-US" smtClean="0"/>
              <a:pPr/>
              <a:t>19</a:t>
            </a:fld>
            <a:endParaRPr lang="en-US" dirty="0"/>
          </a:p>
        </p:txBody>
      </p:sp>
      <p:sp>
        <p:nvSpPr>
          <p:cNvPr id="6" name="Footer Placeholder 5"/>
          <p:cNvSpPr>
            <a:spLocks noGrp="1"/>
          </p:cNvSpPr>
          <p:nvPr>
            <p:ph type="ftr" sz="quarter" idx="12"/>
          </p:nvPr>
        </p:nvSpPr>
        <p:spPr/>
        <p:txBody>
          <a:bodyPr/>
          <a:lstStyle/>
          <a:p>
            <a:r>
              <a:rPr lang="en-US" dirty="0"/>
              <a:t>LEGISLATIVE BUDGET BOARD ID: 9307</a:t>
            </a:r>
          </a:p>
        </p:txBody>
      </p:sp>
      <p:sp>
        <p:nvSpPr>
          <p:cNvPr id="3" name="Date Placeholder 3">
            <a:extLst>
              <a:ext uri="{FF2B5EF4-FFF2-40B4-BE49-F238E27FC236}">
                <a16:creationId xmlns:a16="http://schemas.microsoft.com/office/drawing/2014/main" id="{A3C5348E-9BC5-B454-E72A-B6598707FD45}"/>
              </a:ext>
            </a:extLst>
          </p:cNvPr>
          <p:cNvSpPr>
            <a:spLocks noGrp="1"/>
          </p:cNvSpPr>
          <p:nvPr>
            <p:ph type="dt" sz="half" idx="10"/>
          </p:nvPr>
        </p:nvSpPr>
        <p:spPr>
          <a:xfrm>
            <a:off x="457200" y="6477000"/>
            <a:ext cx="2133600" cy="365125"/>
          </a:xfrm>
        </p:spPr>
        <p:txBody>
          <a:bodyPr/>
          <a:lstStyle/>
          <a:p>
            <a:r>
              <a:rPr lang="en-US" dirty="0"/>
              <a:t>JULY 2025</a:t>
            </a:r>
          </a:p>
        </p:txBody>
      </p:sp>
      <p:sp>
        <p:nvSpPr>
          <p:cNvPr id="7" name="Rectangle 6">
            <a:extLst>
              <a:ext uri="{FF2B5EF4-FFF2-40B4-BE49-F238E27FC236}">
                <a16:creationId xmlns:a16="http://schemas.microsoft.com/office/drawing/2014/main" id="{F148B9BF-349D-B2CA-525E-03C4BE026EBE}"/>
              </a:ext>
            </a:extLst>
          </p:cNvPr>
          <p:cNvSpPr/>
          <p:nvPr/>
        </p:nvSpPr>
        <p:spPr>
          <a:xfrm>
            <a:off x="1828800" y="2019300"/>
            <a:ext cx="2971800" cy="838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“Those who hold the public trust must adhere to the highest ethical standards there are. The job requires it, and the public must demand it.” – Barbara Jordan</a:t>
            </a:r>
          </a:p>
        </p:txBody>
      </p:sp>
      <p:sp>
        <p:nvSpPr>
          <p:cNvPr id="9" name="Rectangle 8">
            <a:extLst>
              <a:ext uri="{FF2B5EF4-FFF2-40B4-BE49-F238E27FC236}">
                <a16:creationId xmlns:a16="http://schemas.microsoft.com/office/drawing/2014/main" id="{6B9850C7-F896-2591-0BFE-58FC254B3B24}"/>
              </a:ext>
            </a:extLst>
          </p:cNvPr>
          <p:cNvSpPr/>
          <p:nvPr/>
        </p:nvSpPr>
        <p:spPr>
          <a:xfrm>
            <a:off x="685800" y="3614139"/>
            <a:ext cx="2743200" cy="937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"Leadership is a potent combination of strategy and character. But if you must be without one, be without the strategy.” – Norman Schwarzkopf</a:t>
            </a:r>
          </a:p>
        </p:txBody>
      </p:sp>
      <p:sp>
        <p:nvSpPr>
          <p:cNvPr id="10" name="Rectangle 9">
            <a:extLst>
              <a:ext uri="{FF2B5EF4-FFF2-40B4-BE49-F238E27FC236}">
                <a16:creationId xmlns:a16="http://schemas.microsoft.com/office/drawing/2014/main" id="{916A6893-9121-7F8E-ED21-F262D33B0C8B}"/>
              </a:ext>
            </a:extLst>
          </p:cNvPr>
          <p:cNvSpPr/>
          <p:nvPr/>
        </p:nvSpPr>
        <p:spPr>
          <a:xfrm>
            <a:off x="6218434" y="1945927"/>
            <a:ext cx="2193532" cy="838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“Leadership requires belief in the mission and unyielding perseverance to achieve victory.”  - Jocko </a:t>
            </a:r>
            <a:r>
              <a:rPr lang="en-US" sz="1200" i="1" dirty="0" err="1">
                <a:solidFill>
                  <a:schemeClr val="tx1"/>
                </a:solidFill>
              </a:rPr>
              <a:t>Willink</a:t>
            </a:r>
            <a:endParaRPr lang="en-US" sz="1200" i="1" dirty="0">
              <a:solidFill>
                <a:schemeClr val="tx1"/>
              </a:solidFill>
            </a:endParaRPr>
          </a:p>
        </p:txBody>
      </p:sp>
      <p:sp>
        <p:nvSpPr>
          <p:cNvPr id="11" name="Rectangle 10">
            <a:extLst>
              <a:ext uri="{FF2B5EF4-FFF2-40B4-BE49-F238E27FC236}">
                <a16:creationId xmlns:a16="http://schemas.microsoft.com/office/drawing/2014/main" id="{51B509F5-EBC9-4F82-211D-9C983BEDF4D7}"/>
              </a:ext>
            </a:extLst>
          </p:cNvPr>
          <p:cNvSpPr/>
          <p:nvPr/>
        </p:nvSpPr>
        <p:spPr>
          <a:xfrm>
            <a:off x="4812324" y="3886200"/>
            <a:ext cx="3581400" cy="937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"Leaders aren't born, they are made. And they are made just like anything else, through hard work. And that's the price we'll have to pay to achieve that goal, or any goal." – Vince Lombardi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 Presentation Outline</a:t>
            </a:r>
          </a:p>
        </p:txBody>
      </p:sp>
      <p:sp>
        <p:nvSpPr>
          <p:cNvPr id="10" name="Content Placeholder 9"/>
          <p:cNvSpPr>
            <a:spLocks noGrp="1"/>
          </p:cNvSpPr>
          <p:nvPr>
            <p:ph idx="1"/>
          </p:nvPr>
        </p:nvSpPr>
        <p:spPr>
          <a:xfrm>
            <a:off x="457200" y="1600200"/>
            <a:ext cx="8229600" cy="4724400"/>
          </a:xfrm>
        </p:spPr>
        <p:txBody>
          <a:bodyPr anchor="ctr" anchorCtr="0">
            <a:normAutofit/>
          </a:bodyPr>
          <a:lstStyle/>
          <a:p>
            <a:pPr marL="228600" lvl="1" indent="0" algn="just">
              <a:spcBef>
                <a:spcPts val="1200"/>
              </a:spcBef>
              <a:buNone/>
            </a:pPr>
            <a:r>
              <a:rPr lang="en-US" sz="2800" dirty="0"/>
              <a:t>Overview of LBB Responsibilities &amp; Functions</a:t>
            </a:r>
          </a:p>
          <a:p>
            <a:pPr marL="228600" lvl="1" indent="0" algn="just">
              <a:spcBef>
                <a:spcPts val="1200"/>
              </a:spcBef>
              <a:buNone/>
            </a:pPr>
            <a:endParaRPr lang="en-US" sz="2800" dirty="0"/>
          </a:p>
          <a:p>
            <a:pPr marL="228600" lvl="1" indent="0">
              <a:spcBef>
                <a:spcPts val="1200"/>
              </a:spcBef>
              <a:buNone/>
            </a:pPr>
            <a:r>
              <a:rPr lang="en-US" sz="2800" dirty="0"/>
              <a:t>Observations from the 89</a:t>
            </a:r>
            <a:r>
              <a:rPr lang="en-US" sz="2800" baseline="30000" dirty="0"/>
              <a:t>th</a:t>
            </a:r>
            <a:r>
              <a:rPr lang="en-US" sz="2800" dirty="0"/>
              <a:t> TX Legislature</a:t>
            </a:r>
          </a:p>
          <a:p>
            <a:pPr marL="228600" lvl="1" indent="0" algn="just">
              <a:spcBef>
                <a:spcPts val="1200"/>
              </a:spcBef>
              <a:buNone/>
            </a:pPr>
            <a:endParaRPr lang="en-US" sz="2800" dirty="0"/>
          </a:p>
          <a:p>
            <a:pPr marL="228600" lvl="1" indent="0" algn="just">
              <a:spcBef>
                <a:spcPts val="1200"/>
              </a:spcBef>
              <a:buNone/>
            </a:pPr>
            <a:r>
              <a:rPr lang="en-US" sz="2800" dirty="0"/>
              <a:t>Leadership Development Discussion</a:t>
            </a:r>
          </a:p>
          <a:p>
            <a:pPr marL="228600" lvl="1" indent="0" algn="just">
              <a:spcBef>
                <a:spcPts val="1200"/>
              </a:spcBef>
              <a:buNone/>
            </a:pPr>
            <a:endParaRPr lang="en-US" sz="2800" dirty="0"/>
          </a:p>
        </p:txBody>
      </p:sp>
      <p:sp>
        <p:nvSpPr>
          <p:cNvPr id="4" name="Date Placeholder 3"/>
          <p:cNvSpPr>
            <a:spLocks noGrp="1"/>
          </p:cNvSpPr>
          <p:nvPr>
            <p:ph type="dt" sz="half" idx="10"/>
          </p:nvPr>
        </p:nvSpPr>
        <p:spPr/>
        <p:txBody>
          <a:bodyPr/>
          <a:lstStyle/>
          <a:p>
            <a:r>
              <a:rPr lang="en-US" dirty="0"/>
              <a:t>JULY 2025</a:t>
            </a:r>
          </a:p>
        </p:txBody>
      </p:sp>
      <p:sp>
        <p:nvSpPr>
          <p:cNvPr id="5" name="Slide Number Placeholder 4"/>
          <p:cNvSpPr>
            <a:spLocks noGrp="1"/>
          </p:cNvSpPr>
          <p:nvPr>
            <p:ph type="sldNum" sz="quarter" idx="11"/>
          </p:nvPr>
        </p:nvSpPr>
        <p:spPr/>
        <p:txBody>
          <a:bodyPr/>
          <a:lstStyle/>
          <a:p>
            <a:fld id="{D834564F-6D3B-406C-B0D1-672588DF73BB}" type="slidenum">
              <a:rPr lang="en-US" smtClean="0"/>
              <a:pPr/>
              <a:t>2</a:t>
            </a:fld>
            <a:endParaRPr lang="en-US" dirty="0"/>
          </a:p>
        </p:txBody>
      </p:sp>
      <p:sp>
        <p:nvSpPr>
          <p:cNvPr id="2" name="Footer Placeholder 5">
            <a:extLst>
              <a:ext uri="{FF2B5EF4-FFF2-40B4-BE49-F238E27FC236}">
                <a16:creationId xmlns:a16="http://schemas.microsoft.com/office/drawing/2014/main" id="{4996831F-C101-3B17-1109-E8EF36C28317}"/>
              </a:ext>
            </a:extLst>
          </p:cNvPr>
          <p:cNvSpPr>
            <a:spLocks noGrp="1"/>
          </p:cNvSpPr>
          <p:nvPr>
            <p:ph type="ftr" sz="quarter" idx="12"/>
          </p:nvPr>
        </p:nvSpPr>
        <p:spPr>
          <a:xfrm>
            <a:off x="2590800" y="6477000"/>
            <a:ext cx="3962400" cy="365125"/>
          </a:xfrm>
        </p:spPr>
        <p:txBody>
          <a:bodyPr/>
          <a:lstStyle/>
          <a:p>
            <a:r>
              <a:rPr lang="en-US" dirty="0"/>
              <a:t>LEGISLATIVE BUDGET BOARD ID: 9307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Legislative Budget Board</a:t>
            </a:r>
          </a:p>
        </p:txBody>
      </p:sp>
      <p:sp>
        <p:nvSpPr>
          <p:cNvPr id="10" name="Content Placeholder 9"/>
          <p:cNvSpPr>
            <a:spLocks noGrp="1"/>
          </p:cNvSpPr>
          <p:nvPr>
            <p:ph idx="1"/>
          </p:nvPr>
        </p:nvSpPr>
        <p:spPr>
          <a:xfrm>
            <a:off x="742950" y="1545860"/>
            <a:ext cx="7334250" cy="1249363"/>
          </a:xfrm>
        </p:spPr>
        <p:txBody>
          <a:bodyPr>
            <a:normAutofit/>
          </a:bodyPr>
          <a:lstStyle/>
          <a:p>
            <a:pPr marL="228600" lvl="1" indent="0" algn="just">
              <a:spcBef>
                <a:spcPts val="1200"/>
              </a:spcBef>
              <a:buNone/>
            </a:pPr>
            <a:r>
              <a:rPr lang="en-US" sz="1800" dirty="0"/>
              <a:t>Created in 1949 by Senate Bill 387, the Legislative Budget Board (LBB) is a permanent joint committee of the Texas Legislature.</a:t>
            </a:r>
          </a:p>
          <a:p>
            <a:pPr marL="228600" lvl="1" indent="0" algn="just">
              <a:spcBef>
                <a:spcPts val="1200"/>
              </a:spcBef>
              <a:buNone/>
            </a:pPr>
            <a:endParaRPr lang="en-US" sz="1800" dirty="0"/>
          </a:p>
          <a:p>
            <a:pPr marL="228600" lvl="1" indent="0" algn="just">
              <a:spcBef>
                <a:spcPts val="1200"/>
              </a:spcBef>
              <a:buNone/>
            </a:pPr>
            <a:endParaRPr lang="en-US" sz="1800"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3</a:t>
            </a:fld>
            <a:endParaRPr lang="en-US" dirty="0"/>
          </a:p>
        </p:txBody>
      </p:sp>
      <p:sp>
        <p:nvSpPr>
          <p:cNvPr id="7" name="TextBox 6">
            <a:extLst>
              <a:ext uri="{FF2B5EF4-FFF2-40B4-BE49-F238E27FC236}">
                <a16:creationId xmlns:a16="http://schemas.microsoft.com/office/drawing/2014/main" id="{4AE3DE6C-0D78-5E17-543D-5FDA764068F2}"/>
              </a:ext>
            </a:extLst>
          </p:cNvPr>
          <p:cNvSpPr txBox="1"/>
          <p:nvPr/>
        </p:nvSpPr>
        <p:spPr>
          <a:xfrm>
            <a:off x="228600" y="2610557"/>
            <a:ext cx="8686800" cy="369332"/>
          </a:xfrm>
          <a:prstGeom prst="rect">
            <a:avLst/>
          </a:prstGeom>
          <a:noFill/>
        </p:spPr>
        <p:txBody>
          <a:bodyPr wrap="square" rtlCol="0" anchor="ctr" anchorCtr="0">
            <a:spAutoFit/>
          </a:bodyPr>
          <a:lstStyle/>
          <a:p>
            <a:pPr algn="ctr"/>
            <a:r>
              <a:rPr lang="en-US" u="sng" dirty="0"/>
              <a:t>LBB MEMBERS</a:t>
            </a:r>
          </a:p>
        </p:txBody>
      </p:sp>
      <p:sp>
        <p:nvSpPr>
          <p:cNvPr id="8" name="TextBox 7">
            <a:extLst>
              <a:ext uri="{FF2B5EF4-FFF2-40B4-BE49-F238E27FC236}">
                <a16:creationId xmlns:a16="http://schemas.microsoft.com/office/drawing/2014/main" id="{6105A01F-F4F3-EB81-4C28-700C676341BA}"/>
              </a:ext>
            </a:extLst>
          </p:cNvPr>
          <p:cNvSpPr txBox="1"/>
          <p:nvPr/>
        </p:nvSpPr>
        <p:spPr>
          <a:xfrm>
            <a:off x="381000" y="3170967"/>
            <a:ext cx="8382000" cy="2862322"/>
          </a:xfrm>
          <a:prstGeom prst="rect">
            <a:avLst/>
          </a:prstGeom>
          <a:ln w="1587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tabLst>
                <a:tab pos="2054225" algn="ctr"/>
                <a:tab pos="6175375" algn="ctr"/>
              </a:tabLst>
            </a:pPr>
            <a:r>
              <a:rPr lang="en-US" sz="1600" dirty="0"/>
              <a:t>	</a:t>
            </a:r>
            <a:r>
              <a:rPr lang="en-US" sz="1600" i="1" dirty="0"/>
              <a:t>Lieutenant Governor, Joint Chair	Speaker of the House, Joint Chair</a:t>
            </a:r>
            <a:br>
              <a:rPr lang="en-US" sz="1600" i="1" dirty="0"/>
            </a:br>
            <a:r>
              <a:rPr lang="en-US" sz="1600" dirty="0"/>
              <a:t>	Dan Patrick	Dustin Burrows</a:t>
            </a:r>
          </a:p>
          <a:p>
            <a:pPr>
              <a:tabLst>
                <a:tab pos="2054225" algn="ctr"/>
                <a:tab pos="6175375" algn="ctr"/>
              </a:tabLst>
            </a:pPr>
            <a:r>
              <a:rPr lang="en-US" sz="1600" dirty="0"/>
              <a:t>	</a:t>
            </a:r>
            <a:r>
              <a:rPr lang="en-US" sz="1600" i="1" dirty="0"/>
              <a:t>Senate Finance Committee Chair	House Appropriations Committee Chair</a:t>
            </a:r>
          </a:p>
          <a:p>
            <a:pPr>
              <a:spcAft>
                <a:spcPts val="600"/>
              </a:spcAft>
              <a:tabLst>
                <a:tab pos="2054225" algn="ctr"/>
                <a:tab pos="6175375" algn="ctr"/>
              </a:tabLst>
            </a:pPr>
            <a:r>
              <a:rPr lang="en-US" sz="1600" dirty="0"/>
              <a:t>	Joan Huffman	Greg Bonnen</a:t>
            </a:r>
          </a:p>
          <a:p>
            <a:pPr>
              <a:tabLst>
                <a:tab pos="2054225" algn="ctr"/>
                <a:tab pos="6175375" algn="ctr"/>
              </a:tabLst>
            </a:pPr>
            <a:r>
              <a:rPr lang="en-US" sz="1600" dirty="0"/>
              <a:t>	</a:t>
            </a:r>
            <a:r>
              <a:rPr lang="en-US" sz="1600" i="1" dirty="0"/>
              <a:t>Appointed Member	House Ways and Means Committee Chair</a:t>
            </a:r>
          </a:p>
          <a:p>
            <a:pPr>
              <a:spcAft>
                <a:spcPts val="600"/>
              </a:spcAft>
              <a:tabLst>
                <a:tab pos="2054225" algn="ctr"/>
                <a:tab pos="6175375" algn="ctr"/>
              </a:tabLst>
            </a:pPr>
            <a:r>
              <a:rPr lang="en-US" sz="1600" dirty="0"/>
              <a:t>	Brandon Creighton	Morgan Meyer</a:t>
            </a:r>
          </a:p>
          <a:p>
            <a:pPr>
              <a:tabLst>
                <a:tab pos="2054225" algn="ctr"/>
                <a:tab pos="6175375" algn="ctr"/>
              </a:tabLst>
            </a:pPr>
            <a:r>
              <a:rPr lang="en-US" sz="1600" dirty="0"/>
              <a:t>	</a:t>
            </a:r>
            <a:r>
              <a:rPr lang="en-US" sz="1600" i="1" dirty="0"/>
              <a:t>Appointed Member	Appointed Member</a:t>
            </a:r>
          </a:p>
          <a:p>
            <a:pPr>
              <a:spcAft>
                <a:spcPts val="600"/>
              </a:spcAft>
              <a:tabLst>
                <a:tab pos="2054225" algn="ctr"/>
                <a:tab pos="6175375" algn="ctr"/>
              </a:tabLst>
            </a:pPr>
            <a:r>
              <a:rPr lang="en-US" sz="1600" dirty="0"/>
              <a:t>	Lois Kolkhorst	Mary E. Gonzalez</a:t>
            </a:r>
          </a:p>
          <a:p>
            <a:pPr>
              <a:tabLst>
                <a:tab pos="2054225" algn="ctr"/>
                <a:tab pos="6175375" algn="ctr"/>
              </a:tabLst>
            </a:pPr>
            <a:r>
              <a:rPr lang="en-US" sz="1600" dirty="0"/>
              <a:t>	</a:t>
            </a:r>
            <a:r>
              <a:rPr lang="en-US" sz="1600" i="1" dirty="0"/>
              <a:t>Appointed Member	Appointed Member</a:t>
            </a:r>
          </a:p>
          <a:p>
            <a:pPr>
              <a:tabLst>
                <a:tab pos="2054225" algn="ctr"/>
                <a:tab pos="6175375" algn="ctr"/>
              </a:tabLst>
            </a:pPr>
            <a:r>
              <a:rPr lang="en-US" sz="1600" dirty="0"/>
              <a:t>	Charles Schwertner	Armando Walle</a:t>
            </a:r>
          </a:p>
        </p:txBody>
      </p:sp>
      <p:sp>
        <p:nvSpPr>
          <p:cNvPr id="3" name="Date Placeholder 3">
            <a:extLst>
              <a:ext uri="{FF2B5EF4-FFF2-40B4-BE49-F238E27FC236}">
                <a16:creationId xmlns:a16="http://schemas.microsoft.com/office/drawing/2014/main" id="{0B2BFB5D-44DB-5D4F-4540-FF33970AB553}"/>
              </a:ext>
            </a:extLst>
          </p:cNvPr>
          <p:cNvSpPr>
            <a:spLocks noGrp="1"/>
          </p:cNvSpPr>
          <p:nvPr>
            <p:ph type="dt" sz="half" idx="10"/>
          </p:nvPr>
        </p:nvSpPr>
        <p:spPr>
          <a:xfrm>
            <a:off x="457200" y="6477000"/>
            <a:ext cx="2133600" cy="365125"/>
          </a:xfrm>
        </p:spPr>
        <p:txBody>
          <a:bodyPr/>
          <a:lstStyle/>
          <a:p>
            <a:r>
              <a:rPr lang="en-US" dirty="0"/>
              <a:t>JULY 2025</a:t>
            </a:r>
          </a:p>
        </p:txBody>
      </p:sp>
      <p:sp>
        <p:nvSpPr>
          <p:cNvPr id="11" name="Footer Placeholder 5">
            <a:extLst>
              <a:ext uri="{FF2B5EF4-FFF2-40B4-BE49-F238E27FC236}">
                <a16:creationId xmlns:a16="http://schemas.microsoft.com/office/drawing/2014/main" id="{9559CC7A-3582-00C5-23AF-08CC517759AC}"/>
              </a:ext>
            </a:extLst>
          </p:cNvPr>
          <p:cNvSpPr>
            <a:spLocks noGrp="1"/>
          </p:cNvSpPr>
          <p:nvPr>
            <p:ph type="ftr" sz="quarter" idx="12"/>
          </p:nvPr>
        </p:nvSpPr>
        <p:spPr>
          <a:xfrm>
            <a:off x="2590800" y="6477000"/>
            <a:ext cx="3962400" cy="365125"/>
          </a:xfrm>
        </p:spPr>
        <p:txBody>
          <a:bodyPr/>
          <a:lstStyle/>
          <a:p>
            <a:r>
              <a:rPr lang="en-US" dirty="0"/>
              <a:t>LEGISLATIVE BUDGET BOARD ID: 9307</a:t>
            </a:r>
          </a:p>
        </p:txBody>
      </p:sp>
    </p:spTree>
    <p:extLst>
      <p:ext uri="{BB962C8B-B14F-4D97-AF65-F5344CB8AC3E}">
        <p14:creationId xmlns:p14="http://schemas.microsoft.com/office/powerpoint/2010/main" val="8351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34564F-6D3B-406C-B0D1-672588DF73BB}" type="slidenum">
              <a:rPr lang="en-US" smtClean="0"/>
              <a:pPr/>
              <a:t>4</a:t>
            </a:fld>
            <a:endParaRPr lang="en-US" dirty="0"/>
          </a:p>
        </p:txBody>
      </p:sp>
      <p:sp>
        <p:nvSpPr>
          <p:cNvPr id="126" name="Title 6">
            <a:extLst>
              <a:ext uri="{FF2B5EF4-FFF2-40B4-BE49-F238E27FC236}">
                <a16:creationId xmlns:a16="http://schemas.microsoft.com/office/drawing/2014/main" id="{FBF74222-9D77-6A46-0B72-73B57A6C8AF9}"/>
              </a:ext>
            </a:extLst>
          </p:cNvPr>
          <p:cNvSpPr>
            <a:spLocks noGrp="1"/>
          </p:cNvSpPr>
          <p:nvPr>
            <p:ph type="title"/>
          </p:nvPr>
        </p:nvSpPr>
        <p:spPr>
          <a:xfrm>
            <a:off x="457200" y="228600"/>
            <a:ext cx="8229600" cy="1066800"/>
          </a:xfrm>
        </p:spPr>
        <p:txBody>
          <a:bodyPr/>
          <a:lstStyle/>
          <a:p>
            <a:r>
              <a:rPr lang="en-US" dirty="0"/>
              <a:t>Legislative Budget Board</a:t>
            </a:r>
          </a:p>
        </p:txBody>
      </p:sp>
      <p:sp>
        <p:nvSpPr>
          <p:cNvPr id="4" name="Date Placeholder 3">
            <a:extLst>
              <a:ext uri="{FF2B5EF4-FFF2-40B4-BE49-F238E27FC236}">
                <a16:creationId xmlns:a16="http://schemas.microsoft.com/office/drawing/2014/main" id="{240E2BB5-0210-5B21-C467-A43DB703FAFC}"/>
              </a:ext>
            </a:extLst>
          </p:cNvPr>
          <p:cNvSpPr>
            <a:spLocks noGrp="1"/>
          </p:cNvSpPr>
          <p:nvPr>
            <p:ph type="dt" sz="half" idx="10"/>
          </p:nvPr>
        </p:nvSpPr>
        <p:spPr>
          <a:xfrm>
            <a:off x="457200" y="6477000"/>
            <a:ext cx="2133600" cy="365125"/>
          </a:xfrm>
        </p:spPr>
        <p:txBody>
          <a:bodyPr/>
          <a:lstStyle/>
          <a:p>
            <a:r>
              <a:rPr lang="en-US" dirty="0"/>
              <a:t>JULY 2025</a:t>
            </a:r>
          </a:p>
        </p:txBody>
      </p:sp>
      <p:sp>
        <p:nvSpPr>
          <p:cNvPr id="9" name="Footer Placeholder 5">
            <a:extLst>
              <a:ext uri="{FF2B5EF4-FFF2-40B4-BE49-F238E27FC236}">
                <a16:creationId xmlns:a16="http://schemas.microsoft.com/office/drawing/2014/main" id="{30A3E772-830B-2A72-BBA5-5E7D0E65BC1C}"/>
              </a:ext>
            </a:extLst>
          </p:cNvPr>
          <p:cNvSpPr txBox="1">
            <a:spLocks/>
          </p:cNvSpPr>
          <p:nvPr/>
        </p:nvSpPr>
        <p:spPr>
          <a:xfrm>
            <a:off x="2590800" y="6477000"/>
            <a:ext cx="3962400" cy="365125"/>
          </a:xfrm>
          <a:prstGeom prst="rect">
            <a:avLst/>
          </a:prstGeom>
        </p:spPr>
        <p:txBody>
          <a:bodyPr vert="horz" wrap="none" lIns="0" tIns="0" rIns="0" bIns="0" rtlCol="0" anchor="t" anchorCtr="0"/>
          <a:lstStyle>
            <a:defPPr>
              <a:defRPr lang="en-US"/>
            </a:defPPr>
            <a:lvl1pPr marL="0" algn="r" defTabSz="914400" rtl="0" eaLnBrk="1" latinLnBrk="0" hangingPunct="1">
              <a:defRPr sz="1000" b="0" i="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LEGISLATIVE BUDGET BOARD ID: 9307</a:t>
            </a:r>
          </a:p>
        </p:txBody>
      </p:sp>
      <p:pic>
        <p:nvPicPr>
          <p:cNvPr id="7" name="Picture 6">
            <a:extLst>
              <a:ext uri="{FF2B5EF4-FFF2-40B4-BE49-F238E27FC236}">
                <a16:creationId xmlns:a16="http://schemas.microsoft.com/office/drawing/2014/main" id="{45A48852-DADD-8B54-B7CE-180644BC2749}"/>
              </a:ext>
            </a:extLst>
          </p:cNvPr>
          <p:cNvPicPr>
            <a:picLocks noChangeAspect="1"/>
          </p:cNvPicPr>
          <p:nvPr/>
        </p:nvPicPr>
        <p:blipFill>
          <a:blip r:embed="rId3"/>
          <a:srcRect t="12133" b="16677"/>
          <a:stretch>
            <a:fillRect/>
          </a:stretch>
        </p:blipFill>
        <p:spPr>
          <a:xfrm>
            <a:off x="3287625" y="1219200"/>
            <a:ext cx="5551575" cy="5114152"/>
          </a:xfrm>
          <a:prstGeom prst="rect">
            <a:avLst/>
          </a:prstGeom>
        </p:spPr>
      </p:pic>
      <p:sp>
        <p:nvSpPr>
          <p:cNvPr id="3" name="Content Placeholder 9">
            <a:extLst>
              <a:ext uri="{FF2B5EF4-FFF2-40B4-BE49-F238E27FC236}">
                <a16:creationId xmlns:a16="http://schemas.microsoft.com/office/drawing/2014/main" id="{574E8700-8C4C-0C6C-4EB2-EA84C8C3D187}"/>
              </a:ext>
            </a:extLst>
          </p:cNvPr>
          <p:cNvSpPr>
            <a:spLocks noGrp="1"/>
          </p:cNvSpPr>
          <p:nvPr>
            <p:ph idx="1"/>
          </p:nvPr>
        </p:nvSpPr>
        <p:spPr>
          <a:xfrm>
            <a:off x="457200" y="1928265"/>
            <a:ext cx="3048000" cy="2438400"/>
          </a:xfrm>
          <a:ln w="12700">
            <a:solidFill>
              <a:schemeClr val="tx1"/>
            </a:solidFill>
            <a:prstDash val="sysDash"/>
          </a:ln>
        </p:spPr>
        <p:txBody>
          <a:bodyPr>
            <a:noAutofit/>
          </a:bodyPr>
          <a:lstStyle/>
          <a:p>
            <a:pPr marL="0" lvl="0" indent="0"/>
            <a:r>
              <a:rPr lang="en-US" sz="1400" b="1" dirty="0"/>
              <a:t>LBB MISSION STATEMENT -</a:t>
            </a:r>
          </a:p>
          <a:p>
            <a:pPr marL="0" lvl="0" indent="0"/>
            <a:r>
              <a:rPr lang="en-US" sz="1400" i="1" dirty="0"/>
              <a:t>The mission of the Legislative Budget Board (LBB) staff is to provide the Texas Legislature quality and objective budget and fiscal analyses, and information about budget and operational needs, trends, and developments, through a range of services and deliverables.</a:t>
            </a:r>
          </a:p>
        </p:txBody>
      </p:sp>
      <p:sp>
        <p:nvSpPr>
          <p:cNvPr id="8" name="Content Placeholder 3">
            <a:extLst>
              <a:ext uri="{FF2B5EF4-FFF2-40B4-BE49-F238E27FC236}">
                <a16:creationId xmlns:a16="http://schemas.microsoft.com/office/drawing/2014/main" id="{3DC6E52E-5428-CF2C-0DEF-4E132AE37711}"/>
              </a:ext>
            </a:extLst>
          </p:cNvPr>
          <p:cNvSpPr txBox="1">
            <a:spLocks/>
          </p:cNvSpPr>
          <p:nvPr/>
        </p:nvSpPr>
        <p:spPr>
          <a:xfrm>
            <a:off x="457200" y="5109682"/>
            <a:ext cx="3048000" cy="750381"/>
          </a:xfrm>
          <a:prstGeom prst="rect">
            <a:avLst/>
          </a:prstGeom>
          <a:ln w="12700">
            <a:solidFill>
              <a:schemeClr val="tx1"/>
            </a:solidFill>
            <a:prstDash val="sysDash"/>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LBB CORE VALUES –</a:t>
            </a:r>
          </a:p>
          <a:p>
            <a:pPr marL="0" indent="0">
              <a:buNone/>
            </a:pPr>
            <a:r>
              <a:rPr lang="en-US" sz="1400" i="1" u="sng" dirty="0"/>
              <a:t>PRIDE</a:t>
            </a:r>
            <a:r>
              <a:rPr lang="en-US" sz="1400" i="1" dirty="0"/>
              <a:t> – </a:t>
            </a:r>
            <a:r>
              <a:rPr lang="en-US" sz="1400" i="1" dirty="0" err="1"/>
              <a:t>PRofessionalism</a:t>
            </a:r>
            <a:r>
              <a:rPr lang="en-US" sz="1400" i="1" dirty="0"/>
              <a:t>, Integrity, Dependability, Excellence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LBB Primary Statutory Responsibilities</a:t>
            </a:r>
          </a:p>
        </p:txBody>
      </p:sp>
      <p:sp>
        <p:nvSpPr>
          <p:cNvPr id="5" name="Slide Number Placeholder 4"/>
          <p:cNvSpPr>
            <a:spLocks noGrp="1"/>
          </p:cNvSpPr>
          <p:nvPr>
            <p:ph type="sldNum" sz="quarter" idx="11"/>
          </p:nvPr>
        </p:nvSpPr>
        <p:spPr/>
        <p:txBody>
          <a:bodyPr/>
          <a:lstStyle/>
          <a:p>
            <a:fld id="{D834564F-6D3B-406C-B0D1-672588DF73BB}" type="slidenum">
              <a:rPr lang="en-US" smtClean="0"/>
              <a:pPr/>
              <a:t>5</a:t>
            </a:fld>
            <a:endParaRPr lang="en-US" dirty="0"/>
          </a:p>
        </p:txBody>
      </p:sp>
      <p:sp>
        <p:nvSpPr>
          <p:cNvPr id="9" name="Content Placeholder 3">
            <a:extLst>
              <a:ext uri="{FF2B5EF4-FFF2-40B4-BE49-F238E27FC236}">
                <a16:creationId xmlns:a16="http://schemas.microsoft.com/office/drawing/2014/main" id="{68E603F3-BF1A-158D-F35F-3930CF391E93}"/>
              </a:ext>
            </a:extLst>
          </p:cNvPr>
          <p:cNvSpPr txBox="1">
            <a:spLocks/>
          </p:cNvSpPr>
          <p:nvPr/>
        </p:nvSpPr>
        <p:spPr>
          <a:xfrm>
            <a:off x="228600" y="1600199"/>
            <a:ext cx="4038600" cy="45994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Adopt limits on tax spending &amp; consolidated GR appropriations</a:t>
            </a:r>
          </a:p>
          <a:p>
            <a:pPr marL="201168" lvl="1" indent="0">
              <a:buNone/>
            </a:pPr>
            <a:r>
              <a:rPr lang="en-US" sz="1400" i="1" dirty="0"/>
              <a:t>Section 316.002, Government Code;</a:t>
            </a:r>
          </a:p>
          <a:p>
            <a:pPr marL="201168" lvl="1" indent="0">
              <a:buNone/>
            </a:pPr>
            <a:r>
              <a:rPr lang="en-US" sz="1400" i="1" dirty="0"/>
              <a:t>Article 8, Section 22, Texas Constitution</a:t>
            </a:r>
          </a:p>
          <a:p>
            <a:pPr marL="372618" lvl="1" indent="-171450"/>
            <a:endParaRPr lang="en-US" sz="1400" b="1" i="1" dirty="0"/>
          </a:p>
          <a:p>
            <a:pPr marL="0" indent="0">
              <a:buNone/>
            </a:pPr>
            <a:r>
              <a:rPr lang="en-US" sz="1600" b="1" dirty="0"/>
              <a:t>Prepare a General Appropriations Bill draft </a:t>
            </a:r>
          </a:p>
          <a:p>
            <a:pPr marL="201168" lvl="1" indent="0">
              <a:buNone/>
            </a:pPr>
            <a:r>
              <a:rPr lang="en-US" sz="1400" i="1" dirty="0"/>
              <a:t>Section 322.008(a), Government Code</a:t>
            </a:r>
          </a:p>
          <a:p>
            <a:pPr marL="372618" lvl="1" indent="-171450"/>
            <a:endParaRPr lang="en-US" sz="1400" b="1" i="1" dirty="0"/>
          </a:p>
          <a:p>
            <a:pPr marL="0" indent="0">
              <a:buNone/>
            </a:pPr>
            <a:r>
              <a:rPr lang="en-US" sz="1600" b="1" dirty="0"/>
              <a:t>Prepare a budget estimates document </a:t>
            </a:r>
          </a:p>
          <a:p>
            <a:pPr marL="201168" lvl="1" indent="0">
              <a:buNone/>
            </a:pPr>
            <a:r>
              <a:rPr lang="en-US" sz="1400" i="1" dirty="0"/>
              <a:t>Section 322.008(c), Government Code</a:t>
            </a:r>
          </a:p>
          <a:p>
            <a:pPr marL="372618" lvl="1" indent="-171450"/>
            <a:endParaRPr lang="en-US" sz="1400" i="1" dirty="0"/>
          </a:p>
          <a:p>
            <a:pPr marL="372618" lvl="1" indent="-171450"/>
            <a:endParaRPr lang="en-US" sz="1400" i="1" dirty="0"/>
          </a:p>
          <a:p>
            <a:pPr marL="0" indent="0">
              <a:buNone/>
            </a:pPr>
            <a:r>
              <a:rPr lang="en-US" sz="1600" b="1" dirty="0"/>
              <a:t>Conduct biennial Strategic Fiscal Reviews</a:t>
            </a:r>
          </a:p>
          <a:p>
            <a:pPr marL="201168" lvl="1" indent="0">
              <a:buNone/>
            </a:pPr>
            <a:r>
              <a:rPr lang="en-US" sz="1400" i="1" dirty="0"/>
              <a:t>Section 322.0175, Government Code</a:t>
            </a:r>
          </a:p>
          <a:p>
            <a:pPr marL="372618" lvl="1" indent="-171450"/>
            <a:endParaRPr lang="en-US" sz="1200" i="1" dirty="0"/>
          </a:p>
        </p:txBody>
      </p:sp>
      <p:sp>
        <p:nvSpPr>
          <p:cNvPr id="10" name="Content Placeholder 3">
            <a:extLst>
              <a:ext uri="{FF2B5EF4-FFF2-40B4-BE49-F238E27FC236}">
                <a16:creationId xmlns:a16="http://schemas.microsoft.com/office/drawing/2014/main" id="{CD8F787A-563E-CD1A-97B7-E46655F711C5}"/>
              </a:ext>
            </a:extLst>
          </p:cNvPr>
          <p:cNvSpPr txBox="1">
            <a:spLocks/>
          </p:cNvSpPr>
          <p:nvPr/>
        </p:nvSpPr>
        <p:spPr>
          <a:xfrm>
            <a:off x="4419600" y="1600199"/>
            <a:ext cx="4495800" cy="459028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Conduct comprehensive school district reviews</a:t>
            </a:r>
          </a:p>
          <a:p>
            <a:pPr marL="201168" lvl="1" indent="0">
              <a:buNone/>
            </a:pPr>
            <a:r>
              <a:rPr lang="en-US" sz="1400" i="1" dirty="0"/>
              <a:t>Section 322.016, Government Code</a:t>
            </a:r>
          </a:p>
          <a:p>
            <a:pPr marL="372618" lvl="1" indent="-171450"/>
            <a:endParaRPr lang="en-US" sz="1400" i="1" dirty="0"/>
          </a:p>
          <a:p>
            <a:pPr marL="372618" lvl="1" indent="-171450"/>
            <a:endParaRPr lang="en-US" sz="1400" i="1" dirty="0"/>
          </a:p>
          <a:p>
            <a:pPr marL="0" indent="0">
              <a:buNone/>
            </a:pPr>
            <a:r>
              <a:rPr lang="en-US" sz="1600" b="1" dirty="0"/>
              <a:t>Guide, review, and finalize agency strategic plans </a:t>
            </a:r>
          </a:p>
          <a:p>
            <a:pPr marL="201168" lvl="1" indent="0">
              <a:buNone/>
            </a:pPr>
            <a:r>
              <a:rPr lang="en-US" sz="1400" i="1" dirty="0"/>
              <a:t>Chapter 2056, Government Code</a:t>
            </a:r>
          </a:p>
          <a:p>
            <a:pPr marL="372618" lvl="1" indent="-171450"/>
            <a:endParaRPr lang="en-US" sz="1400" i="1" dirty="0"/>
          </a:p>
          <a:p>
            <a:pPr marL="0" indent="0">
              <a:buNone/>
            </a:pPr>
            <a:r>
              <a:rPr lang="en-US" sz="1600" b="1" dirty="0"/>
              <a:t>Prepare fiscal notes and impact statements on proposed legislation </a:t>
            </a:r>
          </a:p>
          <a:p>
            <a:pPr marL="201168" lvl="1" indent="0">
              <a:buNone/>
            </a:pPr>
            <a:r>
              <a:rPr lang="en-US" sz="1400" i="1" dirty="0"/>
              <a:t>Chapter 314, Government Code</a:t>
            </a:r>
          </a:p>
          <a:p>
            <a:pPr marL="372618" lvl="1" indent="-171450"/>
            <a:endParaRPr lang="en-US" sz="1400" i="1" dirty="0"/>
          </a:p>
          <a:p>
            <a:pPr marL="0" indent="0">
              <a:buNone/>
            </a:pPr>
            <a:r>
              <a:rPr lang="en-US" sz="1600" b="1" dirty="0"/>
              <a:t>Maintain and provide public online access to state contract database </a:t>
            </a:r>
          </a:p>
          <a:p>
            <a:pPr marL="201168" lvl="1" indent="0">
              <a:buNone/>
            </a:pPr>
            <a:r>
              <a:rPr lang="en-US" sz="1400" i="1" dirty="0"/>
              <a:t>Section 322.020, Government Code</a:t>
            </a:r>
          </a:p>
        </p:txBody>
      </p:sp>
      <p:sp>
        <p:nvSpPr>
          <p:cNvPr id="2" name="Date Placeholder 3">
            <a:extLst>
              <a:ext uri="{FF2B5EF4-FFF2-40B4-BE49-F238E27FC236}">
                <a16:creationId xmlns:a16="http://schemas.microsoft.com/office/drawing/2014/main" id="{1D672F3E-389B-CEEE-C8EF-DB6F955992A1}"/>
              </a:ext>
            </a:extLst>
          </p:cNvPr>
          <p:cNvSpPr>
            <a:spLocks noGrp="1"/>
          </p:cNvSpPr>
          <p:nvPr>
            <p:ph type="dt" sz="half" idx="10"/>
          </p:nvPr>
        </p:nvSpPr>
        <p:spPr>
          <a:xfrm>
            <a:off x="457200" y="6477000"/>
            <a:ext cx="2133600" cy="365125"/>
          </a:xfrm>
        </p:spPr>
        <p:txBody>
          <a:bodyPr/>
          <a:lstStyle/>
          <a:p>
            <a:r>
              <a:rPr lang="en-US" dirty="0"/>
              <a:t>JULY 2025</a:t>
            </a:r>
          </a:p>
        </p:txBody>
      </p:sp>
      <p:sp>
        <p:nvSpPr>
          <p:cNvPr id="3" name="Footer Placeholder 5">
            <a:extLst>
              <a:ext uri="{FF2B5EF4-FFF2-40B4-BE49-F238E27FC236}">
                <a16:creationId xmlns:a16="http://schemas.microsoft.com/office/drawing/2014/main" id="{B432C9CC-C9F3-024B-64EC-D1C8385B8A60}"/>
              </a:ext>
            </a:extLst>
          </p:cNvPr>
          <p:cNvSpPr>
            <a:spLocks noGrp="1"/>
          </p:cNvSpPr>
          <p:nvPr>
            <p:ph type="ftr" sz="quarter" idx="12"/>
          </p:nvPr>
        </p:nvSpPr>
        <p:spPr>
          <a:xfrm>
            <a:off x="2590800" y="6477000"/>
            <a:ext cx="3962400" cy="365125"/>
          </a:xfrm>
        </p:spPr>
        <p:txBody>
          <a:bodyPr/>
          <a:lstStyle/>
          <a:p>
            <a:r>
              <a:rPr lang="en-US" dirty="0"/>
              <a:t>LEGISLATIVE BUDGET BOARD ID: 9307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34564F-6D3B-406C-B0D1-672588DF73BB}" type="slidenum">
              <a:rPr lang="en-US" smtClean="0"/>
              <a:pPr/>
              <a:t>6</a:t>
            </a:fld>
            <a:endParaRPr lang="en-US" dirty="0"/>
          </a:p>
        </p:txBody>
      </p:sp>
      <p:sp>
        <p:nvSpPr>
          <p:cNvPr id="7" name="Title 6"/>
          <p:cNvSpPr>
            <a:spLocks noGrp="1"/>
          </p:cNvSpPr>
          <p:nvPr>
            <p:ph type="title"/>
          </p:nvPr>
        </p:nvSpPr>
        <p:spPr/>
        <p:txBody>
          <a:bodyPr/>
          <a:lstStyle/>
          <a:p>
            <a:r>
              <a:rPr lang="en-US" dirty="0"/>
              <a:t>Budget Analysis</a:t>
            </a:r>
          </a:p>
        </p:txBody>
      </p:sp>
      <p:sp>
        <p:nvSpPr>
          <p:cNvPr id="10" name="Rectangle 9">
            <a:extLst>
              <a:ext uri="{FF2B5EF4-FFF2-40B4-BE49-F238E27FC236}">
                <a16:creationId xmlns:a16="http://schemas.microsoft.com/office/drawing/2014/main" id="{F3B2E67E-CB99-5CBA-725F-3940516FB28A}"/>
              </a:ext>
            </a:extLst>
          </p:cNvPr>
          <p:cNvSpPr/>
          <p:nvPr/>
        </p:nvSpPr>
        <p:spPr>
          <a:xfrm>
            <a:off x="223099" y="3134955"/>
            <a:ext cx="8686800" cy="3200876"/>
          </a:xfrm>
          <a:prstGeom prst="rect">
            <a:avLst/>
          </a:prstGeom>
        </p:spPr>
        <p:txBody>
          <a:bodyPr wrap="square">
            <a:spAutoFit/>
          </a:bodyPr>
          <a:lstStyle/>
          <a:p>
            <a:pPr marL="285750" indent="-285750">
              <a:buSzPct val="100000"/>
              <a:buFont typeface="Arial" panose="020B0604020202020204" pitchFamily="34" charset="0"/>
              <a:buChar char="•"/>
              <a:tabLst>
                <a:tab pos="793750" algn="l"/>
              </a:tabLst>
            </a:pPr>
            <a:r>
              <a:rPr lang="en-US" b="1" dirty="0">
                <a:cs typeface="Arial" pitchFamily="34" charset="0"/>
              </a:rPr>
              <a:t>Scope includes </a:t>
            </a:r>
            <a:r>
              <a:rPr lang="en-US" b="1" u="sng" dirty="0">
                <a:cs typeface="Arial" pitchFamily="34" charset="0"/>
              </a:rPr>
              <a:t>all</a:t>
            </a:r>
            <a:r>
              <a:rPr lang="en-US" b="1" dirty="0">
                <a:cs typeface="Arial" pitchFamily="34" charset="0"/>
              </a:rPr>
              <a:t> state agencies and institutions</a:t>
            </a:r>
            <a:endParaRPr lang="en-US" dirty="0">
              <a:cs typeface="Arial" pitchFamily="34" charset="0"/>
            </a:endParaRPr>
          </a:p>
          <a:p>
            <a:pPr marL="569912" indent="-285750">
              <a:buSzPct val="100000"/>
              <a:buFont typeface="Arial" panose="020B0604020202020204" pitchFamily="34" charset="0"/>
              <a:buChar char="•"/>
              <a:tabLst>
                <a:tab pos="793750" algn="l"/>
              </a:tabLst>
            </a:pPr>
            <a:endParaRPr lang="en-US" dirty="0">
              <a:cs typeface="Arial" pitchFamily="34" charset="0"/>
            </a:endParaRPr>
          </a:p>
          <a:p>
            <a:pPr marL="285750" indent="-285750">
              <a:buSzPct val="100000"/>
              <a:buFont typeface="Arial" panose="020B0604020202020204" pitchFamily="34" charset="0"/>
              <a:buChar char="•"/>
              <a:tabLst>
                <a:tab pos="793750" algn="l"/>
              </a:tabLst>
            </a:pPr>
            <a:r>
              <a:rPr lang="en-US" b="1" dirty="0">
                <a:cs typeface="Arial" pitchFamily="34" charset="0"/>
              </a:rPr>
              <a:t>Primary work products include: </a:t>
            </a:r>
          </a:p>
          <a:p>
            <a:pPr marL="742950" lvl="1" indent="-285750">
              <a:buSzPct val="100000"/>
              <a:buFont typeface="Courier New" panose="02070309020205020404" pitchFamily="49" charset="0"/>
              <a:buChar char="o"/>
              <a:tabLst>
                <a:tab pos="793750" algn="l"/>
              </a:tabLst>
            </a:pPr>
            <a:r>
              <a:rPr lang="en-US" sz="1600" dirty="0">
                <a:cs typeface="Arial" pitchFamily="34" charset="0"/>
              </a:rPr>
              <a:t>General Appropriation Bills and Legislative Budget Estimates</a:t>
            </a:r>
          </a:p>
          <a:p>
            <a:pPr marL="742950" lvl="1" indent="-285750">
              <a:buSzPct val="100000"/>
              <a:buFont typeface="Courier New" panose="02070309020205020404" pitchFamily="49" charset="0"/>
              <a:buChar char="o"/>
              <a:tabLst>
                <a:tab pos="793750" algn="l"/>
              </a:tabLst>
            </a:pPr>
            <a:r>
              <a:rPr lang="en-US" sz="1600" dirty="0">
                <a:cs typeface="Arial" pitchFamily="34" charset="0"/>
              </a:rPr>
              <a:t>Primers, Summaries, Reports, and other Research/Publications</a:t>
            </a:r>
          </a:p>
          <a:p>
            <a:pPr marL="742950" lvl="1" indent="-285750">
              <a:buSzPct val="100000"/>
              <a:buFont typeface="Courier New" panose="02070309020205020404" pitchFamily="49" charset="0"/>
              <a:buChar char="o"/>
              <a:tabLst>
                <a:tab pos="793750" algn="l"/>
              </a:tabLst>
            </a:pPr>
            <a:r>
              <a:rPr lang="en-US" sz="1600" dirty="0">
                <a:cs typeface="Arial" pitchFamily="34" charset="0"/>
              </a:rPr>
              <a:t>Fiscal Size-Up</a:t>
            </a:r>
          </a:p>
          <a:p>
            <a:pPr marL="742950" lvl="1" indent="-285750">
              <a:buSzPct val="100000"/>
              <a:buFont typeface="Courier New" panose="02070309020205020404" pitchFamily="49" charset="0"/>
              <a:buChar char="o"/>
              <a:tabLst>
                <a:tab pos="793750" algn="l"/>
              </a:tabLst>
            </a:pPr>
            <a:endParaRPr lang="en-US" dirty="0">
              <a:cs typeface="Arial" pitchFamily="34" charset="0"/>
            </a:endParaRPr>
          </a:p>
          <a:p>
            <a:pPr marL="285750" indent="-285750">
              <a:buSzPct val="100000"/>
              <a:buFont typeface="Arial" panose="020B0604020202020204" pitchFamily="34" charset="0"/>
              <a:buChar char="•"/>
              <a:tabLst>
                <a:tab pos="793750" algn="l"/>
              </a:tabLst>
            </a:pPr>
            <a:r>
              <a:rPr lang="en-US" b="1" dirty="0">
                <a:cs typeface="Arial" pitchFamily="34" charset="0"/>
              </a:rPr>
              <a:t>Other Duties include</a:t>
            </a:r>
            <a:r>
              <a:rPr lang="en-US" dirty="0">
                <a:cs typeface="Arial" pitchFamily="34" charset="0"/>
              </a:rPr>
              <a:t>:</a:t>
            </a:r>
          </a:p>
          <a:p>
            <a:pPr marL="633413" lvl="1" indent="-231775">
              <a:buSzPct val="100000"/>
              <a:buFont typeface="Courier New" panose="02070309020205020404" pitchFamily="49" charset="0"/>
              <a:buChar char="o"/>
              <a:tabLst>
                <a:tab pos="793750" algn="l"/>
              </a:tabLst>
            </a:pPr>
            <a:r>
              <a:rPr lang="en-US" sz="1600" dirty="0">
                <a:cs typeface="Arial" pitchFamily="34" charset="0"/>
              </a:rPr>
              <a:t>Criminal justice population projections, cost reports, and recidivism studies</a:t>
            </a:r>
          </a:p>
          <a:p>
            <a:pPr marL="633413" lvl="1" indent="-231775">
              <a:buSzPct val="100000"/>
              <a:buFont typeface="Courier New" panose="02070309020205020404" pitchFamily="49" charset="0"/>
              <a:buChar char="o"/>
              <a:tabLst>
                <a:tab pos="793750" algn="l"/>
              </a:tabLst>
            </a:pPr>
            <a:r>
              <a:rPr lang="en-US" sz="1600" dirty="0">
                <a:cs typeface="Arial" pitchFamily="34" charset="0"/>
              </a:rPr>
              <a:t>Health and Human Services caseload and cost projections</a:t>
            </a:r>
          </a:p>
          <a:p>
            <a:pPr marL="633413" lvl="1" indent="-231775">
              <a:buSzPct val="100000"/>
              <a:buFont typeface="Courier New" panose="02070309020205020404" pitchFamily="49" charset="0"/>
              <a:buChar char="o"/>
              <a:tabLst>
                <a:tab pos="793750" algn="l"/>
              </a:tabLst>
            </a:pPr>
            <a:r>
              <a:rPr lang="en-US" sz="1600" dirty="0">
                <a:cs typeface="Arial" pitchFamily="34" charset="0"/>
              </a:rPr>
              <a:t>School finance modeling and projections</a:t>
            </a:r>
          </a:p>
          <a:p>
            <a:pPr marL="633413" lvl="1" indent="-231775">
              <a:buSzPct val="100000"/>
              <a:buFont typeface="Courier New" panose="02070309020205020404" pitchFamily="49" charset="0"/>
              <a:buChar char="o"/>
              <a:tabLst>
                <a:tab pos="793750" algn="l"/>
              </a:tabLst>
            </a:pPr>
            <a:r>
              <a:rPr lang="en-US" sz="1600" dirty="0">
                <a:cs typeface="Arial" pitchFamily="34" charset="0"/>
              </a:rPr>
              <a:t>Higher education formula funding analysis</a:t>
            </a:r>
            <a:endParaRPr lang="en-US" dirty="0">
              <a:cs typeface="Arial" pitchFamily="34" charset="0"/>
            </a:endParaRPr>
          </a:p>
        </p:txBody>
      </p:sp>
      <p:grpSp>
        <p:nvGrpSpPr>
          <p:cNvPr id="11" name="Group 10">
            <a:extLst>
              <a:ext uri="{FF2B5EF4-FFF2-40B4-BE49-F238E27FC236}">
                <a16:creationId xmlns:a16="http://schemas.microsoft.com/office/drawing/2014/main" id="{A7B612F7-547C-087C-067E-CA143D707FCA}"/>
              </a:ext>
            </a:extLst>
          </p:cNvPr>
          <p:cNvGrpSpPr/>
          <p:nvPr/>
        </p:nvGrpSpPr>
        <p:grpSpPr>
          <a:xfrm>
            <a:off x="228600" y="1466653"/>
            <a:ext cx="8783170" cy="1684261"/>
            <a:chOff x="132230" y="1447800"/>
            <a:chExt cx="8783170" cy="1684261"/>
          </a:xfrm>
        </p:grpSpPr>
        <p:sp>
          <p:nvSpPr>
            <p:cNvPr id="12" name="Rectangle 11">
              <a:extLst>
                <a:ext uri="{FF2B5EF4-FFF2-40B4-BE49-F238E27FC236}">
                  <a16:creationId xmlns:a16="http://schemas.microsoft.com/office/drawing/2014/main" id="{75BE41B0-3AA4-CD6F-E39B-E12E8AFE6ED3}"/>
                </a:ext>
              </a:extLst>
            </p:cNvPr>
            <p:cNvSpPr/>
            <p:nvPr/>
          </p:nvSpPr>
          <p:spPr>
            <a:xfrm>
              <a:off x="132230" y="1824011"/>
              <a:ext cx="4953000" cy="1308050"/>
            </a:xfrm>
            <a:prstGeom prst="rect">
              <a:avLst/>
            </a:prstGeom>
          </p:spPr>
          <p:txBody>
            <a:bodyPr wrap="square" numCol="1">
              <a:spAutoFit/>
            </a:bodyPr>
            <a:lstStyle/>
            <a:p>
              <a:pPr marL="627063" indent="-225425">
                <a:spcAft>
                  <a:spcPts val="600"/>
                </a:spcAft>
                <a:buFont typeface="Courier New" panose="02070309020205020404" pitchFamily="49" charset="0"/>
                <a:buChar char="o"/>
                <a:tabLst>
                  <a:tab pos="341313" algn="l"/>
                </a:tabLst>
              </a:pPr>
              <a:r>
                <a:rPr lang="en-US" sz="1600" dirty="0">
                  <a:cs typeface="Arial" pitchFamily="34" charset="0"/>
                </a:rPr>
                <a:t>General Government and Info Technology</a:t>
              </a:r>
            </a:p>
            <a:p>
              <a:pPr marL="627063" indent="-225425">
                <a:spcAft>
                  <a:spcPts val="600"/>
                </a:spcAft>
                <a:buFont typeface="Courier New" panose="02070309020205020404" pitchFamily="49" charset="0"/>
                <a:buChar char="o"/>
                <a:tabLst>
                  <a:tab pos="341313" algn="l"/>
                </a:tabLst>
              </a:pPr>
              <a:r>
                <a:rPr lang="en-US" sz="1600" dirty="0">
                  <a:cs typeface="Arial" pitchFamily="34" charset="0"/>
                </a:rPr>
                <a:t>Health and Human Services</a:t>
              </a:r>
            </a:p>
            <a:p>
              <a:pPr marL="627063" indent="-225425">
                <a:spcAft>
                  <a:spcPts val="600"/>
                </a:spcAft>
                <a:buFont typeface="Courier New" panose="02070309020205020404" pitchFamily="49" charset="0"/>
                <a:buChar char="o"/>
                <a:tabLst>
                  <a:tab pos="341313" algn="l"/>
                </a:tabLst>
              </a:pPr>
              <a:r>
                <a:rPr lang="en-US" sz="1600" dirty="0">
                  <a:cs typeface="Arial" pitchFamily="34" charset="0"/>
                </a:rPr>
                <a:t>Higher Education</a:t>
              </a:r>
            </a:p>
            <a:p>
              <a:pPr marL="627063" indent="-225425">
                <a:spcAft>
                  <a:spcPts val="600"/>
                </a:spcAft>
                <a:buFont typeface="Courier New" panose="02070309020205020404" pitchFamily="49" charset="0"/>
                <a:buChar char="o"/>
                <a:tabLst>
                  <a:tab pos="341313" algn="l"/>
                </a:tabLst>
              </a:pPr>
              <a:r>
                <a:rPr lang="en-US" sz="1600" dirty="0">
                  <a:cs typeface="Arial" pitchFamily="34" charset="0"/>
                </a:rPr>
                <a:t>Federal Funds</a:t>
              </a:r>
            </a:p>
          </p:txBody>
        </p:sp>
        <p:sp>
          <p:nvSpPr>
            <p:cNvPr id="13" name="Rectangle 12">
              <a:extLst>
                <a:ext uri="{FF2B5EF4-FFF2-40B4-BE49-F238E27FC236}">
                  <a16:creationId xmlns:a16="http://schemas.microsoft.com/office/drawing/2014/main" id="{A6934324-A75E-5E91-EBC6-7291812D42F7}"/>
                </a:ext>
              </a:extLst>
            </p:cNvPr>
            <p:cNvSpPr/>
            <p:nvPr/>
          </p:nvSpPr>
          <p:spPr>
            <a:xfrm>
              <a:off x="4470129" y="1824011"/>
              <a:ext cx="4245429" cy="1308050"/>
            </a:xfrm>
            <a:prstGeom prst="rect">
              <a:avLst/>
            </a:prstGeom>
          </p:spPr>
          <p:txBody>
            <a:bodyPr wrap="square" numCol="1">
              <a:spAutoFit/>
            </a:bodyPr>
            <a:lstStyle/>
            <a:p>
              <a:pPr marL="627063" indent="-285750">
                <a:spcAft>
                  <a:spcPts val="600"/>
                </a:spcAft>
                <a:buFont typeface="Courier New" panose="02070309020205020404" pitchFamily="49" charset="0"/>
                <a:buChar char="o"/>
              </a:pPr>
              <a:r>
                <a:rPr lang="en-US" sz="1600" dirty="0">
                  <a:cs typeface="Arial" pitchFamily="34" charset="0"/>
                </a:rPr>
                <a:t>Public Education</a:t>
              </a:r>
            </a:p>
            <a:p>
              <a:pPr marL="627063" indent="-285750">
                <a:spcAft>
                  <a:spcPts val="600"/>
                </a:spcAft>
                <a:buFont typeface="Courier New" panose="02070309020205020404" pitchFamily="49" charset="0"/>
                <a:buChar char="o"/>
              </a:pPr>
              <a:r>
                <a:rPr lang="en-US" sz="1600" dirty="0">
                  <a:cs typeface="Arial" pitchFamily="34" charset="0"/>
                </a:rPr>
                <a:t>Natural Resources and Judiciary</a:t>
              </a:r>
            </a:p>
            <a:p>
              <a:pPr marL="627063" indent="-285750">
                <a:spcAft>
                  <a:spcPts val="600"/>
                </a:spcAft>
                <a:buFont typeface="Courier New" panose="02070309020205020404" pitchFamily="49" charset="0"/>
                <a:buChar char="o"/>
              </a:pPr>
              <a:r>
                <a:rPr lang="en-US" sz="1600" dirty="0">
                  <a:cs typeface="Arial" pitchFamily="34" charset="0"/>
                </a:rPr>
                <a:t>Public Safety and Criminal Justice</a:t>
              </a:r>
            </a:p>
            <a:p>
              <a:pPr marL="627063" indent="-285750">
                <a:spcAft>
                  <a:spcPts val="600"/>
                </a:spcAft>
                <a:buFont typeface="Courier New" panose="02070309020205020404" pitchFamily="49" charset="0"/>
                <a:buChar char="o"/>
              </a:pPr>
              <a:r>
                <a:rPr lang="en-US" sz="1600" dirty="0">
                  <a:cs typeface="Arial" pitchFamily="34" charset="0"/>
                </a:rPr>
                <a:t>Business and Economic Development</a:t>
              </a:r>
            </a:p>
          </p:txBody>
        </p:sp>
        <p:sp>
          <p:nvSpPr>
            <p:cNvPr id="14" name="TextBox 13">
              <a:extLst>
                <a:ext uri="{FF2B5EF4-FFF2-40B4-BE49-F238E27FC236}">
                  <a16:creationId xmlns:a16="http://schemas.microsoft.com/office/drawing/2014/main" id="{4D5C3B3F-C0A8-861C-7F08-58EB933E5EB9}"/>
                </a:ext>
              </a:extLst>
            </p:cNvPr>
            <p:cNvSpPr txBox="1"/>
            <p:nvPr/>
          </p:nvSpPr>
          <p:spPr>
            <a:xfrm>
              <a:off x="228600" y="1447800"/>
              <a:ext cx="86868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cs typeface="Arial" pitchFamily="34" charset="0"/>
                </a:rPr>
                <a:t>Teams Primarily Organized by Government Functions</a:t>
              </a:r>
            </a:p>
            <a:p>
              <a:pPr>
                <a:buFont typeface="Arial" pitchFamily="34" charset="0"/>
                <a:buChar char="•"/>
              </a:pPr>
              <a:endParaRPr lang="en-US" b="1" dirty="0"/>
            </a:p>
          </p:txBody>
        </p:sp>
      </p:grpSp>
      <p:sp>
        <p:nvSpPr>
          <p:cNvPr id="2" name="Date Placeholder 3">
            <a:extLst>
              <a:ext uri="{FF2B5EF4-FFF2-40B4-BE49-F238E27FC236}">
                <a16:creationId xmlns:a16="http://schemas.microsoft.com/office/drawing/2014/main" id="{4A153ECB-2DA8-F0A5-D316-2A3E0F6DF3E6}"/>
              </a:ext>
            </a:extLst>
          </p:cNvPr>
          <p:cNvSpPr>
            <a:spLocks noGrp="1"/>
          </p:cNvSpPr>
          <p:nvPr>
            <p:ph type="dt" sz="half" idx="10"/>
          </p:nvPr>
        </p:nvSpPr>
        <p:spPr>
          <a:xfrm>
            <a:off x="457200" y="6477000"/>
            <a:ext cx="2133600" cy="365125"/>
          </a:xfrm>
        </p:spPr>
        <p:txBody>
          <a:bodyPr/>
          <a:lstStyle/>
          <a:p>
            <a:r>
              <a:rPr lang="en-US" dirty="0"/>
              <a:t>JULY 2025</a:t>
            </a:r>
          </a:p>
        </p:txBody>
      </p:sp>
      <p:sp>
        <p:nvSpPr>
          <p:cNvPr id="4" name="Footer Placeholder 5">
            <a:extLst>
              <a:ext uri="{FF2B5EF4-FFF2-40B4-BE49-F238E27FC236}">
                <a16:creationId xmlns:a16="http://schemas.microsoft.com/office/drawing/2014/main" id="{03F98301-27CA-DD96-AAED-1C2FFD034544}"/>
              </a:ext>
            </a:extLst>
          </p:cNvPr>
          <p:cNvSpPr txBox="1">
            <a:spLocks/>
          </p:cNvSpPr>
          <p:nvPr/>
        </p:nvSpPr>
        <p:spPr>
          <a:xfrm>
            <a:off x="2590800" y="6477000"/>
            <a:ext cx="3962400" cy="365125"/>
          </a:xfrm>
          <a:prstGeom prst="rect">
            <a:avLst/>
          </a:prstGeom>
        </p:spPr>
        <p:txBody>
          <a:bodyPr vert="horz" wrap="none" lIns="0" tIns="0" rIns="0" bIns="0" rtlCol="0" anchor="t" anchorCtr="0"/>
          <a:lstStyle>
            <a:defPPr>
              <a:defRPr lang="en-US"/>
            </a:defPPr>
            <a:lvl1pPr marL="0" algn="r" defTabSz="914400" rtl="0" eaLnBrk="1" latinLnBrk="0" hangingPunct="1">
              <a:defRPr sz="1000" b="0" i="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LEGISLATIVE BUDGET BOARD ID: 9307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34564F-6D3B-406C-B0D1-672588DF73BB}" type="slidenum">
              <a:rPr lang="en-US" smtClean="0"/>
              <a:pPr/>
              <a:t>7</a:t>
            </a:fld>
            <a:endParaRPr lang="en-US" dirty="0"/>
          </a:p>
        </p:txBody>
      </p:sp>
      <p:sp>
        <p:nvSpPr>
          <p:cNvPr id="7" name="Title 6"/>
          <p:cNvSpPr>
            <a:spLocks noGrp="1"/>
          </p:cNvSpPr>
          <p:nvPr>
            <p:ph type="title"/>
          </p:nvPr>
        </p:nvSpPr>
        <p:spPr/>
        <p:txBody>
          <a:bodyPr/>
          <a:lstStyle/>
          <a:p>
            <a:r>
              <a:rPr lang="en-US" dirty="0"/>
              <a:t>Reviews &amp; Estimates</a:t>
            </a:r>
          </a:p>
        </p:txBody>
      </p:sp>
      <p:sp>
        <p:nvSpPr>
          <p:cNvPr id="16" name="Rectangle 15">
            <a:extLst>
              <a:ext uri="{FF2B5EF4-FFF2-40B4-BE49-F238E27FC236}">
                <a16:creationId xmlns:a16="http://schemas.microsoft.com/office/drawing/2014/main" id="{8675C156-1F92-C843-B3B2-B82D05CAEAE2}"/>
              </a:ext>
            </a:extLst>
          </p:cNvPr>
          <p:cNvSpPr/>
          <p:nvPr/>
        </p:nvSpPr>
        <p:spPr>
          <a:xfrm>
            <a:off x="0" y="1371600"/>
            <a:ext cx="9067800" cy="5078313"/>
          </a:xfrm>
          <a:prstGeom prst="rect">
            <a:avLst/>
          </a:prstGeom>
        </p:spPr>
        <p:txBody>
          <a:bodyPr wrap="square">
            <a:spAutoFit/>
          </a:bodyPr>
          <a:lstStyle/>
          <a:p>
            <a:pPr marL="749300" indent="-465138">
              <a:buSzPct val="100000"/>
              <a:buFont typeface="Arial" panose="020B0604020202020204" pitchFamily="34" charset="0"/>
              <a:buChar char="•"/>
              <a:tabLst>
                <a:tab pos="793750" algn="l"/>
              </a:tabLst>
            </a:pPr>
            <a:r>
              <a:rPr lang="en-US" b="1" dirty="0"/>
              <a:t>Fiscal &amp; Performance Review Coordination</a:t>
            </a:r>
          </a:p>
          <a:p>
            <a:pPr marL="1206500" lvl="1" indent="-403225">
              <a:buSzPct val="100000"/>
              <a:buFont typeface="Courier New" panose="02070309020205020404" pitchFamily="49" charset="0"/>
              <a:buChar char="o"/>
              <a:tabLst>
                <a:tab pos="793750" algn="l"/>
              </a:tabLst>
            </a:pPr>
            <a:r>
              <a:rPr lang="en-US" dirty="0">
                <a:cs typeface="Arial" pitchFamily="34" charset="0"/>
              </a:rPr>
              <a:t>Responsible for coordinating the preparation of </a:t>
            </a:r>
            <a:r>
              <a:rPr lang="en-US" b="1" u="sng" dirty="0">
                <a:cs typeface="Arial" pitchFamily="34" charset="0"/>
              </a:rPr>
              <a:t>fiscal notes</a:t>
            </a:r>
            <a:r>
              <a:rPr lang="en-US" dirty="0">
                <a:cs typeface="Arial" pitchFamily="34" charset="0"/>
              </a:rPr>
              <a:t> and </a:t>
            </a:r>
            <a:r>
              <a:rPr lang="en-US" b="1" u="sng" dirty="0">
                <a:cs typeface="Arial" pitchFamily="34" charset="0"/>
              </a:rPr>
              <a:t>impact statements</a:t>
            </a:r>
            <a:r>
              <a:rPr lang="en-US" dirty="0">
                <a:cs typeface="Arial" pitchFamily="34" charset="0"/>
              </a:rPr>
              <a:t> on proposed legislation and the production of the </a:t>
            </a:r>
            <a:r>
              <a:rPr lang="en-US" b="1" u="sng" dirty="0">
                <a:cs typeface="Arial" pitchFamily="34" charset="0"/>
              </a:rPr>
              <a:t>strategic fiscal review</a:t>
            </a:r>
            <a:r>
              <a:rPr lang="en-US" dirty="0">
                <a:cs typeface="Arial" pitchFamily="34" charset="0"/>
              </a:rPr>
              <a:t> of state agencies</a:t>
            </a:r>
          </a:p>
          <a:p>
            <a:pPr marL="1206500" lvl="1" indent="-403225">
              <a:buSzPct val="100000"/>
              <a:buFont typeface="Courier New" panose="02070309020205020404" pitchFamily="49" charset="0"/>
              <a:buChar char="o"/>
              <a:tabLst>
                <a:tab pos="793750" algn="l"/>
              </a:tabLst>
            </a:pPr>
            <a:endParaRPr lang="en-US" dirty="0">
              <a:cs typeface="Arial" pitchFamily="34" charset="0"/>
            </a:endParaRPr>
          </a:p>
          <a:p>
            <a:pPr marL="682625" indent="-398463">
              <a:buSzPct val="100000"/>
              <a:buFont typeface="Arial" panose="020B0604020202020204" pitchFamily="34" charset="0"/>
              <a:buChar char="•"/>
              <a:tabLst>
                <a:tab pos="1139825" algn="l"/>
              </a:tabLst>
            </a:pPr>
            <a:r>
              <a:rPr lang="en-US" b="1" dirty="0"/>
              <a:t>Contracts Oversight</a:t>
            </a:r>
          </a:p>
          <a:p>
            <a:pPr marL="1139825" lvl="1" indent="-336550">
              <a:buSzPct val="100000"/>
              <a:buFont typeface="Courier New" panose="02070309020205020404" pitchFamily="49" charset="0"/>
              <a:buChar char="o"/>
              <a:tabLst>
                <a:tab pos="1139825" algn="l"/>
              </a:tabLst>
            </a:pPr>
            <a:r>
              <a:rPr lang="en-US" dirty="0">
                <a:cs typeface="Arial" pitchFamily="34" charset="0"/>
              </a:rPr>
              <a:t>Monitors and analyzes state contracts to ensure adherence to procurement rules and best practices and to minimize the state’s contracting risk</a:t>
            </a:r>
          </a:p>
          <a:p>
            <a:pPr marL="749300" indent="-465138">
              <a:buSzPct val="100000"/>
              <a:buFont typeface="Arial" panose="020B0604020202020204" pitchFamily="34" charset="0"/>
              <a:buChar char="•"/>
              <a:tabLst>
                <a:tab pos="793750" algn="l"/>
              </a:tabLst>
            </a:pPr>
            <a:endParaRPr lang="en-US" b="1" dirty="0">
              <a:cs typeface="Arial" pitchFamily="34" charset="0"/>
            </a:endParaRPr>
          </a:p>
          <a:p>
            <a:pPr marL="749300" indent="-465138">
              <a:buSzPct val="100000"/>
              <a:buFont typeface="Arial" panose="020B0604020202020204" pitchFamily="34" charset="0"/>
              <a:buChar char="•"/>
              <a:tabLst>
                <a:tab pos="793750" algn="l"/>
              </a:tabLst>
            </a:pPr>
            <a:r>
              <a:rPr lang="en-US" b="1" dirty="0">
                <a:cs typeface="Arial" pitchFamily="34" charset="0"/>
              </a:rPr>
              <a:t>School Performance Review</a:t>
            </a:r>
          </a:p>
          <a:p>
            <a:pPr marL="1195388" lvl="1" indent="-392113">
              <a:buSzPct val="100000"/>
              <a:buFont typeface="Courier New" panose="02070309020205020404" pitchFamily="49" charset="0"/>
              <a:buChar char="o"/>
              <a:tabLst>
                <a:tab pos="1195388" algn="l"/>
              </a:tabLst>
            </a:pPr>
            <a:r>
              <a:rPr lang="en-US" dirty="0">
                <a:cs typeface="Arial" pitchFamily="34" charset="0"/>
              </a:rPr>
              <a:t>Review the effectiveness and efficiency of the operations of school districts</a:t>
            </a:r>
          </a:p>
          <a:p>
            <a:pPr marL="1195388" lvl="1" indent="-392113">
              <a:buSzPct val="100000"/>
              <a:buFont typeface="Courier New" panose="02070309020205020404" pitchFamily="49" charset="0"/>
              <a:buChar char="o"/>
              <a:tabLst>
                <a:tab pos="1195388" algn="l"/>
              </a:tabLst>
            </a:pPr>
            <a:endParaRPr lang="en-US" dirty="0">
              <a:cs typeface="Arial" pitchFamily="34" charset="0"/>
            </a:endParaRPr>
          </a:p>
          <a:p>
            <a:pPr marL="682625" indent="-398463">
              <a:buSzPct val="100000"/>
              <a:buFont typeface="Arial" panose="020B0604020202020204" pitchFamily="34" charset="0"/>
              <a:buChar char="•"/>
              <a:tabLst>
                <a:tab pos="1139825" algn="l"/>
              </a:tabLst>
            </a:pPr>
            <a:r>
              <a:rPr lang="en-US" b="1" dirty="0"/>
              <a:t>Estimates &amp; Revenue Analysis</a:t>
            </a:r>
          </a:p>
          <a:p>
            <a:pPr marL="1139825" lvl="1" indent="-336550">
              <a:buSzPct val="100000"/>
              <a:buFont typeface="Courier New" panose="02070309020205020404" pitchFamily="49" charset="0"/>
              <a:buChar char="o"/>
              <a:tabLst>
                <a:tab pos="1139825" algn="l"/>
              </a:tabLst>
            </a:pPr>
            <a:r>
              <a:rPr lang="en-US" dirty="0">
                <a:cs typeface="Arial" pitchFamily="34" charset="0"/>
              </a:rPr>
              <a:t>Track biennial revenues and national/state economic indicators</a:t>
            </a:r>
          </a:p>
          <a:p>
            <a:pPr marL="1139825" lvl="1" indent="-336550">
              <a:buSzPct val="100000"/>
              <a:buFont typeface="Courier New" panose="02070309020205020404" pitchFamily="49" charset="0"/>
              <a:buChar char="o"/>
              <a:tabLst>
                <a:tab pos="1139825" algn="l"/>
              </a:tabLst>
            </a:pPr>
            <a:r>
              <a:rPr lang="en-US" dirty="0">
                <a:cs typeface="Arial" pitchFamily="34" charset="0"/>
              </a:rPr>
              <a:t>Monitor general appropriations bill costing and spending limit capacities throughout the legislative session, and develop Tax Equity Notes and associated impact statements</a:t>
            </a:r>
          </a:p>
          <a:p>
            <a:pPr marL="509588" indent="-225425">
              <a:buSzPct val="200000"/>
              <a:buFont typeface="Wingdings" pitchFamily="2" charset="2"/>
              <a:buChar char="§"/>
              <a:tabLst>
                <a:tab pos="465138" algn="l"/>
              </a:tabLst>
            </a:pPr>
            <a:endParaRPr lang="en-US" dirty="0">
              <a:cs typeface="Arial" pitchFamily="34" charset="0"/>
            </a:endParaRPr>
          </a:p>
        </p:txBody>
      </p:sp>
      <p:sp>
        <p:nvSpPr>
          <p:cNvPr id="3" name="Date Placeholder 3">
            <a:extLst>
              <a:ext uri="{FF2B5EF4-FFF2-40B4-BE49-F238E27FC236}">
                <a16:creationId xmlns:a16="http://schemas.microsoft.com/office/drawing/2014/main" id="{246EA68C-F742-0655-24AE-8A8D4B414F18}"/>
              </a:ext>
            </a:extLst>
          </p:cNvPr>
          <p:cNvSpPr>
            <a:spLocks noGrp="1"/>
          </p:cNvSpPr>
          <p:nvPr>
            <p:ph type="dt" sz="half" idx="10"/>
          </p:nvPr>
        </p:nvSpPr>
        <p:spPr>
          <a:xfrm>
            <a:off x="457200" y="6477000"/>
            <a:ext cx="2133600" cy="365125"/>
          </a:xfrm>
        </p:spPr>
        <p:txBody>
          <a:bodyPr/>
          <a:lstStyle/>
          <a:p>
            <a:r>
              <a:rPr lang="en-US" dirty="0"/>
              <a:t>JULY 2025</a:t>
            </a:r>
          </a:p>
        </p:txBody>
      </p:sp>
      <p:sp>
        <p:nvSpPr>
          <p:cNvPr id="8" name="Footer Placeholder 5">
            <a:extLst>
              <a:ext uri="{FF2B5EF4-FFF2-40B4-BE49-F238E27FC236}">
                <a16:creationId xmlns:a16="http://schemas.microsoft.com/office/drawing/2014/main" id="{43589BF1-B663-60B6-9744-35DB74F748AA}"/>
              </a:ext>
            </a:extLst>
          </p:cNvPr>
          <p:cNvSpPr txBox="1">
            <a:spLocks/>
          </p:cNvSpPr>
          <p:nvPr/>
        </p:nvSpPr>
        <p:spPr>
          <a:xfrm>
            <a:off x="2590800" y="6477000"/>
            <a:ext cx="3962400" cy="365125"/>
          </a:xfrm>
          <a:prstGeom prst="rect">
            <a:avLst/>
          </a:prstGeom>
        </p:spPr>
        <p:txBody>
          <a:bodyPr vert="horz" wrap="none" lIns="0" tIns="0" rIns="0" bIns="0" rtlCol="0" anchor="t" anchorCtr="0"/>
          <a:lstStyle>
            <a:defPPr>
              <a:defRPr lang="en-US"/>
            </a:defPPr>
            <a:lvl1pPr marL="0" algn="r" defTabSz="914400" rtl="0" eaLnBrk="1" latinLnBrk="0" hangingPunct="1">
              <a:defRPr sz="1000" b="0" i="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LEGISLATIVE BUDGET BOARD ID: 9307</a:t>
            </a:r>
          </a:p>
        </p:txBody>
      </p:sp>
    </p:spTree>
    <p:extLst>
      <p:ext uri="{BB962C8B-B14F-4D97-AF65-F5344CB8AC3E}">
        <p14:creationId xmlns:p14="http://schemas.microsoft.com/office/powerpoint/2010/main" val="6349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LEGISLATIVE BUDGET BOARD ID: 9307</a:t>
            </a:r>
          </a:p>
          <a:p>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8</a:t>
            </a:fld>
            <a:endParaRPr lang="en-US" dirty="0"/>
          </a:p>
        </p:txBody>
      </p:sp>
      <p:sp>
        <p:nvSpPr>
          <p:cNvPr id="3" name="Date Placeholder 3">
            <a:extLst>
              <a:ext uri="{FF2B5EF4-FFF2-40B4-BE49-F238E27FC236}">
                <a16:creationId xmlns:a16="http://schemas.microsoft.com/office/drawing/2014/main" id="{6DFF0C54-A6FE-820F-BBBF-65805CF2D8FC}"/>
              </a:ext>
            </a:extLst>
          </p:cNvPr>
          <p:cNvSpPr>
            <a:spLocks noGrp="1"/>
          </p:cNvSpPr>
          <p:nvPr>
            <p:ph type="dt" sz="half" idx="10"/>
          </p:nvPr>
        </p:nvSpPr>
        <p:spPr>
          <a:xfrm>
            <a:off x="457200" y="6477000"/>
            <a:ext cx="2133600" cy="365125"/>
          </a:xfrm>
        </p:spPr>
        <p:txBody>
          <a:bodyPr/>
          <a:lstStyle/>
          <a:p>
            <a:r>
              <a:rPr lang="en-US" dirty="0"/>
              <a:t>JULY 2025</a:t>
            </a:r>
          </a:p>
        </p:txBody>
      </p:sp>
      <p:pic>
        <p:nvPicPr>
          <p:cNvPr id="4" name="Picture 3">
            <a:extLst>
              <a:ext uri="{FF2B5EF4-FFF2-40B4-BE49-F238E27FC236}">
                <a16:creationId xmlns:a16="http://schemas.microsoft.com/office/drawing/2014/main" id="{44A74CCB-B612-E757-D654-F07310EEA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600"/>
            <a:ext cx="7924800" cy="6123710"/>
          </a:xfrm>
          <a:prstGeom prst="rect">
            <a:avLst/>
          </a:prstGeom>
        </p:spPr>
      </p:pic>
    </p:spTree>
    <p:extLst>
      <p:ext uri="{BB962C8B-B14F-4D97-AF65-F5344CB8AC3E}">
        <p14:creationId xmlns:p14="http://schemas.microsoft.com/office/powerpoint/2010/main" val="43111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834564F-6D3B-406C-B0D1-672588DF73BB}" type="slidenum">
              <a:rPr lang="en-US" smtClean="0"/>
              <a:pPr/>
              <a:t>9</a:t>
            </a:fld>
            <a:endParaRPr lang="en-US" dirty="0"/>
          </a:p>
        </p:txBody>
      </p:sp>
      <p:sp>
        <p:nvSpPr>
          <p:cNvPr id="6" name="Footer Placeholder 5"/>
          <p:cNvSpPr>
            <a:spLocks noGrp="1"/>
          </p:cNvSpPr>
          <p:nvPr>
            <p:ph type="ftr" sz="quarter" idx="12"/>
          </p:nvPr>
        </p:nvSpPr>
        <p:spPr/>
        <p:txBody>
          <a:bodyPr/>
          <a:lstStyle/>
          <a:p>
            <a:r>
              <a:rPr lang="en-US" dirty="0"/>
              <a:t>LEGISLATIVE BUDGET BOARD ID: 9307</a:t>
            </a:r>
          </a:p>
        </p:txBody>
      </p:sp>
      <p:sp>
        <p:nvSpPr>
          <p:cNvPr id="2" name="Title 8">
            <a:extLst>
              <a:ext uri="{FF2B5EF4-FFF2-40B4-BE49-F238E27FC236}">
                <a16:creationId xmlns:a16="http://schemas.microsoft.com/office/drawing/2014/main" id="{7F0AAD3F-4E0B-24D7-7320-0D17FFC0D99F}"/>
              </a:ext>
            </a:extLst>
          </p:cNvPr>
          <p:cNvSpPr>
            <a:spLocks noGrp="1"/>
          </p:cNvSpPr>
          <p:nvPr>
            <p:ph type="ctrTitle"/>
          </p:nvPr>
        </p:nvSpPr>
        <p:spPr>
          <a:xfrm>
            <a:off x="457200" y="2819400"/>
            <a:ext cx="8305800" cy="990600"/>
          </a:xfrm>
        </p:spPr>
        <p:txBody>
          <a:bodyPr>
            <a:noAutofit/>
          </a:bodyPr>
          <a:lstStyle/>
          <a:p>
            <a:r>
              <a:rPr lang="en-US" dirty="0"/>
              <a:t>Observations from the 89</a:t>
            </a:r>
            <a:r>
              <a:rPr lang="en-US" baseline="30000" dirty="0"/>
              <a:t>th</a:t>
            </a:r>
            <a:r>
              <a:rPr lang="en-US" dirty="0"/>
              <a:t> TX Legislature</a:t>
            </a:r>
            <a:endParaRPr lang="en-US" b="0" i="1" dirty="0"/>
          </a:p>
        </p:txBody>
      </p:sp>
      <p:sp>
        <p:nvSpPr>
          <p:cNvPr id="7" name="Date Placeholder 3">
            <a:extLst>
              <a:ext uri="{FF2B5EF4-FFF2-40B4-BE49-F238E27FC236}">
                <a16:creationId xmlns:a16="http://schemas.microsoft.com/office/drawing/2014/main" id="{3D79D9A8-7B1A-C74A-CA29-DD46DB1070E8}"/>
              </a:ext>
            </a:extLst>
          </p:cNvPr>
          <p:cNvSpPr>
            <a:spLocks noGrp="1"/>
          </p:cNvSpPr>
          <p:nvPr>
            <p:ph type="dt" sz="half" idx="10"/>
          </p:nvPr>
        </p:nvSpPr>
        <p:spPr>
          <a:xfrm>
            <a:off x="457200" y="6477000"/>
            <a:ext cx="2133600" cy="365125"/>
          </a:xfrm>
        </p:spPr>
        <p:txBody>
          <a:bodyPr/>
          <a:lstStyle/>
          <a:p>
            <a:r>
              <a:rPr lang="en-US" dirty="0"/>
              <a:t>JULY 2025</a:t>
            </a:r>
          </a:p>
        </p:txBody>
      </p:sp>
      <p:sp>
        <p:nvSpPr>
          <p:cNvPr id="3" name="Title 8">
            <a:extLst>
              <a:ext uri="{FF2B5EF4-FFF2-40B4-BE49-F238E27FC236}">
                <a16:creationId xmlns:a16="http://schemas.microsoft.com/office/drawing/2014/main" id="{AF06CBD2-0249-BFDD-5C4B-2B797C9B6982}"/>
              </a:ext>
            </a:extLst>
          </p:cNvPr>
          <p:cNvSpPr txBox="1">
            <a:spLocks/>
          </p:cNvSpPr>
          <p:nvPr/>
        </p:nvSpPr>
        <p:spPr>
          <a:xfrm>
            <a:off x="457200" y="4038600"/>
            <a:ext cx="8305800" cy="990600"/>
          </a:xfrm>
          <a:prstGeom prst="rect">
            <a:avLst/>
          </a:prstGeom>
        </p:spPr>
        <p:txBody>
          <a:bodyPr vert="horz" lIns="91440" tIns="45720" rIns="91440" bIns="45720" rtlCol="0" anchor="ctr">
            <a:noAutofit/>
          </a:bodyPr>
          <a:lstStyle>
            <a:lvl1pPr algn="ctr" defTabSz="914400" rtl="0" eaLnBrk="1" latinLnBrk="0" hangingPunct="1">
              <a:spcBef>
                <a:spcPct val="0"/>
              </a:spcBef>
              <a:buFont typeface="Arial" pitchFamily="34" charset="0"/>
              <a:buNone/>
              <a:defRPr sz="3200" b="1" kern="1200" spc="-100" baseline="0">
                <a:solidFill>
                  <a:schemeClr val="tx1"/>
                </a:solidFill>
                <a:latin typeface="Arial" pitchFamily="34" charset="0"/>
                <a:ea typeface="+mj-ea"/>
                <a:cs typeface="Arial" pitchFamily="34" charset="0"/>
              </a:defRPr>
            </a:lvl1pPr>
          </a:lstStyle>
          <a:p>
            <a:r>
              <a:rPr lang="en-US" sz="2400" b="0" i="1" dirty="0"/>
              <a:t>[ Regular Session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resentation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emplate.potx" id="{B6AAAD98-4C16-428E-8F6F-C6F15BA64B5E}" vid="{DCEB090A-425A-46DE-BB30-D07D8A34A8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1367</Words>
  <Application>Microsoft Office PowerPoint</Application>
  <PresentationFormat>On-screen Show (4:3)</PresentationFormat>
  <Paragraphs>225</Paragraphs>
  <Slides>19</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Courier New</vt:lpstr>
      <vt:lpstr>Times New Roman</vt:lpstr>
      <vt:lpstr>Tw Cen MT</vt:lpstr>
      <vt:lpstr>Wingdings</vt:lpstr>
      <vt:lpstr>Presentation_Template</vt:lpstr>
      <vt:lpstr>Worksheet</vt:lpstr>
      <vt:lpstr>TSABAA Presentation</vt:lpstr>
      <vt:lpstr> Presentation Outline</vt:lpstr>
      <vt:lpstr>Legislative Budget Board</vt:lpstr>
      <vt:lpstr>Legislative Budget Board</vt:lpstr>
      <vt:lpstr>LBB Primary Statutory Responsibilities</vt:lpstr>
      <vt:lpstr>Budget Analysis</vt:lpstr>
      <vt:lpstr>Reviews &amp; Estimates</vt:lpstr>
      <vt:lpstr>PowerPoint Presentation</vt:lpstr>
      <vt:lpstr>Observations from the 89th TX Legislature</vt:lpstr>
      <vt:lpstr>Observations from the 89th TX Leg</vt:lpstr>
      <vt:lpstr>Observations from the 89th TX Leg</vt:lpstr>
      <vt:lpstr>Observations from the 89th TX Leg</vt:lpstr>
      <vt:lpstr>Observations from the 89th TX Leg</vt:lpstr>
      <vt:lpstr>Leadership Development Discussion     Jan 2024:  Mission-Minded Leaders  Dec 2024:  Identifying and Growing Leaders </vt:lpstr>
      <vt:lpstr>Leadership Development Discussion</vt:lpstr>
      <vt:lpstr>Mission-Minded Leaders</vt:lpstr>
      <vt:lpstr>Mission-Minded Leaders</vt:lpstr>
      <vt:lpstr>Leadership Development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2025-07-07T18:32:15Z</dcterms:created>
  <dcterms:modified xsi:type="dcterms:W3CDTF">2025-07-08T18:51:51Z</dcterms:modified>
</cp:coreProperties>
</file>