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5" r:id="rId6"/>
    <p:sldId id="257" r:id="rId7"/>
    <p:sldId id="258" r:id="rId8"/>
    <p:sldId id="259" r:id="rId9"/>
    <p:sldId id="260" r:id="rId10"/>
    <p:sldId id="261" r:id="rId11"/>
    <p:sldId id="276" r:id="rId12"/>
    <p:sldId id="266" r:id="rId13"/>
    <p:sldId id="263" r:id="rId14"/>
    <p:sldId id="265" r:id="rId15"/>
    <p:sldId id="267" r:id="rId16"/>
    <p:sldId id="268" r:id="rId17"/>
    <p:sldId id="269" r:id="rId18"/>
    <p:sldId id="271" r:id="rId19"/>
    <p:sldId id="270" r:id="rId20"/>
    <p:sldId id="272" r:id="rId21"/>
    <p:sldId id="273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2E68B7-79EA-40B3-BBFB-77DA515F3AB9}" v="72" dt="2025-06-26T20:25:45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A459A-A2A9-F77B-6196-1960D8DE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7D8A8-41DB-3AB4-5101-52B31A282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F8F5D-0B44-CF37-E024-1952D82F0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DDC2-8E1A-4CDA-BBBE-8EE1A41B7879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521C7-DA0D-E832-5ECD-39154603E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E717C-B060-81D9-C799-81750C0E4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F04C-0492-4477-9010-D283D8B2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13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1016A-48D7-A7F5-DF93-B998E95C7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7D091-45B9-786B-5284-E525D59CE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B262A-B155-93CE-0595-7F93F5355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DDC2-8E1A-4CDA-BBBE-8EE1A41B7879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2F71E-FDF3-3A21-429C-07E7E91F6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A3D0B-458E-7B13-C377-017B83DE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F04C-0492-4477-9010-D283D8B2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250A98-9127-869B-D59F-3AF5828372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B8F71A-A18E-C13A-2258-189CF64A4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5E62C-9B1F-39E2-056B-2CBE55F68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DDC2-8E1A-4CDA-BBBE-8EE1A41B7879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E312B-CB54-814F-4949-DD9D49CD2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A1B83-1D8B-B25D-470F-E3D51950B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F04C-0492-4477-9010-D283D8B2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0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902B0-743D-F68C-78D9-56F813C51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FFDFC-C09C-B527-2A5D-8CD33A2AB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8A4CF-D770-6EFF-D118-B598DE13A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DDC2-8E1A-4CDA-BBBE-8EE1A41B7879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7CA7B-3100-4E0E-9758-4241E615C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DB893-0CE1-9B7A-C257-0CFA82FB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F04C-0492-4477-9010-D283D8B2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BF7DE-E2D9-D90A-6A47-B0A97D6DE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AED4B-BE2E-17A4-2933-3F59716F0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BC2B8-4EBC-6288-694F-48ED8AF5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DDC2-8E1A-4CDA-BBBE-8EE1A41B7879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98CBA-1AC6-DD09-A291-4137D99AB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164F0-61B3-AA10-2EED-ED6374B2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F04C-0492-4477-9010-D283D8B2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6B8E0-CD23-0A59-7999-27125FB25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43729-EE9C-389B-8A4E-AAE1A8409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44D366-ADC0-547F-0BC2-B9A1C98F7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E3AB4-7F4C-3EDB-D344-5315405C4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DDC2-8E1A-4CDA-BBBE-8EE1A41B7879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B9536-879B-BC50-F205-40122C4C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4FA50-3CDF-48D3-73E0-437D05CB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F04C-0492-4477-9010-D283D8B2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4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262F-D123-D0B3-A671-0CF001456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DDED1-2B02-4C26-7B6D-BDFC51324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F502AA-3873-F612-290B-98FD3AC99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2275D8-366F-4EDA-1A9A-A295B4C82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8AD54-055E-089A-3259-4CB80FE1E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5E82A9-A48B-B1DF-B01C-DB23ADFF8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DDC2-8E1A-4CDA-BBBE-8EE1A41B7879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DA9254-1EC0-5B8B-7737-5B43A2CC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F47518-A7A4-9370-7CD0-C37D78BCA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F04C-0492-4477-9010-D283D8B2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52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06152-2BF9-824B-AB2D-3892FF030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E99840-3E9F-6187-AACD-097215D93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DDC2-8E1A-4CDA-BBBE-8EE1A41B7879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DD563-A842-6305-9DC0-C8D9D49AE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D08FEE-7F49-A2B3-71D8-A35F83B5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F04C-0492-4477-9010-D283D8B2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36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64C69C-3049-E4F6-9E4E-5DE872949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DDC2-8E1A-4CDA-BBBE-8EE1A41B7879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6AC7D-B64A-105D-593D-88D5D2C09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4D0DF-BFDB-C5F2-B8CE-A5EC2AAA2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F04C-0492-4477-9010-D283D8B2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6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C9F38-D250-FBF7-B00D-364A853F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ED82-9EBE-012A-4328-B039568D5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AC02C-E954-1455-F5FF-BE6274845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82444-8E9E-D59A-A9CA-5FB3E3C51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DDC2-8E1A-4CDA-BBBE-8EE1A41B7879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D3D8A-1A92-B6DB-08D9-67EF017A8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71C6D-6A09-4E9A-8CDC-5157B161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F04C-0492-4477-9010-D283D8B2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07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977D4-1611-9FFC-01DB-6E2F46615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CD840B-7C7F-064F-AE35-7193CB980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6A6EA-8ABD-DAEE-0617-1337314D2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FF0AD-F5E4-D7DF-A9A2-9DF3E4204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DDC2-8E1A-4CDA-BBBE-8EE1A41B7879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2D683-350A-57B1-B1FC-A369F786F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4496E-A6B4-32F4-212B-A5F35B531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F04C-0492-4477-9010-D283D8B2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4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4E50EA-CEFA-B48D-A29A-850B6C79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4776B-2241-76BC-C187-1B8375FFA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6BA48-86DF-F4B8-79A5-4BC4E660A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B2DDC2-8E1A-4CDA-BBBE-8EE1A41B7879}" type="datetimeFigureOut">
              <a:rPr lang="en-US" smtClean="0"/>
              <a:t>6/29/2025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80A3B-5071-EB2E-8250-6918F7A8BA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0305B-0FB3-73EC-4191-4880B8DFA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8FF04C-0492-4477-9010-D283D8B2D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6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A9C04-5858-E516-1CF9-A9592EC1E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4BAF09-B55C-86EF-1E2D-8EA5CDCB9F51}"/>
              </a:ext>
            </a:extLst>
          </p:cNvPr>
          <p:cNvSpPr txBox="1"/>
          <p:nvPr/>
        </p:nvSpPr>
        <p:spPr>
          <a:xfrm>
            <a:off x="560717" y="500332"/>
            <a:ext cx="9467656" cy="116955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000" spc="-300" dirty="0">
                <a:solidFill>
                  <a:schemeClr val="bg1"/>
                </a:solidFill>
                <a:latin typeface="Candara" panose="020E0502030303020204" pitchFamily="34" charset="0"/>
              </a:rPr>
              <a:t>LEADING</a:t>
            </a:r>
            <a:r>
              <a:rPr lang="en-US" sz="7000" spc="-300" dirty="0">
                <a:latin typeface="Candara" panose="020E0502030303020204" pitchFamily="34" charset="0"/>
              </a:rPr>
              <a:t> </a:t>
            </a:r>
            <a:r>
              <a:rPr lang="en-US" sz="7000" b="1" spc="-300" dirty="0">
                <a:latin typeface="Candara" panose="020E0502030303020204" pitchFamily="34" charset="0"/>
              </a:rPr>
              <a:t>BY CONNECTION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1A5DD-3908-56F1-5DEC-49C690DAA65D}"/>
              </a:ext>
            </a:extLst>
          </p:cNvPr>
          <p:cNvSpPr txBox="1"/>
          <p:nvPr/>
        </p:nvSpPr>
        <p:spPr>
          <a:xfrm>
            <a:off x="1147157" y="2108660"/>
            <a:ext cx="7363875" cy="80021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600" b="1" spc="-150" dirty="0">
                <a:solidFill>
                  <a:schemeClr val="bg1"/>
                </a:solidFill>
                <a:latin typeface="Candara" panose="020E0502030303020204" pitchFamily="34" charset="0"/>
              </a:rPr>
              <a:t>PEOPLE, PROCESS &amp; PURPOSE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AEC70E-F54E-7605-CCF8-DDBBBEBEA5D4}"/>
              </a:ext>
            </a:extLst>
          </p:cNvPr>
          <p:cNvCxnSpPr/>
          <p:nvPr/>
        </p:nvCxnSpPr>
        <p:spPr>
          <a:xfrm>
            <a:off x="1147157" y="1840862"/>
            <a:ext cx="72902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8867C60-2399-5433-07C7-EE411E401ACE}"/>
              </a:ext>
            </a:extLst>
          </p:cNvPr>
          <p:cNvSpPr txBox="1"/>
          <p:nvPr/>
        </p:nvSpPr>
        <p:spPr>
          <a:xfrm>
            <a:off x="4698407" y="5153562"/>
            <a:ext cx="2920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Verdana Pro Cond" panose="020F0502020204030204" pitchFamily="34" charset="0"/>
              </a:rPr>
              <a:t>PATRICK FORTNER</a:t>
            </a:r>
          </a:p>
          <a:p>
            <a:r>
              <a:rPr lang="en-US" sz="2200" dirty="0">
                <a:solidFill>
                  <a:schemeClr val="bg1"/>
                </a:solidFill>
                <a:latin typeface="Verdana Pro Light" panose="020F0502020204030204" pitchFamily="34" charset="0"/>
              </a:rPr>
              <a:t>Red Mike Messages</a:t>
            </a:r>
          </a:p>
        </p:txBody>
      </p:sp>
    </p:spTree>
    <p:extLst>
      <p:ext uri="{BB962C8B-B14F-4D97-AF65-F5344CB8AC3E}">
        <p14:creationId xmlns:p14="http://schemas.microsoft.com/office/powerpoint/2010/main" val="2938351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CEA7D-9C96-CA53-84DF-D20151C28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7C98ED83-66AB-54A0-2A5C-A10A7A7E3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10A0DC-4F59-B620-4FC0-3FD12DD7084F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C6AE4-54F8-9DFA-4AB9-E0F138F9E7C8}"/>
              </a:ext>
            </a:extLst>
          </p:cNvPr>
          <p:cNvSpPr txBox="1"/>
          <p:nvPr/>
        </p:nvSpPr>
        <p:spPr>
          <a:xfrm>
            <a:off x="332117" y="909405"/>
            <a:ext cx="10421443" cy="110799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spc="-300" dirty="0">
                <a:latin typeface="Candara" panose="020E0502030303020204" pitchFamily="34" charset="0"/>
              </a:rPr>
              <a:t>Overfilled systems can’t deliver.</a:t>
            </a:r>
            <a:endParaRPr lang="en-US" sz="6600" b="1" spc="-300" dirty="0">
              <a:latin typeface="Candara" panose="020E0502030303020204" pitchFamily="34" charset="0"/>
            </a:endParaRPr>
          </a:p>
        </p:txBody>
      </p:sp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264D8BEA-D210-3388-C218-D7B9E4C7F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093" y="2110297"/>
            <a:ext cx="2806995" cy="42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Simple Calendar Trick to Boost Your Productivity and Well-Being">
            <a:extLst>
              <a:ext uri="{FF2B5EF4-FFF2-40B4-BE49-F238E27FC236}">
                <a16:creationId xmlns:a16="http://schemas.microsoft.com/office/drawing/2014/main" id="{5A8BB023-3DCA-E9C0-47F9-AA14EA40C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252" y="2110298"/>
            <a:ext cx="5093776" cy="41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84483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062A8-F2F3-3A94-4903-1B712C211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3A732337-9C97-3257-FA5E-2892FBB73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F0AECA-6F42-746B-47BB-974678C899B9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6F612070-8D4B-7150-6BB1-DAF25ED42F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376"/>
            <a:ext cx="12192000" cy="5669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9006D5-335D-3DE0-9FE6-D50F8683A29D}"/>
              </a:ext>
            </a:extLst>
          </p:cNvPr>
          <p:cNvSpPr txBox="1"/>
          <p:nvPr/>
        </p:nvSpPr>
        <p:spPr>
          <a:xfrm>
            <a:off x="332117" y="909405"/>
            <a:ext cx="5524269" cy="313932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spc="-300" dirty="0">
                <a:latin typeface="Candara" panose="020E0502030303020204" pitchFamily="34" charset="0"/>
              </a:rPr>
              <a:t>Process without </a:t>
            </a:r>
            <a:br>
              <a:rPr lang="en-US" sz="6600" spc="-300" dirty="0">
                <a:latin typeface="Candara" panose="020E0502030303020204" pitchFamily="34" charset="0"/>
              </a:rPr>
            </a:br>
            <a:r>
              <a:rPr lang="en-US" sz="6600" spc="-300" dirty="0">
                <a:latin typeface="Candara" panose="020E0502030303020204" pitchFamily="34" charset="0"/>
              </a:rPr>
              <a:t>intention</a:t>
            </a:r>
            <a:br>
              <a:rPr lang="en-US" sz="6600" spc="-300" dirty="0">
                <a:latin typeface="Candara" panose="020E0502030303020204" pitchFamily="34" charset="0"/>
              </a:rPr>
            </a:br>
            <a:r>
              <a:rPr lang="en-US" sz="6600" spc="-300" dirty="0">
                <a:latin typeface="Candara" panose="020E0502030303020204" pitchFamily="34" charset="0"/>
              </a:rPr>
              <a:t>is just clutter.</a:t>
            </a:r>
            <a:endParaRPr lang="en-US" sz="6600" b="1" spc="-300" dirty="0">
              <a:latin typeface="Candara" panose="020E0502030303020204" pitchFamily="34" charset="0"/>
            </a:endParaRPr>
          </a:p>
        </p:txBody>
      </p:sp>
      <p:pic>
        <p:nvPicPr>
          <p:cNvPr id="6146" name="Picture 2" descr="Generated image">
            <a:extLst>
              <a:ext uri="{FF2B5EF4-FFF2-40B4-BE49-F238E27FC236}">
                <a16:creationId xmlns:a16="http://schemas.microsoft.com/office/drawing/2014/main" id="{125D9494-A19A-275B-7EEE-C31BDC815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02" y="637644"/>
            <a:ext cx="3788764" cy="568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385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D3DEE-F969-8A66-06FC-4C7FB51B7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B73DF394-87A6-3033-1958-C9638C674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E2D625-C157-59C7-D695-2022AE85AC45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8FC29C-E4A6-FE97-B838-4F49E47A0393}"/>
              </a:ext>
            </a:extLst>
          </p:cNvPr>
          <p:cNvSpPr txBox="1"/>
          <p:nvPr/>
        </p:nvSpPr>
        <p:spPr>
          <a:xfrm>
            <a:off x="332117" y="909405"/>
            <a:ext cx="11729493" cy="2031325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spc="-300" dirty="0">
                <a:latin typeface="Candara" panose="020E0502030303020204" pitchFamily="34" charset="0"/>
              </a:rPr>
              <a:t>The only question is: </a:t>
            </a:r>
            <a:br>
              <a:rPr lang="en-US" sz="6600" spc="-300" dirty="0">
                <a:latin typeface="Candara" panose="020E0502030303020204" pitchFamily="34" charset="0"/>
              </a:rPr>
            </a:br>
            <a:r>
              <a:rPr lang="en-US" sz="6000" spc="-300" dirty="0">
                <a:latin typeface="Candara" panose="020E0502030303020204" pitchFamily="34" charset="0"/>
              </a:rPr>
              <a:t>Did you leave it better than you found it?</a:t>
            </a:r>
            <a:endParaRPr lang="en-US" sz="6000" b="1" spc="-300" dirty="0">
              <a:latin typeface="Candara" panose="020E0502030303020204" pitchFamily="34" charset="0"/>
            </a:endParaRPr>
          </a:p>
        </p:txBody>
      </p:sp>
      <p:pic>
        <p:nvPicPr>
          <p:cNvPr id="8194" name="Picture 2" descr="Campsite Cleanup Crew ⋅ Inspiration Lab">
            <a:extLst>
              <a:ext uri="{FF2B5EF4-FFF2-40B4-BE49-F238E27FC236}">
                <a16:creationId xmlns:a16="http://schemas.microsoft.com/office/drawing/2014/main" id="{09852178-E132-FD5A-2923-1C2F9A17A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6" b="6174"/>
          <a:stretch>
            <a:fillRect/>
          </a:stretch>
        </p:blipFill>
        <p:spPr bwMode="auto">
          <a:xfrm>
            <a:off x="-1" y="651510"/>
            <a:ext cx="12192000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58356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4BD1A-4FEA-1C95-5A16-310E4E46A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1C33E94A-8223-2EDB-D095-ED2E2F32E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DA5C45-86D2-7718-BDCE-B0D54D39EDA6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72175A-F94D-FC26-E6C1-1E4DDB49714B}"/>
              </a:ext>
            </a:extLst>
          </p:cNvPr>
          <p:cNvSpPr txBox="1"/>
          <p:nvPr/>
        </p:nvSpPr>
        <p:spPr>
          <a:xfrm>
            <a:off x="445613" y="2367171"/>
            <a:ext cx="6934957" cy="212365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spc="-300" dirty="0">
                <a:latin typeface="Candara" panose="020E0502030303020204" pitchFamily="34" charset="0"/>
              </a:rPr>
              <a:t>Same ladder, different rungs</a:t>
            </a:r>
            <a:endParaRPr lang="en-US" sz="6600" b="1" spc="-300" dirty="0">
              <a:latin typeface="Candara" panose="020E0502030303020204" pitchFamily="34" charset="0"/>
            </a:endParaRPr>
          </a:p>
        </p:txBody>
      </p:sp>
      <p:pic>
        <p:nvPicPr>
          <p:cNvPr id="6" name="Picture 5" descr="A person talking to a group of people&#10;&#10;AI-generated content may be incorrect.">
            <a:extLst>
              <a:ext uri="{FF2B5EF4-FFF2-40B4-BE49-F238E27FC236}">
                <a16:creationId xmlns:a16="http://schemas.microsoft.com/office/drawing/2014/main" id="{F8F6F3DA-F2D6-83B6-7F0C-455373EF8B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6"/>
          <a:stretch>
            <a:fillRect/>
          </a:stretch>
        </p:blipFill>
        <p:spPr>
          <a:xfrm>
            <a:off x="0" y="637091"/>
            <a:ext cx="12192001" cy="5677976"/>
          </a:xfrm>
          <a:prstGeom prst="rect">
            <a:avLst/>
          </a:prstGeom>
        </p:spPr>
      </p:pic>
      <p:pic>
        <p:nvPicPr>
          <p:cNvPr id="10242" name="Picture 2" descr="Generated image">
            <a:extLst>
              <a:ext uri="{FF2B5EF4-FFF2-40B4-BE49-F238E27FC236}">
                <a16:creationId xmlns:a16="http://schemas.microsoft.com/office/drawing/2014/main" id="{2C1EF8CF-C650-FE17-118B-9ECA8288E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2"/>
          <a:stretch>
            <a:fillRect/>
          </a:stretch>
        </p:blipFill>
        <p:spPr bwMode="auto">
          <a:xfrm>
            <a:off x="6718835" y="643753"/>
            <a:ext cx="4157712" cy="568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03025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E825A-0085-D85B-3FC5-D0969763B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C5460B31-FFF4-7987-33C7-B7C4CD334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B08C0F-3ACF-60E8-DACD-C56DB3FAAF31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3+ Hundred American Football Stance Royalty-Free Images, Stock Photos &amp;  Pictures | Shutterstock">
            <a:extLst>
              <a:ext uri="{FF2B5EF4-FFF2-40B4-BE49-F238E27FC236}">
                <a16:creationId xmlns:a16="http://schemas.microsoft.com/office/drawing/2014/main" id="{6FD3B95F-F79C-C109-114C-E6EEE947B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4"/>
          <a:stretch>
            <a:fillRect/>
          </a:stretch>
        </p:blipFill>
        <p:spPr bwMode="auto">
          <a:xfrm>
            <a:off x="5532558" y="1400895"/>
            <a:ext cx="5324758" cy="491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965170-2305-E30A-201F-3DC3085AF122}"/>
              </a:ext>
            </a:extLst>
          </p:cNvPr>
          <p:cNvSpPr txBox="1"/>
          <p:nvPr/>
        </p:nvSpPr>
        <p:spPr>
          <a:xfrm>
            <a:off x="332117" y="909405"/>
            <a:ext cx="9106980" cy="212365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spc="-300" dirty="0">
                <a:latin typeface="Candara" panose="020E0502030303020204" pitchFamily="34" charset="0"/>
              </a:rPr>
              <a:t>Purpose isn’t the glory play. </a:t>
            </a:r>
            <a:br>
              <a:rPr lang="en-US" sz="6600" spc="-300" dirty="0">
                <a:latin typeface="Candara" panose="020E0502030303020204" pitchFamily="34" charset="0"/>
              </a:rPr>
            </a:br>
            <a:r>
              <a:rPr lang="en-US" sz="6600" spc="-300" dirty="0">
                <a:latin typeface="Candara" panose="020E0502030303020204" pitchFamily="34" charset="0"/>
              </a:rPr>
              <a:t>It’s the right play. </a:t>
            </a:r>
            <a:endParaRPr lang="en-US" sz="6600" b="1" spc="-3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69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5FEE0-D2F1-8936-08AD-392957B23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2207D212-BCB1-5483-E669-DCC64300C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D87870-FFC4-D52B-F848-1E52A64C8857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sitting at a desk with his feet up&#10;&#10;AI-generated content may be incorrect.">
            <a:extLst>
              <a:ext uri="{FF2B5EF4-FFF2-40B4-BE49-F238E27FC236}">
                <a16:creationId xmlns:a16="http://schemas.microsoft.com/office/drawing/2014/main" id="{2DC9B745-8D84-86AC-633C-4D53E89FDA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510"/>
            <a:ext cx="12192000" cy="5669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06D03C-8209-022B-E3FF-9C125FA951D1}"/>
              </a:ext>
            </a:extLst>
          </p:cNvPr>
          <p:cNvSpPr txBox="1"/>
          <p:nvPr/>
        </p:nvSpPr>
        <p:spPr>
          <a:xfrm>
            <a:off x="332117" y="909405"/>
            <a:ext cx="4512774" cy="212365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spc="-300" dirty="0">
                <a:latin typeface="Candara" panose="020E0502030303020204" pitchFamily="34" charset="0"/>
              </a:rPr>
              <a:t>No applause. </a:t>
            </a:r>
            <a:br>
              <a:rPr lang="en-US" sz="6600" spc="-300" dirty="0">
                <a:latin typeface="Candara" panose="020E0502030303020204" pitchFamily="34" charset="0"/>
              </a:rPr>
            </a:br>
            <a:r>
              <a:rPr lang="en-US" sz="6600" spc="-300" dirty="0">
                <a:latin typeface="Candara" panose="020E0502030303020204" pitchFamily="34" charset="0"/>
              </a:rPr>
              <a:t>Just purpose.</a:t>
            </a:r>
            <a:endParaRPr lang="en-US" sz="6600" b="1" spc="-300" dirty="0">
              <a:latin typeface="Candara" panose="020E0502030303020204" pitchFamily="34" charset="0"/>
            </a:endParaRPr>
          </a:p>
        </p:txBody>
      </p:sp>
      <p:pic>
        <p:nvPicPr>
          <p:cNvPr id="13314" name="Picture 2" descr="Generated image">
            <a:extLst>
              <a:ext uri="{FF2B5EF4-FFF2-40B4-BE49-F238E27FC236}">
                <a16:creationId xmlns:a16="http://schemas.microsoft.com/office/drawing/2014/main" id="{7C7FDDFF-662A-702F-8A31-5504F3D78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358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09646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6F2EC-D1B0-E54E-C486-08F8406FA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87327C9C-5D51-FEEF-8627-8143063FD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550A76-305E-22C3-70B6-1016B054832E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Generated image">
            <a:extLst>
              <a:ext uri="{FF2B5EF4-FFF2-40B4-BE49-F238E27FC236}">
                <a16:creationId xmlns:a16="http://schemas.microsoft.com/office/drawing/2014/main" id="{EF02C342-D886-D7E4-FB1E-5ADF09EBA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47" y="651510"/>
            <a:ext cx="5669280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2B64A-2533-0335-38A2-AA1D6256A54B}"/>
              </a:ext>
            </a:extLst>
          </p:cNvPr>
          <p:cNvSpPr txBox="1"/>
          <p:nvPr/>
        </p:nvSpPr>
        <p:spPr>
          <a:xfrm>
            <a:off x="332117" y="909405"/>
            <a:ext cx="3876382" cy="313932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spc="-300" dirty="0">
                <a:latin typeface="Candara" panose="020E0502030303020204" pitchFamily="34" charset="0"/>
              </a:rPr>
              <a:t>Leadership </a:t>
            </a:r>
            <a:br>
              <a:rPr lang="en-US" sz="6600" spc="-300" dirty="0">
                <a:latin typeface="Candara" panose="020E0502030303020204" pitchFamily="34" charset="0"/>
              </a:rPr>
            </a:br>
            <a:r>
              <a:rPr lang="en-US" sz="6600" spc="-300" dirty="0">
                <a:latin typeface="Candara" panose="020E0502030303020204" pitchFamily="34" charset="0"/>
              </a:rPr>
              <a:t>starts with </a:t>
            </a:r>
            <a:br>
              <a:rPr lang="en-US" sz="6600" spc="-300" dirty="0">
                <a:latin typeface="Candara" panose="020E0502030303020204" pitchFamily="34" charset="0"/>
              </a:rPr>
            </a:br>
            <a:r>
              <a:rPr lang="en-US" sz="6600" spc="-300" dirty="0">
                <a:latin typeface="Candara" panose="020E0502030303020204" pitchFamily="34" charset="0"/>
              </a:rPr>
              <a:t>sacrifice.</a:t>
            </a:r>
            <a:endParaRPr lang="en-US" sz="6600" b="1" spc="-300" dirty="0">
              <a:latin typeface="Candara" panose="020E0502030303020204" pitchFamily="34" charset="0"/>
            </a:endParaRPr>
          </a:p>
        </p:txBody>
      </p:sp>
      <p:pic>
        <p:nvPicPr>
          <p:cNvPr id="6" name="Picture 5" descr="A person sitting at a table with a computer&#10;&#10;AI-generated content may be incorrect.">
            <a:extLst>
              <a:ext uri="{FF2B5EF4-FFF2-40B4-BE49-F238E27FC236}">
                <a16:creationId xmlns:a16="http://schemas.microsoft.com/office/drawing/2014/main" id="{D7B645E8-2B0D-DEF8-3322-00D78928EF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0"/>
          <a:stretch>
            <a:fillRect/>
          </a:stretch>
        </p:blipFill>
        <p:spPr>
          <a:xfrm flipH="1">
            <a:off x="0" y="651508"/>
            <a:ext cx="12192000" cy="566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0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378EE-8026-045D-469F-E72D54A13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9ABAFA85-F04C-EF0E-D45A-C2AF54C72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63685D-4BA7-B5F2-C986-B8ECE240773C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eople sitting at a table in a room with a window&#10;&#10;AI-generated content may be incorrect.">
            <a:extLst>
              <a:ext uri="{FF2B5EF4-FFF2-40B4-BE49-F238E27FC236}">
                <a16:creationId xmlns:a16="http://schemas.microsoft.com/office/drawing/2014/main" id="{8D491C7C-EF75-F199-2C3B-DAE0385E3F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510"/>
            <a:ext cx="12192000" cy="5981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DC279B-8E27-ADEF-0421-EC0995AEDAE1}"/>
              </a:ext>
            </a:extLst>
          </p:cNvPr>
          <p:cNvSpPr txBox="1"/>
          <p:nvPr/>
        </p:nvSpPr>
        <p:spPr>
          <a:xfrm>
            <a:off x="332117" y="909405"/>
            <a:ext cx="11259814" cy="104644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200" spc="-300" dirty="0">
                <a:latin typeface="Candara" panose="020E0502030303020204" pitchFamily="34" charset="0"/>
              </a:rPr>
              <a:t>Purpose gives you something to hold</a:t>
            </a:r>
            <a:endParaRPr lang="en-US" sz="6200" b="1" spc="-3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0878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4B8E9-DB52-FF3D-5514-415874EBB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14B6D9AA-98BD-82BB-1746-9B304C624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67EB39-85FA-11FC-9359-8ED1D329D871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pointing at a whiteboard&#10;&#10;AI-generated content may be incorrect.">
            <a:extLst>
              <a:ext uri="{FF2B5EF4-FFF2-40B4-BE49-F238E27FC236}">
                <a16:creationId xmlns:a16="http://schemas.microsoft.com/office/drawing/2014/main" id="{133D3581-B12D-652F-76F5-22BF9B0705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1510"/>
            <a:ext cx="12192000" cy="5669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3DB0B4-548D-D2B9-3F53-C38213806151}"/>
              </a:ext>
            </a:extLst>
          </p:cNvPr>
          <p:cNvSpPr txBox="1"/>
          <p:nvPr/>
        </p:nvSpPr>
        <p:spPr>
          <a:xfrm>
            <a:off x="332117" y="909405"/>
            <a:ext cx="4754828" cy="110799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spc="-300" dirty="0">
                <a:latin typeface="Candara" panose="020E0502030303020204" pitchFamily="34" charset="0"/>
              </a:rPr>
              <a:t>Final thoughts</a:t>
            </a:r>
            <a:endParaRPr lang="en-US" sz="6600" b="1" spc="-300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657004-F074-3E22-58C4-CF8F80D7FBC8}"/>
              </a:ext>
            </a:extLst>
          </p:cNvPr>
          <p:cNvSpPr txBox="1"/>
          <p:nvPr/>
        </p:nvSpPr>
        <p:spPr>
          <a:xfrm>
            <a:off x="332118" y="2275296"/>
            <a:ext cx="11259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andara" panose="020E0502030303020204" pitchFamily="34" charset="0"/>
              </a:rPr>
              <a:t>Ask the hard questions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andara" panose="020E0502030303020204" pitchFamily="34" charset="0"/>
              </a:rPr>
              <a:t>Contemplate the answers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Candara" panose="020E0502030303020204" pitchFamily="34" charset="0"/>
              </a:rPr>
              <a:t>Life is Short. Drink the Bourbon.</a:t>
            </a:r>
          </a:p>
        </p:txBody>
      </p:sp>
    </p:spTree>
    <p:extLst>
      <p:ext uri="{BB962C8B-B14F-4D97-AF65-F5344CB8AC3E}">
        <p14:creationId xmlns:p14="http://schemas.microsoft.com/office/powerpoint/2010/main" val="827975690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AB59A-4C2C-6410-6557-7FC72C976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05FBF5D4-02DF-7D35-A32C-0B2CCAFD9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BDA0F6-5275-BBC1-6E12-08255597AC26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A726E-C3B5-9BAB-70D6-5455D130220F}"/>
              </a:ext>
            </a:extLst>
          </p:cNvPr>
          <p:cNvSpPr txBox="1"/>
          <p:nvPr/>
        </p:nvSpPr>
        <p:spPr>
          <a:xfrm>
            <a:off x="332117" y="909405"/>
            <a:ext cx="3584636" cy="110799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spc="-300" dirty="0">
                <a:latin typeface="Candara" panose="020E0502030303020204" pitchFamily="34" charset="0"/>
              </a:rPr>
              <a:t>Questions </a:t>
            </a:r>
            <a:endParaRPr lang="en-US" sz="6600" b="1" spc="-300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2FC29-F1E7-56E5-18EF-B4AC426B7CC1}"/>
              </a:ext>
            </a:extLst>
          </p:cNvPr>
          <p:cNvSpPr txBox="1"/>
          <p:nvPr/>
        </p:nvSpPr>
        <p:spPr>
          <a:xfrm>
            <a:off x="2428272" y="4412976"/>
            <a:ext cx="53176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Verdana Pro Cond" panose="020F0502020204030204" pitchFamily="34" charset="0"/>
              </a:rPr>
              <a:t>PATRICK FORTNER</a:t>
            </a:r>
          </a:p>
          <a:p>
            <a:r>
              <a:rPr lang="en-US" sz="2800" dirty="0">
                <a:latin typeface="Verdana Pro Light" panose="020F0502020204030204" pitchFamily="34" charset="0"/>
              </a:rPr>
              <a:t>RedMikeMessages@gmail.com</a:t>
            </a:r>
            <a:br>
              <a:rPr lang="en-US" sz="2800" dirty="0">
                <a:latin typeface="Verdana Pro Light" panose="020F0502020204030204" pitchFamily="34" charset="0"/>
              </a:rPr>
            </a:br>
            <a:r>
              <a:rPr lang="en-US" sz="2800" dirty="0">
                <a:latin typeface="Verdana Pro Light" panose="020F0502020204030204" pitchFamily="34" charset="0"/>
              </a:rPr>
              <a:t>(512) 947-9226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C1389-73AF-47B2-1DCE-3DA4A4AA0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4" b="99873" l="1189" r="93611">
                        <a14:foregroundMark x1="53938" y1="7134" x2="53938" y2="7134"/>
                        <a14:foregroundMark x1="53938" y1="7134" x2="53938" y2="7134"/>
                        <a14:foregroundMark x1="30609" y1="67516" x2="30609" y2="67516"/>
                        <a14:foregroundMark x1="76672" y1="69172" x2="76672" y2="69172"/>
                        <a14:foregroundMark x1="56612" y1="95669" x2="56612" y2="95669"/>
                        <a14:foregroundMark x1="63596" y1="94013" x2="63596" y2="94013"/>
                        <a14:foregroundMark x1="72957" y1="64204" x2="72957" y2="64204"/>
                        <a14:foregroundMark x1="81426" y1="62675" x2="81426" y2="62675"/>
                        <a14:foregroundMark x1="80386" y1="77707" x2="80386" y2="77707"/>
                        <a14:foregroundMark x1="75632" y1="82675" x2="75632" y2="82675"/>
                        <a14:foregroundMark x1="87964" y1="84076" x2="87964" y2="84076"/>
                        <a14:foregroundMark x1="7132" y1="60127" x2="18871" y2="64459"/>
                        <a14:foregroundMark x1="18871" y1="64459" x2="25260" y2="86879"/>
                        <a14:foregroundMark x1="25260" y1="86879" x2="26152" y2="87771"/>
                        <a14:foregroundMark x1="7727" y1="55669" x2="16345" y2="56943"/>
                        <a14:foregroundMark x1="16345" y1="56943" x2="28826" y2="64968"/>
                        <a14:foregroundMark x1="28826" y1="64968" x2="35215" y2="75796"/>
                        <a14:foregroundMark x1="35215" y1="75796" x2="36999" y2="82930"/>
                        <a14:foregroundMark x1="1189" y1="58217" x2="13522" y2="74777"/>
                        <a14:foregroundMark x1="13522" y1="74777" x2="16345" y2="84968"/>
                        <a14:foregroundMark x1="16345" y1="84968" x2="15899" y2="93121"/>
                        <a14:foregroundMark x1="4012" y1="79873" x2="13670" y2="97197"/>
                        <a14:foregroundMark x1="67013" y1="54013" x2="88262" y2="74268"/>
                        <a14:foregroundMark x1="88262" y1="74268" x2="89004" y2="75287"/>
                        <a14:foregroundMark x1="70579" y1="70701" x2="84993" y2="96306"/>
                        <a14:foregroundMark x1="84993" y1="96306" x2="84993" y2="96306"/>
                        <a14:foregroundMark x1="93611" y1="69299" x2="90045" y2="998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90452" y="1769950"/>
            <a:ext cx="3901548" cy="4550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A0CF77-C023-1841-DC61-47206960FA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911" t="50128" r="28064" b="24491"/>
          <a:stretch>
            <a:fillRect/>
          </a:stretch>
        </p:blipFill>
        <p:spPr>
          <a:xfrm>
            <a:off x="872735" y="4595906"/>
            <a:ext cx="1410447" cy="138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BB080-509D-8315-8E89-0FFC8FF1A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F97BC4B5-B7BE-90BE-6EE4-00CBE3DAB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0CCEDE-C3BA-8F88-4770-F3723FBE7EC9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4A8FC8-F127-FEAD-FBF5-63A0F09188B6}"/>
              </a:ext>
            </a:extLst>
          </p:cNvPr>
          <p:cNvSpPr txBox="1"/>
          <p:nvPr/>
        </p:nvSpPr>
        <p:spPr>
          <a:xfrm>
            <a:off x="332117" y="1859339"/>
            <a:ext cx="5187534" cy="313932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r>
              <a:rPr lang="en-US" sz="6600" spc="-300" dirty="0">
                <a:latin typeface="Candara" panose="020E0502030303020204" pitchFamily="34" charset="0"/>
              </a:rPr>
              <a:t>Who are </a:t>
            </a:r>
          </a:p>
          <a:p>
            <a:r>
              <a:rPr lang="en-US" sz="6600" spc="-300" dirty="0">
                <a:latin typeface="Candara" panose="020E0502030303020204" pitchFamily="34" charset="0"/>
              </a:rPr>
              <a:t>you connected to?  </a:t>
            </a:r>
            <a:endParaRPr lang="en-US" sz="6600" b="1" spc="-300" dirty="0">
              <a:latin typeface="Candara" panose="020E0502030303020204" pitchFamily="34" charset="0"/>
            </a:endParaRPr>
          </a:p>
        </p:txBody>
      </p:sp>
      <p:pic>
        <p:nvPicPr>
          <p:cNvPr id="6" name="Picture 5" descr="A group of people connected by lines&#10;&#10;AI-generated content may be incorrect.">
            <a:extLst>
              <a:ext uri="{FF2B5EF4-FFF2-40B4-BE49-F238E27FC236}">
                <a16:creationId xmlns:a16="http://schemas.microsoft.com/office/drawing/2014/main" id="{D23C6A48-2077-5450-6309-09B196E53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0087" y="681643"/>
            <a:ext cx="5609013" cy="5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1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9FC6C71C-1372-7AD9-6373-59B7C3445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2AD639-8B3A-D817-6AC3-EFC7E07FACA1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usiness team applauding their disabled colleague on successful meeting in the office.">
            <a:extLst>
              <a:ext uri="{FF2B5EF4-FFF2-40B4-BE49-F238E27FC236}">
                <a16:creationId xmlns:a16="http://schemas.microsoft.com/office/drawing/2014/main" id="{1EFF8DF3-25A7-8E9B-8F02-BC398E67B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" b="23881"/>
          <a:stretch>
            <a:fillRect/>
          </a:stretch>
        </p:blipFill>
        <p:spPr bwMode="auto">
          <a:xfrm>
            <a:off x="-1" y="651510"/>
            <a:ext cx="12192001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69CD85-3B2C-4453-D9DE-DA789CDE41A5}"/>
              </a:ext>
            </a:extLst>
          </p:cNvPr>
          <p:cNvSpPr txBox="1"/>
          <p:nvPr/>
        </p:nvSpPr>
        <p:spPr>
          <a:xfrm>
            <a:off x="1304706" y="2378154"/>
            <a:ext cx="9015610" cy="110799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spc="-300" dirty="0">
                <a:latin typeface="Candara" panose="020E0502030303020204" pitchFamily="34" charset="0"/>
              </a:rPr>
              <a:t>People, process &amp; purpose.</a:t>
            </a:r>
            <a:endParaRPr lang="en-US" sz="6600" b="1" spc="-3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114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17662E7E-0939-25DA-5C4C-7961E188D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B41ADC-56DE-58AB-7123-BF4EC999EFB5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group of people clapping together in an office.">
            <a:extLst>
              <a:ext uri="{FF2B5EF4-FFF2-40B4-BE49-F238E27FC236}">
                <a16:creationId xmlns:a16="http://schemas.microsoft.com/office/drawing/2014/main" id="{3D2AA1DC-A360-1B5E-91FF-2A1FC1475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510"/>
            <a:ext cx="12192000" cy="566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F5060F-B73A-AF5F-1FAA-0ADF2642C0F4}"/>
              </a:ext>
            </a:extLst>
          </p:cNvPr>
          <p:cNvSpPr txBox="1"/>
          <p:nvPr/>
        </p:nvSpPr>
        <p:spPr>
          <a:xfrm>
            <a:off x="332117" y="909405"/>
            <a:ext cx="7778091" cy="110799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spc="-300" dirty="0">
                <a:latin typeface="Candara" panose="020E0502030303020204" pitchFamily="34" charset="0"/>
              </a:rPr>
              <a:t>Command Without Ego</a:t>
            </a:r>
            <a:endParaRPr lang="en-US" sz="6600" b="1" spc="-300" dirty="0"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80C352-2543-E36F-9FF8-D01869198C50}"/>
              </a:ext>
            </a:extLst>
          </p:cNvPr>
          <p:cNvSpPr txBox="1"/>
          <p:nvPr/>
        </p:nvSpPr>
        <p:spPr>
          <a:xfrm>
            <a:off x="332117" y="2275296"/>
            <a:ext cx="423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ndara" panose="020E0502030303020204" pitchFamily="34" charset="0"/>
              </a:rPr>
              <a:t>Trust beats volume. </a:t>
            </a:r>
          </a:p>
        </p:txBody>
      </p:sp>
    </p:spTree>
    <p:extLst>
      <p:ext uri="{BB962C8B-B14F-4D97-AF65-F5344CB8AC3E}">
        <p14:creationId xmlns:p14="http://schemas.microsoft.com/office/powerpoint/2010/main" val="139770141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79FD2513-4C57-4B38-B23B-E37D3F81C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21F2E6-DD0F-8723-AE3C-2059E0FC8AFC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Ripple Effects | Daily Devotional | Lincoln Presbyterian Church | Stockton">
            <a:extLst>
              <a:ext uri="{FF2B5EF4-FFF2-40B4-BE49-F238E27FC236}">
                <a16:creationId xmlns:a16="http://schemas.microsoft.com/office/drawing/2014/main" id="{1D0E15F4-7427-1B55-76DE-06D2F9408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51510"/>
            <a:ext cx="12192000" cy="568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EDDB1-D866-B8BA-1080-44362D119491}"/>
              </a:ext>
            </a:extLst>
          </p:cNvPr>
          <p:cNvSpPr txBox="1"/>
          <p:nvPr/>
        </p:nvSpPr>
        <p:spPr>
          <a:xfrm>
            <a:off x="332117" y="909405"/>
            <a:ext cx="11651336" cy="212365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spc="-300" dirty="0">
                <a:latin typeface="Candara" panose="020E0502030303020204" pitchFamily="34" charset="0"/>
              </a:rPr>
              <a:t>Quiet consistency leaves </a:t>
            </a:r>
            <a:br>
              <a:rPr lang="en-US" sz="6600" spc="-300" dirty="0">
                <a:latin typeface="Candara" panose="020E0502030303020204" pitchFamily="34" charset="0"/>
              </a:rPr>
            </a:br>
            <a:r>
              <a:rPr lang="en-US" sz="6600" spc="-300" dirty="0">
                <a:latin typeface="Candara" panose="020E0502030303020204" pitchFamily="34" charset="0"/>
              </a:rPr>
              <a:t>the longest impression. </a:t>
            </a:r>
            <a:endParaRPr lang="en-US" sz="6600" b="1" spc="-3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17898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73010D03-7D25-1DDF-A2D7-ACA52478D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E7F34A-BEE9-2B9F-6CC8-A4F7E66E575C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481A0-A2B1-4741-6774-4A9537C39F0B}"/>
              </a:ext>
            </a:extLst>
          </p:cNvPr>
          <p:cNvSpPr txBox="1"/>
          <p:nvPr/>
        </p:nvSpPr>
        <p:spPr>
          <a:xfrm>
            <a:off x="332117" y="909405"/>
            <a:ext cx="6771405" cy="313932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spc="-300" dirty="0">
                <a:latin typeface="Candara" panose="020E0502030303020204" pitchFamily="34" charset="0"/>
              </a:rPr>
              <a:t>Not above the team </a:t>
            </a:r>
            <a:br>
              <a:rPr lang="en-US" sz="6600" spc="-300" dirty="0">
                <a:latin typeface="Candara" panose="020E0502030303020204" pitchFamily="34" charset="0"/>
              </a:rPr>
            </a:br>
            <a:r>
              <a:rPr lang="en-US" sz="6600" spc="-300" dirty="0">
                <a:latin typeface="Candara" panose="020E0502030303020204" pitchFamily="34" charset="0"/>
              </a:rPr>
              <a:t>- </a:t>
            </a:r>
            <a:r>
              <a:rPr lang="en-US" sz="6600" b="1" spc="-300" dirty="0">
                <a:latin typeface="Candara" panose="020E0502030303020204" pitchFamily="34" charset="0"/>
              </a:rPr>
              <a:t>WITH</a:t>
            </a:r>
            <a:r>
              <a:rPr lang="en-US" sz="6600" spc="-300" dirty="0">
                <a:latin typeface="Candara" panose="020E0502030303020204" pitchFamily="34" charset="0"/>
              </a:rPr>
              <a:t> </a:t>
            </a:r>
            <a:br>
              <a:rPr lang="en-US" sz="6600" spc="-300" dirty="0">
                <a:latin typeface="Candara" panose="020E0502030303020204" pitchFamily="34" charset="0"/>
              </a:rPr>
            </a:br>
            <a:r>
              <a:rPr lang="en-US" sz="6600" spc="-300" dirty="0">
                <a:latin typeface="Candara" panose="020E0502030303020204" pitchFamily="34" charset="0"/>
              </a:rPr>
              <a:t>the team. </a:t>
            </a:r>
            <a:endParaRPr lang="en-US" sz="6600" b="1" spc="-300" dirty="0">
              <a:latin typeface="Candara" panose="020E0502030303020204" pitchFamily="34" charset="0"/>
            </a:endParaRPr>
          </a:p>
        </p:txBody>
      </p:sp>
      <p:pic>
        <p:nvPicPr>
          <p:cNvPr id="5124" name="Picture 4" descr="10 Ways to Create a Happy Workplace">
            <a:extLst>
              <a:ext uri="{FF2B5EF4-FFF2-40B4-BE49-F238E27FC236}">
                <a16:creationId xmlns:a16="http://schemas.microsoft.com/office/drawing/2014/main" id="{A885E194-71B9-8BCD-6D08-3598420B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9478"/>
            <a:ext cx="12192000" cy="56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73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B0DA8-6F97-00A4-908F-9FD9ED127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F7037F11-B3EB-572A-68F8-ABAD271C9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9737B3-0F96-1284-16CE-AE49726F0239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ockey Goalie Images – Browse 160,461 Stock Photos, Vectors ...">
            <a:extLst>
              <a:ext uri="{FF2B5EF4-FFF2-40B4-BE49-F238E27FC236}">
                <a16:creationId xmlns:a16="http://schemas.microsoft.com/office/drawing/2014/main" id="{4C77D7E2-E053-F40C-559D-2D383721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99" y="1519652"/>
            <a:ext cx="6281489" cy="480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E231E-E718-2A1D-C0B0-3F6F80098275}"/>
              </a:ext>
            </a:extLst>
          </p:cNvPr>
          <p:cNvSpPr txBox="1"/>
          <p:nvPr/>
        </p:nvSpPr>
        <p:spPr>
          <a:xfrm>
            <a:off x="332117" y="909405"/>
            <a:ext cx="10331354" cy="212365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spc="-300" dirty="0">
                <a:latin typeface="Candara" panose="020E0502030303020204" pitchFamily="34" charset="0"/>
              </a:rPr>
              <a:t>You’re the last line. No excuses. </a:t>
            </a:r>
            <a:br>
              <a:rPr lang="en-US" sz="6600" spc="-300" dirty="0">
                <a:latin typeface="Candara" panose="020E0502030303020204" pitchFamily="34" charset="0"/>
              </a:rPr>
            </a:br>
            <a:r>
              <a:rPr lang="en-US" sz="6600" spc="-300" dirty="0">
                <a:latin typeface="Candara" panose="020E0502030303020204" pitchFamily="34" charset="0"/>
              </a:rPr>
              <a:t>Just defense. </a:t>
            </a:r>
            <a:endParaRPr lang="en-US" sz="6600" b="1" spc="-3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8321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B0DA8-6F97-00A4-908F-9FD9ED127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F7037F11-B3EB-572A-68F8-ABAD271C9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9737B3-0F96-1284-16CE-AE49726F0239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2,322,800+ Happy Workplace Stock Photos, Pictures &amp; Royalty ...">
            <a:extLst>
              <a:ext uri="{FF2B5EF4-FFF2-40B4-BE49-F238E27FC236}">
                <a16:creationId xmlns:a16="http://schemas.microsoft.com/office/drawing/2014/main" id="{B3691FBD-1B27-1B9E-904E-A5600C7ED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658317"/>
            <a:ext cx="12192000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E231E-E718-2A1D-C0B0-3F6F80098275}"/>
              </a:ext>
            </a:extLst>
          </p:cNvPr>
          <p:cNvSpPr txBox="1"/>
          <p:nvPr/>
        </p:nvSpPr>
        <p:spPr>
          <a:xfrm>
            <a:off x="332117" y="909405"/>
            <a:ext cx="5833328" cy="212365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spc="-300" dirty="0">
                <a:latin typeface="Candara" panose="020E0502030303020204" pitchFamily="34" charset="0"/>
              </a:rPr>
              <a:t>You Can’t Wing It </a:t>
            </a:r>
            <a:br>
              <a:rPr lang="en-US" sz="6600" spc="-300" dirty="0">
                <a:latin typeface="Candara" panose="020E0502030303020204" pitchFamily="34" charset="0"/>
              </a:rPr>
            </a:br>
            <a:r>
              <a:rPr lang="en-US" sz="6600" spc="-300" dirty="0">
                <a:latin typeface="Candara" panose="020E0502030303020204" pitchFamily="34" charset="0"/>
              </a:rPr>
              <a:t>and Win It.</a:t>
            </a:r>
            <a:endParaRPr lang="en-US" sz="6600" b="1" spc="-300" dirty="0">
              <a:latin typeface="Candara" panose="020E0502030303020204" pitchFamily="34" charset="0"/>
            </a:endParaRPr>
          </a:p>
        </p:txBody>
      </p:sp>
      <p:pic>
        <p:nvPicPr>
          <p:cNvPr id="8" name="Picture 7" descr="A child shooting a basketball&#10;&#10;AI-generated content may be incorrect.">
            <a:extLst>
              <a:ext uri="{FF2B5EF4-FFF2-40B4-BE49-F238E27FC236}">
                <a16:creationId xmlns:a16="http://schemas.microsoft.com/office/drawing/2014/main" id="{FF8E8817-C9BD-677E-FAE7-6499BECD4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414" y="651509"/>
            <a:ext cx="4027936" cy="56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94702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E2F39-85D4-2F19-3D01-9715689EF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background with black and white smoke&#10;&#10;AI-generated content may be incorrect.">
            <a:extLst>
              <a:ext uri="{FF2B5EF4-FFF2-40B4-BE49-F238E27FC236}">
                <a16:creationId xmlns:a16="http://schemas.microsoft.com/office/drawing/2014/main" id="{931C7247-CA68-C529-CC54-992695929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CE95E1-994B-34A1-5AF4-1353B0E688EB}"/>
              </a:ext>
            </a:extLst>
          </p:cNvPr>
          <p:cNvSpPr/>
          <p:nvPr/>
        </p:nvSpPr>
        <p:spPr>
          <a:xfrm>
            <a:off x="0" y="651510"/>
            <a:ext cx="12192000" cy="5669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Barking Dogs&quot; Images – Browse 225 Stock Photos, Vectors, and Video | Adobe  Stock">
            <a:extLst>
              <a:ext uri="{FF2B5EF4-FFF2-40B4-BE49-F238E27FC236}">
                <a16:creationId xmlns:a16="http://schemas.microsoft.com/office/drawing/2014/main" id="{0134E963-2E65-7081-8D61-446FDC87B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510"/>
            <a:ext cx="12192000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3F9EFD-BF9A-14BE-2134-2ABC48EE05ED}"/>
              </a:ext>
            </a:extLst>
          </p:cNvPr>
          <p:cNvSpPr txBox="1"/>
          <p:nvPr/>
        </p:nvSpPr>
        <p:spPr>
          <a:xfrm>
            <a:off x="332117" y="909405"/>
            <a:ext cx="11904221" cy="110799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spc="-300" dirty="0">
                <a:latin typeface="Candara" panose="020E0502030303020204" pitchFamily="34" charset="0"/>
              </a:rPr>
              <a:t>Don’t wait. Problems don’t age well. </a:t>
            </a:r>
            <a:endParaRPr lang="en-US" sz="6600" b="1" spc="-3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2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db93f76-aefe-4a7c-b16c-9f38405ebe3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F5E5CE79B4674B81681CBB53491B1A" ma:contentTypeVersion="16" ma:contentTypeDescription="Create a new document." ma:contentTypeScope="" ma:versionID="cc7a08ff7078028712189acaa31b2135">
  <xsd:schema xmlns:xsd="http://www.w3.org/2001/XMLSchema" xmlns:xs="http://www.w3.org/2001/XMLSchema" xmlns:p="http://schemas.microsoft.com/office/2006/metadata/properties" xmlns:ns3="071def79-8d77-45b0-a56c-8f60a95e0583" xmlns:ns4="3db93f76-aefe-4a7c-b16c-9f38405ebe31" targetNamespace="http://schemas.microsoft.com/office/2006/metadata/properties" ma:root="true" ma:fieldsID="60075787fc6330760d25ea1bea94a1e0" ns3:_="" ns4:_="">
    <xsd:import namespace="071def79-8d77-45b0-a56c-8f60a95e0583"/>
    <xsd:import namespace="3db93f76-aefe-4a7c-b16c-9f38405ebe3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1def79-8d77-45b0-a56c-8f60a95e058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b93f76-aefe-4a7c-b16c-9f38405ebe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CEB351-D874-4CA8-B232-E0B7151C30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5CD577-CE21-426D-A550-99051BD7DD30}">
  <ds:schemaRefs>
    <ds:schemaRef ds:uri="3db93f76-aefe-4a7c-b16c-9f38405ebe31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71def79-8d77-45b0-a56c-8f60a95e0583"/>
  </ds:schemaRefs>
</ds:datastoreItem>
</file>

<file path=customXml/itemProps3.xml><?xml version="1.0" encoding="utf-8"?>
<ds:datastoreItem xmlns:ds="http://schemas.openxmlformats.org/officeDocument/2006/customXml" ds:itemID="{3089C6B1-FDAE-4A4F-9C2D-0BEB5B23E7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1def79-8d77-45b0-a56c-8f60a95e0583"/>
    <ds:schemaRef ds:uri="3db93f76-aefe-4a7c-b16c-9f38405ebe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3277</TotalTime>
  <Words>177</Words>
  <Application>Microsoft Office PowerPoint</Application>
  <PresentationFormat>Widescreen</PresentationFormat>
  <Paragraphs>29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Candara</vt:lpstr>
      <vt:lpstr>Verdana Pro Cond</vt:lpstr>
      <vt:lpstr>Verdana Pro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Fortner, Carrie</dc:creator>
  <cp:lastModifiedBy>Patrick Fortner</cp:lastModifiedBy>
  <cp:revision>12</cp:revision>
  <dcterms:created xsi:type="dcterms:W3CDTF">2025-06-26T19:02:54Z</dcterms:created>
  <dcterms:modified xsi:type="dcterms:W3CDTF">2025-06-30T01:28:56Z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0x010100A2F5E5CE79B4674B81681CBB53491B1A</vt:lpwstr>
  </property>
</Properties>
</file>