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9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0287000" cy="6445250"/>
  <p:notesSz cx="10287000" cy="64452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28" d="100"/>
          <a:sy n="128" d="100"/>
        </p:scale>
        <p:origin x="1248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1525" y="1998027"/>
            <a:ext cx="8743950" cy="13535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43050" y="3609340"/>
            <a:ext cx="7200900" cy="1611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4350" y="1482407"/>
            <a:ext cx="4474845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297805" y="1482407"/>
            <a:ext cx="4474845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19919" y="607853"/>
            <a:ext cx="2968625" cy="2947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4350" y="1482407"/>
            <a:ext cx="9258300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97580" y="5994082"/>
            <a:ext cx="329184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14350" y="5994082"/>
            <a:ext cx="236601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406640" y="5994082"/>
            <a:ext cx="236601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876"/>
            <a:ext cx="10287000" cy="6429375"/>
          </a:xfrm>
          <a:custGeom>
            <a:avLst/>
            <a:gdLst/>
            <a:ahLst/>
            <a:cxnLst/>
            <a:rect l="l" t="t" r="r" b="b"/>
            <a:pathLst>
              <a:path w="10287000" h="6429375">
                <a:moveTo>
                  <a:pt x="10286999" y="6429374"/>
                </a:moveTo>
                <a:lnTo>
                  <a:pt x="0" y="6429374"/>
                </a:lnTo>
                <a:lnTo>
                  <a:pt x="0" y="0"/>
                </a:lnTo>
                <a:lnTo>
                  <a:pt x="10286999" y="0"/>
                </a:lnTo>
                <a:lnTo>
                  <a:pt x="10286999" y="6429374"/>
                </a:lnTo>
                <a:close/>
              </a:path>
            </a:pathLst>
          </a:custGeom>
          <a:solidFill>
            <a:srgbClr val="FFE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55104" y="1133348"/>
            <a:ext cx="3585210" cy="4015104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12700" marR="5080">
              <a:lnSpc>
                <a:spcPct val="80400"/>
              </a:lnSpc>
              <a:spcBef>
                <a:spcPts val="1170"/>
              </a:spcBef>
            </a:pPr>
            <a:r>
              <a:rPr sz="4550" spc="-20" dirty="0">
                <a:solidFill>
                  <a:srgbClr val="FF3B2F"/>
                </a:solidFill>
                <a:latin typeface="Gulim"/>
                <a:cs typeface="Gulim"/>
              </a:rPr>
              <a:t>“</a:t>
            </a:r>
            <a:r>
              <a:rPr sz="4450" spc="-20" dirty="0">
                <a:solidFill>
                  <a:srgbClr val="FF3B2F"/>
                </a:solidFill>
                <a:latin typeface="Microsoft Sans Serif"/>
                <a:cs typeface="Microsoft Sans Serif"/>
              </a:rPr>
              <a:t>Why </a:t>
            </a:r>
            <a:r>
              <a:rPr sz="4450" spc="-10" dirty="0">
                <a:solidFill>
                  <a:srgbClr val="FF3B2F"/>
                </a:solidFill>
                <a:latin typeface="Microsoft Sans Serif"/>
                <a:cs typeface="Microsoft Sans Serif"/>
              </a:rPr>
              <a:t>Connection Drives </a:t>
            </a:r>
            <a:r>
              <a:rPr sz="4450" spc="-100" dirty="0">
                <a:solidFill>
                  <a:srgbClr val="FF3B2F"/>
                </a:solidFill>
                <a:latin typeface="Microsoft Sans Serif"/>
                <a:cs typeface="Microsoft Sans Serif"/>
              </a:rPr>
              <a:t>Success</a:t>
            </a:r>
            <a:r>
              <a:rPr sz="4550" spc="-100" dirty="0">
                <a:solidFill>
                  <a:srgbClr val="FF3B2F"/>
                </a:solidFill>
                <a:latin typeface="Gulim"/>
                <a:cs typeface="Gulim"/>
              </a:rPr>
              <a:t>:</a:t>
            </a:r>
            <a:r>
              <a:rPr sz="4550" spc="-515" dirty="0">
                <a:solidFill>
                  <a:srgbClr val="FF3B2F"/>
                </a:solidFill>
                <a:latin typeface="Gulim"/>
                <a:cs typeface="Gulim"/>
              </a:rPr>
              <a:t> </a:t>
            </a:r>
            <a:r>
              <a:rPr sz="4450" spc="-25" dirty="0">
                <a:solidFill>
                  <a:srgbClr val="FF3B2F"/>
                </a:solidFill>
                <a:latin typeface="Microsoft Sans Serif"/>
                <a:cs typeface="Microsoft Sans Serif"/>
              </a:rPr>
              <a:t>The </a:t>
            </a:r>
            <a:r>
              <a:rPr sz="4450" spc="-160" dirty="0">
                <a:solidFill>
                  <a:srgbClr val="FF3B2F"/>
                </a:solidFill>
                <a:latin typeface="Microsoft Sans Serif"/>
                <a:cs typeface="Microsoft Sans Serif"/>
              </a:rPr>
              <a:t>Human</a:t>
            </a:r>
            <a:r>
              <a:rPr sz="4450" spc="-220" dirty="0">
                <a:solidFill>
                  <a:srgbClr val="FF3B2F"/>
                </a:solidFill>
                <a:latin typeface="Microsoft Sans Serif"/>
                <a:cs typeface="Microsoft Sans Serif"/>
              </a:rPr>
              <a:t> </a:t>
            </a:r>
            <a:r>
              <a:rPr sz="4450" spc="-145" dirty="0">
                <a:solidFill>
                  <a:srgbClr val="FF3B2F"/>
                </a:solidFill>
                <a:latin typeface="Microsoft Sans Serif"/>
                <a:cs typeface="Microsoft Sans Serif"/>
              </a:rPr>
              <a:t>Side</a:t>
            </a:r>
            <a:r>
              <a:rPr sz="4450" spc="-220" dirty="0">
                <a:solidFill>
                  <a:srgbClr val="FF3B2F"/>
                </a:solidFill>
                <a:latin typeface="Microsoft Sans Serif"/>
                <a:cs typeface="Microsoft Sans Serif"/>
              </a:rPr>
              <a:t> </a:t>
            </a:r>
            <a:r>
              <a:rPr sz="4450" spc="95" dirty="0">
                <a:solidFill>
                  <a:srgbClr val="FF3B2F"/>
                </a:solidFill>
                <a:latin typeface="Microsoft Sans Serif"/>
                <a:cs typeface="Microsoft Sans Serif"/>
              </a:rPr>
              <a:t>of </a:t>
            </a:r>
            <a:r>
              <a:rPr sz="4450" spc="-10" dirty="0">
                <a:solidFill>
                  <a:srgbClr val="FF3B2F"/>
                </a:solidFill>
                <a:latin typeface="Microsoft Sans Serif"/>
                <a:cs typeface="Microsoft Sans Serif"/>
              </a:rPr>
              <a:t>Professional </a:t>
            </a:r>
            <a:r>
              <a:rPr sz="4450" spc="-25" dirty="0">
                <a:solidFill>
                  <a:srgbClr val="FF3B2F"/>
                </a:solidFill>
                <a:latin typeface="Microsoft Sans Serif"/>
                <a:cs typeface="Microsoft Sans Serif"/>
              </a:rPr>
              <a:t>Growth</a:t>
            </a:r>
            <a:r>
              <a:rPr sz="4550" spc="-25" dirty="0">
                <a:solidFill>
                  <a:srgbClr val="FF3B2F"/>
                </a:solidFill>
                <a:latin typeface="Gulim"/>
                <a:cs typeface="Gulim"/>
              </a:rPr>
              <a:t>.”</a:t>
            </a:r>
            <a:endParaRPr sz="4550" dirty="0">
              <a:latin typeface="Gulim"/>
              <a:cs typeface="Gulim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0"/>
            <a:ext cx="5143499" cy="64293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64E930F-CFA7-DE76-C58F-AEF73482DF33}"/>
              </a:ext>
            </a:extLst>
          </p:cNvPr>
          <p:cNvSpPr txBox="1"/>
          <p:nvPr/>
        </p:nvSpPr>
        <p:spPr>
          <a:xfrm>
            <a:off x="571500" y="5432425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Leyna Nguyen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E00CF-79D3-74ED-FC18-7FBC98272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174625"/>
            <a:ext cx="6858000" cy="1354217"/>
          </a:xfrm>
        </p:spPr>
        <p:txBody>
          <a:bodyPr/>
          <a:lstStyle/>
          <a:p>
            <a:r>
              <a:rPr lang="en-US" sz="4400" dirty="0"/>
              <a:t>What happiness looks like</a:t>
            </a:r>
          </a:p>
        </p:txBody>
      </p:sp>
      <p:pic>
        <p:nvPicPr>
          <p:cNvPr id="5" name="Picture 4" descr="A dog lying on its back with its mouth open&#10;&#10;AI-generated content may be incorrect.">
            <a:extLst>
              <a:ext uri="{FF2B5EF4-FFF2-40B4-BE49-F238E27FC236}">
                <a16:creationId xmlns:a16="http://schemas.microsoft.com/office/drawing/2014/main" id="{461C0FB3-6B34-6232-0E0F-9A0A8AE7B3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1012825"/>
            <a:ext cx="6781800" cy="508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56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525" y="771524"/>
            <a:ext cx="4210049" cy="488632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5425" y="771524"/>
            <a:ext cx="4210049" cy="22859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05425" y="3371850"/>
            <a:ext cx="4210049" cy="2285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287000" cy="3502660"/>
          </a:xfrm>
          <a:custGeom>
            <a:avLst/>
            <a:gdLst/>
            <a:ahLst/>
            <a:cxnLst/>
            <a:rect l="l" t="t" r="r" b="b"/>
            <a:pathLst>
              <a:path w="10287000" h="3502660">
                <a:moveTo>
                  <a:pt x="10286999" y="3502151"/>
                </a:moveTo>
                <a:lnTo>
                  <a:pt x="0" y="3502151"/>
                </a:lnTo>
                <a:lnTo>
                  <a:pt x="0" y="0"/>
                </a:lnTo>
                <a:lnTo>
                  <a:pt x="10286999" y="0"/>
                </a:lnTo>
                <a:lnTo>
                  <a:pt x="10286999" y="190499"/>
                </a:lnTo>
                <a:lnTo>
                  <a:pt x="344062" y="190499"/>
                </a:lnTo>
                <a:lnTo>
                  <a:pt x="328934" y="191230"/>
                </a:lnTo>
                <a:lnTo>
                  <a:pt x="285296" y="202189"/>
                </a:lnTo>
                <a:lnTo>
                  <a:pt x="246690" y="225297"/>
                </a:lnTo>
                <a:lnTo>
                  <a:pt x="216355" y="258731"/>
                </a:lnTo>
                <a:lnTo>
                  <a:pt x="197075" y="299551"/>
                </a:lnTo>
                <a:lnTo>
                  <a:pt x="190499" y="344062"/>
                </a:lnTo>
                <a:lnTo>
                  <a:pt x="190499" y="2970637"/>
                </a:lnTo>
                <a:lnTo>
                  <a:pt x="197075" y="3015147"/>
                </a:lnTo>
                <a:lnTo>
                  <a:pt x="216355" y="3055968"/>
                </a:lnTo>
                <a:lnTo>
                  <a:pt x="246690" y="3089402"/>
                </a:lnTo>
                <a:lnTo>
                  <a:pt x="285296" y="3112510"/>
                </a:lnTo>
                <a:lnTo>
                  <a:pt x="328934" y="3123469"/>
                </a:lnTo>
                <a:lnTo>
                  <a:pt x="344062" y="3124199"/>
                </a:lnTo>
                <a:lnTo>
                  <a:pt x="10286999" y="3124199"/>
                </a:lnTo>
                <a:lnTo>
                  <a:pt x="10286999" y="3502151"/>
                </a:lnTo>
                <a:close/>
              </a:path>
              <a:path w="10287000" h="3502660">
                <a:moveTo>
                  <a:pt x="10286999" y="3124199"/>
                </a:moveTo>
                <a:lnTo>
                  <a:pt x="9942937" y="3124199"/>
                </a:lnTo>
                <a:lnTo>
                  <a:pt x="9958064" y="3123469"/>
                </a:lnTo>
                <a:lnTo>
                  <a:pt x="9972901" y="3121277"/>
                </a:lnTo>
                <a:lnTo>
                  <a:pt x="10015398" y="3106046"/>
                </a:lnTo>
                <a:lnTo>
                  <a:pt x="10051521" y="3079222"/>
                </a:lnTo>
                <a:lnTo>
                  <a:pt x="10078345" y="3043099"/>
                </a:lnTo>
                <a:lnTo>
                  <a:pt x="10093576" y="3000601"/>
                </a:lnTo>
                <a:lnTo>
                  <a:pt x="10096499" y="2970637"/>
                </a:lnTo>
                <a:lnTo>
                  <a:pt x="10096499" y="344062"/>
                </a:lnTo>
                <a:lnTo>
                  <a:pt x="10089923" y="299551"/>
                </a:lnTo>
                <a:lnTo>
                  <a:pt x="10070642" y="258731"/>
                </a:lnTo>
                <a:lnTo>
                  <a:pt x="10040307" y="225297"/>
                </a:lnTo>
                <a:lnTo>
                  <a:pt x="10001702" y="202189"/>
                </a:lnTo>
                <a:lnTo>
                  <a:pt x="9958064" y="191230"/>
                </a:lnTo>
                <a:lnTo>
                  <a:pt x="9942937" y="190499"/>
                </a:lnTo>
                <a:lnTo>
                  <a:pt x="10286999" y="190499"/>
                </a:lnTo>
                <a:lnTo>
                  <a:pt x="10286999" y="3124199"/>
                </a:lnTo>
                <a:close/>
              </a:path>
            </a:pathLst>
          </a:custGeom>
          <a:solidFill>
            <a:srgbClr val="000000">
              <a:alpha val="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54248" y="788828"/>
            <a:ext cx="8178800" cy="1578610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1162050" marR="5080" indent="-1149985">
              <a:lnSpc>
                <a:spcPct val="79600"/>
              </a:lnSpc>
              <a:spcBef>
                <a:spcPts val="1520"/>
              </a:spcBef>
            </a:pPr>
            <a:r>
              <a:rPr sz="5650" spc="-30" dirty="0"/>
              <a:t>“</a:t>
            </a:r>
            <a:r>
              <a:rPr spc="-30" dirty="0"/>
              <a:t>People</a:t>
            </a:r>
            <a:r>
              <a:rPr spc="-310" dirty="0"/>
              <a:t> </a:t>
            </a:r>
            <a:r>
              <a:rPr spc="55" dirty="0"/>
              <a:t>don</a:t>
            </a:r>
            <a:r>
              <a:rPr sz="5650" spc="55" dirty="0"/>
              <a:t>ʼ</a:t>
            </a:r>
            <a:r>
              <a:rPr spc="55" dirty="0"/>
              <a:t>t</a:t>
            </a:r>
            <a:r>
              <a:rPr spc="-310" dirty="0"/>
              <a:t> </a:t>
            </a:r>
            <a:r>
              <a:rPr spc="-114" dirty="0"/>
              <a:t>leave</a:t>
            </a:r>
            <a:r>
              <a:rPr spc="-310" dirty="0"/>
              <a:t> </a:t>
            </a:r>
            <a:r>
              <a:rPr spc="-10" dirty="0"/>
              <a:t>jobs</a:t>
            </a:r>
            <a:r>
              <a:rPr spc="-310" dirty="0"/>
              <a:t> </a:t>
            </a:r>
            <a:r>
              <a:rPr sz="5650" spc="1540" dirty="0"/>
              <a:t>— </a:t>
            </a:r>
            <a:r>
              <a:rPr dirty="0"/>
              <a:t>they</a:t>
            </a:r>
            <a:r>
              <a:rPr spc="-235" dirty="0"/>
              <a:t> </a:t>
            </a:r>
            <a:r>
              <a:rPr spc="-114" dirty="0"/>
              <a:t>leave</a:t>
            </a:r>
            <a:r>
              <a:rPr spc="-229" dirty="0"/>
              <a:t> </a:t>
            </a:r>
            <a:r>
              <a:rPr spc="-10" dirty="0"/>
              <a:t>people</a:t>
            </a:r>
            <a:r>
              <a:rPr sz="5650" spc="-10" dirty="0"/>
              <a:t>.”</a:t>
            </a:r>
            <a:endParaRPr sz="5650" dirty="0"/>
          </a:p>
        </p:txBody>
      </p:sp>
      <p:sp>
        <p:nvSpPr>
          <p:cNvPr id="4" name="object 4"/>
          <p:cNvSpPr/>
          <p:nvPr/>
        </p:nvSpPr>
        <p:spPr>
          <a:xfrm>
            <a:off x="0" y="3060191"/>
            <a:ext cx="6395085" cy="3369310"/>
          </a:xfrm>
          <a:custGeom>
            <a:avLst/>
            <a:gdLst/>
            <a:ahLst/>
            <a:cxnLst/>
            <a:rect l="l" t="t" r="r" b="b"/>
            <a:pathLst>
              <a:path w="6395085" h="3369310">
                <a:moveTo>
                  <a:pt x="6394703" y="3369182"/>
                </a:moveTo>
                <a:lnTo>
                  <a:pt x="0" y="3369182"/>
                </a:lnTo>
                <a:lnTo>
                  <a:pt x="0" y="0"/>
                </a:lnTo>
                <a:lnTo>
                  <a:pt x="6394703" y="0"/>
                </a:lnTo>
                <a:lnTo>
                  <a:pt x="6394703" y="254507"/>
                </a:lnTo>
                <a:lnTo>
                  <a:pt x="344062" y="254507"/>
                </a:lnTo>
                <a:lnTo>
                  <a:pt x="328934" y="255238"/>
                </a:lnTo>
                <a:lnTo>
                  <a:pt x="285296" y="266197"/>
                </a:lnTo>
                <a:lnTo>
                  <a:pt x="246690" y="289305"/>
                </a:lnTo>
                <a:lnTo>
                  <a:pt x="216355" y="322739"/>
                </a:lnTo>
                <a:lnTo>
                  <a:pt x="197075" y="363559"/>
                </a:lnTo>
                <a:lnTo>
                  <a:pt x="190499" y="408070"/>
                </a:lnTo>
                <a:lnTo>
                  <a:pt x="190499" y="3025120"/>
                </a:lnTo>
                <a:lnTo>
                  <a:pt x="197075" y="3069630"/>
                </a:lnTo>
                <a:lnTo>
                  <a:pt x="216355" y="3110450"/>
                </a:lnTo>
                <a:lnTo>
                  <a:pt x="246690" y="3143885"/>
                </a:lnTo>
                <a:lnTo>
                  <a:pt x="285296" y="3166993"/>
                </a:lnTo>
                <a:lnTo>
                  <a:pt x="328934" y="3177952"/>
                </a:lnTo>
                <a:lnTo>
                  <a:pt x="344062" y="3178682"/>
                </a:lnTo>
                <a:lnTo>
                  <a:pt x="6394703" y="3178682"/>
                </a:lnTo>
                <a:lnTo>
                  <a:pt x="6394703" y="3369182"/>
                </a:lnTo>
                <a:close/>
              </a:path>
              <a:path w="6395085" h="3369310">
                <a:moveTo>
                  <a:pt x="6394703" y="3178682"/>
                </a:moveTo>
                <a:lnTo>
                  <a:pt x="5904337" y="3178682"/>
                </a:lnTo>
                <a:lnTo>
                  <a:pt x="5919464" y="3177952"/>
                </a:lnTo>
                <a:lnTo>
                  <a:pt x="5934301" y="3175760"/>
                </a:lnTo>
                <a:lnTo>
                  <a:pt x="5976799" y="3160529"/>
                </a:lnTo>
                <a:lnTo>
                  <a:pt x="6012922" y="3133705"/>
                </a:lnTo>
                <a:lnTo>
                  <a:pt x="6039745" y="3097582"/>
                </a:lnTo>
                <a:lnTo>
                  <a:pt x="6054977" y="3055084"/>
                </a:lnTo>
                <a:lnTo>
                  <a:pt x="6057899" y="3025120"/>
                </a:lnTo>
                <a:lnTo>
                  <a:pt x="6057899" y="408070"/>
                </a:lnTo>
                <a:lnTo>
                  <a:pt x="6051323" y="363559"/>
                </a:lnTo>
                <a:lnTo>
                  <a:pt x="6032043" y="322739"/>
                </a:lnTo>
                <a:lnTo>
                  <a:pt x="6001708" y="289305"/>
                </a:lnTo>
                <a:lnTo>
                  <a:pt x="5963102" y="266197"/>
                </a:lnTo>
                <a:lnTo>
                  <a:pt x="5919464" y="255238"/>
                </a:lnTo>
                <a:lnTo>
                  <a:pt x="5904337" y="254507"/>
                </a:lnTo>
                <a:lnTo>
                  <a:pt x="6394703" y="254507"/>
                </a:lnTo>
                <a:lnTo>
                  <a:pt x="6394703" y="3178682"/>
                </a:lnTo>
                <a:close/>
              </a:path>
            </a:pathLst>
          </a:custGeom>
          <a:solidFill>
            <a:srgbClr val="000000">
              <a:alpha val="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643228" y="4004579"/>
            <a:ext cx="3339307" cy="1480534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745"/>
              </a:spcBef>
            </a:pPr>
            <a:r>
              <a:rPr sz="2750" spc="-10" dirty="0">
                <a:latin typeface="Microsoft Sans Serif"/>
                <a:cs typeface="Microsoft Sans Serif"/>
              </a:rPr>
              <a:t>75%</a:t>
            </a:r>
            <a:r>
              <a:rPr sz="2750" spc="-8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people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who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quit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do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so </a:t>
            </a:r>
            <a:r>
              <a:rPr sz="2800" spc="-65" dirty="0">
                <a:latin typeface="Microsoft Sans Serif"/>
                <a:cs typeface="Microsoft Sans Serif"/>
              </a:rPr>
              <a:t>because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18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their</a:t>
            </a:r>
            <a:r>
              <a:rPr sz="2800" spc="-16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manager</a:t>
            </a:r>
            <a:r>
              <a:rPr sz="2750" spc="625" dirty="0">
                <a:latin typeface="Microsoft Sans Serif"/>
                <a:cs typeface="Microsoft Sans Serif"/>
              </a:rPr>
              <a:t> </a:t>
            </a:r>
            <a:r>
              <a:rPr lang="en-US" sz="2750" spc="625" dirty="0">
                <a:latin typeface="Microsoft Sans Serif"/>
                <a:cs typeface="Microsoft Sans Serif"/>
              </a:rPr>
              <a:t>(</a:t>
            </a:r>
            <a:r>
              <a:rPr sz="2800" spc="-10" dirty="0">
                <a:latin typeface="Microsoft Sans Serif"/>
                <a:cs typeface="Microsoft Sans Serif"/>
              </a:rPr>
              <a:t>Gallup</a:t>
            </a:r>
            <a:r>
              <a:rPr sz="2750" spc="-10" dirty="0">
                <a:latin typeface="Microsoft Sans Serif"/>
                <a:cs typeface="Microsoft Sans Serif"/>
              </a:rPr>
              <a:t> </a:t>
            </a:r>
            <a:r>
              <a:rPr lang="en-US" sz="2750" spc="-10" dirty="0">
                <a:latin typeface="Microsoft Sans Serif"/>
                <a:cs typeface="Microsoft Sans Serif"/>
              </a:rPr>
              <a:t>)</a:t>
            </a:r>
            <a:endParaRPr sz="275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52743" y="3060191"/>
            <a:ext cx="4334510" cy="3369310"/>
          </a:xfrm>
          <a:custGeom>
            <a:avLst/>
            <a:gdLst/>
            <a:ahLst/>
            <a:cxnLst/>
            <a:rect l="l" t="t" r="r" b="b"/>
            <a:pathLst>
              <a:path w="4334509" h="3369310">
                <a:moveTo>
                  <a:pt x="4334255" y="3369182"/>
                </a:moveTo>
                <a:lnTo>
                  <a:pt x="0" y="3369182"/>
                </a:lnTo>
                <a:lnTo>
                  <a:pt x="0" y="0"/>
                </a:lnTo>
                <a:lnTo>
                  <a:pt x="4334255" y="0"/>
                </a:lnTo>
                <a:lnTo>
                  <a:pt x="4334255" y="254507"/>
                </a:lnTo>
                <a:lnTo>
                  <a:pt x="449218" y="254507"/>
                </a:lnTo>
                <a:lnTo>
                  <a:pt x="434090" y="255238"/>
                </a:lnTo>
                <a:lnTo>
                  <a:pt x="390452" y="266197"/>
                </a:lnTo>
                <a:lnTo>
                  <a:pt x="351846" y="289305"/>
                </a:lnTo>
                <a:lnTo>
                  <a:pt x="321511" y="322739"/>
                </a:lnTo>
                <a:lnTo>
                  <a:pt x="302231" y="363559"/>
                </a:lnTo>
                <a:lnTo>
                  <a:pt x="295655" y="408070"/>
                </a:lnTo>
                <a:lnTo>
                  <a:pt x="295655" y="3025120"/>
                </a:lnTo>
                <a:lnTo>
                  <a:pt x="302231" y="3069630"/>
                </a:lnTo>
                <a:lnTo>
                  <a:pt x="321511" y="3110450"/>
                </a:lnTo>
                <a:lnTo>
                  <a:pt x="351846" y="3143885"/>
                </a:lnTo>
                <a:lnTo>
                  <a:pt x="390452" y="3166993"/>
                </a:lnTo>
                <a:lnTo>
                  <a:pt x="434090" y="3177952"/>
                </a:lnTo>
                <a:lnTo>
                  <a:pt x="449218" y="3178682"/>
                </a:lnTo>
                <a:lnTo>
                  <a:pt x="4334255" y="3178682"/>
                </a:lnTo>
                <a:lnTo>
                  <a:pt x="4334255" y="3369182"/>
                </a:lnTo>
                <a:close/>
              </a:path>
              <a:path w="4334509" h="3369310">
                <a:moveTo>
                  <a:pt x="4334255" y="3178682"/>
                </a:moveTo>
                <a:lnTo>
                  <a:pt x="3990193" y="3178682"/>
                </a:lnTo>
                <a:lnTo>
                  <a:pt x="4005321" y="3177952"/>
                </a:lnTo>
                <a:lnTo>
                  <a:pt x="4020157" y="3175760"/>
                </a:lnTo>
                <a:lnTo>
                  <a:pt x="4062655" y="3160529"/>
                </a:lnTo>
                <a:lnTo>
                  <a:pt x="4098778" y="3133705"/>
                </a:lnTo>
                <a:lnTo>
                  <a:pt x="4125602" y="3097582"/>
                </a:lnTo>
                <a:lnTo>
                  <a:pt x="4140833" y="3055084"/>
                </a:lnTo>
                <a:lnTo>
                  <a:pt x="4143755" y="3025120"/>
                </a:lnTo>
                <a:lnTo>
                  <a:pt x="4143755" y="408070"/>
                </a:lnTo>
                <a:lnTo>
                  <a:pt x="4137180" y="363559"/>
                </a:lnTo>
                <a:lnTo>
                  <a:pt x="4117899" y="322739"/>
                </a:lnTo>
                <a:lnTo>
                  <a:pt x="4087565" y="289305"/>
                </a:lnTo>
                <a:lnTo>
                  <a:pt x="4048959" y="266197"/>
                </a:lnTo>
                <a:lnTo>
                  <a:pt x="4005321" y="255238"/>
                </a:lnTo>
                <a:lnTo>
                  <a:pt x="3990193" y="254507"/>
                </a:lnTo>
                <a:lnTo>
                  <a:pt x="4334255" y="254507"/>
                </a:lnTo>
                <a:lnTo>
                  <a:pt x="4334255" y="3178682"/>
                </a:lnTo>
                <a:close/>
              </a:path>
            </a:pathLst>
          </a:custGeom>
          <a:solidFill>
            <a:srgbClr val="000000">
              <a:alpha val="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13593" y="4167316"/>
            <a:ext cx="4767898" cy="115506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ct val="81000"/>
              </a:lnSpc>
              <a:spcBef>
                <a:spcPts val="745"/>
              </a:spcBef>
            </a:pPr>
            <a:r>
              <a:rPr sz="2750" spc="-225" dirty="0">
                <a:latin typeface="Microsoft Sans Serif"/>
                <a:cs typeface="Microsoft Sans Serif"/>
              </a:rPr>
              <a:t>#1</a:t>
            </a:r>
            <a:r>
              <a:rPr sz="2750" spc="-25" dirty="0">
                <a:latin typeface="Microsoft Sans Serif"/>
                <a:cs typeface="Microsoft Sans Serif"/>
              </a:rPr>
              <a:t> </a:t>
            </a:r>
            <a:r>
              <a:rPr sz="2800" spc="-70" dirty="0">
                <a:latin typeface="Microsoft Sans Serif"/>
                <a:cs typeface="Microsoft Sans Serif"/>
              </a:rPr>
              <a:t>reason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for</a:t>
            </a:r>
            <a:r>
              <a:rPr sz="2800" spc="-5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quitting </a:t>
            </a:r>
            <a:r>
              <a:rPr sz="2800" dirty="0">
                <a:latin typeface="Microsoft Sans Serif"/>
                <a:cs typeface="Microsoft Sans Serif"/>
              </a:rPr>
              <a:t>is</a:t>
            </a:r>
            <a:r>
              <a:rPr sz="2800" spc="-13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not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pay</a:t>
            </a:r>
            <a:r>
              <a:rPr sz="2800" spc="-130" dirty="0">
                <a:latin typeface="Microsoft Sans Serif"/>
                <a:cs typeface="Microsoft Sans Serif"/>
              </a:rPr>
              <a:t> </a:t>
            </a:r>
            <a:r>
              <a:rPr sz="2750" spc="900" dirty="0">
                <a:latin typeface="Microsoft Sans Serif"/>
                <a:cs typeface="Microsoft Sans Serif"/>
              </a:rPr>
              <a:t>—</a:t>
            </a:r>
            <a:r>
              <a:rPr sz="2750" spc="-11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it</a:t>
            </a:r>
            <a:r>
              <a:rPr sz="2750" spc="-20" dirty="0">
                <a:latin typeface="Microsoft Sans Serif"/>
                <a:cs typeface="Microsoft Sans Serif"/>
              </a:rPr>
              <a:t>'</a:t>
            </a:r>
            <a:r>
              <a:rPr sz="2800" spc="-20" dirty="0">
                <a:latin typeface="Microsoft Sans Serif"/>
                <a:cs typeface="Microsoft Sans Serif"/>
              </a:rPr>
              <a:t>s </a:t>
            </a:r>
            <a:r>
              <a:rPr sz="2800" spc="-30" dirty="0">
                <a:latin typeface="Microsoft Sans Serif"/>
                <a:cs typeface="Microsoft Sans Serif"/>
              </a:rPr>
              <a:t>feeling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undervalued </a:t>
            </a:r>
            <a:r>
              <a:rPr sz="2900" spc="-10" dirty="0">
                <a:latin typeface="Trebuchet MS"/>
                <a:cs typeface="Trebuchet MS"/>
              </a:rPr>
              <a:t>(</a:t>
            </a:r>
            <a:r>
              <a:rPr sz="2800" spc="-10" dirty="0">
                <a:latin typeface="Microsoft Sans Serif"/>
                <a:cs typeface="Microsoft Sans Serif"/>
              </a:rPr>
              <a:t>McKinsey</a:t>
            </a:r>
            <a:r>
              <a:rPr lang="en-US" sz="2800" spc="-10" dirty="0">
                <a:latin typeface="Microsoft Sans Serif"/>
                <a:cs typeface="Microsoft Sans Serif"/>
              </a:rPr>
              <a:t>)</a:t>
            </a:r>
            <a:endParaRPr sz="28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0287000" cy="6438900"/>
            <a:chOff x="0" y="0"/>
            <a:chExt cx="10287000" cy="6438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0286999" cy="64388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0"/>
              <a:ext cx="5386070" cy="3493135"/>
            </a:xfrm>
            <a:custGeom>
              <a:avLst/>
              <a:gdLst/>
              <a:ahLst/>
              <a:cxnLst/>
              <a:rect l="l" t="t" r="r" b="b"/>
              <a:pathLst>
                <a:path w="5386070" h="3493135">
                  <a:moveTo>
                    <a:pt x="5385815" y="3493007"/>
                  </a:moveTo>
                  <a:lnTo>
                    <a:pt x="0" y="3493007"/>
                  </a:lnTo>
                  <a:lnTo>
                    <a:pt x="0" y="0"/>
                  </a:lnTo>
                  <a:lnTo>
                    <a:pt x="5385815" y="0"/>
                  </a:lnTo>
                  <a:lnTo>
                    <a:pt x="5385815" y="190499"/>
                  </a:lnTo>
                  <a:lnTo>
                    <a:pt x="344062" y="190499"/>
                  </a:lnTo>
                  <a:lnTo>
                    <a:pt x="328934" y="191230"/>
                  </a:lnTo>
                  <a:lnTo>
                    <a:pt x="285296" y="202189"/>
                  </a:lnTo>
                  <a:lnTo>
                    <a:pt x="246690" y="225297"/>
                  </a:lnTo>
                  <a:lnTo>
                    <a:pt x="216355" y="258731"/>
                  </a:lnTo>
                  <a:lnTo>
                    <a:pt x="197075" y="299551"/>
                  </a:lnTo>
                  <a:lnTo>
                    <a:pt x="190499" y="344062"/>
                  </a:lnTo>
                  <a:lnTo>
                    <a:pt x="190499" y="2961112"/>
                  </a:lnTo>
                  <a:lnTo>
                    <a:pt x="197075" y="3005622"/>
                  </a:lnTo>
                  <a:lnTo>
                    <a:pt x="216355" y="3046443"/>
                  </a:lnTo>
                  <a:lnTo>
                    <a:pt x="246690" y="3079877"/>
                  </a:lnTo>
                  <a:lnTo>
                    <a:pt x="285296" y="3102985"/>
                  </a:lnTo>
                  <a:lnTo>
                    <a:pt x="328934" y="3113944"/>
                  </a:lnTo>
                  <a:lnTo>
                    <a:pt x="344062" y="3114674"/>
                  </a:lnTo>
                  <a:lnTo>
                    <a:pt x="5385815" y="3114674"/>
                  </a:lnTo>
                  <a:lnTo>
                    <a:pt x="5385815" y="3493007"/>
                  </a:lnTo>
                  <a:close/>
                </a:path>
                <a:path w="5386070" h="3493135">
                  <a:moveTo>
                    <a:pt x="5385815" y="3114674"/>
                  </a:moveTo>
                  <a:lnTo>
                    <a:pt x="4894687" y="3114674"/>
                  </a:lnTo>
                  <a:lnTo>
                    <a:pt x="4909814" y="3113944"/>
                  </a:lnTo>
                  <a:lnTo>
                    <a:pt x="4924651" y="3111752"/>
                  </a:lnTo>
                  <a:lnTo>
                    <a:pt x="4967149" y="3096521"/>
                  </a:lnTo>
                  <a:lnTo>
                    <a:pt x="5003272" y="3069697"/>
                  </a:lnTo>
                  <a:lnTo>
                    <a:pt x="5030096" y="3033574"/>
                  </a:lnTo>
                  <a:lnTo>
                    <a:pt x="5045327" y="2991076"/>
                  </a:lnTo>
                  <a:lnTo>
                    <a:pt x="5048249" y="2961112"/>
                  </a:lnTo>
                  <a:lnTo>
                    <a:pt x="5048249" y="344062"/>
                  </a:lnTo>
                  <a:lnTo>
                    <a:pt x="5041673" y="299551"/>
                  </a:lnTo>
                  <a:lnTo>
                    <a:pt x="5022393" y="258731"/>
                  </a:lnTo>
                  <a:lnTo>
                    <a:pt x="4992059" y="225297"/>
                  </a:lnTo>
                  <a:lnTo>
                    <a:pt x="4953453" y="202189"/>
                  </a:lnTo>
                  <a:lnTo>
                    <a:pt x="4909814" y="191230"/>
                  </a:lnTo>
                  <a:lnTo>
                    <a:pt x="4894687" y="190499"/>
                  </a:lnTo>
                  <a:lnTo>
                    <a:pt x="5385815" y="190499"/>
                  </a:lnTo>
                  <a:lnTo>
                    <a:pt x="5385815" y="3114674"/>
                  </a:lnTo>
                  <a:close/>
                </a:path>
              </a:pathLst>
            </a:custGeom>
            <a:solidFill>
              <a:srgbClr val="000000">
                <a:alpha val="901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8304" y="618489"/>
            <a:ext cx="4232275" cy="2256155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12700" marR="5080" algn="ctr">
              <a:lnSpc>
                <a:spcPct val="81600"/>
              </a:lnSpc>
              <a:spcBef>
                <a:spcPts val="1345"/>
              </a:spcBef>
            </a:pPr>
            <a:r>
              <a:rPr spc="-50" dirty="0">
                <a:solidFill>
                  <a:srgbClr val="FFFFFF"/>
                </a:solidFill>
              </a:rPr>
              <a:t>Connection</a:t>
            </a:r>
            <a:r>
              <a:rPr spc="-300" dirty="0">
                <a:solidFill>
                  <a:srgbClr val="FFFFFF"/>
                </a:solidFill>
              </a:rPr>
              <a:t> </a:t>
            </a:r>
            <a:r>
              <a:rPr spc="-25" dirty="0">
                <a:solidFill>
                  <a:srgbClr val="FFFFFF"/>
                </a:solidFill>
              </a:rPr>
              <a:t>Is </a:t>
            </a:r>
            <a:r>
              <a:rPr dirty="0">
                <a:solidFill>
                  <a:srgbClr val="FFFFFF"/>
                </a:solidFill>
              </a:rPr>
              <a:t>the</a:t>
            </a:r>
            <a:r>
              <a:rPr spc="-280" dirty="0">
                <a:solidFill>
                  <a:srgbClr val="FFFFFF"/>
                </a:solidFill>
              </a:rPr>
              <a:t> </a:t>
            </a:r>
            <a:r>
              <a:rPr spc="-25" dirty="0">
                <a:solidFill>
                  <a:srgbClr val="FFFFFF"/>
                </a:solidFill>
              </a:rPr>
              <a:t>New </a:t>
            </a:r>
            <a:r>
              <a:rPr spc="-10" dirty="0">
                <a:solidFill>
                  <a:srgbClr val="FFFFFF"/>
                </a:solidFill>
              </a:rPr>
              <a:t>Currency</a:t>
            </a:r>
          </a:p>
        </p:txBody>
      </p:sp>
      <p:sp>
        <p:nvSpPr>
          <p:cNvPr id="6" name="object 6"/>
          <p:cNvSpPr/>
          <p:nvPr/>
        </p:nvSpPr>
        <p:spPr>
          <a:xfrm>
            <a:off x="4967476" y="-52818"/>
            <a:ext cx="5346700" cy="3493135"/>
          </a:xfrm>
          <a:custGeom>
            <a:avLst/>
            <a:gdLst/>
            <a:ahLst/>
            <a:cxnLst/>
            <a:rect l="l" t="t" r="r" b="b"/>
            <a:pathLst>
              <a:path w="5346700" h="3493135">
                <a:moveTo>
                  <a:pt x="5346191" y="3493007"/>
                </a:moveTo>
                <a:lnTo>
                  <a:pt x="0" y="3493007"/>
                </a:lnTo>
                <a:lnTo>
                  <a:pt x="0" y="0"/>
                </a:lnTo>
                <a:lnTo>
                  <a:pt x="5346191" y="0"/>
                </a:lnTo>
                <a:lnTo>
                  <a:pt x="5346191" y="190499"/>
                </a:lnTo>
                <a:lnTo>
                  <a:pt x="451504" y="190499"/>
                </a:lnTo>
                <a:lnTo>
                  <a:pt x="436376" y="191230"/>
                </a:lnTo>
                <a:lnTo>
                  <a:pt x="392738" y="202189"/>
                </a:lnTo>
                <a:lnTo>
                  <a:pt x="354132" y="225297"/>
                </a:lnTo>
                <a:lnTo>
                  <a:pt x="323797" y="258731"/>
                </a:lnTo>
                <a:lnTo>
                  <a:pt x="304517" y="299551"/>
                </a:lnTo>
                <a:lnTo>
                  <a:pt x="297941" y="344062"/>
                </a:lnTo>
                <a:lnTo>
                  <a:pt x="297941" y="2961112"/>
                </a:lnTo>
                <a:lnTo>
                  <a:pt x="304517" y="3005622"/>
                </a:lnTo>
                <a:lnTo>
                  <a:pt x="323797" y="3046443"/>
                </a:lnTo>
                <a:lnTo>
                  <a:pt x="354132" y="3079877"/>
                </a:lnTo>
                <a:lnTo>
                  <a:pt x="392738" y="3102985"/>
                </a:lnTo>
                <a:lnTo>
                  <a:pt x="436376" y="3113944"/>
                </a:lnTo>
                <a:lnTo>
                  <a:pt x="451504" y="3114674"/>
                </a:lnTo>
                <a:lnTo>
                  <a:pt x="5346191" y="3114674"/>
                </a:lnTo>
                <a:lnTo>
                  <a:pt x="5346191" y="3493007"/>
                </a:lnTo>
                <a:close/>
              </a:path>
              <a:path w="5346700" h="3493135">
                <a:moveTo>
                  <a:pt x="5346191" y="3114674"/>
                </a:moveTo>
                <a:lnTo>
                  <a:pt x="5002129" y="3114674"/>
                </a:lnTo>
                <a:lnTo>
                  <a:pt x="5017256" y="3113944"/>
                </a:lnTo>
                <a:lnTo>
                  <a:pt x="5032093" y="3111752"/>
                </a:lnTo>
                <a:lnTo>
                  <a:pt x="5074591" y="3096521"/>
                </a:lnTo>
                <a:lnTo>
                  <a:pt x="5110714" y="3069697"/>
                </a:lnTo>
                <a:lnTo>
                  <a:pt x="5137537" y="3033574"/>
                </a:lnTo>
                <a:lnTo>
                  <a:pt x="5152769" y="2991076"/>
                </a:lnTo>
                <a:lnTo>
                  <a:pt x="5155691" y="2961112"/>
                </a:lnTo>
                <a:lnTo>
                  <a:pt x="5155691" y="344062"/>
                </a:lnTo>
                <a:lnTo>
                  <a:pt x="5149115" y="299551"/>
                </a:lnTo>
                <a:lnTo>
                  <a:pt x="5129835" y="258731"/>
                </a:lnTo>
                <a:lnTo>
                  <a:pt x="5099500" y="225297"/>
                </a:lnTo>
                <a:lnTo>
                  <a:pt x="5060894" y="202189"/>
                </a:lnTo>
                <a:lnTo>
                  <a:pt x="5017256" y="191230"/>
                </a:lnTo>
                <a:lnTo>
                  <a:pt x="5002129" y="190499"/>
                </a:lnTo>
                <a:lnTo>
                  <a:pt x="5346191" y="190499"/>
                </a:lnTo>
                <a:lnTo>
                  <a:pt x="5346191" y="3114674"/>
                </a:lnTo>
                <a:close/>
              </a:path>
            </a:pathLst>
          </a:custGeom>
          <a:solidFill>
            <a:srgbClr val="000000">
              <a:alpha val="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689000" y="1114629"/>
            <a:ext cx="4263390" cy="115824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 marR="5080">
              <a:lnSpc>
                <a:spcPts val="2780"/>
              </a:lnSpc>
              <a:spcBef>
                <a:spcPts val="680"/>
              </a:spcBef>
            </a:pPr>
            <a:r>
              <a:rPr sz="28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Connection</a:t>
            </a:r>
            <a:r>
              <a:rPr sz="2800" spc="-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creates </a:t>
            </a:r>
            <a:r>
              <a:rPr sz="28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engagement</a:t>
            </a:r>
            <a:r>
              <a:rPr sz="275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r>
              <a:rPr sz="275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Disconnection </a:t>
            </a:r>
            <a:r>
              <a:rPr sz="28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breeds</a:t>
            </a:r>
            <a:r>
              <a:rPr sz="2800" spc="-1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resentment</a:t>
            </a:r>
            <a:r>
              <a:rPr sz="27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2750" dirty="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060192"/>
            <a:ext cx="5386070" cy="3369310"/>
          </a:xfrm>
          <a:custGeom>
            <a:avLst/>
            <a:gdLst/>
            <a:ahLst/>
            <a:cxnLst/>
            <a:rect l="l" t="t" r="r" b="b"/>
            <a:pathLst>
              <a:path w="5386070" h="3369310">
                <a:moveTo>
                  <a:pt x="5385815" y="3369182"/>
                </a:moveTo>
                <a:lnTo>
                  <a:pt x="0" y="3369182"/>
                </a:lnTo>
                <a:lnTo>
                  <a:pt x="0" y="0"/>
                </a:lnTo>
                <a:lnTo>
                  <a:pt x="5385815" y="0"/>
                </a:lnTo>
                <a:lnTo>
                  <a:pt x="5385815" y="254507"/>
                </a:lnTo>
                <a:lnTo>
                  <a:pt x="344062" y="254507"/>
                </a:lnTo>
                <a:lnTo>
                  <a:pt x="328934" y="255238"/>
                </a:lnTo>
                <a:lnTo>
                  <a:pt x="285296" y="266197"/>
                </a:lnTo>
                <a:lnTo>
                  <a:pt x="246690" y="289305"/>
                </a:lnTo>
                <a:lnTo>
                  <a:pt x="216355" y="322739"/>
                </a:lnTo>
                <a:lnTo>
                  <a:pt x="197075" y="363559"/>
                </a:lnTo>
                <a:lnTo>
                  <a:pt x="190499" y="408070"/>
                </a:lnTo>
                <a:lnTo>
                  <a:pt x="190499" y="3025120"/>
                </a:lnTo>
                <a:lnTo>
                  <a:pt x="197075" y="3069630"/>
                </a:lnTo>
                <a:lnTo>
                  <a:pt x="216355" y="3110450"/>
                </a:lnTo>
                <a:lnTo>
                  <a:pt x="246690" y="3143885"/>
                </a:lnTo>
                <a:lnTo>
                  <a:pt x="285297" y="3166993"/>
                </a:lnTo>
                <a:lnTo>
                  <a:pt x="328935" y="3177952"/>
                </a:lnTo>
                <a:lnTo>
                  <a:pt x="344062" y="3178682"/>
                </a:lnTo>
                <a:lnTo>
                  <a:pt x="5385815" y="3178682"/>
                </a:lnTo>
                <a:lnTo>
                  <a:pt x="5385815" y="3369182"/>
                </a:lnTo>
                <a:close/>
              </a:path>
              <a:path w="5386070" h="3369310">
                <a:moveTo>
                  <a:pt x="5385815" y="3178682"/>
                </a:moveTo>
                <a:lnTo>
                  <a:pt x="4894687" y="3178682"/>
                </a:lnTo>
                <a:lnTo>
                  <a:pt x="4909814" y="3177952"/>
                </a:lnTo>
                <a:lnTo>
                  <a:pt x="4924651" y="3175760"/>
                </a:lnTo>
                <a:lnTo>
                  <a:pt x="4967149" y="3160529"/>
                </a:lnTo>
                <a:lnTo>
                  <a:pt x="5003272" y="3133705"/>
                </a:lnTo>
                <a:lnTo>
                  <a:pt x="5030095" y="3097582"/>
                </a:lnTo>
                <a:lnTo>
                  <a:pt x="5045327" y="3055084"/>
                </a:lnTo>
                <a:lnTo>
                  <a:pt x="5048249" y="3025120"/>
                </a:lnTo>
                <a:lnTo>
                  <a:pt x="5048249" y="408070"/>
                </a:lnTo>
                <a:lnTo>
                  <a:pt x="5041673" y="363559"/>
                </a:lnTo>
                <a:lnTo>
                  <a:pt x="5022393" y="322739"/>
                </a:lnTo>
                <a:lnTo>
                  <a:pt x="4992059" y="289305"/>
                </a:lnTo>
                <a:lnTo>
                  <a:pt x="4953453" y="266197"/>
                </a:lnTo>
                <a:lnTo>
                  <a:pt x="4909814" y="255238"/>
                </a:lnTo>
                <a:lnTo>
                  <a:pt x="4894687" y="254507"/>
                </a:lnTo>
                <a:lnTo>
                  <a:pt x="5385815" y="254507"/>
                </a:lnTo>
                <a:lnTo>
                  <a:pt x="5385815" y="3178682"/>
                </a:lnTo>
                <a:close/>
              </a:path>
            </a:pathLst>
          </a:custGeom>
          <a:solidFill>
            <a:srgbClr val="000000">
              <a:alpha val="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34975" y="3983853"/>
            <a:ext cx="4178935" cy="1510665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 marR="5080">
              <a:lnSpc>
                <a:spcPts val="2770"/>
              </a:lnSpc>
              <a:spcBef>
                <a:spcPts val="690"/>
              </a:spcBef>
            </a:pP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2800" spc="-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disconnected</a:t>
            </a:r>
            <a:r>
              <a:rPr sz="2800" spc="-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team </a:t>
            </a:r>
            <a:r>
              <a:rPr sz="280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member</a:t>
            </a:r>
            <a:r>
              <a:rPr sz="28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is</a:t>
            </a:r>
            <a:r>
              <a:rPr sz="28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750" dirty="0">
                <a:solidFill>
                  <a:srgbClr val="FFFFFF"/>
                </a:solidFill>
                <a:latin typeface="Microsoft Sans Serif"/>
                <a:cs typeface="Microsoft Sans Serif"/>
              </a:rPr>
              <a:t>3</a:t>
            </a: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x</a:t>
            </a:r>
            <a:r>
              <a:rPr sz="28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more</a:t>
            </a:r>
            <a:r>
              <a:rPr sz="28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likely</a:t>
            </a:r>
            <a:r>
              <a:rPr sz="28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to </a:t>
            </a: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be</a:t>
            </a:r>
            <a:r>
              <a:rPr sz="2800" spc="-1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actively</a:t>
            </a:r>
            <a:r>
              <a:rPr sz="2800" spc="-1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disengaged</a:t>
            </a:r>
            <a:endParaRPr sz="2800" dirty="0">
              <a:latin typeface="Microsoft Sans Serif"/>
              <a:cs typeface="Microsoft Sans Serif"/>
            </a:endParaRPr>
          </a:p>
          <a:p>
            <a:pPr marL="12700">
              <a:lnSpc>
                <a:spcPts val="2790"/>
              </a:lnSpc>
            </a:pPr>
            <a:r>
              <a:rPr sz="275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en-US" sz="275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28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Gallup</a:t>
            </a:r>
            <a:r>
              <a:rPr sz="2750" spc="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en-US" sz="275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endParaRPr sz="2750" dirty="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940807" y="3060192"/>
            <a:ext cx="5346700" cy="3369310"/>
          </a:xfrm>
          <a:custGeom>
            <a:avLst/>
            <a:gdLst/>
            <a:ahLst/>
            <a:cxnLst/>
            <a:rect l="l" t="t" r="r" b="b"/>
            <a:pathLst>
              <a:path w="5346700" h="3369310">
                <a:moveTo>
                  <a:pt x="5346191" y="3369182"/>
                </a:moveTo>
                <a:lnTo>
                  <a:pt x="0" y="3369182"/>
                </a:lnTo>
                <a:lnTo>
                  <a:pt x="0" y="0"/>
                </a:lnTo>
                <a:lnTo>
                  <a:pt x="5346191" y="0"/>
                </a:lnTo>
                <a:lnTo>
                  <a:pt x="5346191" y="254507"/>
                </a:lnTo>
                <a:lnTo>
                  <a:pt x="451504" y="254507"/>
                </a:lnTo>
                <a:lnTo>
                  <a:pt x="436376" y="255238"/>
                </a:lnTo>
                <a:lnTo>
                  <a:pt x="392738" y="266197"/>
                </a:lnTo>
                <a:lnTo>
                  <a:pt x="354132" y="289305"/>
                </a:lnTo>
                <a:lnTo>
                  <a:pt x="323797" y="322739"/>
                </a:lnTo>
                <a:lnTo>
                  <a:pt x="304517" y="363559"/>
                </a:lnTo>
                <a:lnTo>
                  <a:pt x="297941" y="408070"/>
                </a:lnTo>
                <a:lnTo>
                  <a:pt x="297941" y="3025120"/>
                </a:lnTo>
                <a:lnTo>
                  <a:pt x="304517" y="3069630"/>
                </a:lnTo>
                <a:lnTo>
                  <a:pt x="323797" y="3110450"/>
                </a:lnTo>
                <a:lnTo>
                  <a:pt x="354132" y="3143885"/>
                </a:lnTo>
                <a:lnTo>
                  <a:pt x="392739" y="3166993"/>
                </a:lnTo>
                <a:lnTo>
                  <a:pt x="436377" y="3177952"/>
                </a:lnTo>
                <a:lnTo>
                  <a:pt x="451504" y="3178682"/>
                </a:lnTo>
                <a:lnTo>
                  <a:pt x="5346191" y="3178682"/>
                </a:lnTo>
                <a:lnTo>
                  <a:pt x="5346191" y="3369182"/>
                </a:lnTo>
                <a:close/>
              </a:path>
              <a:path w="5346700" h="3369310">
                <a:moveTo>
                  <a:pt x="5346191" y="3178682"/>
                </a:moveTo>
                <a:lnTo>
                  <a:pt x="5002129" y="3178682"/>
                </a:lnTo>
                <a:lnTo>
                  <a:pt x="5017256" y="3177952"/>
                </a:lnTo>
                <a:lnTo>
                  <a:pt x="5032093" y="3175760"/>
                </a:lnTo>
                <a:lnTo>
                  <a:pt x="5074591" y="3160529"/>
                </a:lnTo>
                <a:lnTo>
                  <a:pt x="5110714" y="3133705"/>
                </a:lnTo>
                <a:lnTo>
                  <a:pt x="5137537" y="3097582"/>
                </a:lnTo>
                <a:lnTo>
                  <a:pt x="5152769" y="3055084"/>
                </a:lnTo>
                <a:lnTo>
                  <a:pt x="5155691" y="3025120"/>
                </a:lnTo>
                <a:lnTo>
                  <a:pt x="5155691" y="408070"/>
                </a:lnTo>
                <a:lnTo>
                  <a:pt x="5149115" y="363559"/>
                </a:lnTo>
                <a:lnTo>
                  <a:pt x="5129835" y="322739"/>
                </a:lnTo>
                <a:lnTo>
                  <a:pt x="5099500" y="289305"/>
                </a:lnTo>
                <a:lnTo>
                  <a:pt x="5060894" y="266197"/>
                </a:lnTo>
                <a:lnTo>
                  <a:pt x="5017256" y="255238"/>
                </a:lnTo>
                <a:lnTo>
                  <a:pt x="5002129" y="254507"/>
                </a:lnTo>
                <a:lnTo>
                  <a:pt x="5346191" y="254507"/>
                </a:lnTo>
                <a:lnTo>
                  <a:pt x="5346191" y="3178682"/>
                </a:lnTo>
                <a:close/>
              </a:path>
            </a:pathLst>
          </a:custGeom>
          <a:solidFill>
            <a:srgbClr val="000000">
              <a:alpha val="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813424" y="4093228"/>
            <a:ext cx="4046220" cy="115824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 marR="5080">
              <a:lnSpc>
                <a:spcPts val="2770"/>
              </a:lnSpc>
              <a:spcBef>
                <a:spcPts val="690"/>
              </a:spcBef>
            </a:pPr>
            <a:r>
              <a:rPr sz="2800" spc="-170" dirty="0">
                <a:solidFill>
                  <a:srgbClr val="FFFFFF"/>
                </a:solidFill>
                <a:latin typeface="Microsoft Sans Serif"/>
                <a:cs typeface="Microsoft Sans Serif"/>
              </a:rPr>
              <a:t>You</a:t>
            </a:r>
            <a:r>
              <a:rPr sz="28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don</a:t>
            </a:r>
            <a:r>
              <a:rPr sz="2750" dirty="0">
                <a:solidFill>
                  <a:srgbClr val="FFFFFF"/>
                </a:solidFill>
                <a:latin typeface="Microsoft Sans Serif"/>
                <a:cs typeface="Microsoft Sans Serif"/>
              </a:rPr>
              <a:t>ʼ</a:t>
            </a: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sz="2800" spc="-1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85" dirty="0">
                <a:solidFill>
                  <a:srgbClr val="FFFFFF"/>
                </a:solidFill>
                <a:latin typeface="Microsoft Sans Serif"/>
                <a:cs typeface="Microsoft Sans Serif"/>
              </a:rPr>
              <a:t>have</a:t>
            </a:r>
            <a:r>
              <a:rPr sz="2800" spc="-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to</a:t>
            </a:r>
            <a:r>
              <a:rPr sz="280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be</a:t>
            </a:r>
            <a:r>
              <a:rPr sz="2800" spc="-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best </a:t>
            </a:r>
            <a:r>
              <a:rPr sz="2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friends</a:t>
            </a:r>
            <a:r>
              <a:rPr sz="2800" spc="-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750" spc="900" dirty="0">
                <a:solidFill>
                  <a:srgbClr val="FFFFFF"/>
                </a:solidFill>
                <a:latin typeface="Microsoft Sans Serif"/>
                <a:cs typeface="Microsoft Sans Serif"/>
              </a:rPr>
              <a:t>—</a:t>
            </a:r>
            <a:r>
              <a:rPr sz="2750" spc="-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but</a:t>
            </a:r>
            <a:r>
              <a:rPr sz="2800" spc="-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people</a:t>
            </a:r>
            <a:r>
              <a:rPr sz="2800" spc="-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need </a:t>
            </a:r>
            <a:r>
              <a:rPr sz="2800" dirty="0">
                <a:solidFill>
                  <a:srgbClr val="FFFFFF"/>
                </a:solidFill>
                <a:latin typeface="Microsoft Sans Serif"/>
                <a:cs typeface="Microsoft Sans Serif"/>
              </a:rPr>
              <a:t>to</a:t>
            </a:r>
            <a:r>
              <a:rPr sz="28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feel</a:t>
            </a:r>
            <a:r>
              <a:rPr sz="28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heard</a:t>
            </a:r>
            <a:r>
              <a:rPr sz="2800" spc="-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and</a:t>
            </a:r>
            <a:r>
              <a:rPr sz="2800" spc="-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valued</a:t>
            </a:r>
            <a:r>
              <a:rPr sz="27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275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395444" y="555625"/>
            <a:ext cx="3352800" cy="15189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 indent="2371090" algn="r" rt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 spc="-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Take </a:t>
            </a:r>
            <a:r>
              <a:rPr lang="en-US" sz="2800" kern="1200" spc="-1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Responsibility </a:t>
            </a:r>
            <a:r>
              <a:rPr lang="en-US" sz="2800" kern="1200" spc="9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</a:t>
            </a:r>
            <a:r>
              <a:rPr lang="en-US" sz="2800" kern="1200" spc="-25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</a:t>
            </a:r>
            <a:r>
              <a:rPr lang="en-US" sz="2800" kern="1200" spc="-25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spc="-25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Culture </a:t>
            </a:r>
            <a:r>
              <a:rPr lang="en-US" sz="2800" kern="1200" spc="-235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You </a:t>
            </a:r>
            <a:r>
              <a:rPr lang="en-US" sz="2800" kern="1200" spc="-1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Create</a:t>
            </a: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2173F6-C17F-B1CB-76C8-F010FD4BF7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352" r="17229" b="2"/>
          <a:stretch>
            <a:fillRect/>
          </a:stretch>
        </p:blipFill>
        <p:spPr>
          <a:xfrm>
            <a:off x="0" y="-3487"/>
            <a:ext cx="6235514" cy="64452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51391" y="2561108"/>
            <a:ext cx="1532752" cy="6235534"/>
          </a:xfrm>
          <a:prstGeom prst="rect">
            <a:avLst/>
          </a:prstGeom>
          <a:gradFill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-1948435" y="1948434"/>
            <a:ext cx="6441754" cy="2544884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764523" y="4158732"/>
            <a:ext cx="2471010" cy="2286518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6576879" y="2502081"/>
            <a:ext cx="3182574" cy="37372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92125" marR="5080" indent="-228600" algn="l" rtl="0">
              <a:lnSpc>
                <a:spcPct val="90000"/>
              </a:lnSpc>
              <a:spcBef>
                <a:spcPts val="680"/>
              </a:spcBef>
              <a:buClr>
                <a:srgbClr val="333333"/>
              </a:buClr>
              <a:buSzPct val="98214"/>
              <a:buFont typeface="Arial" panose="020B0604020202020204" pitchFamily="34" charset="0"/>
              <a:buChar char="•"/>
              <a:tabLst>
                <a:tab pos="492125" algn="l"/>
              </a:tabLst>
            </a:pPr>
            <a:r>
              <a:rPr lang="en-US" sz="20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Culture</a:t>
            </a:r>
            <a:r>
              <a:rPr lang="en-US" sz="2000" kern="1200" spc="-1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en-US" sz="2000" kern="1200" spc="-17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</a:t>
            </a:r>
            <a:r>
              <a:rPr lang="en-US" sz="2000" kern="1200" spc="-1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2000" kern="1200" spc="-1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poster. </a:t>
            </a:r>
            <a:r>
              <a:rPr lang="en-US" sz="2000" kern="1200" spc="-45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Itʼs</a:t>
            </a:r>
            <a:r>
              <a:rPr lang="en-US" sz="2000" kern="1200" spc="-1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</a:t>
            </a:r>
            <a:r>
              <a:rPr lang="en-US" sz="2000" kern="1200" spc="-1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people</a:t>
            </a:r>
            <a:r>
              <a:rPr lang="en-US" sz="2000" kern="1200" spc="-12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whisper </a:t>
            </a:r>
            <a:r>
              <a:rPr lang="en-US" sz="2000" kern="1200" spc="-3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about</a:t>
            </a:r>
            <a:r>
              <a:rPr lang="en-US" sz="2000" kern="1200" spc="-1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3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</a:t>
            </a:r>
            <a:r>
              <a:rPr lang="en-US" sz="2000" kern="1200" spc="-1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leadership </a:t>
            </a:r>
            <a:r>
              <a:rPr lang="en-US" sz="2000" kern="1200" spc="-8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leaves</a:t>
            </a:r>
            <a:r>
              <a:rPr lang="en-US" sz="2000" kern="1200" spc="-1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en-US" sz="2000" kern="1200" spc="-1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room.</a:t>
            </a: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92125" marR="27305" indent="-228600" algn="l" rtl="0">
              <a:lnSpc>
                <a:spcPct val="90000"/>
              </a:lnSpc>
              <a:spcBef>
                <a:spcPts val="1255"/>
              </a:spcBef>
              <a:buClr>
                <a:srgbClr val="333333"/>
              </a:buClr>
              <a:buSzPct val="98214"/>
              <a:buFont typeface="Arial" panose="020B0604020202020204" pitchFamily="34" charset="0"/>
              <a:buChar char="•"/>
              <a:tabLst>
                <a:tab pos="492125" algn="l"/>
              </a:tabLst>
            </a:pPr>
            <a:r>
              <a:rPr lang="en-US" sz="2000" kern="1200" spc="-3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</a:t>
            </a:r>
            <a:r>
              <a:rPr lang="en-US" sz="2000" kern="1200" spc="-1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matter</a:t>
            </a:r>
            <a:r>
              <a:rPr lang="en-US" sz="2000" kern="1200" spc="-1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your</a:t>
            </a:r>
            <a:r>
              <a:rPr lang="en-US" sz="2000" kern="1200" spc="-1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position, </a:t>
            </a:r>
            <a:r>
              <a:rPr lang="en-US" sz="20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en-US" sz="2000" kern="1200" spc="-1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3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influence</a:t>
            </a:r>
            <a:r>
              <a:rPr lang="en-US" sz="2000" kern="1200" spc="-15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culture.</a:t>
            </a: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92125" marR="22225" indent="-228600" algn="l" rtl="0">
              <a:lnSpc>
                <a:spcPct val="90000"/>
              </a:lnSpc>
              <a:spcBef>
                <a:spcPts val="1275"/>
              </a:spcBef>
              <a:buClr>
                <a:srgbClr val="333333"/>
              </a:buClr>
              <a:buSzPct val="98214"/>
              <a:buFont typeface="Arial" panose="020B0604020202020204" pitchFamily="34" charset="0"/>
              <a:buChar char="•"/>
              <a:tabLst>
                <a:tab pos="492125" algn="l"/>
              </a:tabLst>
            </a:pPr>
            <a:r>
              <a:rPr lang="en-US" sz="2000" kern="1200" spc="-7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Leaders: </a:t>
            </a:r>
            <a:r>
              <a:rPr lang="en-US" sz="2000" kern="1200" spc="-17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</a:t>
            </a:r>
            <a:r>
              <a:rPr lang="en-US" sz="2000" kern="1200" spc="-4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donʼt</a:t>
            </a:r>
            <a:r>
              <a:rPr lang="en-US" sz="2000" kern="1200" spc="-7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9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 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en-US" sz="20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fix</a:t>
            </a:r>
            <a:r>
              <a:rPr lang="en-US" sz="2000" kern="1200" spc="-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3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everything</a:t>
            </a:r>
            <a:r>
              <a:rPr lang="en-US" sz="2000" kern="1200" spc="-5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9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</a:t>
            </a:r>
            <a:r>
              <a:rPr lang="en-US" sz="2000" kern="1200" spc="-3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2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just 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start</a:t>
            </a:r>
            <a:r>
              <a:rPr lang="en-US" sz="2000" kern="1200" spc="-145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kern="1200" spc="-1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listening.</a:t>
            </a: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0975" rIns="0" bIns="0" rtlCol="0">
            <a:spAutoFit/>
          </a:bodyPr>
          <a:lstStyle/>
          <a:p>
            <a:pPr marL="830580" marR="5080" indent="-818515" algn="r">
              <a:lnSpc>
                <a:spcPct val="81000"/>
              </a:lnSpc>
              <a:spcBef>
                <a:spcPts val="1425"/>
              </a:spcBef>
            </a:pPr>
            <a:r>
              <a:rPr spc="-630" dirty="0"/>
              <a:t>Y</a:t>
            </a:r>
            <a:r>
              <a:rPr spc="-80" dirty="0"/>
              <a:t>o</a:t>
            </a:r>
            <a:r>
              <a:rPr spc="-70" dirty="0"/>
              <a:t>u</a:t>
            </a:r>
            <a:r>
              <a:rPr spc="-310" dirty="0"/>
              <a:t> </a:t>
            </a:r>
            <a:r>
              <a:rPr spc="-25" dirty="0"/>
              <a:t>Don</a:t>
            </a:r>
            <a:r>
              <a:rPr sz="5650" spc="-25" dirty="0"/>
              <a:t>ʼ</a:t>
            </a:r>
            <a:r>
              <a:rPr spc="-25" dirty="0"/>
              <a:t>t </a:t>
            </a:r>
            <a:r>
              <a:rPr spc="-175" dirty="0"/>
              <a:t>Need</a:t>
            </a:r>
            <a:r>
              <a:rPr spc="-280" dirty="0"/>
              <a:t> </a:t>
            </a:r>
            <a:r>
              <a:rPr spc="-175" dirty="0"/>
              <a:t>a </a:t>
            </a:r>
            <a:r>
              <a:rPr dirty="0"/>
              <a:t>Title</a:t>
            </a:r>
            <a:r>
              <a:rPr spc="-229" dirty="0"/>
              <a:t> </a:t>
            </a:r>
            <a:r>
              <a:rPr spc="25" dirty="0"/>
              <a:t>to </a:t>
            </a:r>
            <a:r>
              <a:rPr spc="-20" dirty="0"/>
              <a:t>Lead</a:t>
            </a:r>
            <a:endParaRPr sz="5650"/>
          </a:p>
        </p:txBody>
      </p:sp>
      <p:sp>
        <p:nvSpPr>
          <p:cNvPr id="3" name="object 3"/>
          <p:cNvSpPr txBox="1"/>
          <p:nvPr/>
        </p:nvSpPr>
        <p:spPr>
          <a:xfrm>
            <a:off x="755104" y="3808274"/>
            <a:ext cx="3549015" cy="163385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19405" marR="5080" indent="-307340">
              <a:lnSpc>
                <a:spcPct val="77700"/>
              </a:lnSpc>
              <a:spcBef>
                <a:spcPts val="605"/>
              </a:spcBef>
              <a:buClr>
                <a:srgbClr val="09DD32"/>
              </a:buClr>
              <a:buSzPct val="102777"/>
              <a:buFont typeface="Avenir"/>
              <a:buChar char="•"/>
              <a:tabLst>
                <a:tab pos="319405" algn="l"/>
              </a:tabLst>
            </a:pPr>
            <a:r>
              <a:rPr sz="1800" spc="-50" dirty="0">
                <a:latin typeface="Microsoft Sans Serif"/>
                <a:cs typeface="Microsoft Sans Serif"/>
              </a:rPr>
              <a:t>Leadership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is</a:t>
            </a:r>
            <a:r>
              <a:rPr sz="1800" spc="-9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not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spc="-100" dirty="0">
                <a:latin typeface="Microsoft Sans Serif"/>
                <a:cs typeface="Microsoft Sans Serif"/>
              </a:rPr>
              <a:t>a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35" dirty="0">
                <a:latin typeface="Microsoft Sans Serif"/>
                <a:cs typeface="Microsoft Sans Serif"/>
              </a:rPr>
              <a:t>position</a:t>
            </a:r>
            <a:r>
              <a:rPr sz="1850" spc="-35" dirty="0">
                <a:latin typeface="Avenir"/>
                <a:cs typeface="Avenir"/>
              </a:rPr>
              <a:t>.</a:t>
            </a:r>
            <a:r>
              <a:rPr sz="1850" spc="-90" dirty="0">
                <a:latin typeface="Avenir"/>
                <a:cs typeface="Avenir"/>
              </a:rPr>
              <a:t> </a:t>
            </a:r>
            <a:r>
              <a:rPr sz="1800" spc="-80" dirty="0">
                <a:latin typeface="Microsoft Sans Serif"/>
                <a:cs typeface="Microsoft Sans Serif"/>
              </a:rPr>
              <a:t>It</a:t>
            </a:r>
            <a:r>
              <a:rPr lang="en-US" sz="1850" spc="-80" dirty="0">
                <a:latin typeface="Avenir"/>
                <a:cs typeface="Microsoft Sans Serif"/>
              </a:rPr>
              <a:t>'</a:t>
            </a:r>
            <a:r>
              <a:rPr sz="1800" spc="-80" dirty="0">
                <a:latin typeface="Microsoft Sans Serif"/>
                <a:cs typeface="Microsoft Sans Serif"/>
              </a:rPr>
              <a:t>s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50" dirty="0">
                <a:latin typeface="Microsoft Sans Serif"/>
                <a:cs typeface="Microsoft Sans Serif"/>
              </a:rPr>
              <a:t>a </a:t>
            </a:r>
            <a:r>
              <a:rPr sz="1800" spc="-10" dirty="0">
                <a:latin typeface="Microsoft Sans Serif"/>
                <a:cs typeface="Microsoft Sans Serif"/>
              </a:rPr>
              <a:t>decision</a:t>
            </a:r>
            <a:r>
              <a:rPr sz="1850" spc="-10" dirty="0">
                <a:latin typeface="Avenir"/>
                <a:cs typeface="Avenir"/>
              </a:rPr>
              <a:t>.</a:t>
            </a:r>
            <a:endParaRPr sz="1850" dirty="0">
              <a:latin typeface="Avenir"/>
              <a:cs typeface="Avenir"/>
            </a:endParaRPr>
          </a:p>
          <a:p>
            <a:pPr marL="319405" marR="14604" indent="-307340">
              <a:lnSpc>
                <a:spcPct val="79600"/>
              </a:lnSpc>
              <a:spcBef>
                <a:spcPts val="900"/>
              </a:spcBef>
              <a:buClr>
                <a:srgbClr val="09DD32"/>
              </a:buClr>
              <a:buSzPct val="102777"/>
              <a:buFont typeface="Avenir"/>
              <a:buChar char="•"/>
              <a:tabLst>
                <a:tab pos="319405" algn="l"/>
              </a:tabLst>
            </a:pPr>
            <a:r>
              <a:rPr sz="1800" spc="-50" dirty="0">
                <a:latin typeface="Microsoft Sans Serif"/>
                <a:cs typeface="Microsoft Sans Serif"/>
              </a:rPr>
              <a:t>The </a:t>
            </a:r>
            <a:r>
              <a:rPr sz="1800" spc="-20" dirty="0">
                <a:latin typeface="Microsoft Sans Serif"/>
                <a:cs typeface="Microsoft Sans Serif"/>
              </a:rPr>
              <a:t>best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60" dirty="0">
                <a:latin typeface="Microsoft Sans Serif"/>
                <a:cs typeface="Microsoft Sans Serif"/>
              </a:rPr>
              <a:t>team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65" dirty="0">
                <a:latin typeface="Microsoft Sans Serif"/>
                <a:cs typeface="Microsoft Sans Serif"/>
              </a:rPr>
              <a:t>members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take </a:t>
            </a:r>
            <a:r>
              <a:rPr sz="1800" spc="-40" dirty="0">
                <a:latin typeface="Microsoft Sans Serif"/>
                <a:cs typeface="Microsoft Sans Serif"/>
              </a:rPr>
              <a:t>ownership</a:t>
            </a:r>
            <a:r>
              <a:rPr sz="1850" spc="-40" dirty="0">
                <a:latin typeface="Avenir"/>
                <a:cs typeface="Avenir"/>
              </a:rPr>
              <a:t>,</a:t>
            </a:r>
            <a:r>
              <a:rPr sz="1850" spc="-90" dirty="0">
                <a:latin typeface="Avenir"/>
                <a:cs typeface="Avenir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act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with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integrity</a:t>
            </a:r>
            <a:r>
              <a:rPr sz="1850" spc="-25" dirty="0">
                <a:latin typeface="Avenir"/>
                <a:cs typeface="Avenir"/>
              </a:rPr>
              <a:t>,</a:t>
            </a:r>
            <a:r>
              <a:rPr sz="1850" spc="-100" dirty="0">
                <a:latin typeface="Avenir"/>
                <a:cs typeface="Avenir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and </a:t>
            </a:r>
            <a:r>
              <a:rPr sz="1800" dirty="0">
                <a:latin typeface="Microsoft Sans Serif"/>
                <a:cs typeface="Microsoft Sans Serif"/>
              </a:rPr>
              <a:t>lift</a:t>
            </a:r>
            <a:r>
              <a:rPr sz="1800" spc="-105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others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50" spc="-250" dirty="0">
                <a:latin typeface="Avenir"/>
                <a:cs typeface="Avenir"/>
              </a:rPr>
              <a:t>—</a:t>
            </a:r>
            <a:r>
              <a:rPr sz="1850" spc="-65" dirty="0">
                <a:latin typeface="Avenir"/>
                <a:cs typeface="Avenir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no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title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required</a:t>
            </a:r>
            <a:r>
              <a:rPr sz="1850" spc="-10" dirty="0">
                <a:latin typeface="Avenir"/>
                <a:cs typeface="Avenir"/>
              </a:rPr>
              <a:t>.</a:t>
            </a:r>
            <a:endParaRPr sz="1850" dirty="0">
              <a:latin typeface="Avenir"/>
              <a:cs typeface="Avenir"/>
            </a:endParaRPr>
          </a:p>
          <a:p>
            <a:pPr marL="319405" indent="-306705">
              <a:lnSpc>
                <a:spcPct val="100000"/>
              </a:lnSpc>
              <a:spcBef>
                <a:spcPts val="330"/>
              </a:spcBef>
              <a:buClr>
                <a:srgbClr val="09DD32"/>
              </a:buClr>
              <a:buSzPct val="102777"/>
              <a:buFont typeface="Avenir"/>
              <a:buChar char="•"/>
              <a:tabLst>
                <a:tab pos="319405" algn="l"/>
              </a:tabLst>
            </a:pPr>
            <a:r>
              <a:rPr sz="1800" spc="-60" dirty="0">
                <a:latin typeface="Microsoft Sans Serif"/>
                <a:cs typeface="Microsoft Sans Serif"/>
              </a:rPr>
              <a:t>Quiet </a:t>
            </a:r>
            <a:r>
              <a:rPr sz="1800" spc="-25" dirty="0">
                <a:latin typeface="Microsoft Sans Serif"/>
                <a:cs typeface="Microsoft Sans Serif"/>
              </a:rPr>
              <a:t>influence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50" spc="-180" dirty="0">
                <a:latin typeface="Avenir"/>
                <a:cs typeface="Avenir"/>
              </a:rPr>
              <a:t>&gt;</a:t>
            </a:r>
            <a:r>
              <a:rPr sz="1850" spc="-65" dirty="0">
                <a:latin typeface="Avenir"/>
                <a:cs typeface="Avenir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loud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authority</a:t>
            </a:r>
            <a:endParaRPr sz="1800" dirty="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0"/>
            <a:ext cx="5143499" cy="6429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30799" y="1821678"/>
            <a:ext cx="4191000" cy="275460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92125" marR="247015" indent="-480059">
              <a:lnSpc>
                <a:spcPts val="2780"/>
              </a:lnSpc>
              <a:spcBef>
                <a:spcPts val="680"/>
              </a:spcBef>
              <a:buClr>
                <a:srgbClr val="333333"/>
              </a:buClr>
              <a:buChar char="•"/>
              <a:tabLst>
                <a:tab pos="492125" algn="l"/>
              </a:tabLst>
            </a:pPr>
            <a:r>
              <a:rPr sz="2750" dirty="0">
                <a:latin typeface="Microsoft Sans Serif"/>
                <a:cs typeface="Microsoft Sans Serif"/>
              </a:rPr>
              <a:t>52%</a:t>
            </a:r>
            <a:r>
              <a:rPr sz="2750" spc="-1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20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employees</a:t>
            </a:r>
            <a:r>
              <a:rPr sz="2800" spc="-20" dirty="0">
                <a:latin typeface="Microsoft Sans Serif"/>
                <a:cs typeface="Microsoft Sans Serif"/>
              </a:rPr>
              <a:t> </a:t>
            </a:r>
            <a:r>
              <a:rPr sz="2800" spc="-65" dirty="0">
                <a:latin typeface="Microsoft Sans Serif"/>
                <a:cs typeface="Microsoft Sans Serif"/>
              </a:rPr>
              <a:t>say </a:t>
            </a:r>
            <a:r>
              <a:rPr sz="2800" spc="-10" dirty="0">
                <a:latin typeface="Microsoft Sans Serif"/>
                <a:cs typeface="Microsoft Sans Serif"/>
              </a:rPr>
              <a:t>they</a:t>
            </a:r>
            <a:r>
              <a:rPr sz="2800" spc="-15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don</a:t>
            </a:r>
            <a:r>
              <a:rPr sz="2750" dirty="0">
                <a:latin typeface="Microsoft Sans Serif"/>
                <a:cs typeface="Microsoft Sans Serif"/>
              </a:rPr>
              <a:t>ʼ</a:t>
            </a:r>
            <a:r>
              <a:rPr sz="2800" dirty="0">
                <a:latin typeface="Microsoft Sans Serif"/>
                <a:cs typeface="Microsoft Sans Serif"/>
              </a:rPr>
              <a:t>t</a:t>
            </a:r>
            <a:r>
              <a:rPr sz="2800" spc="-14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feel </a:t>
            </a:r>
            <a:r>
              <a:rPr sz="2800" spc="-40" dirty="0">
                <a:latin typeface="Microsoft Sans Serif"/>
                <a:cs typeface="Microsoft Sans Serif"/>
              </a:rPr>
              <a:t>recognized</a:t>
            </a:r>
            <a:r>
              <a:rPr sz="2800" spc="-1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at</a:t>
            </a:r>
            <a:r>
              <a:rPr sz="2800" spc="-13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work</a:t>
            </a:r>
            <a:endParaRPr sz="2800" dirty="0">
              <a:latin typeface="Microsoft Sans Serif"/>
              <a:cs typeface="Microsoft Sans Serif"/>
            </a:endParaRPr>
          </a:p>
          <a:p>
            <a:pPr marL="492125">
              <a:lnSpc>
                <a:spcPts val="2770"/>
              </a:lnSpc>
            </a:pPr>
            <a:r>
              <a:rPr sz="2750" spc="185" dirty="0">
                <a:latin typeface="Microsoft Sans Serif"/>
                <a:cs typeface="Microsoft Sans Serif"/>
              </a:rPr>
              <a:t> </a:t>
            </a:r>
            <a:r>
              <a:rPr lang="en-US" sz="2750" spc="185" dirty="0">
                <a:latin typeface="Microsoft Sans Serif"/>
                <a:cs typeface="Microsoft Sans Serif"/>
              </a:rPr>
              <a:t>(</a:t>
            </a:r>
            <a:r>
              <a:rPr sz="2800" spc="-100" dirty="0" err="1">
                <a:latin typeface="Microsoft Sans Serif"/>
                <a:cs typeface="Microsoft Sans Serif"/>
              </a:rPr>
              <a:t>Workhuman</a:t>
            </a:r>
            <a:r>
              <a:rPr sz="2800" spc="-3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survey</a:t>
            </a:r>
            <a:r>
              <a:rPr sz="2750" spc="-10" dirty="0">
                <a:latin typeface="Microsoft Sans Serif"/>
                <a:cs typeface="Microsoft Sans Serif"/>
              </a:rPr>
              <a:t>)</a:t>
            </a:r>
            <a:endParaRPr sz="2750" dirty="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80"/>
              </a:lnSpc>
              <a:spcBef>
                <a:spcPts val="119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10" dirty="0">
                <a:latin typeface="Microsoft Sans Serif"/>
                <a:cs typeface="Microsoft Sans Serif"/>
              </a:rPr>
              <a:t>Employees</a:t>
            </a:r>
            <a:r>
              <a:rPr sz="2800" spc="-8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who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feel </a:t>
            </a:r>
            <a:r>
              <a:rPr sz="2800" spc="-45" dirty="0">
                <a:latin typeface="Microsoft Sans Serif"/>
                <a:cs typeface="Microsoft Sans Serif"/>
              </a:rPr>
              <a:t>appreciated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65" dirty="0">
                <a:latin typeface="Microsoft Sans Serif"/>
                <a:cs typeface="Microsoft Sans Serif"/>
              </a:rPr>
              <a:t>are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750" dirty="0">
                <a:latin typeface="Microsoft Sans Serif"/>
                <a:cs typeface="Microsoft Sans Serif"/>
              </a:rPr>
              <a:t>5</a:t>
            </a:r>
            <a:r>
              <a:rPr sz="2800" dirty="0">
                <a:latin typeface="Microsoft Sans Serif"/>
                <a:cs typeface="Microsoft Sans Serif"/>
              </a:rPr>
              <a:t>x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more </a:t>
            </a:r>
            <a:r>
              <a:rPr sz="2800" spc="-30" dirty="0">
                <a:latin typeface="Microsoft Sans Serif"/>
                <a:cs typeface="Microsoft Sans Serif"/>
              </a:rPr>
              <a:t>likely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to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stay</a:t>
            </a:r>
            <a:r>
              <a:rPr sz="2750" spc="-10" dirty="0">
                <a:latin typeface="Microsoft Sans Serif"/>
                <a:cs typeface="Microsoft Sans Serif"/>
              </a:rPr>
              <a:t>.</a:t>
            </a:r>
            <a:endParaRPr sz="275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2409" y="1670331"/>
            <a:ext cx="3526154" cy="2932430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 marR="5080" indent="1835150" algn="r">
              <a:lnSpc>
                <a:spcPts val="5400"/>
              </a:lnSpc>
              <a:spcBef>
                <a:spcPts val="1350"/>
              </a:spcBef>
            </a:pPr>
            <a:r>
              <a:rPr sz="5550" spc="-125" dirty="0">
                <a:latin typeface="Microsoft Sans Serif"/>
                <a:cs typeface="Microsoft Sans Serif"/>
              </a:rPr>
              <a:t>Make </a:t>
            </a:r>
            <a:r>
              <a:rPr sz="5550" spc="-170" dirty="0">
                <a:latin typeface="Microsoft Sans Serif"/>
                <a:cs typeface="Microsoft Sans Serif"/>
              </a:rPr>
              <a:t>People</a:t>
            </a:r>
            <a:r>
              <a:rPr sz="5550" spc="-275" dirty="0">
                <a:latin typeface="Microsoft Sans Serif"/>
                <a:cs typeface="Microsoft Sans Serif"/>
              </a:rPr>
              <a:t> </a:t>
            </a:r>
            <a:r>
              <a:rPr sz="5550" spc="-204" dirty="0">
                <a:latin typeface="Microsoft Sans Serif"/>
                <a:cs typeface="Microsoft Sans Serif"/>
              </a:rPr>
              <a:t>Feel </a:t>
            </a:r>
            <a:r>
              <a:rPr sz="5550" spc="-135" dirty="0">
                <a:latin typeface="Microsoft Sans Serif"/>
                <a:cs typeface="Microsoft Sans Serif"/>
              </a:rPr>
              <a:t>Like</a:t>
            </a:r>
            <a:r>
              <a:rPr sz="5550" spc="-275" dirty="0">
                <a:latin typeface="Microsoft Sans Serif"/>
                <a:cs typeface="Microsoft Sans Serif"/>
              </a:rPr>
              <a:t> </a:t>
            </a:r>
            <a:r>
              <a:rPr sz="5550" spc="-20" dirty="0">
                <a:latin typeface="Microsoft Sans Serif"/>
                <a:cs typeface="Microsoft Sans Serif"/>
              </a:rPr>
              <a:t>They</a:t>
            </a:r>
            <a:endParaRPr sz="5550">
              <a:latin typeface="Microsoft Sans Serif"/>
              <a:cs typeface="Microsoft Sans Serif"/>
            </a:endParaRPr>
          </a:p>
          <a:p>
            <a:pPr marR="5080" algn="r">
              <a:lnSpc>
                <a:spcPts val="5430"/>
              </a:lnSpc>
            </a:pPr>
            <a:r>
              <a:rPr sz="5550" spc="-10" dirty="0">
                <a:latin typeface="Microsoft Sans Serif"/>
                <a:cs typeface="Microsoft Sans Serif"/>
              </a:rPr>
              <a:t>Matter</a:t>
            </a:r>
            <a:endParaRPr sz="55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287000" cy="64452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876799" cy="64452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2433" y="358948"/>
            <a:ext cx="3382242" cy="56148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5080" indent="1575435" algn="l" rt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100" kern="1200" spc="-37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KEY </a:t>
            </a:r>
            <a:r>
              <a:rPr lang="en-US" sz="7100" kern="1200" spc="-335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ACTIONS</a:t>
            </a:r>
            <a:endParaRPr lang="en-US" sz="71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7971" y="520799"/>
            <a:ext cx="484463" cy="1011112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object 2"/>
          <p:cNvSpPr txBox="1"/>
          <p:nvPr/>
        </p:nvSpPr>
        <p:spPr>
          <a:xfrm>
            <a:off x="5313290" y="487200"/>
            <a:ext cx="4026043" cy="548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92125" marR="171450" indent="-228600" algn="l" rtl="0">
              <a:lnSpc>
                <a:spcPct val="90000"/>
              </a:lnSpc>
              <a:spcBef>
                <a:spcPts val="680"/>
              </a:spcBef>
              <a:buClr>
                <a:srgbClr val="333333"/>
              </a:buClr>
              <a:buSzPct val="98214"/>
              <a:buFont typeface="Arial" panose="020B0604020202020204" pitchFamily="34" charset="0"/>
              <a:buChar char="•"/>
              <a:tabLst>
                <a:tab pos="492125" algn="l"/>
              </a:tabLst>
            </a:pPr>
            <a:r>
              <a:rPr lang="en-US" sz="2800" kern="1200" spc="-9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Call</a:t>
            </a:r>
            <a:r>
              <a:rPr lang="en-US" sz="2800" kern="1200" spc="-11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out</a:t>
            </a:r>
            <a:r>
              <a:rPr lang="en-US" sz="2800" kern="1200" spc="-13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2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contributions</a:t>
            </a:r>
            <a:r>
              <a:rPr lang="en-US" sz="2800" kern="1200" spc="-114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2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in </a:t>
            </a:r>
            <a:r>
              <a:rPr lang="en-US" sz="2800" kern="1200" spc="-5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real</a:t>
            </a:r>
            <a:r>
              <a:rPr lang="en-US" sz="2800" kern="1200" spc="-114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1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time.</a:t>
            </a:r>
            <a:endParaRPr lang="en-US" sz="2800" kern="1200" dirty="0">
              <a:solidFill>
                <a:schemeClr val="tx1">
                  <a:alpha val="80000"/>
                </a:schemeClr>
              </a:solidFill>
              <a:latin typeface="+mn-lt"/>
              <a:ea typeface="+mn-ea"/>
              <a:cs typeface="+mn-cs"/>
            </a:endParaRPr>
          </a:p>
          <a:p>
            <a:pPr marL="492125" indent="-228600" algn="l" rtl="0">
              <a:lnSpc>
                <a:spcPct val="90000"/>
              </a:lnSpc>
              <a:spcBef>
                <a:spcPts val="615"/>
              </a:spcBef>
              <a:buClr>
                <a:srgbClr val="333333"/>
              </a:buClr>
              <a:buSzPct val="98214"/>
              <a:buFont typeface="Arial" panose="020B0604020202020204" pitchFamily="34" charset="0"/>
              <a:buChar char="•"/>
              <a:tabLst>
                <a:tab pos="492125" algn="l"/>
              </a:tabLst>
            </a:pPr>
            <a:r>
              <a:rPr lang="en-US" sz="2800" kern="1200" spc="-6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Celebrate</a:t>
            </a:r>
            <a:r>
              <a:rPr lang="en-US" sz="2800" kern="1200" spc="-11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8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small</a:t>
            </a:r>
            <a:r>
              <a:rPr lang="en-US" sz="2800" kern="1200" spc="-11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2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wins.</a:t>
            </a:r>
            <a:endParaRPr lang="en-US" sz="2800" kern="1200" dirty="0">
              <a:solidFill>
                <a:schemeClr val="tx1">
                  <a:alpha val="80000"/>
                </a:schemeClr>
              </a:solidFill>
              <a:latin typeface="+mn-lt"/>
              <a:ea typeface="+mn-ea"/>
              <a:cs typeface="+mn-cs"/>
            </a:endParaRPr>
          </a:p>
          <a:p>
            <a:pPr marL="492125" marR="760730" indent="-228600" algn="l" rtl="0">
              <a:lnSpc>
                <a:spcPct val="90000"/>
              </a:lnSpc>
              <a:spcBef>
                <a:spcPts val="1275"/>
              </a:spcBef>
              <a:buClr>
                <a:srgbClr val="333333"/>
              </a:buClr>
              <a:buSzPct val="98214"/>
              <a:buFont typeface="Arial" panose="020B0604020202020204" pitchFamily="34" charset="0"/>
              <a:buChar char="•"/>
              <a:tabLst>
                <a:tab pos="492125" algn="l"/>
              </a:tabLst>
            </a:pPr>
            <a:r>
              <a:rPr lang="en-US" sz="2800" kern="1200" spc="-5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Ask</a:t>
            </a:r>
            <a:r>
              <a:rPr lang="en-US" sz="2800" kern="1200" spc="-9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for</a:t>
            </a:r>
            <a:r>
              <a:rPr lang="en-US" sz="2800" kern="1200" spc="-9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1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input</a:t>
            </a:r>
            <a:r>
              <a:rPr lang="en-US" sz="2800" kern="1200" spc="-9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90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—</a:t>
            </a:r>
            <a:r>
              <a:rPr lang="en-US" sz="2800" kern="1200" spc="-7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6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z="2800" kern="1200" spc="-10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mean</a:t>
            </a:r>
            <a:r>
              <a:rPr lang="en-US" sz="2800" kern="1200" spc="-8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2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it.</a:t>
            </a:r>
            <a:endParaRPr lang="en-US" sz="2800" kern="1200" dirty="0">
              <a:solidFill>
                <a:schemeClr val="tx1">
                  <a:alpha val="80000"/>
                </a:schemeClr>
              </a:solidFill>
              <a:latin typeface="+mn-lt"/>
              <a:ea typeface="+mn-ea"/>
              <a:cs typeface="+mn-cs"/>
            </a:endParaRPr>
          </a:p>
          <a:p>
            <a:pPr marL="492125" marR="5080" indent="-228600" algn="l" rtl="0">
              <a:lnSpc>
                <a:spcPct val="90000"/>
              </a:lnSpc>
              <a:spcBef>
                <a:spcPts val="1275"/>
              </a:spcBef>
              <a:buClr>
                <a:srgbClr val="333333"/>
              </a:buClr>
              <a:buSzPct val="98214"/>
              <a:buFont typeface="Arial" panose="020B0604020202020204" pitchFamily="34" charset="0"/>
              <a:buChar char="•"/>
              <a:tabLst>
                <a:tab pos="492125" algn="l"/>
              </a:tabLst>
            </a:pPr>
            <a:r>
              <a:rPr lang="en-US" sz="2800" kern="1200" spc="-15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2800" kern="1200" spc="-4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en-US" sz="2800" kern="1200" spc="-15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6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phrase</a:t>
            </a:r>
            <a:r>
              <a:rPr lang="en-US" sz="2800" kern="1200" spc="-9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5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“Just </a:t>
            </a:r>
            <a:r>
              <a:rPr lang="en-US" sz="2800" kern="1200" spc="-2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doing</a:t>
            </a:r>
            <a:r>
              <a:rPr lang="en-US" sz="2800" kern="1200" spc="-16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2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my</a:t>
            </a:r>
            <a:r>
              <a:rPr lang="en-US" sz="2800" kern="1200" spc="-16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1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job.”</a:t>
            </a:r>
            <a:endParaRPr lang="en-US" sz="2800" kern="1200" dirty="0">
              <a:solidFill>
                <a:schemeClr val="tx1">
                  <a:alpha val="80000"/>
                </a:schemeClr>
              </a:solidFill>
              <a:latin typeface="+mn-lt"/>
              <a:ea typeface="+mn-ea"/>
              <a:cs typeface="+mn-cs"/>
            </a:endParaRPr>
          </a:p>
          <a:p>
            <a:pPr marL="492125" marR="117475" indent="-228600" algn="l" rtl="0">
              <a:lnSpc>
                <a:spcPct val="90000"/>
              </a:lnSpc>
              <a:spcBef>
                <a:spcPts val="1200"/>
              </a:spcBef>
              <a:buClr>
                <a:srgbClr val="333333"/>
              </a:buClr>
              <a:buSzPct val="110000"/>
              <a:buFont typeface="Arial" panose="020B0604020202020204" pitchFamily="34" charset="0"/>
              <a:buChar char="•"/>
              <a:tabLst>
                <a:tab pos="492125" algn="l"/>
              </a:tabLst>
            </a:pPr>
            <a:r>
              <a:rPr lang="en-US" sz="2800" kern="120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→</a:t>
            </a:r>
            <a:r>
              <a:rPr lang="en-US" sz="2800" kern="1200" spc="5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114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Replace</a:t>
            </a:r>
            <a:r>
              <a:rPr lang="en-US" sz="2800" kern="1200" spc="-7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with:</a:t>
            </a:r>
            <a:r>
              <a:rPr lang="en-US" sz="2800" kern="1200" spc="-8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2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“What</a:t>
            </a:r>
            <a:r>
              <a:rPr lang="en-US" sz="2800" kern="1200" spc="-9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5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I </a:t>
            </a:r>
            <a:r>
              <a:rPr lang="en-US" sz="2800" kern="120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do</a:t>
            </a:r>
            <a:r>
              <a:rPr lang="en-US" sz="2800" kern="1200" spc="-11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kern="1200" spc="-10" dirty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matters.”</a:t>
            </a:r>
            <a:endParaRPr lang="en-US" sz="2800" kern="1200" dirty="0">
              <a:solidFill>
                <a:schemeClr val="tx1">
                  <a:alpha val="80000"/>
                </a:schemeClr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775824" y="3393101"/>
            <a:ext cx="0" cy="304380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104" y="667862"/>
            <a:ext cx="2267585" cy="188341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 marR="5080">
              <a:lnSpc>
                <a:spcPts val="3450"/>
              </a:lnSpc>
              <a:spcBef>
                <a:spcPts val="905"/>
              </a:spcBef>
            </a:pPr>
            <a:r>
              <a:rPr sz="3550" spc="-80" dirty="0"/>
              <a:t>The</a:t>
            </a:r>
            <a:r>
              <a:rPr sz="3550" spc="-175" dirty="0"/>
              <a:t> </a:t>
            </a:r>
            <a:r>
              <a:rPr sz="3550" spc="-100" dirty="0"/>
              <a:t>Human Side</a:t>
            </a:r>
            <a:r>
              <a:rPr sz="3550" spc="-180" dirty="0"/>
              <a:t> </a:t>
            </a:r>
            <a:r>
              <a:rPr sz="3550" spc="-75" dirty="0"/>
              <a:t>Is</a:t>
            </a:r>
            <a:r>
              <a:rPr sz="3550" spc="-175" dirty="0"/>
              <a:t> </a:t>
            </a:r>
            <a:r>
              <a:rPr sz="3550" spc="-25" dirty="0"/>
              <a:t>the </a:t>
            </a:r>
            <a:r>
              <a:rPr sz="3550" spc="-10" dirty="0"/>
              <a:t>Winning </a:t>
            </a:r>
            <a:r>
              <a:rPr sz="3550" spc="-20" dirty="0"/>
              <a:t>Side</a:t>
            </a:r>
            <a:endParaRPr sz="3550"/>
          </a:p>
        </p:txBody>
      </p:sp>
      <p:sp>
        <p:nvSpPr>
          <p:cNvPr id="3" name="object 3"/>
          <p:cNvSpPr txBox="1"/>
          <p:nvPr/>
        </p:nvSpPr>
        <p:spPr>
          <a:xfrm>
            <a:off x="755104" y="2701273"/>
            <a:ext cx="2444750" cy="207645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 marR="5080">
              <a:lnSpc>
                <a:spcPct val="81200"/>
              </a:lnSpc>
              <a:spcBef>
                <a:spcPts val="650"/>
              </a:spcBef>
            </a:pPr>
            <a:r>
              <a:rPr sz="2300" spc="-110" dirty="0">
                <a:latin typeface="DejaVu Sans Condensed"/>
                <a:cs typeface="DejaVu Sans Condensed"/>
              </a:rPr>
              <a:t>“</a:t>
            </a:r>
            <a:r>
              <a:rPr sz="2250" spc="-110" dirty="0">
                <a:latin typeface="Microsoft Sans Serif"/>
                <a:cs typeface="Microsoft Sans Serif"/>
              </a:rPr>
              <a:t>The</a:t>
            </a:r>
            <a:r>
              <a:rPr sz="2250" spc="-40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best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leaders </a:t>
            </a:r>
            <a:r>
              <a:rPr sz="2250" spc="-70" dirty="0">
                <a:latin typeface="Microsoft Sans Serif"/>
                <a:cs typeface="Microsoft Sans Serif"/>
              </a:rPr>
              <a:t>aren</a:t>
            </a:r>
            <a:r>
              <a:rPr sz="2300" spc="-70" dirty="0">
                <a:latin typeface="DejaVu Sans Condensed"/>
                <a:cs typeface="DejaVu Sans Condensed"/>
              </a:rPr>
              <a:t>ʼ</a:t>
            </a:r>
            <a:r>
              <a:rPr sz="2250" spc="-70" dirty="0">
                <a:latin typeface="Microsoft Sans Serif"/>
                <a:cs typeface="Microsoft Sans Serif"/>
              </a:rPr>
              <a:t>t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the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loudest</a:t>
            </a:r>
            <a:r>
              <a:rPr sz="2300" spc="-10" dirty="0">
                <a:latin typeface="DejaVu Sans Condensed"/>
                <a:cs typeface="DejaVu Sans Condensed"/>
              </a:rPr>
              <a:t>, </a:t>
            </a:r>
            <a:r>
              <a:rPr sz="2250" spc="-35" dirty="0">
                <a:latin typeface="Microsoft Sans Serif"/>
                <a:cs typeface="Microsoft Sans Serif"/>
              </a:rPr>
              <a:t>richest</a:t>
            </a:r>
            <a:r>
              <a:rPr sz="2300" spc="-35" dirty="0">
                <a:latin typeface="DejaVu Sans Condensed"/>
                <a:cs typeface="DejaVu Sans Condensed"/>
              </a:rPr>
              <a:t>,</a:t>
            </a:r>
            <a:r>
              <a:rPr sz="2300" spc="-114" dirty="0">
                <a:latin typeface="DejaVu Sans Condensed"/>
                <a:cs typeface="DejaVu Sans Condensed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or</a:t>
            </a:r>
            <a:r>
              <a:rPr sz="2250" spc="-55" dirty="0">
                <a:latin typeface="Microsoft Sans Serif"/>
                <a:cs typeface="Microsoft Sans Serif"/>
              </a:rPr>
              <a:t> </a:t>
            </a:r>
            <a:r>
              <a:rPr sz="2250" spc="-50" dirty="0">
                <a:latin typeface="Microsoft Sans Serif"/>
                <a:cs typeface="Microsoft Sans Serif"/>
              </a:rPr>
              <a:t>smartest</a:t>
            </a:r>
            <a:r>
              <a:rPr sz="2300" spc="-50" dirty="0">
                <a:latin typeface="DejaVu Sans Condensed"/>
                <a:cs typeface="DejaVu Sans Condensed"/>
              </a:rPr>
              <a:t>. </a:t>
            </a:r>
            <a:r>
              <a:rPr sz="2250" spc="-85" dirty="0">
                <a:latin typeface="Microsoft Sans Serif"/>
                <a:cs typeface="Microsoft Sans Serif"/>
              </a:rPr>
              <a:t>They</a:t>
            </a:r>
            <a:r>
              <a:rPr sz="2300" spc="-85" dirty="0">
                <a:latin typeface="DejaVu Sans Condensed"/>
                <a:cs typeface="DejaVu Sans Condensed"/>
              </a:rPr>
              <a:t>ʼ</a:t>
            </a:r>
            <a:r>
              <a:rPr sz="2250" spc="-85" dirty="0">
                <a:latin typeface="Microsoft Sans Serif"/>
                <a:cs typeface="Microsoft Sans Serif"/>
              </a:rPr>
              <a:t>re</a:t>
            </a:r>
            <a:r>
              <a:rPr sz="2250" spc="-6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the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ones </a:t>
            </a:r>
            <a:r>
              <a:rPr sz="2250" dirty="0">
                <a:latin typeface="Microsoft Sans Serif"/>
                <a:cs typeface="Microsoft Sans Serif"/>
              </a:rPr>
              <a:t>who</a:t>
            </a:r>
            <a:r>
              <a:rPr sz="2250" spc="-140" dirty="0">
                <a:latin typeface="Microsoft Sans Serif"/>
                <a:cs typeface="Microsoft Sans Serif"/>
              </a:rPr>
              <a:t> </a:t>
            </a:r>
            <a:r>
              <a:rPr sz="2250" spc="-85" dirty="0">
                <a:latin typeface="Microsoft Sans Serif"/>
                <a:cs typeface="Microsoft Sans Serif"/>
              </a:rPr>
              <a:t>made</a:t>
            </a:r>
            <a:r>
              <a:rPr sz="2250" spc="-6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people feel</a:t>
            </a:r>
            <a:r>
              <a:rPr sz="2250" spc="-114" dirty="0">
                <a:latin typeface="Microsoft Sans Serif"/>
                <a:cs typeface="Microsoft Sans Serif"/>
              </a:rPr>
              <a:t> </a:t>
            </a:r>
            <a:r>
              <a:rPr sz="2250" spc="-40" dirty="0">
                <a:latin typeface="Microsoft Sans Serif"/>
                <a:cs typeface="Microsoft Sans Serif"/>
              </a:rPr>
              <a:t>like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they </a:t>
            </a:r>
            <a:r>
              <a:rPr sz="2250" spc="-10" dirty="0">
                <a:latin typeface="Microsoft Sans Serif"/>
                <a:cs typeface="Microsoft Sans Serif"/>
              </a:rPr>
              <a:t>belonged</a:t>
            </a:r>
            <a:r>
              <a:rPr sz="2300" spc="-10" dirty="0">
                <a:latin typeface="DejaVu Sans Condensed"/>
                <a:cs typeface="DejaVu Sans Condensed"/>
              </a:rPr>
              <a:t>.”</a:t>
            </a:r>
            <a:endParaRPr sz="2300">
              <a:latin typeface="DejaVu Sans Condensed"/>
              <a:cs typeface="DejaVu Sans Condensed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4800" y="0"/>
            <a:ext cx="6172199" cy="64293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298</Words>
  <Application>Microsoft Macintosh PowerPoint</Application>
  <PresentationFormat>Custom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Gulim</vt:lpstr>
      <vt:lpstr>Arial</vt:lpstr>
      <vt:lpstr>Avenir</vt:lpstr>
      <vt:lpstr>Calibri</vt:lpstr>
      <vt:lpstr>DejaVu Sans Condensed</vt:lpstr>
      <vt:lpstr>Microsoft Sans Serif</vt:lpstr>
      <vt:lpstr>Trebuchet MS</vt:lpstr>
      <vt:lpstr>Office Theme</vt:lpstr>
      <vt:lpstr>PowerPoint Presentation</vt:lpstr>
      <vt:lpstr>PowerPoint Presentation</vt:lpstr>
      <vt:lpstr>“People donʼt leave jobs — they leave people.”</vt:lpstr>
      <vt:lpstr>Connection Is the New Currency</vt:lpstr>
      <vt:lpstr>PowerPoint Presentation</vt:lpstr>
      <vt:lpstr>You Donʼt Need a Title to Lead</vt:lpstr>
      <vt:lpstr>PowerPoint Presentation</vt:lpstr>
      <vt:lpstr>PowerPoint Presentation</vt:lpstr>
      <vt:lpstr>The Human Side Is the Winning Side</vt:lpstr>
      <vt:lpstr>What happiness looks like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Leyna Nguyen</cp:lastModifiedBy>
  <cp:revision>3</cp:revision>
  <dcterms:created xsi:type="dcterms:W3CDTF">2025-06-27T02:53:53Z</dcterms:created>
  <dcterms:modified xsi:type="dcterms:W3CDTF">2025-06-27T21:08:08Z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2025-06-27T00:00:00Z</vt:filetime>
  </property>
  <property fmtid="{D5CDD505-2E9C-101B-9397-08002B2CF9AE}" pid="3" name="Creator">
    <vt:lpwstr>Mozilla/5.0 (X11; Linux x86_64) AppleWebKit/537.36 (KHTML, like Gecko) HeadlessChrome/118.0.0.0 Safari/537.36</vt:lpwstr>
  </property>
  <property fmtid="{D5CDD505-2E9C-101B-9397-08002B2CF9AE}" pid="4" name="LastSaved">
    <vt:filetime>2025-06-27T00:00:00Z</vt:filetime>
  </property>
  <property fmtid="{D5CDD505-2E9C-101B-9397-08002B2CF9AE}" pid="5" name="Producer">
    <vt:lpwstr>Skia/PDF m118</vt:lpwstr>
  </property>
</Properties>
</file>