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5143500" type="screen16x9"/>
  <p:notesSz cx="9144000" cy="51435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960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1080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rgbClr val="2F2200"/>
                </a:solidFill>
                <a:latin typeface="Goudy Old Style"/>
                <a:cs typeface="Goudy Old Styl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Arial Narrow"/>
                <a:cs typeface="Arial Narrow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2F2200"/>
                </a:solidFill>
                <a:latin typeface="Goudy Old Style"/>
                <a:cs typeface="Goudy Old Styl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Arial Narrow"/>
                <a:cs typeface="Arial Narrow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2F2200"/>
                </a:solidFill>
                <a:latin typeface="Goudy Old Style"/>
                <a:cs typeface="Goudy Old Styl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7/8/2025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190499"/>
            <a:ext cx="9144000" cy="3000374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434584" y="1149096"/>
            <a:ext cx="2566416" cy="236981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2F2200"/>
                </a:solidFill>
                <a:latin typeface="Goudy Old Style"/>
                <a:cs typeface="Goudy Old Styl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7/8/2025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7/8/2025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514349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76859" y="72085"/>
            <a:ext cx="8590280" cy="956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rgbClr val="2F2200"/>
                </a:solidFill>
                <a:latin typeface="Goudy Old Style"/>
                <a:cs typeface="Goudy Old Styl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06425" y="1201292"/>
            <a:ext cx="4265930" cy="30740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Arial Narrow"/>
                <a:cs typeface="Arial Narrow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9.png"/><Relationship Id="rId5" Type="http://schemas.openxmlformats.org/officeDocument/2006/relationships/image" Target="../media/image18.jpg"/><Relationship Id="rId4" Type="http://schemas.openxmlformats.org/officeDocument/2006/relationships/image" Target="../media/image17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g"/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499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2315717" y="2036635"/>
            <a:ext cx="4717415" cy="1343660"/>
          </a:xfrm>
          <a:prstGeom prst="rect">
            <a:avLst/>
          </a:prstGeom>
        </p:spPr>
        <p:txBody>
          <a:bodyPr vert="horz" wrap="square" lIns="0" tIns="86360" rIns="0" bIns="0" rtlCol="0">
            <a:spAutoFit/>
          </a:bodyPr>
          <a:lstStyle/>
          <a:p>
            <a:pPr marL="1270" algn="ctr">
              <a:lnSpc>
                <a:spcPct val="100000"/>
              </a:lnSpc>
              <a:spcBef>
                <a:spcPts val="680"/>
              </a:spcBef>
            </a:pPr>
            <a:r>
              <a:rPr sz="2400" b="1" dirty="0">
                <a:solidFill>
                  <a:srgbClr val="FFFFFF"/>
                </a:solidFill>
                <a:latin typeface="Goudy Old Style"/>
                <a:cs typeface="Goudy Old Style"/>
              </a:rPr>
              <a:t>Kathryn</a:t>
            </a:r>
            <a:r>
              <a:rPr sz="2400" b="1" spc="70" dirty="0">
                <a:solidFill>
                  <a:srgbClr val="FFFFFF"/>
                </a:solidFill>
                <a:latin typeface="Goudy Old Style"/>
                <a:cs typeface="Goudy Old Style"/>
              </a:rPr>
              <a:t> </a:t>
            </a:r>
            <a:r>
              <a:rPr sz="2400" b="1" spc="-10" dirty="0">
                <a:solidFill>
                  <a:srgbClr val="FFFFFF"/>
                </a:solidFill>
                <a:latin typeface="Goudy Old Style"/>
                <a:cs typeface="Goudy Old Style"/>
              </a:rPr>
              <a:t>Tesar</a:t>
            </a:r>
            <a:endParaRPr sz="2400">
              <a:latin typeface="Goudy Old Style"/>
              <a:cs typeface="Goudy Old Style"/>
            </a:endParaRPr>
          </a:p>
          <a:p>
            <a:pPr algn="ctr">
              <a:lnSpc>
                <a:spcPct val="100000"/>
              </a:lnSpc>
              <a:spcBef>
                <a:spcPts val="580"/>
              </a:spcBef>
            </a:pPr>
            <a:r>
              <a:rPr sz="2400" b="1" dirty="0">
                <a:solidFill>
                  <a:srgbClr val="FFFFFF"/>
                </a:solidFill>
                <a:latin typeface="Goudy Old Style"/>
                <a:cs typeface="Goudy Old Style"/>
              </a:rPr>
              <a:t>Director</a:t>
            </a:r>
            <a:r>
              <a:rPr sz="2400" b="1" spc="-75" dirty="0">
                <a:solidFill>
                  <a:srgbClr val="FFFFFF"/>
                </a:solidFill>
                <a:latin typeface="Goudy Old Style"/>
                <a:cs typeface="Goudy Old Style"/>
              </a:rPr>
              <a:t> </a:t>
            </a:r>
            <a:r>
              <a:rPr sz="2400" b="1" dirty="0">
                <a:solidFill>
                  <a:srgbClr val="FFFFFF"/>
                </a:solidFill>
                <a:latin typeface="Goudy Old Style"/>
                <a:cs typeface="Goudy Old Style"/>
              </a:rPr>
              <a:t>of</a:t>
            </a:r>
            <a:r>
              <a:rPr sz="2400" b="1" spc="-65" dirty="0">
                <a:solidFill>
                  <a:srgbClr val="FFFFFF"/>
                </a:solidFill>
                <a:latin typeface="Goudy Old Style"/>
                <a:cs typeface="Goudy Old Style"/>
              </a:rPr>
              <a:t> </a:t>
            </a:r>
            <a:r>
              <a:rPr sz="2400" b="1" dirty="0">
                <a:solidFill>
                  <a:srgbClr val="FFFFFF"/>
                </a:solidFill>
                <a:latin typeface="Goudy Old Style"/>
                <a:cs typeface="Goudy Old Style"/>
              </a:rPr>
              <a:t>Benefits</a:t>
            </a:r>
            <a:r>
              <a:rPr sz="2400" b="1" spc="-70" dirty="0">
                <a:solidFill>
                  <a:srgbClr val="FFFFFF"/>
                </a:solidFill>
                <a:latin typeface="Goudy Old Style"/>
                <a:cs typeface="Goudy Old Style"/>
              </a:rPr>
              <a:t> </a:t>
            </a:r>
            <a:r>
              <a:rPr sz="2400" b="1" spc="-10" dirty="0">
                <a:solidFill>
                  <a:srgbClr val="FFFFFF"/>
                </a:solidFill>
                <a:latin typeface="Goudy Old Style"/>
                <a:cs typeface="Goudy Old Style"/>
              </a:rPr>
              <a:t>Communications</a:t>
            </a:r>
            <a:endParaRPr sz="2400">
              <a:latin typeface="Goudy Old Style"/>
              <a:cs typeface="Goudy Old Style"/>
            </a:endParaRPr>
          </a:p>
          <a:p>
            <a:pPr marL="3175" algn="ctr">
              <a:lnSpc>
                <a:spcPct val="100000"/>
              </a:lnSpc>
              <a:spcBef>
                <a:spcPts val="575"/>
              </a:spcBef>
            </a:pPr>
            <a:r>
              <a:rPr sz="2400" dirty="0">
                <a:solidFill>
                  <a:srgbClr val="FFFFFF"/>
                </a:solidFill>
                <a:latin typeface="Goudy Old Style"/>
                <a:cs typeface="Goudy Old Style"/>
              </a:rPr>
              <a:t>July</a:t>
            </a:r>
            <a:r>
              <a:rPr sz="2400" spc="-35" dirty="0">
                <a:solidFill>
                  <a:srgbClr val="FFFFFF"/>
                </a:solidFill>
                <a:latin typeface="Goudy Old Style"/>
                <a:cs typeface="Goudy Old Style"/>
              </a:rPr>
              <a:t> </a:t>
            </a:r>
            <a:r>
              <a:rPr sz="2400" dirty="0">
                <a:solidFill>
                  <a:srgbClr val="FFFFFF"/>
                </a:solidFill>
                <a:latin typeface="Goudy Old Style"/>
                <a:cs typeface="Goudy Old Style"/>
              </a:rPr>
              <a:t>15,</a:t>
            </a:r>
            <a:r>
              <a:rPr sz="2400" spc="-30" dirty="0">
                <a:solidFill>
                  <a:srgbClr val="FFFFFF"/>
                </a:solidFill>
                <a:latin typeface="Goudy Old Style"/>
                <a:cs typeface="Goudy Old Style"/>
              </a:rPr>
              <a:t> </a:t>
            </a:r>
            <a:r>
              <a:rPr sz="2400" spc="-20" dirty="0">
                <a:solidFill>
                  <a:srgbClr val="FFFFFF"/>
                </a:solidFill>
                <a:latin typeface="Goudy Old Style"/>
                <a:cs typeface="Goudy Old Style"/>
              </a:rPr>
              <a:t>2025</a:t>
            </a:r>
            <a:endParaRPr sz="2400">
              <a:latin typeface="Goudy Old Style"/>
              <a:cs typeface="Goudy Old Style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211451" y="634364"/>
            <a:ext cx="5117465" cy="100139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1205230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FFFFFF"/>
                </a:solidFill>
              </a:rPr>
              <a:t>Benefits</a:t>
            </a:r>
            <a:r>
              <a:rPr spc="-25" dirty="0">
                <a:solidFill>
                  <a:srgbClr val="FFFFFF"/>
                </a:solidFill>
              </a:rPr>
              <a:t> </a:t>
            </a:r>
            <a:r>
              <a:rPr spc="-10" dirty="0">
                <a:solidFill>
                  <a:srgbClr val="FFFFFF"/>
                </a:solidFill>
              </a:rPr>
              <a:t>Update </a:t>
            </a:r>
            <a:r>
              <a:rPr dirty="0">
                <a:solidFill>
                  <a:srgbClr val="FFFFFF"/>
                </a:solidFill>
              </a:rPr>
              <a:t>TSABAA</a:t>
            </a:r>
            <a:r>
              <a:rPr spc="-65" dirty="0">
                <a:solidFill>
                  <a:srgbClr val="FFFFFF"/>
                </a:solidFill>
              </a:rPr>
              <a:t> </a:t>
            </a:r>
            <a:r>
              <a:rPr dirty="0">
                <a:solidFill>
                  <a:srgbClr val="FFFFFF"/>
                </a:solidFill>
              </a:rPr>
              <a:t>Summer</a:t>
            </a:r>
            <a:r>
              <a:rPr spc="-50" dirty="0">
                <a:solidFill>
                  <a:srgbClr val="FFFFFF"/>
                </a:solidFill>
              </a:rPr>
              <a:t> </a:t>
            </a:r>
            <a:r>
              <a:rPr spc="-10" dirty="0">
                <a:solidFill>
                  <a:srgbClr val="FFFFFF"/>
                </a:solidFill>
              </a:rPr>
              <a:t>Conference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7340" y="72085"/>
            <a:ext cx="198501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Buena</a:t>
            </a:r>
            <a:r>
              <a:rPr spc="-50" dirty="0"/>
              <a:t> </a:t>
            </a:r>
            <a:r>
              <a:rPr spc="-20" dirty="0"/>
              <a:t>Vida</a:t>
            </a:r>
          </a:p>
        </p:txBody>
      </p:sp>
      <p:sp>
        <p:nvSpPr>
          <p:cNvPr id="3" name="object 3"/>
          <p:cNvSpPr/>
          <p:nvPr/>
        </p:nvSpPr>
        <p:spPr>
          <a:xfrm>
            <a:off x="89915" y="4386071"/>
            <a:ext cx="8947785" cy="661670"/>
          </a:xfrm>
          <a:custGeom>
            <a:avLst/>
            <a:gdLst/>
            <a:ahLst/>
            <a:cxnLst/>
            <a:rect l="l" t="t" r="r" b="b"/>
            <a:pathLst>
              <a:path w="8947785" h="661670">
                <a:moveTo>
                  <a:pt x="8947404" y="0"/>
                </a:moveTo>
                <a:lnTo>
                  <a:pt x="0" y="0"/>
                </a:lnTo>
                <a:lnTo>
                  <a:pt x="0" y="661415"/>
                </a:lnTo>
                <a:lnTo>
                  <a:pt x="8947404" y="661415"/>
                </a:lnTo>
                <a:lnTo>
                  <a:pt x="8947404" y="0"/>
                </a:lnTo>
                <a:close/>
              </a:path>
            </a:pathLst>
          </a:custGeom>
          <a:solidFill>
            <a:srgbClr val="4E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07340" y="398702"/>
            <a:ext cx="8424545" cy="4606290"/>
          </a:xfrm>
          <a:prstGeom prst="rect">
            <a:avLst/>
          </a:prstGeom>
        </p:spPr>
        <p:txBody>
          <a:bodyPr vert="horz" wrap="square" lIns="0" tIns="1905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00"/>
              </a:spcBef>
            </a:pPr>
            <a:r>
              <a:rPr sz="2800" i="1" dirty="0">
                <a:solidFill>
                  <a:srgbClr val="2F2200"/>
                </a:solidFill>
                <a:latin typeface="Goudy Old Style"/>
                <a:cs typeface="Goudy Old Style"/>
              </a:rPr>
              <a:t>New</a:t>
            </a:r>
            <a:r>
              <a:rPr sz="2800" i="1" spc="-65" dirty="0">
                <a:solidFill>
                  <a:srgbClr val="2F2200"/>
                </a:solidFill>
                <a:latin typeface="Goudy Old Style"/>
                <a:cs typeface="Goudy Old Style"/>
              </a:rPr>
              <a:t> </a:t>
            </a:r>
            <a:r>
              <a:rPr sz="2800" i="1" dirty="0">
                <a:latin typeface="Goudy Old Style"/>
                <a:cs typeface="Goudy Old Style"/>
              </a:rPr>
              <a:t>ERS</a:t>
            </a:r>
            <a:r>
              <a:rPr sz="2800" i="1" spc="-45" dirty="0">
                <a:latin typeface="Goudy Old Style"/>
                <a:cs typeface="Goudy Old Style"/>
              </a:rPr>
              <a:t> </a:t>
            </a:r>
            <a:r>
              <a:rPr sz="2800" i="1" spc="-20" dirty="0">
                <a:latin typeface="Goudy Old Style"/>
                <a:cs typeface="Goudy Old Style"/>
              </a:rPr>
              <a:t>well-</a:t>
            </a:r>
            <a:r>
              <a:rPr sz="2800" i="1" dirty="0">
                <a:latin typeface="Goudy Old Style"/>
                <a:cs typeface="Goudy Old Style"/>
              </a:rPr>
              <a:t>being</a:t>
            </a:r>
            <a:r>
              <a:rPr sz="2800" i="1" spc="-65" dirty="0">
                <a:latin typeface="Goudy Old Style"/>
                <a:cs typeface="Goudy Old Style"/>
              </a:rPr>
              <a:t> </a:t>
            </a:r>
            <a:r>
              <a:rPr sz="2800" i="1" spc="-10" dirty="0">
                <a:latin typeface="Goudy Old Style"/>
                <a:cs typeface="Goudy Old Style"/>
              </a:rPr>
              <a:t>program</a:t>
            </a:r>
            <a:endParaRPr sz="2800">
              <a:latin typeface="Goudy Old Style"/>
              <a:cs typeface="Goudy Old Style"/>
            </a:endParaRPr>
          </a:p>
          <a:p>
            <a:pPr marL="12700">
              <a:lnSpc>
                <a:spcPct val="100000"/>
              </a:lnSpc>
              <a:spcBef>
                <a:spcPts val="1100"/>
              </a:spcBef>
            </a:pPr>
            <a:r>
              <a:rPr sz="2200" dirty="0">
                <a:latin typeface="Arial Narrow"/>
                <a:cs typeface="Arial Narrow"/>
              </a:rPr>
              <a:t>Web-</a:t>
            </a:r>
            <a:r>
              <a:rPr sz="2200" spc="-4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and</a:t>
            </a:r>
            <a:r>
              <a:rPr sz="2200" spc="-30" dirty="0"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app-</a:t>
            </a:r>
            <a:r>
              <a:rPr sz="2200" dirty="0">
                <a:latin typeface="Arial Narrow"/>
                <a:cs typeface="Arial Narrow"/>
              </a:rPr>
              <a:t>based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well-</a:t>
            </a:r>
            <a:r>
              <a:rPr sz="2200" dirty="0">
                <a:latin typeface="Arial Narrow"/>
                <a:cs typeface="Arial Narrow"/>
              </a:rPr>
              <a:t>being</a:t>
            </a:r>
            <a:r>
              <a:rPr sz="2200" spc="-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platform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spc="-25" dirty="0">
                <a:latin typeface="Arial Narrow"/>
                <a:cs typeface="Arial Narrow"/>
              </a:rPr>
              <a:t>for</a:t>
            </a:r>
            <a:endParaRPr sz="2200">
              <a:latin typeface="Arial Narrow"/>
              <a:cs typeface="Arial Narrow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  <a:tabLst>
                <a:tab pos="1433830" algn="l"/>
              </a:tabLst>
            </a:pPr>
            <a:r>
              <a:rPr sz="2200" spc="-10" dirty="0">
                <a:latin typeface="Arial Narrow"/>
                <a:cs typeface="Arial Narrow"/>
              </a:rPr>
              <a:t>HealthSelect</a:t>
            </a:r>
            <a:r>
              <a:rPr sz="2200" dirty="0">
                <a:latin typeface="Arial Narrow"/>
                <a:cs typeface="Arial Narrow"/>
              </a:rPr>
              <a:t>	</a:t>
            </a:r>
            <a:r>
              <a:rPr sz="2200" spc="-10" dirty="0">
                <a:latin typeface="Arial Narrow"/>
                <a:cs typeface="Arial Narrow"/>
              </a:rPr>
              <a:t>participants</a:t>
            </a:r>
            <a:endParaRPr sz="2200">
              <a:latin typeface="Arial Narrow"/>
              <a:cs typeface="Arial Narrow"/>
            </a:endParaRPr>
          </a:p>
          <a:p>
            <a:pPr marL="240665" indent="-227965">
              <a:lnSpc>
                <a:spcPct val="100000"/>
              </a:lnSpc>
              <a:spcBef>
                <a:spcPts val="600"/>
              </a:spcBef>
              <a:buClr>
                <a:srgbClr val="557631"/>
              </a:buClr>
              <a:buSzPct val="84090"/>
              <a:buFont typeface="Wingdings 2"/>
              <a:buChar char=""/>
              <a:tabLst>
                <a:tab pos="240665" algn="l"/>
              </a:tabLst>
            </a:pPr>
            <a:r>
              <a:rPr sz="2200" dirty="0">
                <a:latin typeface="Arial Narrow"/>
                <a:cs typeface="Arial Narrow"/>
              </a:rPr>
              <a:t>Individualized</a:t>
            </a:r>
            <a:r>
              <a:rPr sz="2200" spc="-3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content</a:t>
            </a:r>
            <a:r>
              <a:rPr sz="2200" spc="-4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for</a:t>
            </a:r>
            <a:r>
              <a:rPr sz="2200" spc="-5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physical,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emotional</a:t>
            </a:r>
            <a:endParaRPr sz="2200">
              <a:latin typeface="Arial Narrow"/>
              <a:cs typeface="Arial Narrow"/>
            </a:endParaRPr>
          </a:p>
          <a:p>
            <a:pPr marL="241300">
              <a:lnSpc>
                <a:spcPct val="100000"/>
              </a:lnSpc>
            </a:pPr>
            <a:r>
              <a:rPr sz="2200" dirty="0">
                <a:latin typeface="Arial Narrow"/>
                <a:cs typeface="Arial Narrow"/>
              </a:rPr>
              <a:t>and</a:t>
            </a:r>
            <a:r>
              <a:rPr sz="2200" spc="-4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financial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health</a:t>
            </a:r>
            <a:endParaRPr sz="2200">
              <a:latin typeface="Arial Narrow"/>
              <a:cs typeface="Arial Narrow"/>
            </a:endParaRPr>
          </a:p>
          <a:p>
            <a:pPr marL="240665" indent="-227965">
              <a:lnSpc>
                <a:spcPct val="100000"/>
              </a:lnSpc>
              <a:spcBef>
                <a:spcPts val="600"/>
              </a:spcBef>
              <a:buClr>
                <a:srgbClr val="557631"/>
              </a:buClr>
              <a:buSzPct val="84090"/>
              <a:buFont typeface="Wingdings 2"/>
              <a:buChar char=""/>
              <a:tabLst>
                <a:tab pos="240665" algn="l"/>
              </a:tabLst>
            </a:pPr>
            <a:r>
              <a:rPr sz="2200" dirty="0">
                <a:latin typeface="Arial Narrow"/>
                <a:cs typeface="Arial Narrow"/>
              </a:rPr>
              <a:t>Popular</a:t>
            </a:r>
            <a:r>
              <a:rPr sz="2200" spc="-4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programs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like</a:t>
            </a:r>
            <a:r>
              <a:rPr sz="2200" spc="-4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Wondr</a:t>
            </a:r>
            <a:r>
              <a:rPr sz="2200" spc="-4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and</a:t>
            </a:r>
            <a:r>
              <a:rPr sz="2200" spc="-5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Real</a:t>
            </a:r>
            <a:r>
              <a:rPr sz="2200" spc="-125" dirty="0"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Appeal</a:t>
            </a:r>
            <a:endParaRPr sz="2200">
              <a:latin typeface="Arial Narrow"/>
              <a:cs typeface="Arial Narrow"/>
            </a:endParaRPr>
          </a:p>
          <a:p>
            <a:pPr marL="240665" indent="-227965">
              <a:lnSpc>
                <a:spcPct val="100000"/>
              </a:lnSpc>
              <a:spcBef>
                <a:spcPts val="600"/>
              </a:spcBef>
              <a:buClr>
                <a:srgbClr val="557631"/>
              </a:buClr>
              <a:buSzPct val="84090"/>
              <a:buFont typeface="Wingdings 2"/>
              <a:buChar char=""/>
              <a:tabLst>
                <a:tab pos="240665" algn="l"/>
              </a:tabLst>
            </a:pPr>
            <a:r>
              <a:rPr sz="2200" spc="-10" dirty="0">
                <a:latin typeface="Arial Narrow"/>
                <a:cs typeface="Arial Narrow"/>
              </a:rPr>
              <a:t>Challenges</a:t>
            </a:r>
            <a:endParaRPr sz="2200">
              <a:latin typeface="Arial Narrow"/>
              <a:cs typeface="Arial Narrow"/>
            </a:endParaRPr>
          </a:p>
          <a:p>
            <a:pPr marL="240665" indent="-227965">
              <a:lnSpc>
                <a:spcPct val="100000"/>
              </a:lnSpc>
              <a:spcBef>
                <a:spcPts val="605"/>
              </a:spcBef>
              <a:buClr>
                <a:srgbClr val="557631"/>
              </a:buClr>
              <a:buSzPct val="84090"/>
              <a:buFont typeface="Wingdings 2"/>
              <a:buChar char=""/>
              <a:tabLst>
                <a:tab pos="240665" algn="l"/>
              </a:tabLst>
            </a:pPr>
            <a:r>
              <a:rPr sz="2200" spc="-10" dirty="0">
                <a:latin typeface="Arial Narrow"/>
                <a:cs typeface="Arial Narrow"/>
              </a:rPr>
              <a:t>Communities</a:t>
            </a:r>
            <a:endParaRPr sz="2200">
              <a:latin typeface="Arial Narrow"/>
              <a:cs typeface="Arial Narrow"/>
            </a:endParaRPr>
          </a:p>
          <a:p>
            <a:pPr marL="240665" indent="-227965">
              <a:lnSpc>
                <a:spcPct val="100000"/>
              </a:lnSpc>
              <a:spcBef>
                <a:spcPts val="600"/>
              </a:spcBef>
              <a:buClr>
                <a:srgbClr val="557631"/>
              </a:buClr>
              <a:buSzPct val="84090"/>
              <a:buFont typeface="Wingdings 2"/>
              <a:buChar char=""/>
              <a:tabLst>
                <a:tab pos="240665" algn="l"/>
              </a:tabLst>
            </a:pPr>
            <a:r>
              <a:rPr sz="2200" dirty="0">
                <a:latin typeface="Arial Narrow"/>
                <a:cs typeface="Arial Narrow"/>
              </a:rPr>
              <a:t>Buena</a:t>
            </a:r>
            <a:r>
              <a:rPr sz="2200" spc="-4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Vida</a:t>
            </a:r>
            <a:r>
              <a:rPr sz="2200" spc="-3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Bucks</a:t>
            </a:r>
            <a:r>
              <a:rPr sz="2200" spc="-4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replace</a:t>
            </a:r>
            <a:r>
              <a:rPr sz="2200" spc="-3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Blue</a:t>
            </a:r>
            <a:r>
              <a:rPr sz="2200" spc="-30" dirty="0"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Points</a:t>
            </a:r>
            <a:endParaRPr sz="2200">
              <a:latin typeface="Arial Narrow"/>
              <a:cs typeface="Arial Narrow"/>
            </a:endParaRPr>
          </a:p>
          <a:p>
            <a:pPr marL="88265" algn="ctr">
              <a:lnSpc>
                <a:spcPct val="100000"/>
              </a:lnSpc>
              <a:spcBef>
                <a:spcPts val="1275"/>
              </a:spcBef>
            </a:pPr>
            <a:r>
              <a:rPr sz="2000" b="1" dirty="0">
                <a:solidFill>
                  <a:srgbClr val="FFFFFF"/>
                </a:solidFill>
                <a:latin typeface="Arial Narrow"/>
                <a:cs typeface="Arial Narrow"/>
              </a:rPr>
              <a:t>Some</a:t>
            </a:r>
            <a:r>
              <a:rPr sz="2000" b="1" spc="-4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2000" b="1" dirty="0">
                <a:solidFill>
                  <a:srgbClr val="FFFFFF"/>
                </a:solidFill>
                <a:latin typeface="Arial Narrow"/>
                <a:cs typeface="Arial Narrow"/>
              </a:rPr>
              <a:t>resources</a:t>
            </a:r>
            <a:r>
              <a:rPr sz="2000" b="1" spc="-4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2000" b="1" dirty="0">
                <a:solidFill>
                  <a:srgbClr val="FFFFFF"/>
                </a:solidFill>
                <a:latin typeface="Arial Narrow"/>
                <a:cs typeface="Arial Narrow"/>
              </a:rPr>
              <a:t>still</a:t>
            </a:r>
            <a:r>
              <a:rPr sz="2000" b="1" spc="-5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2000" b="1" dirty="0">
                <a:solidFill>
                  <a:srgbClr val="FFFFFF"/>
                </a:solidFill>
                <a:latin typeface="Arial Narrow"/>
                <a:cs typeface="Arial Narrow"/>
              </a:rPr>
              <a:t>available</a:t>
            </a:r>
            <a:r>
              <a:rPr sz="2000" b="1" spc="-6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2000" b="1" dirty="0">
                <a:solidFill>
                  <a:srgbClr val="FFFFFF"/>
                </a:solidFill>
                <a:latin typeface="Arial Narrow"/>
                <a:cs typeface="Arial Narrow"/>
              </a:rPr>
              <a:t>through</a:t>
            </a:r>
            <a:r>
              <a:rPr sz="2000" b="1" spc="-6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2000" b="1" dirty="0">
                <a:solidFill>
                  <a:srgbClr val="FFFFFF"/>
                </a:solidFill>
                <a:latin typeface="Arial Narrow"/>
                <a:cs typeface="Arial Narrow"/>
              </a:rPr>
              <a:t>Blue</a:t>
            </a:r>
            <a:r>
              <a:rPr sz="2000" b="1" spc="-10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2000" b="1" dirty="0">
                <a:solidFill>
                  <a:srgbClr val="FFFFFF"/>
                </a:solidFill>
                <a:latin typeface="Arial Narrow"/>
                <a:cs typeface="Arial Narrow"/>
              </a:rPr>
              <a:t>Access</a:t>
            </a:r>
            <a:r>
              <a:rPr sz="2000" b="1" spc="-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2000" b="1" dirty="0">
                <a:solidFill>
                  <a:srgbClr val="FFFFFF"/>
                </a:solidFill>
                <a:latin typeface="Arial Narrow"/>
                <a:cs typeface="Arial Narrow"/>
              </a:rPr>
              <a:t>for</a:t>
            </a:r>
            <a:r>
              <a:rPr sz="2000" b="1" spc="-5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2000" b="1" dirty="0">
                <a:solidFill>
                  <a:srgbClr val="FFFFFF"/>
                </a:solidFill>
                <a:latin typeface="Arial Narrow"/>
                <a:cs typeface="Arial Narrow"/>
              </a:rPr>
              <a:t>Members</a:t>
            </a:r>
            <a:r>
              <a:rPr sz="2000" b="1" spc="-4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2000" b="1" dirty="0">
                <a:solidFill>
                  <a:srgbClr val="FFFFFF"/>
                </a:solidFill>
                <a:latin typeface="Arial Narrow"/>
                <a:cs typeface="Arial Narrow"/>
              </a:rPr>
              <a:t>and</a:t>
            </a:r>
            <a:r>
              <a:rPr sz="2000" b="1" spc="-4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2000" b="1" dirty="0">
                <a:solidFill>
                  <a:srgbClr val="FFFFFF"/>
                </a:solidFill>
                <a:latin typeface="Arial Narrow"/>
                <a:cs typeface="Arial Narrow"/>
              </a:rPr>
              <a:t>Well</a:t>
            </a:r>
            <a:r>
              <a:rPr sz="2000" b="1" spc="-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2000" b="1" spc="-10" dirty="0">
                <a:solidFill>
                  <a:srgbClr val="FFFFFF"/>
                </a:solidFill>
                <a:latin typeface="Arial Narrow"/>
                <a:cs typeface="Arial Narrow"/>
              </a:rPr>
              <a:t>onTarget,</a:t>
            </a:r>
            <a:endParaRPr sz="2000">
              <a:latin typeface="Arial Narrow"/>
              <a:cs typeface="Arial Narrow"/>
            </a:endParaRPr>
          </a:p>
          <a:p>
            <a:pPr marL="88265" algn="ctr">
              <a:lnSpc>
                <a:spcPct val="100000"/>
              </a:lnSpc>
            </a:pPr>
            <a:r>
              <a:rPr sz="2000" b="1" dirty="0">
                <a:solidFill>
                  <a:srgbClr val="FFFFFF"/>
                </a:solidFill>
                <a:latin typeface="Arial Narrow"/>
                <a:cs typeface="Arial Narrow"/>
              </a:rPr>
              <a:t>including</a:t>
            </a:r>
            <a:r>
              <a:rPr sz="2000" b="1" spc="-6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2000" b="1" dirty="0">
                <a:solidFill>
                  <a:srgbClr val="FFFFFF"/>
                </a:solidFill>
                <a:latin typeface="Arial Narrow"/>
                <a:cs typeface="Arial Narrow"/>
              </a:rPr>
              <a:t>Fitness</a:t>
            </a:r>
            <a:r>
              <a:rPr sz="2000" b="1" spc="-5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2000" b="1" dirty="0">
                <a:solidFill>
                  <a:srgbClr val="FFFFFF"/>
                </a:solidFill>
                <a:latin typeface="Arial Narrow"/>
                <a:cs typeface="Arial Narrow"/>
              </a:rPr>
              <a:t>Program</a:t>
            </a:r>
            <a:r>
              <a:rPr sz="2000" b="1" spc="-2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2000" b="1" dirty="0">
                <a:solidFill>
                  <a:srgbClr val="FFFFFF"/>
                </a:solidFill>
                <a:latin typeface="Arial Narrow"/>
                <a:cs typeface="Arial Narrow"/>
              </a:rPr>
              <a:t>for</a:t>
            </a:r>
            <a:r>
              <a:rPr sz="2000" b="1" spc="-2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2000" b="1" dirty="0">
                <a:solidFill>
                  <a:srgbClr val="FFFFFF"/>
                </a:solidFill>
                <a:latin typeface="Arial Narrow"/>
                <a:cs typeface="Arial Narrow"/>
              </a:rPr>
              <a:t>gym</a:t>
            </a:r>
            <a:r>
              <a:rPr sz="2000" b="1" spc="-2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2000" b="1" spc="-10" dirty="0">
                <a:solidFill>
                  <a:srgbClr val="FFFFFF"/>
                </a:solidFill>
                <a:latin typeface="Arial Narrow"/>
                <a:cs typeface="Arial Narrow"/>
              </a:rPr>
              <a:t>discounts.</a:t>
            </a:r>
            <a:endParaRPr sz="2000">
              <a:latin typeface="Arial Narrow"/>
              <a:cs typeface="Arial Narrow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059423" y="2008632"/>
            <a:ext cx="2194560" cy="1167383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783446" y="4663799"/>
            <a:ext cx="70485" cy="882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685"/>
              </a:lnSpc>
            </a:pPr>
            <a:r>
              <a:rPr sz="600" spc="-25" dirty="0">
                <a:solidFill>
                  <a:srgbClr val="888888"/>
                </a:solidFill>
                <a:latin typeface="Arial Narrow"/>
                <a:cs typeface="Arial Narrow"/>
              </a:rPr>
              <a:t>11</a:t>
            </a:r>
            <a:endParaRPr sz="600">
              <a:latin typeface="Arial Narrow"/>
              <a:cs typeface="Arial Narrow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1270" y="373379"/>
            <a:ext cx="9141460" cy="4525010"/>
            <a:chOff x="1270" y="373379"/>
            <a:chExt cx="9141460" cy="4525010"/>
          </a:xfrm>
        </p:grpSpPr>
        <p:sp>
          <p:nvSpPr>
            <p:cNvPr id="4" name="object 4"/>
            <p:cNvSpPr/>
            <p:nvPr/>
          </p:nvSpPr>
          <p:spPr>
            <a:xfrm>
              <a:off x="7620" y="4497324"/>
              <a:ext cx="9128760" cy="0"/>
            </a:xfrm>
            <a:custGeom>
              <a:avLst/>
              <a:gdLst/>
              <a:ahLst/>
              <a:cxnLst/>
              <a:rect l="l" t="t" r="r" b="b"/>
              <a:pathLst>
                <a:path w="9128760">
                  <a:moveTo>
                    <a:pt x="0" y="0"/>
                  </a:moveTo>
                  <a:lnTo>
                    <a:pt x="97536" y="0"/>
                  </a:lnTo>
                </a:path>
                <a:path w="9128760">
                  <a:moveTo>
                    <a:pt x="9020556" y="0"/>
                  </a:moveTo>
                  <a:lnTo>
                    <a:pt x="9128760" y="0"/>
                  </a:lnTo>
                </a:path>
              </a:pathLst>
            </a:custGeom>
            <a:ln w="12191">
              <a:solidFill>
                <a:srgbClr val="A6AAA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05156" y="373379"/>
              <a:ext cx="8923020" cy="4525010"/>
            </a:xfrm>
            <a:custGeom>
              <a:avLst/>
              <a:gdLst/>
              <a:ahLst/>
              <a:cxnLst/>
              <a:rect l="l" t="t" r="r" b="b"/>
              <a:pathLst>
                <a:path w="8923020" h="4525010">
                  <a:moveTo>
                    <a:pt x="8923020" y="0"/>
                  </a:moveTo>
                  <a:lnTo>
                    <a:pt x="0" y="0"/>
                  </a:lnTo>
                  <a:lnTo>
                    <a:pt x="0" y="4524756"/>
                  </a:lnTo>
                  <a:lnTo>
                    <a:pt x="8923020" y="4524756"/>
                  </a:lnTo>
                  <a:lnTo>
                    <a:pt x="892302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60020" y="928115"/>
              <a:ext cx="4075176" cy="2164080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155448" y="923543"/>
              <a:ext cx="4084320" cy="2173605"/>
            </a:xfrm>
            <a:custGeom>
              <a:avLst/>
              <a:gdLst/>
              <a:ahLst/>
              <a:cxnLst/>
              <a:rect l="l" t="t" r="r" b="b"/>
              <a:pathLst>
                <a:path w="4084320" h="2173605">
                  <a:moveTo>
                    <a:pt x="0" y="2173223"/>
                  </a:moveTo>
                  <a:lnTo>
                    <a:pt x="4084320" y="2173223"/>
                  </a:lnTo>
                  <a:lnTo>
                    <a:pt x="4084320" y="0"/>
                  </a:lnTo>
                  <a:lnTo>
                    <a:pt x="0" y="0"/>
                  </a:lnTo>
                  <a:lnTo>
                    <a:pt x="0" y="2173223"/>
                  </a:lnTo>
                  <a:close/>
                </a:path>
              </a:pathLst>
            </a:custGeom>
            <a:ln w="9143">
              <a:solidFill>
                <a:srgbClr val="2B3A1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3192780" y="1994915"/>
              <a:ext cx="838200" cy="143510"/>
            </a:xfrm>
            <a:custGeom>
              <a:avLst/>
              <a:gdLst/>
              <a:ahLst/>
              <a:cxnLst/>
              <a:rect l="l" t="t" r="r" b="b"/>
              <a:pathLst>
                <a:path w="838200" h="143510">
                  <a:moveTo>
                    <a:pt x="838199" y="0"/>
                  </a:moveTo>
                  <a:lnTo>
                    <a:pt x="0" y="0"/>
                  </a:lnTo>
                  <a:lnTo>
                    <a:pt x="0" y="143256"/>
                  </a:lnTo>
                  <a:lnTo>
                    <a:pt x="838199" y="143256"/>
                  </a:lnTo>
                  <a:lnTo>
                    <a:pt x="83819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3192780" y="1994915"/>
              <a:ext cx="838200" cy="143510"/>
            </a:xfrm>
            <a:custGeom>
              <a:avLst/>
              <a:gdLst/>
              <a:ahLst/>
              <a:cxnLst/>
              <a:rect l="l" t="t" r="r" b="b"/>
              <a:pathLst>
                <a:path w="838200" h="143510">
                  <a:moveTo>
                    <a:pt x="0" y="143256"/>
                  </a:moveTo>
                  <a:lnTo>
                    <a:pt x="838199" y="143256"/>
                  </a:lnTo>
                  <a:lnTo>
                    <a:pt x="838199" y="0"/>
                  </a:lnTo>
                  <a:lnTo>
                    <a:pt x="0" y="0"/>
                  </a:lnTo>
                  <a:lnTo>
                    <a:pt x="0" y="143256"/>
                  </a:lnTo>
                  <a:close/>
                </a:path>
              </a:pathLst>
            </a:custGeom>
            <a:ln w="12192">
              <a:solidFill>
                <a:srgbClr val="2B3A1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781812" y="2598420"/>
            <a:ext cx="1141730" cy="403860"/>
          </a:xfrm>
          <a:prstGeom prst="rect">
            <a:avLst/>
          </a:prstGeom>
          <a:solidFill>
            <a:srgbClr val="557631"/>
          </a:solidFill>
          <a:ln w="9144">
            <a:solidFill>
              <a:srgbClr val="2B3A18"/>
            </a:solidFill>
          </a:ln>
        </p:spPr>
        <p:txBody>
          <a:bodyPr vert="horz" wrap="square" lIns="0" tIns="43815" rIns="0" bIns="0" rtlCol="0">
            <a:spAutoFit/>
          </a:bodyPr>
          <a:lstStyle/>
          <a:p>
            <a:pPr marL="140970">
              <a:lnSpc>
                <a:spcPct val="100000"/>
              </a:lnSpc>
              <a:spcBef>
                <a:spcPts val="345"/>
              </a:spcBef>
            </a:pPr>
            <a:r>
              <a:rPr sz="1600" spc="-10" dirty="0">
                <a:solidFill>
                  <a:srgbClr val="FFFFFF"/>
                </a:solidFill>
                <a:latin typeface="Calibri"/>
                <a:cs typeface="Calibri"/>
              </a:rPr>
              <a:t>buenavida</a:t>
            </a:r>
            <a:endParaRPr sz="1600">
              <a:latin typeface="Calibri"/>
              <a:cs typeface="Calibri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192023" y="373379"/>
            <a:ext cx="8780145" cy="4643755"/>
            <a:chOff x="192023" y="373379"/>
            <a:chExt cx="8780145" cy="4643755"/>
          </a:xfrm>
        </p:grpSpPr>
        <p:sp>
          <p:nvSpPr>
            <p:cNvPr id="12" name="object 12"/>
            <p:cNvSpPr/>
            <p:nvPr/>
          </p:nvSpPr>
          <p:spPr>
            <a:xfrm>
              <a:off x="578357" y="2603753"/>
              <a:ext cx="1420495" cy="393700"/>
            </a:xfrm>
            <a:custGeom>
              <a:avLst/>
              <a:gdLst/>
              <a:ahLst/>
              <a:cxnLst/>
              <a:rect l="l" t="t" r="r" b="b"/>
              <a:pathLst>
                <a:path w="1420495" h="393700">
                  <a:moveTo>
                    <a:pt x="0" y="196595"/>
                  </a:moveTo>
                  <a:lnTo>
                    <a:pt x="14428" y="156972"/>
                  </a:lnTo>
                  <a:lnTo>
                    <a:pt x="55809" y="120068"/>
                  </a:lnTo>
                  <a:lnTo>
                    <a:pt x="121287" y="86673"/>
                  </a:lnTo>
                  <a:lnTo>
                    <a:pt x="162170" y="71539"/>
                  </a:lnTo>
                  <a:lnTo>
                    <a:pt x="208006" y="57578"/>
                  </a:lnTo>
                  <a:lnTo>
                    <a:pt x="258439" y="44890"/>
                  </a:lnTo>
                  <a:lnTo>
                    <a:pt x="313112" y="33573"/>
                  </a:lnTo>
                  <a:lnTo>
                    <a:pt x="371666" y="23726"/>
                  </a:lnTo>
                  <a:lnTo>
                    <a:pt x="433747" y="15448"/>
                  </a:lnTo>
                  <a:lnTo>
                    <a:pt x="498995" y="8837"/>
                  </a:lnTo>
                  <a:lnTo>
                    <a:pt x="567056" y="3993"/>
                  </a:lnTo>
                  <a:lnTo>
                    <a:pt x="637571" y="1014"/>
                  </a:lnTo>
                  <a:lnTo>
                    <a:pt x="710183" y="0"/>
                  </a:lnTo>
                  <a:lnTo>
                    <a:pt x="782788" y="1014"/>
                  </a:lnTo>
                  <a:lnTo>
                    <a:pt x="853297" y="3993"/>
                  </a:lnTo>
                  <a:lnTo>
                    <a:pt x="921353" y="8837"/>
                  </a:lnTo>
                  <a:lnTo>
                    <a:pt x="986599" y="15448"/>
                  </a:lnTo>
                  <a:lnTo>
                    <a:pt x="1048678" y="23726"/>
                  </a:lnTo>
                  <a:lnTo>
                    <a:pt x="1107233" y="33573"/>
                  </a:lnTo>
                  <a:lnTo>
                    <a:pt x="1161907" y="44890"/>
                  </a:lnTo>
                  <a:lnTo>
                    <a:pt x="1212342" y="57578"/>
                  </a:lnTo>
                  <a:lnTo>
                    <a:pt x="1258181" y="71539"/>
                  </a:lnTo>
                  <a:lnTo>
                    <a:pt x="1299067" y="86673"/>
                  </a:lnTo>
                  <a:lnTo>
                    <a:pt x="1334642" y="102883"/>
                  </a:lnTo>
                  <a:lnTo>
                    <a:pt x="1388435" y="138131"/>
                  </a:lnTo>
                  <a:lnTo>
                    <a:pt x="1416700" y="176493"/>
                  </a:lnTo>
                  <a:lnTo>
                    <a:pt x="1420368" y="196595"/>
                  </a:lnTo>
                  <a:lnTo>
                    <a:pt x="1416700" y="216698"/>
                  </a:lnTo>
                  <a:lnTo>
                    <a:pt x="1388435" y="255060"/>
                  </a:lnTo>
                  <a:lnTo>
                    <a:pt x="1334643" y="290308"/>
                  </a:lnTo>
                  <a:lnTo>
                    <a:pt x="1299067" y="306518"/>
                  </a:lnTo>
                  <a:lnTo>
                    <a:pt x="1258181" y="321652"/>
                  </a:lnTo>
                  <a:lnTo>
                    <a:pt x="1212342" y="335613"/>
                  </a:lnTo>
                  <a:lnTo>
                    <a:pt x="1161907" y="348301"/>
                  </a:lnTo>
                  <a:lnTo>
                    <a:pt x="1107233" y="359618"/>
                  </a:lnTo>
                  <a:lnTo>
                    <a:pt x="1048678" y="369465"/>
                  </a:lnTo>
                  <a:lnTo>
                    <a:pt x="986599" y="377743"/>
                  </a:lnTo>
                  <a:lnTo>
                    <a:pt x="921353" y="384354"/>
                  </a:lnTo>
                  <a:lnTo>
                    <a:pt x="853297" y="389198"/>
                  </a:lnTo>
                  <a:lnTo>
                    <a:pt x="782788" y="392177"/>
                  </a:lnTo>
                  <a:lnTo>
                    <a:pt x="710183" y="393191"/>
                  </a:lnTo>
                  <a:lnTo>
                    <a:pt x="637571" y="392177"/>
                  </a:lnTo>
                  <a:lnTo>
                    <a:pt x="567056" y="389198"/>
                  </a:lnTo>
                  <a:lnTo>
                    <a:pt x="498995" y="384354"/>
                  </a:lnTo>
                  <a:lnTo>
                    <a:pt x="433747" y="377743"/>
                  </a:lnTo>
                  <a:lnTo>
                    <a:pt x="371666" y="369465"/>
                  </a:lnTo>
                  <a:lnTo>
                    <a:pt x="313112" y="359618"/>
                  </a:lnTo>
                  <a:lnTo>
                    <a:pt x="258439" y="348301"/>
                  </a:lnTo>
                  <a:lnTo>
                    <a:pt x="208006" y="335613"/>
                  </a:lnTo>
                  <a:lnTo>
                    <a:pt x="162170" y="321652"/>
                  </a:lnTo>
                  <a:lnTo>
                    <a:pt x="121287" y="306518"/>
                  </a:lnTo>
                  <a:lnTo>
                    <a:pt x="85714" y="290308"/>
                  </a:lnTo>
                  <a:lnTo>
                    <a:pt x="31928" y="255060"/>
                  </a:lnTo>
                  <a:lnTo>
                    <a:pt x="3666" y="216698"/>
                  </a:lnTo>
                  <a:lnTo>
                    <a:pt x="0" y="196595"/>
                  </a:lnTo>
                  <a:close/>
                </a:path>
              </a:pathLst>
            </a:custGeom>
            <a:ln w="25908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692395" y="1618486"/>
              <a:ext cx="4279392" cy="3398520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373368" y="609600"/>
              <a:ext cx="1129284" cy="1129284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87779" y="3171444"/>
              <a:ext cx="1505712" cy="1344168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4567427" y="373379"/>
              <a:ext cx="0" cy="4524375"/>
            </a:xfrm>
            <a:custGeom>
              <a:avLst/>
              <a:gdLst/>
              <a:ahLst/>
              <a:cxnLst/>
              <a:rect l="l" t="t" r="r" b="b"/>
              <a:pathLst>
                <a:path h="4524375">
                  <a:moveTo>
                    <a:pt x="0" y="0"/>
                  </a:moveTo>
                  <a:lnTo>
                    <a:pt x="0" y="4524311"/>
                  </a:lnTo>
                </a:path>
              </a:pathLst>
            </a:custGeom>
            <a:ln w="9144">
              <a:solidFill>
                <a:srgbClr val="55763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" name="object 17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92023" y="4421124"/>
              <a:ext cx="1095756" cy="582168"/>
            </a:xfrm>
            <a:prstGeom prst="rect">
              <a:avLst/>
            </a:prstGeom>
          </p:spPr>
        </p:pic>
      </p:grpSp>
      <p:sp>
        <p:nvSpPr>
          <p:cNvPr id="18" name="object 18"/>
          <p:cNvSpPr txBox="1"/>
          <p:nvPr/>
        </p:nvSpPr>
        <p:spPr>
          <a:xfrm>
            <a:off x="5366765" y="270509"/>
            <a:ext cx="331216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latin typeface="Arial Narrow"/>
                <a:cs typeface="Arial Narrow"/>
              </a:rPr>
              <a:t>https://webmdhealth.com/buenavida/</a:t>
            </a:r>
            <a:endParaRPr sz="1800">
              <a:latin typeface="Arial Narrow"/>
              <a:cs typeface="Arial Narrow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66115" y="281432"/>
            <a:ext cx="3262629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latin typeface="Arial Narrow"/>
                <a:cs typeface="Arial Narrow"/>
              </a:rPr>
              <a:t>WebMD’s</a:t>
            </a:r>
            <a:r>
              <a:rPr sz="1800" b="1" spc="-70" dirty="0">
                <a:latin typeface="Arial Narrow"/>
                <a:cs typeface="Arial Narrow"/>
              </a:rPr>
              <a:t> </a:t>
            </a:r>
            <a:r>
              <a:rPr sz="1800" b="1" dirty="0">
                <a:latin typeface="Arial Narrow"/>
                <a:cs typeface="Arial Narrow"/>
              </a:rPr>
              <a:t>Wellness</a:t>
            </a:r>
            <a:r>
              <a:rPr sz="1800" b="1" spc="-35" dirty="0">
                <a:latin typeface="Arial Narrow"/>
                <a:cs typeface="Arial Narrow"/>
              </a:rPr>
              <a:t> </a:t>
            </a:r>
            <a:r>
              <a:rPr sz="1800" b="1" dirty="0">
                <a:latin typeface="Arial Narrow"/>
                <a:cs typeface="Arial Narrow"/>
              </a:rPr>
              <a:t>at</a:t>
            </a:r>
            <a:r>
              <a:rPr sz="1800" b="1" spc="-90" dirty="0">
                <a:latin typeface="Arial Narrow"/>
                <a:cs typeface="Arial Narrow"/>
              </a:rPr>
              <a:t> </a:t>
            </a:r>
            <a:r>
              <a:rPr sz="1800" b="1" spc="-10" dirty="0">
                <a:latin typeface="Arial Narrow"/>
                <a:cs typeface="Arial Narrow"/>
              </a:rPr>
              <a:t>Your</a:t>
            </a:r>
            <a:r>
              <a:rPr sz="1800" b="1" spc="-60" dirty="0">
                <a:latin typeface="Arial Narrow"/>
                <a:cs typeface="Arial Narrow"/>
              </a:rPr>
              <a:t> </a:t>
            </a:r>
            <a:r>
              <a:rPr sz="1800" b="1" dirty="0">
                <a:latin typeface="Arial Narrow"/>
                <a:cs typeface="Arial Narrow"/>
              </a:rPr>
              <a:t>Side</a:t>
            </a:r>
            <a:r>
              <a:rPr sz="1800" b="1" spc="-100" dirty="0">
                <a:latin typeface="Arial Narrow"/>
                <a:cs typeface="Arial Narrow"/>
              </a:rPr>
              <a:t> </a:t>
            </a:r>
            <a:r>
              <a:rPr sz="1800" b="1" spc="-25" dirty="0">
                <a:latin typeface="Arial Narrow"/>
                <a:cs typeface="Arial Narrow"/>
              </a:rPr>
              <a:t>App</a:t>
            </a:r>
            <a:endParaRPr sz="1800">
              <a:latin typeface="Arial Narrow"/>
              <a:cs typeface="Arial Narrow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58108" y="1814322"/>
            <a:ext cx="282575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405825"/>
                </a:solidFill>
              </a:rPr>
              <a:t>Other</a:t>
            </a:r>
            <a:r>
              <a:rPr spc="-65" dirty="0">
                <a:solidFill>
                  <a:srgbClr val="405825"/>
                </a:solidFill>
              </a:rPr>
              <a:t> </a:t>
            </a:r>
            <a:r>
              <a:rPr dirty="0">
                <a:solidFill>
                  <a:srgbClr val="405825"/>
                </a:solidFill>
              </a:rPr>
              <a:t>ERS</a:t>
            </a:r>
            <a:r>
              <a:rPr spc="-45" dirty="0">
                <a:solidFill>
                  <a:srgbClr val="405825"/>
                </a:solidFill>
              </a:rPr>
              <a:t> </a:t>
            </a:r>
            <a:r>
              <a:rPr spc="-20" dirty="0">
                <a:solidFill>
                  <a:srgbClr val="405825"/>
                </a:solidFill>
              </a:rPr>
              <a:t>News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7340" y="72085"/>
            <a:ext cx="612267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ERS</a:t>
            </a:r>
            <a:r>
              <a:rPr spc="-80" dirty="0"/>
              <a:t> </a:t>
            </a:r>
            <a:r>
              <a:rPr dirty="0"/>
              <a:t>Transition</a:t>
            </a:r>
            <a:r>
              <a:rPr spc="-95" dirty="0"/>
              <a:t> </a:t>
            </a:r>
            <a:r>
              <a:rPr dirty="0"/>
              <a:t>to</a:t>
            </a:r>
            <a:r>
              <a:rPr spc="-70" dirty="0"/>
              <a:t> </a:t>
            </a:r>
            <a:r>
              <a:rPr dirty="0"/>
              <a:t>CAPPS</a:t>
            </a:r>
            <a:r>
              <a:rPr spc="-75" dirty="0"/>
              <a:t> </a:t>
            </a:r>
            <a:r>
              <a:rPr spc="-10" dirty="0"/>
              <a:t>Financials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00050" y="344089"/>
            <a:ext cx="7908290" cy="4566285"/>
          </a:xfrm>
          <a:prstGeom prst="rect">
            <a:avLst/>
          </a:prstGeom>
        </p:spPr>
        <p:txBody>
          <a:bodyPr vert="horz" wrap="square" lIns="0" tIns="245110" rIns="0" bIns="0" rtlCol="0">
            <a:spAutoFit/>
          </a:bodyPr>
          <a:lstStyle/>
          <a:p>
            <a:pPr marL="119380">
              <a:lnSpc>
                <a:spcPct val="100000"/>
              </a:lnSpc>
              <a:spcBef>
                <a:spcPts val="1930"/>
              </a:spcBef>
            </a:pPr>
            <a:r>
              <a:rPr sz="2800" i="1" dirty="0">
                <a:latin typeface="Goudy Old Style"/>
                <a:cs typeface="Goudy Old Style"/>
              </a:rPr>
              <a:t>Changes</a:t>
            </a:r>
            <a:r>
              <a:rPr sz="2800" i="1" spc="-40" dirty="0">
                <a:latin typeface="Goudy Old Style"/>
                <a:cs typeface="Goudy Old Style"/>
              </a:rPr>
              <a:t> </a:t>
            </a:r>
            <a:r>
              <a:rPr sz="2800" i="1" dirty="0">
                <a:latin typeface="Goudy Old Style"/>
                <a:cs typeface="Goudy Old Style"/>
              </a:rPr>
              <a:t>to</a:t>
            </a:r>
            <a:r>
              <a:rPr sz="2800" i="1" spc="-50" dirty="0">
                <a:latin typeface="Goudy Old Style"/>
                <a:cs typeface="Goudy Old Style"/>
              </a:rPr>
              <a:t> </a:t>
            </a:r>
            <a:r>
              <a:rPr sz="2800" i="1" dirty="0">
                <a:latin typeface="Goudy Old Style"/>
                <a:cs typeface="Goudy Old Style"/>
              </a:rPr>
              <a:t>pension</a:t>
            </a:r>
            <a:r>
              <a:rPr sz="2800" i="1" spc="-40" dirty="0">
                <a:latin typeface="Goudy Old Style"/>
                <a:cs typeface="Goudy Old Style"/>
              </a:rPr>
              <a:t> </a:t>
            </a:r>
            <a:r>
              <a:rPr sz="2800" i="1" dirty="0">
                <a:latin typeface="Goudy Old Style"/>
                <a:cs typeface="Goudy Old Style"/>
              </a:rPr>
              <a:t>and</a:t>
            </a:r>
            <a:r>
              <a:rPr sz="2800" i="1" spc="-50" dirty="0">
                <a:latin typeface="Goudy Old Style"/>
                <a:cs typeface="Goudy Old Style"/>
              </a:rPr>
              <a:t> </a:t>
            </a:r>
            <a:r>
              <a:rPr sz="2800" i="1" dirty="0">
                <a:latin typeface="Goudy Old Style"/>
                <a:cs typeface="Goudy Old Style"/>
              </a:rPr>
              <a:t>benefits</a:t>
            </a:r>
            <a:r>
              <a:rPr sz="2800" i="1" spc="-45" dirty="0">
                <a:latin typeface="Goudy Old Style"/>
                <a:cs typeface="Goudy Old Style"/>
              </a:rPr>
              <a:t> </a:t>
            </a:r>
            <a:r>
              <a:rPr sz="2800" i="1" dirty="0">
                <a:latin typeface="Goudy Old Style"/>
                <a:cs typeface="Goudy Old Style"/>
              </a:rPr>
              <a:t>billing</a:t>
            </a:r>
            <a:r>
              <a:rPr sz="2800" i="1" spc="-30" dirty="0">
                <a:latin typeface="Goudy Old Style"/>
                <a:cs typeface="Goudy Old Style"/>
              </a:rPr>
              <a:t> </a:t>
            </a:r>
            <a:r>
              <a:rPr sz="2800" i="1" dirty="0">
                <a:latin typeface="Goudy Old Style"/>
                <a:cs typeface="Goudy Old Style"/>
              </a:rPr>
              <a:t>for</a:t>
            </a:r>
            <a:r>
              <a:rPr sz="2800" i="1" spc="-65" dirty="0">
                <a:latin typeface="Goudy Old Style"/>
                <a:cs typeface="Goudy Old Style"/>
              </a:rPr>
              <a:t> </a:t>
            </a:r>
            <a:r>
              <a:rPr sz="2800" i="1" spc="-10" dirty="0">
                <a:latin typeface="Goudy Old Style"/>
                <a:cs typeface="Goudy Old Style"/>
              </a:rPr>
              <a:t>employers</a:t>
            </a:r>
            <a:endParaRPr sz="2800">
              <a:latin typeface="Goudy Old Style"/>
              <a:cs typeface="Goudy Old Style"/>
            </a:endParaRPr>
          </a:p>
          <a:p>
            <a:pPr marL="241300" marR="5080" indent="-228600">
              <a:lnSpc>
                <a:spcPct val="100000"/>
              </a:lnSpc>
              <a:spcBef>
                <a:spcPts val="1515"/>
              </a:spcBef>
              <a:buClr>
                <a:srgbClr val="557631"/>
              </a:buClr>
              <a:buSzPct val="84782"/>
              <a:buFont typeface="Wingdings 2"/>
              <a:buChar char=""/>
              <a:tabLst>
                <a:tab pos="241300" algn="l"/>
              </a:tabLst>
            </a:pPr>
            <a:r>
              <a:rPr sz="2300" dirty="0">
                <a:latin typeface="Arial Narrow"/>
                <a:cs typeface="Arial Narrow"/>
              </a:rPr>
              <a:t>ERS</a:t>
            </a:r>
            <a:r>
              <a:rPr sz="2300" spc="-10" dirty="0">
                <a:latin typeface="Arial Narrow"/>
                <a:cs typeface="Arial Narrow"/>
              </a:rPr>
              <a:t> </a:t>
            </a:r>
            <a:r>
              <a:rPr sz="2300" dirty="0">
                <a:latin typeface="Arial Narrow"/>
                <a:cs typeface="Arial Narrow"/>
              </a:rPr>
              <a:t>plans</a:t>
            </a:r>
            <a:r>
              <a:rPr sz="2300" spc="-30" dirty="0">
                <a:latin typeface="Arial Narrow"/>
                <a:cs typeface="Arial Narrow"/>
              </a:rPr>
              <a:t> </a:t>
            </a:r>
            <a:r>
              <a:rPr sz="2300" dirty="0">
                <a:latin typeface="Arial Narrow"/>
                <a:cs typeface="Arial Narrow"/>
              </a:rPr>
              <a:t>to</a:t>
            </a:r>
            <a:r>
              <a:rPr sz="2300" spc="-15" dirty="0">
                <a:latin typeface="Arial Narrow"/>
                <a:cs typeface="Arial Narrow"/>
              </a:rPr>
              <a:t> </a:t>
            </a:r>
            <a:r>
              <a:rPr sz="2300" dirty="0">
                <a:latin typeface="Arial Narrow"/>
                <a:cs typeface="Arial Narrow"/>
              </a:rPr>
              <a:t>move</a:t>
            </a:r>
            <a:r>
              <a:rPr sz="2300" spc="-5" dirty="0">
                <a:latin typeface="Arial Narrow"/>
                <a:cs typeface="Arial Narrow"/>
              </a:rPr>
              <a:t> </a:t>
            </a:r>
            <a:r>
              <a:rPr sz="2300" dirty="0">
                <a:latin typeface="Arial Narrow"/>
                <a:cs typeface="Arial Narrow"/>
              </a:rPr>
              <a:t>to</a:t>
            </a:r>
            <a:r>
              <a:rPr sz="2300" spc="-5" dirty="0">
                <a:latin typeface="Arial Narrow"/>
                <a:cs typeface="Arial Narrow"/>
              </a:rPr>
              <a:t> </a:t>
            </a:r>
            <a:r>
              <a:rPr sz="2300" dirty="0">
                <a:latin typeface="Arial Narrow"/>
                <a:cs typeface="Arial Narrow"/>
              </a:rPr>
              <a:t>the</a:t>
            </a:r>
            <a:r>
              <a:rPr sz="2300" spc="-20" dirty="0">
                <a:latin typeface="Arial Narrow"/>
                <a:cs typeface="Arial Narrow"/>
              </a:rPr>
              <a:t> </a:t>
            </a:r>
            <a:r>
              <a:rPr sz="2300" spc="-10" dirty="0">
                <a:latin typeface="Arial Narrow"/>
                <a:cs typeface="Arial Narrow"/>
              </a:rPr>
              <a:t>Centralized</a:t>
            </a:r>
            <a:r>
              <a:rPr sz="2300" spc="-114" dirty="0">
                <a:latin typeface="Arial Narrow"/>
                <a:cs typeface="Arial Narrow"/>
              </a:rPr>
              <a:t> </a:t>
            </a:r>
            <a:r>
              <a:rPr sz="2300" dirty="0">
                <a:latin typeface="Arial Narrow"/>
                <a:cs typeface="Arial Narrow"/>
              </a:rPr>
              <a:t>Accounting</a:t>
            </a:r>
            <a:r>
              <a:rPr sz="2300" spc="-45" dirty="0">
                <a:latin typeface="Arial Narrow"/>
                <a:cs typeface="Arial Narrow"/>
              </a:rPr>
              <a:t> </a:t>
            </a:r>
            <a:r>
              <a:rPr sz="2300" dirty="0">
                <a:latin typeface="Arial Narrow"/>
                <a:cs typeface="Arial Narrow"/>
              </a:rPr>
              <a:t>and</a:t>
            </a:r>
            <a:r>
              <a:rPr sz="2300" spc="-25" dirty="0">
                <a:latin typeface="Arial Narrow"/>
                <a:cs typeface="Arial Narrow"/>
              </a:rPr>
              <a:t> </a:t>
            </a:r>
            <a:r>
              <a:rPr sz="2300" spc="-10" dirty="0">
                <a:latin typeface="Arial Narrow"/>
                <a:cs typeface="Arial Narrow"/>
              </a:rPr>
              <a:t>Payroll/Personnel </a:t>
            </a:r>
            <a:r>
              <a:rPr sz="2300" dirty="0">
                <a:latin typeface="Arial Narrow"/>
                <a:cs typeface="Arial Narrow"/>
              </a:rPr>
              <a:t>System</a:t>
            </a:r>
            <a:r>
              <a:rPr sz="2300" spc="-50" dirty="0">
                <a:latin typeface="Arial Narrow"/>
                <a:cs typeface="Arial Narrow"/>
              </a:rPr>
              <a:t> </a:t>
            </a:r>
            <a:r>
              <a:rPr sz="2300" dirty="0">
                <a:latin typeface="Arial Narrow"/>
                <a:cs typeface="Arial Narrow"/>
              </a:rPr>
              <a:t>for</a:t>
            </a:r>
            <a:r>
              <a:rPr sz="2300" spc="-45" dirty="0">
                <a:latin typeface="Arial Narrow"/>
                <a:cs typeface="Arial Narrow"/>
              </a:rPr>
              <a:t> </a:t>
            </a:r>
            <a:r>
              <a:rPr sz="2300" dirty="0">
                <a:latin typeface="Arial Narrow"/>
                <a:cs typeface="Arial Narrow"/>
              </a:rPr>
              <a:t>financials</a:t>
            </a:r>
            <a:r>
              <a:rPr sz="2300" spc="-55" dirty="0">
                <a:latin typeface="Arial Narrow"/>
                <a:cs typeface="Arial Narrow"/>
              </a:rPr>
              <a:t> </a:t>
            </a:r>
            <a:r>
              <a:rPr sz="2300" dirty="0">
                <a:latin typeface="Arial Narrow"/>
                <a:cs typeface="Arial Narrow"/>
              </a:rPr>
              <a:t>in</a:t>
            </a:r>
            <a:r>
              <a:rPr sz="2300" spc="-30" dirty="0">
                <a:latin typeface="Arial Narrow"/>
                <a:cs typeface="Arial Narrow"/>
              </a:rPr>
              <a:t> </a:t>
            </a:r>
            <a:r>
              <a:rPr sz="2300" dirty="0">
                <a:latin typeface="Arial Narrow"/>
                <a:cs typeface="Arial Narrow"/>
              </a:rPr>
              <a:t>fall</a:t>
            </a:r>
            <a:r>
              <a:rPr sz="2300" spc="-25" dirty="0">
                <a:latin typeface="Arial Narrow"/>
                <a:cs typeface="Arial Narrow"/>
              </a:rPr>
              <a:t> </a:t>
            </a:r>
            <a:r>
              <a:rPr sz="2300" spc="-10" dirty="0">
                <a:latin typeface="Arial Narrow"/>
                <a:cs typeface="Arial Narrow"/>
              </a:rPr>
              <a:t>2025.</a:t>
            </a:r>
            <a:endParaRPr sz="2300">
              <a:latin typeface="Arial Narrow"/>
              <a:cs typeface="Arial Narrow"/>
            </a:endParaRPr>
          </a:p>
          <a:p>
            <a:pPr marL="240665" indent="-227965">
              <a:lnSpc>
                <a:spcPct val="100000"/>
              </a:lnSpc>
              <a:spcBef>
                <a:spcPts val="600"/>
              </a:spcBef>
              <a:buClr>
                <a:srgbClr val="557631"/>
              </a:buClr>
              <a:buSzPct val="84782"/>
              <a:buFont typeface="Wingdings 2"/>
              <a:buChar char=""/>
              <a:tabLst>
                <a:tab pos="240665" algn="l"/>
              </a:tabLst>
            </a:pPr>
            <a:r>
              <a:rPr sz="2300" dirty="0">
                <a:latin typeface="Arial Narrow"/>
                <a:cs typeface="Arial Narrow"/>
              </a:rPr>
              <a:t>Employers</a:t>
            </a:r>
            <a:r>
              <a:rPr sz="2300" spc="-70" dirty="0">
                <a:latin typeface="Arial Narrow"/>
                <a:cs typeface="Arial Narrow"/>
              </a:rPr>
              <a:t> </a:t>
            </a:r>
            <a:r>
              <a:rPr sz="2300" dirty="0">
                <a:latin typeface="Arial Narrow"/>
                <a:cs typeface="Arial Narrow"/>
              </a:rPr>
              <a:t>should</a:t>
            </a:r>
            <a:r>
              <a:rPr sz="2300" spc="-45" dirty="0">
                <a:latin typeface="Arial Narrow"/>
                <a:cs typeface="Arial Narrow"/>
              </a:rPr>
              <a:t> </a:t>
            </a:r>
            <a:r>
              <a:rPr sz="2300" dirty="0">
                <a:latin typeface="Arial Narrow"/>
                <a:cs typeface="Arial Narrow"/>
              </a:rPr>
              <a:t>expect</a:t>
            </a:r>
            <a:r>
              <a:rPr sz="2300" spc="-65" dirty="0">
                <a:latin typeface="Arial Narrow"/>
                <a:cs typeface="Arial Narrow"/>
              </a:rPr>
              <a:t> </a:t>
            </a:r>
            <a:r>
              <a:rPr sz="2300" dirty="0">
                <a:latin typeface="Arial Narrow"/>
                <a:cs typeface="Arial Narrow"/>
              </a:rPr>
              <a:t>changes</a:t>
            </a:r>
            <a:r>
              <a:rPr sz="2300" spc="-70" dirty="0">
                <a:latin typeface="Arial Narrow"/>
                <a:cs typeface="Arial Narrow"/>
              </a:rPr>
              <a:t> </a:t>
            </a:r>
            <a:r>
              <a:rPr sz="2300" dirty="0">
                <a:latin typeface="Arial Narrow"/>
                <a:cs typeface="Arial Narrow"/>
              </a:rPr>
              <a:t>to</a:t>
            </a:r>
            <a:r>
              <a:rPr sz="2300" spc="-30" dirty="0">
                <a:latin typeface="Arial Narrow"/>
                <a:cs typeface="Arial Narrow"/>
              </a:rPr>
              <a:t> </a:t>
            </a:r>
            <a:r>
              <a:rPr sz="2300" dirty="0">
                <a:latin typeface="Arial Narrow"/>
                <a:cs typeface="Arial Narrow"/>
              </a:rPr>
              <a:t>the</a:t>
            </a:r>
            <a:r>
              <a:rPr sz="2300" spc="-40" dirty="0">
                <a:latin typeface="Arial Narrow"/>
                <a:cs typeface="Arial Narrow"/>
              </a:rPr>
              <a:t> </a:t>
            </a:r>
            <a:r>
              <a:rPr sz="2300" dirty="0">
                <a:latin typeface="Arial Narrow"/>
                <a:cs typeface="Arial Narrow"/>
              </a:rPr>
              <a:t>following</a:t>
            </a:r>
            <a:r>
              <a:rPr sz="2300" spc="-50" dirty="0">
                <a:latin typeface="Arial Narrow"/>
                <a:cs typeface="Arial Narrow"/>
              </a:rPr>
              <a:t> </a:t>
            </a:r>
            <a:r>
              <a:rPr sz="2300" spc="-10" dirty="0">
                <a:latin typeface="Arial Narrow"/>
                <a:cs typeface="Arial Narrow"/>
              </a:rPr>
              <a:t>processes:</a:t>
            </a:r>
            <a:endParaRPr sz="2300">
              <a:latin typeface="Arial Narrow"/>
              <a:cs typeface="Arial Narrow"/>
            </a:endParaRPr>
          </a:p>
          <a:p>
            <a:pPr marL="469265" lvl="1" indent="-227965">
              <a:lnSpc>
                <a:spcPct val="100000"/>
              </a:lnSpc>
              <a:spcBef>
                <a:spcPts val="600"/>
              </a:spcBef>
              <a:buClr>
                <a:srgbClr val="557631"/>
              </a:buClr>
              <a:buSzPct val="73913"/>
              <a:buFont typeface="Wingdings"/>
              <a:buChar char=""/>
              <a:tabLst>
                <a:tab pos="469265" algn="l"/>
              </a:tabLst>
            </a:pPr>
            <a:r>
              <a:rPr sz="2300" dirty="0">
                <a:latin typeface="Arial Narrow"/>
                <a:cs typeface="Arial Narrow"/>
              </a:rPr>
              <a:t>Insurance</a:t>
            </a:r>
            <a:r>
              <a:rPr sz="2300" spc="-75" dirty="0">
                <a:latin typeface="Arial Narrow"/>
                <a:cs typeface="Arial Narrow"/>
              </a:rPr>
              <a:t> </a:t>
            </a:r>
            <a:r>
              <a:rPr sz="2300" dirty="0">
                <a:latin typeface="Arial Narrow"/>
                <a:cs typeface="Arial Narrow"/>
              </a:rPr>
              <a:t>billing</a:t>
            </a:r>
            <a:r>
              <a:rPr sz="2300" spc="-25" dirty="0">
                <a:latin typeface="Arial Narrow"/>
                <a:cs typeface="Arial Narrow"/>
              </a:rPr>
              <a:t> </a:t>
            </a:r>
            <a:r>
              <a:rPr sz="2300" dirty="0">
                <a:latin typeface="Arial Narrow"/>
                <a:cs typeface="Arial Narrow"/>
              </a:rPr>
              <a:t>and</a:t>
            </a:r>
            <a:r>
              <a:rPr sz="2300" spc="-35" dirty="0">
                <a:latin typeface="Arial Narrow"/>
                <a:cs typeface="Arial Narrow"/>
              </a:rPr>
              <a:t> </a:t>
            </a:r>
            <a:r>
              <a:rPr sz="2300" dirty="0">
                <a:latin typeface="Arial Narrow"/>
                <a:cs typeface="Arial Narrow"/>
              </a:rPr>
              <a:t>payment</a:t>
            </a:r>
            <a:r>
              <a:rPr sz="2300" spc="-70" dirty="0">
                <a:latin typeface="Arial Narrow"/>
                <a:cs typeface="Arial Narrow"/>
              </a:rPr>
              <a:t> </a:t>
            </a:r>
            <a:r>
              <a:rPr sz="2300" spc="-10" dirty="0">
                <a:latin typeface="Arial Narrow"/>
                <a:cs typeface="Arial Narrow"/>
              </a:rPr>
              <a:t>reports</a:t>
            </a:r>
            <a:endParaRPr sz="2300">
              <a:latin typeface="Arial Narrow"/>
              <a:cs typeface="Arial Narrow"/>
            </a:endParaRPr>
          </a:p>
          <a:p>
            <a:pPr marL="469265" lvl="1" indent="-227965">
              <a:lnSpc>
                <a:spcPct val="100000"/>
              </a:lnSpc>
              <a:spcBef>
                <a:spcPts val="600"/>
              </a:spcBef>
              <a:buClr>
                <a:srgbClr val="557631"/>
              </a:buClr>
              <a:buSzPct val="73913"/>
              <a:buFont typeface="Wingdings"/>
              <a:buChar char=""/>
              <a:tabLst>
                <a:tab pos="469265" algn="l"/>
              </a:tabLst>
            </a:pPr>
            <a:r>
              <a:rPr sz="2300" dirty="0">
                <a:latin typeface="Arial Narrow"/>
                <a:cs typeface="Arial Narrow"/>
              </a:rPr>
              <a:t>Insurance</a:t>
            </a:r>
            <a:r>
              <a:rPr sz="2300" spc="-60" dirty="0">
                <a:latin typeface="Arial Narrow"/>
                <a:cs typeface="Arial Narrow"/>
              </a:rPr>
              <a:t> </a:t>
            </a:r>
            <a:r>
              <a:rPr sz="2300" dirty="0">
                <a:latin typeface="Arial Narrow"/>
                <a:cs typeface="Arial Narrow"/>
              </a:rPr>
              <a:t>account</a:t>
            </a:r>
            <a:r>
              <a:rPr sz="2300" spc="-55" dirty="0">
                <a:latin typeface="Arial Narrow"/>
                <a:cs typeface="Arial Narrow"/>
              </a:rPr>
              <a:t> </a:t>
            </a:r>
            <a:r>
              <a:rPr sz="2300" spc="-10" dirty="0">
                <a:latin typeface="Arial Narrow"/>
                <a:cs typeface="Arial Narrow"/>
              </a:rPr>
              <a:t>reconciliations</a:t>
            </a:r>
            <a:endParaRPr sz="2300">
              <a:latin typeface="Arial Narrow"/>
              <a:cs typeface="Arial Narrow"/>
            </a:endParaRPr>
          </a:p>
          <a:p>
            <a:pPr marL="240665" indent="-227965">
              <a:lnSpc>
                <a:spcPct val="100000"/>
              </a:lnSpc>
              <a:spcBef>
                <a:spcPts val="605"/>
              </a:spcBef>
              <a:buClr>
                <a:srgbClr val="557631"/>
              </a:buClr>
              <a:buSzPct val="84782"/>
              <a:buFont typeface="Wingdings 2"/>
              <a:buChar char=""/>
              <a:tabLst>
                <a:tab pos="240665" algn="l"/>
              </a:tabLst>
            </a:pPr>
            <a:r>
              <a:rPr sz="2300" dirty="0">
                <a:latin typeface="Arial Narrow"/>
                <a:cs typeface="Arial Narrow"/>
              </a:rPr>
              <a:t>ERS</a:t>
            </a:r>
            <a:r>
              <a:rPr sz="2300" spc="-25" dirty="0">
                <a:latin typeface="Arial Narrow"/>
                <a:cs typeface="Arial Narrow"/>
              </a:rPr>
              <a:t> </a:t>
            </a:r>
            <a:r>
              <a:rPr sz="2300" dirty="0">
                <a:latin typeface="Arial Narrow"/>
                <a:cs typeface="Arial Narrow"/>
              </a:rPr>
              <a:t>does</a:t>
            </a:r>
            <a:r>
              <a:rPr sz="2300" spc="-45" dirty="0">
                <a:latin typeface="Arial Narrow"/>
                <a:cs typeface="Arial Narrow"/>
              </a:rPr>
              <a:t> </a:t>
            </a:r>
            <a:r>
              <a:rPr sz="2300" b="1" u="sng" dirty="0">
                <a:uFill>
                  <a:solidFill>
                    <a:srgbClr val="000000"/>
                  </a:solidFill>
                </a:uFill>
                <a:latin typeface="Arial Narrow"/>
                <a:cs typeface="Arial Narrow"/>
              </a:rPr>
              <a:t>not</a:t>
            </a:r>
            <a:r>
              <a:rPr sz="2300" b="1" u="none" spc="-20" dirty="0">
                <a:latin typeface="Arial Narrow"/>
                <a:cs typeface="Arial Narrow"/>
              </a:rPr>
              <a:t> </a:t>
            </a:r>
            <a:r>
              <a:rPr sz="2300" u="none" dirty="0">
                <a:latin typeface="Arial Narrow"/>
                <a:cs typeface="Arial Narrow"/>
              </a:rPr>
              <a:t>expect</a:t>
            </a:r>
            <a:r>
              <a:rPr sz="2300" u="none" spc="-50" dirty="0">
                <a:latin typeface="Arial Narrow"/>
                <a:cs typeface="Arial Narrow"/>
              </a:rPr>
              <a:t> </a:t>
            </a:r>
            <a:r>
              <a:rPr sz="2300" u="none" dirty="0">
                <a:latin typeface="Arial Narrow"/>
                <a:cs typeface="Arial Narrow"/>
              </a:rPr>
              <a:t>the</a:t>
            </a:r>
            <a:r>
              <a:rPr sz="2300" u="none" spc="-30" dirty="0">
                <a:latin typeface="Arial Narrow"/>
                <a:cs typeface="Arial Narrow"/>
              </a:rPr>
              <a:t> </a:t>
            </a:r>
            <a:r>
              <a:rPr sz="2300" u="none" dirty="0">
                <a:latin typeface="Arial Narrow"/>
                <a:cs typeface="Arial Narrow"/>
              </a:rPr>
              <a:t>following</a:t>
            </a:r>
            <a:r>
              <a:rPr sz="2300" u="none" spc="-15" dirty="0">
                <a:latin typeface="Arial Narrow"/>
                <a:cs typeface="Arial Narrow"/>
              </a:rPr>
              <a:t> </a:t>
            </a:r>
            <a:r>
              <a:rPr sz="2300" u="none" dirty="0">
                <a:latin typeface="Arial Narrow"/>
                <a:cs typeface="Arial Narrow"/>
              </a:rPr>
              <a:t>processes</a:t>
            </a:r>
            <a:r>
              <a:rPr sz="2300" u="none" spc="-70" dirty="0">
                <a:latin typeface="Arial Narrow"/>
                <a:cs typeface="Arial Narrow"/>
              </a:rPr>
              <a:t> </a:t>
            </a:r>
            <a:r>
              <a:rPr sz="2300" u="none" dirty="0">
                <a:latin typeface="Arial Narrow"/>
                <a:cs typeface="Arial Narrow"/>
              </a:rPr>
              <a:t>to</a:t>
            </a:r>
            <a:r>
              <a:rPr sz="2300" u="none" spc="-25" dirty="0">
                <a:latin typeface="Arial Narrow"/>
                <a:cs typeface="Arial Narrow"/>
              </a:rPr>
              <a:t> </a:t>
            </a:r>
            <a:r>
              <a:rPr sz="2300" u="none" spc="-10" dirty="0">
                <a:latin typeface="Arial Narrow"/>
                <a:cs typeface="Arial Narrow"/>
              </a:rPr>
              <a:t>change:</a:t>
            </a:r>
            <a:endParaRPr sz="2300">
              <a:latin typeface="Arial Narrow"/>
              <a:cs typeface="Arial Narrow"/>
            </a:endParaRPr>
          </a:p>
          <a:p>
            <a:pPr marL="469265" lvl="1" indent="-227965">
              <a:lnSpc>
                <a:spcPct val="100000"/>
              </a:lnSpc>
              <a:spcBef>
                <a:spcPts val="600"/>
              </a:spcBef>
              <a:buClr>
                <a:srgbClr val="557631"/>
              </a:buClr>
              <a:buSzPct val="73913"/>
              <a:buFont typeface="Wingdings"/>
              <a:buChar char=""/>
              <a:tabLst>
                <a:tab pos="469265" algn="l"/>
              </a:tabLst>
            </a:pPr>
            <a:r>
              <a:rPr sz="2300" dirty="0">
                <a:latin typeface="Arial Narrow"/>
                <a:cs typeface="Arial Narrow"/>
              </a:rPr>
              <a:t>Insurance</a:t>
            </a:r>
            <a:r>
              <a:rPr sz="2300" spc="-55" dirty="0">
                <a:latin typeface="Arial Narrow"/>
                <a:cs typeface="Arial Narrow"/>
              </a:rPr>
              <a:t> </a:t>
            </a:r>
            <a:r>
              <a:rPr sz="2300" dirty="0">
                <a:latin typeface="Arial Narrow"/>
                <a:cs typeface="Arial Narrow"/>
              </a:rPr>
              <a:t>or</a:t>
            </a:r>
            <a:r>
              <a:rPr sz="2300" spc="-10" dirty="0">
                <a:latin typeface="Arial Narrow"/>
                <a:cs typeface="Arial Narrow"/>
              </a:rPr>
              <a:t> </a:t>
            </a:r>
            <a:r>
              <a:rPr sz="2300" dirty="0">
                <a:latin typeface="Arial Narrow"/>
                <a:cs typeface="Arial Narrow"/>
              </a:rPr>
              <a:t>pension</a:t>
            </a:r>
            <a:r>
              <a:rPr sz="2300" spc="-45" dirty="0">
                <a:latin typeface="Arial Narrow"/>
                <a:cs typeface="Arial Narrow"/>
              </a:rPr>
              <a:t> </a:t>
            </a:r>
            <a:r>
              <a:rPr sz="2300" spc="-10" dirty="0">
                <a:latin typeface="Arial Narrow"/>
                <a:cs typeface="Arial Narrow"/>
              </a:rPr>
              <a:t>payments</a:t>
            </a:r>
            <a:endParaRPr sz="2300">
              <a:latin typeface="Arial Narrow"/>
              <a:cs typeface="Arial Narrow"/>
            </a:endParaRPr>
          </a:p>
          <a:p>
            <a:pPr marL="469265" lvl="1" indent="-227965">
              <a:lnSpc>
                <a:spcPct val="100000"/>
              </a:lnSpc>
              <a:spcBef>
                <a:spcPts val="600"/>
              </a:spcBef>
              <a:buClr>
                <a:srgbClr val="557631"/>
              </a:buClr>
              <a:buSzPct val="73913"/>
              <a:buFont typeface="Wingdings"/>
              <a:buChar char=""/>
              <a:tabLst>
                <a:tab pos="469265" algn="l"/>
              </a:tabLst>
            </a:pPr>
            <a:r>
              <a:rPr sz="2300" dirty="0">
                <a:latin typeface="Arial Narrow"/>
                <a:cs typeface="Arial Narrow"/>
              </a:rPr>
              <a:t>Benefits</a:t>
            </a:r>
            <a:r>
              <a:rPr sz="2300" spc="-65" dirty="0">
                <a:latin typeface="Arial Narrow"/>
                <a:cs typeface="Arial Narrow"/>
              </a:rPr>
              <a:t> </a:t>
            </a:r>
            <a:r>
              <a:rPr sz="2300" dirty="0">
                <a:latin typeface="Arial Narrow"/>
                <a:cs typeface="Arial Narrow"/>
              </a:rPr>
              <a:t>enrollment</a:t>
            </a:r>
            <a:r>
              <a:rPr sz="2300" spc="-25" dirty="0">
                <a:latin typeface="Arial Narrow"/>
                <a:cs typeface="Arial Narrow"/>
              </a:rPr>
              <a:t> </a:t>
            </a:r>
            <a:r>
              <a:rPr sz="2300" dirty="0">
                <a:latin typeface="Arial Narrow"/>
                <a:cs typeface="Arial Narrow"/>
              </a:rPr>
              <a:t>or</a:t>
            </a:r>
            <a:r>
              <a:rPr sz="2300" spc="-45" dirty="0">
                <a:latin typeface="Arial Narrow"/>
                <a:cs typeface="Arial Narrow"/>
              </a:rPr>
              <a:t> </a:t>
            </a:r>
            <a:r>
              <a:rPr sz="2300" spc="-10" dirty="0">
                <a:latin typeface="Arial Narrow"/>
                <a:cs typeface="Arial Narrow"/>
              </a:rPr>
              <a:t>administration</a:t>
            </a:r>
            <a:endParaRPr sz="2300">
              <a:latin typeface="Arial Narrow"/>
              <a:cs typeface="Arial Narrow"/>
            </a:endParaRPr>
          </a:p>
          <a:p>
            <a:pPr marL="240665" indent="-227965">
              <a:lnSpc>
                <a:spcPct val="100000"/>
              </a:lnSpc>
              <a:spcBef>
                <a:spcPts val="600"/>
              </a:spcBef>
              <a:buClr>
                <a:srgbClr val="557631"/>
              </a:buClr>
              <a:buSzPct val="84782"/>
              <a:buFont typeface="Wingdings 2"/>
              <a:buChar char=""/>
              <a:tabLst>
                <a:tab pos="240665" algn="l"/>
              </a:tabLst>
            </a:pPr>
            <a:r>
              <a:rPr sz="2300" dirty="0">
                <a:latin typeface="Arial Narrow"/>
                <a:cs typeface="Arial Narrow"/>
              </a:rPr>
              <a:t>ERS</a:t>
            </a:r>
            <a:r>
              <a:rPr sz="2300" spc="-15" dirty="0">
                <a:latin typeface="Arial Narrow"/>
                <a:cs typeface="Arial Narrow"/>
              </a:rPr>
              <a:t> </a:t>
            </a:r>
            <a:r>
              <a:rPr sz="2300" dirty="0">
                <a:latin typeface="Arial Narrow"/>
                <a:cs typeface="Arial Narrow"/>
              </a:rPr>
              <a:t>will</a:t>
            </a:r>
            <a:r>
              <a:rPr sz="2300" spc="-15" dirty="0">
                <a:latin typeface="Arial Narrow"/>
                <a:cs typeface="Arial Narrow"/>
              </a:rPr>
              <a:t> </a:t>
            </a:r>
            <a:r>
              <a:rPr sz="2300" dirty="0">
                <a:latin typeface="Arial Narrow"/>
                <a:cs typeface="Arial Narrow"/>
              </a:rPr>
              <a:t>provide</a:t>
            </a:r>
            <a:r>
              <a:rPr sz="2300" spc="-35" dirty="0">
                <a:latin typeface="Arial Narrow"/>
                <a:cs typeface="Arial Narrow"/>
              </a:rPr>
              <a:t> </a:t>
            </a:r>
            <a:r>
              <a:rPr sz="2300" dirty="0">
                <a:latin typeface="Arial Narrow"/>
                <a:cs typeface="Arial Narrow"/>
              </a:rPr>
              <a:t>more</a:t>
            </a:r>
            <a:r>
              <a:rPr sz="2300" spc="-15" dirty="0">
                <a:latin typeface="Arial Narrow"/>
                <a:cs typeface="Arial Narrow"/>
              </a:rPr>
              <a:t> </a:t>
            </a:r>
            <a:r>
              <a:rPr sz="2300" spc="-10" dirty="0">
                <a:latin typeface="Arial Narrow"/>
                <a:cs typeface="Arial Narrow"/>
              </a:rPr>
              <a:t>information</a:t>
            </a:r>
            <a:r>
              <a:rPr sz="2300" spc="-35" dirty="0">
                <a:latin typeface="Arial Narrow"/>
                <a:cs typeface="Arial Narrow"/>
              </a:rPr>
              <a:t> </a:t>
            </a:r>
            <a:r>
              <a:rPr sz="2300" dirty="0">
                <a:latin typeface="Arial Narrow"/>
                <a:cs typeface="Arial Narrow"/>
              </a:rPr>
              <a:t>closer</a:t>
            </a:r>
            <a:r>
              <a:rPr sz="2300" spc="-55" dirty="0">
                <a:latin typeface="Arial Narrow"/>
                <a:cs typeface="Arial Narrow"/>
              </a:rPr>
              <a:t> </a:t>
            </a:r>
            <a:r>
              <a:rPr sz="2300" dirty="0">
                <a:latin typeface="Arial Narrow"/>
                <a:cs typeface="Arial Narrow"/>
              </a:rPr>
              <a:t>to</a:t>
            </a:r>
            <a:r>
              <a:rPr sz="2300" spc="-20" dirty="0">
                <a:latin typeface="Arial Narrow"/>
                <a:cs typeface="Arial Narrow"/>
              </a:rPr>
              <a:t> </a:t>
            </a:r>
            <a:r>
              <a:rPr sz="2300" dirty="0">
                <a:latin typeface="Arial Narrow"/>
                <a:cs typeface="Arial Narrow"/>
              </a:rPr>
              <a:t>the</a:t>
            </a:r>
            <a:r>
              <a:rPr sz="2300" spc="-15" dirty="0">
                <a:latin typeface="Arial Narrow"/>
                <a:cs typeface="Arial Narrow"/>
              </a:rPr>
              <a:t> </a:t>
            </a:r>
            <a:r>
              <a:rPr sz="2300" spc="-10" dirty="0">
                <a:latin typeface="Arial Narrow"/>
                <a:cs typeface="Arial Narrow"/>
              </a:rPr>
              <a:t>transition.</a:t>
            </a:r>
            <a:endParaRPr sz="2300">
              <a:latin typeface="Arial Narrow"/>
              <a:cs typeface="Arial Narrow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7340" y="72085"/>
            <a:ext cx="450215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ERS</a:t>
            </a:r>
            <a:r>
              <a:rPr spc="-15" dirty="0"/>
              <a:t> </a:t>
            </a:r>
            <a:r>
              <a:rPr dirty="0"/>
              <a:t>Agency</a:t>
            </a:r>
            <a:r>
              <a:rPr spc="-55" dirty="0"/>
              <a:t> </a:t>
            </a:r>
            <a:r>
              <a:rPr spc="-10" dirty="0"/>
              <a:t>Contributions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71704" y="326339"/>
            <a:ext cx="8215630" cy="4298950"/>
          </a:xfrm>
          <a:prstGeom prst="rect">
            <a:avLst/>
          </a:prstGeom>
        </p:spPr>
        <p:txBody>
          <a:bodyPr vert="horz" wrap="square" lIns="0" tIns="262890" rIns="0" bIns="0" rtlCol="0">
            <a:spAutoFit/>
          </a:bodyPr>
          <a:lstStyle/>
          <a:p>
            <a:pPr marL="147955">
              <a:lnSpc>
                <a:spcPct val="100000"/>
              </a:lnSpc>
              <a:spcBef>
                <a:spcPts val="2070"/>
              </a:spcBef>
            </a:pPr>
            <a:r>
              <a:rPr sz="2800" i="1" dirty="0">
                <a:solidFill>
                  <a:srgbClr val="2F2200"/>
                </a:solidFill>
                <a:latin typeface="Goudy Old Style"/>
                <a:cs typeface="Goudy Old Style"/>
              </a:rPr>
              <a:t>Reconciling</a:t>
            </a:r>
            <a:r>
              <a:rPr sz="2800" i="1" spc="-80" dirty="0">
                <a:solidFill>
                  <a:srgbClr val="2F2200"/>
                </a:solidFill>
                <a:latin typeface="Goudy Old Style"/>
                <a:cs typeface="Goudy Old Style"/>
              </a:rPr>
              <a:t> </a:t>
            </a:r>
            <a:r>
              <a:rPr sz="2800" i="1" dirty="0">
                <a:solidFill>
                  <a:srgbClr val="2F2200"/>
                </a:solidFill>
                <a:latin typeface="Goudy Old Style"/>
                <a:cs typeface="Goudy Old Style"/>
              </a:rPr>
              <a:t>pension</a:t>
            </a:r>
            <a:r>
              <a:rPr sz="2800" i="1" spc="-65" dirty="0">
                <a:solidFill>
                  <a:srgbClr val="2F2200"/>
                </a:solidFill>
                <a:latin typeface="Goudy Old Style"/>
                <a:cs typeface="Goudy Old Style"/>
              </a:rPr>
              <a:t> </a:t>
            </a:r>
            <a:r>
              <a:rPr sz="2800" i="1" dirty="0">
                <a:solidFill>
                  <a:srgbClr val="2F2200"/>
                </a:solidFill>
                <a:latin typeface="Goudy Old Style"/>
                <a:cs typeface="Goudy Old Style"/>
              </a:rPr>
              <a:t>and</a:t>
            </a:r>
            <a:r>
              <a:rPr sz="2800" i="1" spc="-75" dirty="0">
                <a:solidFill>
                  <a:srgbClr val="2F2200"/>
                </a:solidFill>
                <a:latin typeface="Goudy Old Style"/>
                <a:cs typeface="Goudy Old Style"/>
              </a:rPr>
              <a:t> </a:t>
            </a:r>
            <a:r>
              <a:rPr sz="2800" i="1" dirty="0">
                <a:solidFill>
                  <a:srgbClr val="2F2200"/>
                </a:solidFill>
                <a:latin typeface="Goudy Old Style"/>
                <a:cs typeface="Goudy Old Style"/>
              </a:rPr>
              <a:t>benefit</a:t>
            </a:r>
            <a:r>
              <a:rPr sz="2800" i="1" spc="-75" dirty="0">
                <a:solidFill>
                  <a:srgbClr val="2F2200"/>
                </a:solidFill>
                <a:latin typeface="Goudy Old Style"/>
                <a:cs typeface="Goudy Old Style"/>
              </a:rPr>
              <a:t> </a:t>
            </a:r>
            <a:r>
              <a:rPr sz="2800" i="1" spc="-10" dirty="0">
                <a:solidFill>
                  <a:srgbClr val="2F2200"/>
                </a:solidFill>
                <a:latin typeface="Goudy Old Style"/>
                <a:cs typeface="Goudy Old Style"/>
              </a:rPr>
              <a:t>contributions</a:t>
            </a:r>
            <a:endParaRPr sz="2800">
              <a:latin typeface="Goudy Old Style"/>
              <a:cs typeface="Goudy Old Style"/>
            </a:endParaRPr>
          </a:p>
          <a:p>
            <a:pPr marL="240665" indent="-227965">
              <a:lnSpc>
                <a:spcPct val="100000"/>
              </a:lnSpc>
              <a:spcBef>
                <a:spcPts val="1550"/>
              </a:spcBef>
              <a:buClr>
                <a:srgbClr val="557631"/>
              </a:buClr>
              <a:buSzPct val="84090"/>
              <a:buFont typeface="Wingdings 2"/>
              <a:buChar char=""/>
              <a:tabLst>
                <a:tab pos="240665" algn="l"/>
              </a:tabLst>
            </a:pPr>
            <a:r>
              <a:rPr sz="2200" dirty="0">
                <a:latin typeface="Arial Narrow"/>
                <a:cs typeface="Arial Narrow"/>
              </a:rPr>
              <a:t>Objective:</a:t>
            </a:r>
            <a:r>
              <a:rPr sz="2200" spc="-5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Ensure</a:t>
            </a:r>
            <a:r>
              <a:rPr sz="2200" spc="-3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accuracy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of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payroll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contributions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for</a:t>
            </a:r>
            <a:r>
              <a:rPr sz="2200" spc="-3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members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and</a:t>
            </a:r>
            <a:r>
              <a:rPr sz="2200" spc="-114" dirty="0"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agencies.</a:t>
            </a:r>
            <a:endParaRPr sz="2200">
              <a:latin typeface="Arial Narrow"/>
              <a:cs typeface="Arial Narrow"/>
            </a:endParaRPr>
          </a:p>
          <a:p>
            <a:pPr marL="240029" marR="599440" indent="-227965">
              <a:lnSpc>
                <a:spcPct val="100000"/>
              </a:lnSpc>
              <a:spcBef>
                <a:spcPts val="600"/>
              </a:spcBef>
              <a:buClr>
                <a:srgbClr val="557631"/>
              </a:buClr>
              <a:buSzPct val="84090"/>
              <a:buFont typeface="Wingdings 2"/>
              <a:buChar char=""/>
              <a:tabLst>
                <a:tab pos="241300" algn="l"/>
              </a:tabLst>
            </a:pPr>
            <a:r>
              <a:rPr sz="2200" dirty="0">
                <a:latin typeface="Arial Narrow"/>
                <a:cs typeface="Arial Narrow"/>
              </a:rPr>
              <a:t>GASB</a:t>
            </a:r>
            <a:r>
              <a:rPr sz="2200" spc="-4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67/68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and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74/75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requires</a:t>
            </a:r>
            <a:r>
              <a:rPr sz="2200" spc="-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actuarial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cost</a:t>
            </a:r>
            <a:r>
              <a:rPr sz="2200" spc="-3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of</a:t>
            </a:r>
            <a:r>
              <a:rPr sz="2200" spc="-4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pension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and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other</a:t>
            </a:r>
            <a:r>
              <a:rPr sz="2200" spc="-30" dirty="0"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post- 	</a:t>
            </a:r>
            <a:r>
              <a:rPr sz="2200" dirty="0">
                <a:latin typeface="Arial Narrow"/>
                <a:cs typeface="Arial Narrow"/>
              </a:rPr>
              <a:t>employment</a:t>
            </a:r>
            <a:r>
              <a:rPr sz="2200" spc="-3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benefits</a:t>
            </a:r>
            <a:r>
              <a:rPr sz="2200" spc="-3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on</a:t>
            </a:r>
            <a:r>
              <a:rPr sz="2200" spc="-5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the</a:t>
            </a:r>
            <a:r>
              <a:rPr sz="2200" spc="-5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financial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statements.</a:t>
            </a:r>
            <a:endParaRPr sz="2200">
              <a:latin typeface="Arial Narrow"/>
              <a:cs typeface="Arial Narrow"/>
            </a:endParaRPr>
          </a:p>
          <a:p>
            <a:pPr marL="469900" lvl="1" indent="-228600">
              <a:lnSpc>
                <a:spcPct val="100000"/>
              </a:lnSpc>
              <a:spcBef>
                <a:spcPts val="600"/>
              </a:spcBef>
              <a:buClr>
                <a:srgbClr val="557631"/>
              </a:buClr>
              <a:buSzPct val="75000"/>
              <a:buFont typeface="Wingdings"/>
              <a:buChar char=""/>
              <a:tabLst>
                <a:tab pos="469900" algn="l"/>
              </a:tabLst>
            </a:pPr>
            <a:r>
              <a:rPr sz="2200" dirty="0">
                <a:latin typeface="Arial Narrow"/>
                <a:cs typeface="Arial Narrow"/>
              </a:rPr>
              <a:t>Contributions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are</a:t>
            </a:r>
            <a:r>
              <a:rPr sz="2200" spc="-4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a</a:t>
            </a:r>
            <a:r>
              <a:rPr sz="2200" spc="-5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critical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component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in</a:t>
            </a:r>
            <a:r>
              <a:rPr sz="2200" spc="-4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determining</a:t>
            </a:r>
            <a:r>
              <a:rPr sz="2200" spc="-3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the</a:t>
            </a:r>
            <a:r>
              <a:rPr sz="2200" spc="-5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actuarial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cost.</a:t>
            </a:r>
            <a:endParaRPr sz="2200">
              <a:latin typeface="Arial Narrow"/>
              <a:cs typeface="Arial Narrow"/>
            </a:endParaRPr>
          </a:p>
          <a:p>
            <a:pPr marL="469900" marR="396240" lvl="1" indent="-228600">
              <a:lnSpc>
                <a:spcPct val="100000"/>
              </a:lnSpc>
              <a:spcBef>
                <a:spcPts val="605"/>
              </a:spcBef>
              <a:buClr>
                <a:srgbClr val="557631"/>
              </a:buClr>
              <a:buSzPct val="75000"/>
              <a:buFont typeface="Wingdings"/>
              <a:buChar char=""/>
              <a:tabLst>
                <a:tab pos="469900" algn="l"/>
              </a:tabLst>
            </a:pPr>
            <a:r>
              <a:rPr sz="2200" dirty="0">
                <a:latin typeface="Arial Narrow"/>
                <a:cs typeface="Arial Narrow"/>
              </a:rPr>
              <a:t>ERS’</a:t>
            </a:r>
            <a:r>
              <a:rPr sz="2200" spc="-114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reports</a:t>
            </a:r>
            <a:r>
              <a:rPr sz="2200" spc="-5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are</a:t>
            </a:r>
            <a:r>
              <a:rPr sz="2200" spc="-4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audited</a:t>
            </a:r>
            <a:r>
              <a:rPr sz="2200" spc="-40" dirty="0"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annually,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with</a:t>
            </a:r>
            <a:r>
              <a:rPr sz="2200" spc="-4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assistance</a:t>
            </a:r>
            <a:r>
              <a:rPr sz="2200" spc="-4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from</a:t>
            </a:r>
            <a:r>
              <a:rPr sz="2200" spc="-5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agencies’</a:t>
            </a:r>
            <a:r>
              <a:rPr sz="2200" spc="-95" dirty="0"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payroll </a:t>
            </a:r>
            <a:r>
              <a:rPr sz="2200" dirty="0">
                <a:latin typeface="Arial Narrow"/>
                <a:cs typeface="Arial Narrow"/>
              </a:rPr>
              <a:t>officers</a:t>
            </a:r>
            <a:r>
              <a:rPr sz="2200" spc="-5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and</a:t>
            </a:r>
            <a:r>
              <a:rPr sz="2200" spc="-4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benefits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coordinators.</a:t>
            </a:r>
            <a:endParaRPr sz="2200">
              <a:latin typeface="Arial Narrow"/>
              <a:cs typeface="Arial Narrow"/>
            </a:endParaRPr>
          </a:p>
          <a:p>
            <a:pPr marL="245745" indent="-228600">
              <a:lnSpc>
                <a:spcPct val="100000"/>
              </a:lnSpc>
              <a:spcBef>
                <a:spcPts val="600"/>
              </a:spcBef>
              <a:buClr>
                <a:srgbClr val="557631"/>
              </a:buClr>
              <a:buSzPct val="75000"/>
              <a:buFont typeface="Wingdings"/>
              <a:buChar char=""/>
              <a:tabLst>
                <a:tab pos="245745" algn="l"/>
              </a:tabLst>
            </a:pPr>
            <a:r>
              <a:rPr sz="2200" dirty="0">
                <a:latin typeface="Arial Narrow"/>
                <a:cs typeface="Arial Narrow"/>
              </a:rPr>
              <a:t>New</a:t>
            </a:r>
            <a:r>
              <a:rPr sz="2200" spc="-40" dirty="0">
                <a:latin typeface="Arial Narrow"/>
                <a:cs typeface="Arial Narrow"/>
              </a:rPr>
              <a:t> </a:t>
            </a:r>
            <a:r>
              <a:rPr sz="2200" i="1" dirty="0">
                <a:latin typeface="Arial Narrow"/>
                <a:cs typeface="Arial Narrow"/>
              </a:rPr>
              <a:t>Benefit</a:t>
            </a:r>
            <a:r>
              <a:rPr sz="2200" i="1" spc="-40" dirty="0">
                <a:latin typeface="Arial Narrow"/>
                <a:cs typeface="Arial Narrow"/>
              </a:rPr>
              <a:t> </a:t>
            </a:r>
            <a:r>
              <a:rPr sz="2200" i="1" dirty="0">
                <a:latin typeface="Arial Narrow"/>
                <a:cs typeface="Arial Narrow"/>
              </a:rPr>
              <a:t>Contributions</a:t>
            </a:r>
            <a:r>
              <a:rPr sz="2200" i="1" spc="-25" dirty="0">
                <a:latin typeface="Arial Narrow"/>
                <a:cs typeface="Arial Narrow"/>
              </a:rPr>
              <a:t> </a:t>
            </a:r>
            <a:r>
              <a:rPr sz="2200" i="1" dirty="0">
                <a:latin typeface="Arial Narrow"/>
                <a:cs typeface="Arial Narrow"/>
              </a:rPr>
              <a:t>Report</a:t>
            </a:r>
            <a:r>
              <a:rPr sz="2200" i="1" spc="-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in</a:t>
            </a:r>
            <a:r>
              <a:rPr sz="2200" spc="-5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CAPPS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HR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will</a:t>
            </a:r>
            <a:r>
              <a:rPr sz="2200" spc="-3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help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agencies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review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their</a:t>
            </a:r>
            <a:endParaRPr sz="2200">
              <a:latin typeface="Arial Narrow"/>
              <a:cs typeface="Arial Narrow"/>
            </a:endParaRPr>
          </a:p>
          <a:p>
            <a:pPr marL="245745">
              <a:lnSpc>
                <a:spcPct val="100000"/>
              </a:lnSpc>
            </a:pPr>
            <a:r>
              <a:rPr sz="2200" dirty="0">
                <a:latin typeface="Arial Narrow"/>
                <a:cs typeface="Arial Narrow"/>
              </a:rPr>
              <a:t>ERS</a:t>
            </a:r>
            <a:r>
              <a:rPr sz="2200" spc="-5" dirty="0"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contributions.</a:t>
            </a:r>
            <a:endParaRPr sz="2200">
              <a:latin typeface="Arial Narrow"/>
              <a:cs typeface="Arial Narrow"/>
            </a:endParaRPr>
          </a:p>
          <a:p>
            <a:pPr marL="469900" lvl="1" indent="-228600">
              <a:lnSpc>
                <a:spcPct val="100000"/>
              </a:lnSpc>
              <a:spcBef>
                <a:spcPts val="600"/>
              </a:spcBef>
              <a:buClr>
                <a:srgbClr val="557631"/>
              </a:buClr>
              <a:buSzPct val="75000"/>
              <a:buFont typeface="Wingdings"/>
              <a:buChar char=""/>
              <a:tabLst>
                <a:tab pos="469900" algn="l"/>
              </a:tabLst>
            </a:pPr>
            <a:r>
              <a:rPr sz="2200" dirty="0">
                <a:latin typeface="Arial Narrow"/>
                <a:cs typeface="Arial Narrow"/>
              </a:rPr>
              <a:t>ERS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has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a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guide</a:t>
            </a:r>
            <a:r>
              <a:rPr sz="2200" spc="-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to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help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agencies access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and</a:t>
            </a:r>
            <a:r>
              <a:rPr sz="2200" spc="-1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use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the</a:t>
            </a:r>
            <a:r>
              <a:rPr sz="2200" spc="-30" dirty="0"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report.</a:t>
            </a:r>
            <a:endParaRPr sz="2200">
              <a:latin typeface="Arial Narrow"/>
              <a:cs typeface="Arial Narrow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7340" y="72085"/>
            <a:ext cx="4383405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Summer</a:t>
            </a:r>
            <a:r>
              <a:rPr spc="-65" dirty="0"/>
              <a:t> </a:t>
            </a:r>
            <a:r>
              <a:rPr dirty="0"/>
              <a:t>Enrollment</a:t>
            </a:r>
            <a:r>
              <a:rPr spc="-40" dirty="0"/>
              <a:t> </a:t>
            </a:r>
            <a:r>
              <a:rPr spc="-20" dirty="0">
                <a:solidFill>
                  <a:srgbClr val="000000"/>
                </a:solidFill>
              </a:rPr>
              <a:t>2025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94640" y="577087"/>
            <a:ext cx="7949565" cy="36957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95"/>
              </a:spcBef>
            </a:pPr>
            <a:r>
              <a:rPr sz="2800" i="1" dirty="0">
                <a:latin typeface="Goudy Old Style"/>
                <a:cs typeface="Goudy Old Style"/>
              </a:rPr>
              <a:t>For</a:t>
            </a:r>
            <a:r>
              <a:rPr sz="2800" i="1" spc="-95" dirty="0">
                <a:latin typeface="Goudy Old Style"/>
                <a:cs typeface="Goudy Old Style"/>
              </a:rPr>
              <a:t> </a:t>
            </a:r>
            <a:r>
              <a:rPr sz="2800" i="1" dirty="0">
                <a:latin typeface="Goudy Old Style"/>
                <a:cs typeface="Goudy Old Style"/>
              </a:rPr>
              <a:t>Plan</a:t>
            </a:r>
            <a:r>
              <a:rPr sz="2800" i="1" spc="-95" dirty="0">
                <a:latin typeface="Goudy Old Style"/>
                <a:cs typeface="Goudy Old Style"/>
              </a:rPr>
              <a:t> </a:t>
            </a:r>
            <a:r>
              <a:rPr sz="2800" i="1" spc="-25" dirty="0">
                <a:latin typeface="Goudy Old Style"/>
                <a:cs typeface="Goudy Old Style"/>
              </a:rPr>
              <a:t>Year</a:t>
            </a:r>
            <a:r>
              <a:rPr sz="2800" i="1" spc="-85" dirty="0">
                <a:latin typeface="Goudy Old Style"/>
                <a:cs typeface="Goudy Old Style"/>
              </a:rPr>
              <a:t> </a:t>
            </a:r>
            <a:r>
              <a:rPr sz="2800" i="1" spc="-20" dirty="0">
                <a:latin typeface="Goudy Old Style"/>
                <a:cs typeface="Goudy Old Style"/>
              </a:rPr>
              <a:t>2026</a:t>
            </a:r>
            <a:endParaRPr sz="2800">
              <a:latin typeface="Goudy Old Style"/>
              <a:cs typeface="Goudy Old Style"/>
            </a:endParaRPr>
          </a:p>
          <a:p>
            <a:pPr marL="253365" indent="-227965">
              <a:lnSpc>
                <a:spcPct val="100000"/>
              </a:lnSpc>
              <a:spcBef>
                <a:spcPts val="1775"/>
              </a:spcBef>
              <a:buClr>
                <a:srgbClr val="557631"/>
              </a:buClr>
              <a:buSzPct val="85714"/>
              <a:buFont typeface="Wingdings 2"/>
              <a:buChar char=""/>
              <a:tabLst>
                <a:tab pos="253365" algn="l"/>
              </a:tabLst>
            </a:pPr>
            <a:r>
              <a:rPr sz="2100" dirty="0">
                <a:latin typeface="Arial Narrow"/>
                <a:cs typeface="Arial Narrow"/>
              </a:rPr>
              <a:t>Phases</a:t>
            </a:r>
            <a:r>
              <a:rPr sz="2100" spc="-60" dirty="0">
                <a:latin typeface="Arial Narrow"/>
                <a:cs typeface="Arial Narrow"/>
              </a:rPr>
              <a:t> </a:t>
            </a:r>
            <a:r>
              <a:rPr sz="2100" dirty="0">
                <a:latin typeface="Arial Narrow"/>
                <a:cs typeface="Arial Narrow"/>
              </a:rPr>
              <a:t>for</a:t>
            </a:r>
            <a:r>
              <a:rPr sz="2100" spc="-60" dirty="0">
                <a:latin typeface="Arial Narrow"/>
                <a:cs typeface="Arial Narrow"/>
              </a:rPr>
              <a:t> </a:t>
            </a:r>
            <a:r>
              <a:rPr sz="2100" dirty="0">
                <a:latin typeface="Arial Narrow"/>
                <a:cs typeface="Arial Narrow"/>
              </a:rPr>
              <a:t>most</a:t>
            </a:r>
            <a:r>
              <a:rPr sz="2100" spc="-75" dirty="0">
                <a:latin typeface="Arial Narrow"/>
                <a:cs typeface="Arial Narrow"/>
              </a:rPr>
              <a:t> </a:t>
            </a:r>
            <a:r>
              <a:rPr sz="2100" dirty="0">
                <a:latin typeface="Arial Narrow"/>
                <a:cs typeface="Arial Narrow"/>
              </a:rPr>
              <a:t>agencies</a:t>
            </a:r>
            <a:r>
              <a:rPr sz="2100" spc="-45" dirty="0">
                <a:latin typeface="Arial Narrow"/>
                <a:cs typeface="Arial Narrow"/>
              </a:rPr>
              <a:t> </a:t>
            </a:r>
            <a:r>
              <a:rPr sz="2100" dirty="0">
                <a:latin typeface="Arial Narrow"/>
                <a:cs typeface="Arial Narrow"/>
              </a:rPr>
              <a:t>ended</a:t>
            </a:r>
            <a:r>
              <a:rPr sz="2100" spc="-60" dirty="0">
                <a:latin typeface="Arial Narrow"/>
                <a:cs typeface="Arial Narrow"/>
              </a:rPr>
              <a:t> </a:t>
            </a:r>
            <a:r>
              <a:rPr sz="2100" dirty="0">
                <a:latin typeface="Arial Narrow"/>
                <a:cs typeface="Arial Narrow"/>
              </a:rPr>
              <a:t>last</a:t>
            </a:r>
            <a:r>
              <a:rPr sz="2100" spc="-55" dirty="0">
                <a:latin typeface="Arial Narrow"/>
                <a:cs typeface="Arial Narrow"/>
              </a:rPr>
              <a:t> </a:t>
            </a:r>
            <a:r>
              <a:rPr sz="2100" spc="-20" dirty="0">
                <a:latin typeface="Arial Narrow"/>
                <a:cs typeface="Arial Narrow"/>
              </a:rPr>
              <a:t>week</a:t>
            </a:r>
            <a:endParaRPr sz="2100">
              <a:latin typeface="Arial Narrow"/>
              <a:cs typeface="Arial Narrow"/>
            </a:endParaRPr>
          </a:p>
          <a:p>
            <a:pPr marL="254000" marR="4339590" indent="-228600">
              <a:lnSpc>
                <a:spcPct val="100000"/>
              </a:lnSpc>
              <a:spcBef>
                <a:spcPts val="600"/>
              </a:spcBef>
              <a:buClr>
                <a:srgbClr val="557631"/>
              </a:buClr>
              <a:buSzPct val="83333"/>
              <a:buFont typeface="Wingdings 2"/>
              <a:buChar char=""/>
              <a:tabLst>
                <a:tab pos="254000" algn="l"/>
              </a:tabLst>
            </a:pPr>
            <a:r>
              <a:rPr sz="2100" dirty="0">
                <a:latin typeface="Arial Narrow"/>
                <a:cs typeface="Arial Narrow"/>
              </a:rPr>
              <a:t>Still</a:t>
            </a:r>
            <a:r>
              <a:rPr sz="2100" spc="-55" dirty="0">
                <a:latin typeface="Arial Narrow"/>
                <a:cs typeface="Arial Narrow"/>
              </a:rPr>
              <a:t> </a:t>
            </a:r>
            <a:r>
              <a:rPr sz="2100" dirty="0">
                <a:latin typeface="Arial Narrow"/>
                <a:cs typeface="Arial Narrow"/>
              </a:rPr>
              <a:t>a</a:t>
            </a:r>
            <a:r>
              <a:rPr sz="2100" spc="-50" dirty="0">
                <a:latin typeface="Arial Narrow"/>
                <a:cs typeface="Arial Narrow"/>
              </a:rPr>
              <a:t> </a:t>
            </a:r>
            <a:r>
              <a:rPr sz="2100" dirty="0">
                <a:latin typeface="Arial Narrow"/>
                <a:cs typeface="Arial Narrow"/>
              </a:rPr>
              <a:t>chance</a:t>
            </a:r>
            <a:r>
              <a:rPr sz="2100" spc="-50" dirty="0">
                <a:latin typeface="Arial Narrow"/>
                <a:cs typeface="Arial Narrow"/>
              </a:rPr>
              <a:t> </a:t>
            </a:r>
            <a:r>
              <a:rPr sz="2100" dirty="0">
                <a:latin typeface="Arial Narrow"/>
                <a:cs typeface="Arial Narrow"/>
              </a:rPr>
              <a:t>to</a:t>
            </a:r>
            <a:r>
              <a:rPr sz="2100" spc="-60" dirty="0">
                <a:latin typeface="Arial Narrow"/>
                <a:cs typeface="Arial Narrow"/>
              </a:rPr>
              <a:t> </a:t>
            </a:r>
            <a:r>
              <a:rPr sz="2100" dirty="0">
                <a:latin typeface="Arial Narrow"/>
                <a:cs typeface="Arial Narrow"/>
              </a:rPr>
              <a:t>take</a:t>
            </a:r>
            <a:r>
              <a:rPr sz="2100" spc="-50" dirty="0">
                <a:latin typeface="Arial Narrow"/>
                <a:cs typeface="Arial Narrow"/>
              </a:rPr>
              <a:t> </a:t>
            </a:r>
            <a:r>
              <a:rPr sz="2100" dirty="0">
                <a:latin typeface="Arial Narrow"/>
                <a:cs typeface="Arial Narrow"/>
              </a:rPr>
              <a:t>advantage</a:t>
            </a:r>
            <a:r>
              <a:rPr sz="2100" spc="-45" dirty="0">
                <a:latin typeface="Arial Narrow"/>
                <a:cs typeface="Arial Narrow"/>
              </a:rPr>
              <a:t> </a:t>
            </a:r>
            <a:r>
              <a:rPr sz="2100" spc="-25" dirty="0">
                <a:latin typeface="Arial Narrow"/>
                <a:cs typeface="Arial Narrow"/>
              </a:rPr>
              <a:t>of </a:t>
            </a:r>
            <a:r>
              <a:rPr sz="2100" dirty="0">
                <a:latin typeface="Arial Narrow"/>
                <a:cs typeface="Arial Narrow"/>
              </a:rPr>
              <a:t>resources</a:t>
            </a:r>
            <a:r>
              <a:rPr sz="2100" spc="-45" dirty="0">
                <a:latin typeface="Arial Narrow"/>
                <a:cs typeface="Arial Narrow"/>
              </a:rPr>
              <a:t> </a:t>
            </a:r>
            <a:r>
              <a:rPr sz="2100" dirty="0">
                <a:latin typeface="Arial Narrow"/>
                <a:cs typeface="Arial Narrow"/>
              </a:rPr>
              <a:t>for</a:t>
            </a:r>
            <a:r>
              <a:rPr sz="2100" spc="-65" dirty="0">
                <a:latin typeface="Arial Narrow"/>
                <a:cs typeface="Arial Narrow"/>
              </a:rPr>
              <a:t> </a:t>
            </a:r>
            <a:r>
              <a:rPr sz="2100" spc="-20" dirty="0">
                <a:latin typeface="Arial Narrow"/>
                <a:cs typeface="Arial Narrow"/>
              </a:rPr>
              <a:t>PY26</a:t>
            </a:r>
            <a:endParaRPr sz="2100">
              <a:latin typeface="Arial Narrow"/>
              <a:cs typeface="Arial Narrow"/>
            </a:endParaRPr>
          </a:p>
          <a:p>
            <a:pPr marL="481965" lvl="1" indent="-227965">
              <a:lnSpc>
                <a:spcPct val="100000"/>
              </a:lnSpc>
              <a:spcBef>
                <a:spcPts val="600"/>
              </a:spcBef>
              <a:buClr>
                <a:srgbClr val="557631"/>
              </a:buClr>
              <a:buSzPct val="73809"/>
              <a:buFont typeface="Wingdings"/>
              <a:buChar char=""/>
              <a:tabLst>
                <a:tab pos="481965" algn="l"/>
              </a:tabLst>
            </a:pPr>
            <a:r>
              <a:rPr sz="2100" dirty="0">
                <a:latin typeface="Arial Narrow"/>
                <a:cs typeface="Arial Narrow"/>
              </a:rPr>
              <a:t>Four</a:t>
            </a:r>
            <a:r>
              <a:rPr sz="2100" spc="-60" dirty="0">
                <a:latin typeface="Arial Narrow"/>
                <a:cs typeface="Arial Narrow"/>
              </a:rPr>
              <a:t> </a:t>
            </a:r>
            <a:r>
              <a:rPr sz="2100" dirty="0">
                <a:latin typeface="Arial Narrow"/>
                <a:cs typeface="Arial Narrow"/>
              </a:rPr>
              <a:t>fairs</a:t>
            </a:r>
            <a:r>
              <a:rPr sz="2100" spc="-40" dirty="0">
                <a:latin typeface="Arial Narrow"/>
                <a:cs typeface="Arial Narrow"/>
              </a:rPr>
              <a:t> </a:t>
            </a:r>
            <a:r>
              <a:rPr sz="2100" dirty="0">
                <a:latin typeface="Arial Narrow"/>
                <a:cs typeface="Arial Narrow"/>
              </a:rPr>
              <a:t>in</a:t>
            </a:r>
            <a:r>
              <a:rPr sz="2100" spc="-45" dirty="0">
                <a:latin typeface="Arial Narrow"/>
                <a:cs typeface="Arial Narrow"/>
              </a:rPr>
              <a:t> </a:t>
            </a:r>
            <a:r>
              <a:rPr sz="2100" dirty="0">
                <a:latin typeface="Arial Narrow"/>
                <a:cs typeface="Arial Narrow"/>
              </a:rPr>
              <a:t>the</a:t>
            </a:r>
            <a:r>
              <a:rPr sz="2100" spc="-50" dirty="0">
                <a:latin typeface="Arial Narrow"/>
                <a:cs typeface="Arial Narrow"/>
              </a:rPr>
              <a:t> </a:t>
            </a:r>
            <a:r>
              <a:rPr sz="2100" dirty="0">
                <a:latin typeface="Arial Narrow"/>
                <a:cs typeface="Arial Narrow"/>
              </a:rPr>
              <a:t>Houston</a:t>
            </a:r>
            <a:r>
              <a:rPr sz="2100" spc="-45" dirty="0">
                <a:latin typeface="Arial Narrow"/>
                <a:cs typeface="Arial Narrow"/>
              </a:rPr>
              <a:t> </a:t>
            </a:r>
            <a:r>
              <a:rPr sz="2100" dirty="0">
                <a:latin typeface="Arial Narrow"/>
                <a:cs typeface="Arial Narrow"/>
              </a:rPr>
              <a:t>area</a:t>
            </a:r>
            <a:r>
              <a:rPr sz="2100" spc="-50" dirty="0">
                <a:latin typeface="Arial Narrow"/>
                <a:cs typeface="Arial Narrow"/>
              </a:rPr>
              <a:t> </a:t>
            </a:r>
            <a:r>
              <a:rPr sz="2100" dirty="0">
                <a:latin typeface="Arial Narrow"/>
                <a:cs typeface="Arial Narrow"/>
              </a:rPr>
              <a:t>next</a:t>
            </a:r>
            <a:r>
              <a:rPr sz="2100" spc="-45" dirty="0">
                <a:latin typeface="Arial Narrow"/>
                <a:cs typeface="Arial Narrow"/>
              </a:rPr>
              <a:t> </a:t>
            </a:r>
            <a:r>
              <a:rPr sz="2100" spc="-20" dirty="0">
                <a:latin typeface="Arial Narrow"/>
                <a:cs typeface="Arial Narrow"/>
              </a:rPr>
              <a:t>week</a:t>
            </a:r>
            <a:endParaRPr sz="2100">
              <a:latin typeface="Arial Narrow"/>
              <a:cs typeface="Arial Narrow"/>
            </a:endParaRPr>
          </a:p>
          <a:p>
            <a:pPr marL="481965" lvl="1" indent="-227965">
              <a:lnSpc>
                <a:spcPct val="100000"/>
              </a:lnSpc>
              <a:spcBef>
                <a:spcPts val="605"/>
              </a:spcBef>
              <a:buClr>
                <a:srgbClr val="557631"/>
              </a:buClr>
              <a:buSzPct val="73809"/>
              <a:buFont typeface="Wingdings"/>
              <a:buChar char=""/>
              <a:tabLst>
                <a:tab pos="481965" algn="l"/>
              </a:tabLst>
            </a:pPr>
            <a:r>
              <a:rPr sz="2100" dirty="0">
                <a:latin typeface="Arial Narrow"/>
                <a:cs typeface="Arial Narrow"/>
              </a:rPr>
              <a:t>Upcoming</a:t>
            </a:r>
            <a:r>
              <a:rPr sz="2100" spc="-90" dirty="0">
                <a:latin typeface="Arial Narrow"/>
                <a:cs typeface="Arial Narrow"/>
              </a:rPr>
              <a:t> </a:t>
            </a:r>
            <a:r>
              <a:rPr sz="2100" spc="-10" dirty="0">
                <a:latin typeface="Arial Narrow"/>
                <a:cs typeface="Arial Narrow"/>
              </a:rPr>
              <a:t>webinars:</a:t>
            </a:r>
            <a:endParaRPr sz="2100">
              <a:latin typeface="Arial Narrow"/>
              <a:cs typeface="Arial Narrow"/>
            </a:endParaRPr>
          </a:p>
          <a:p>
            <a:pPr marL="711200" lvl="2" indent="-228600">
              <a:lnSpc>
                <a:spcPct val="100000"/>
              </a:lnSpc>
              <a:spcBef>
                <a:spcPts val="600"/>
              </a:spcBef>
              <a:buSzPct val="73809"/>
              <a:buFont typeface="Arial"/>
              <a:buChar char="-"/>
              <a:tabLst>
                <a:tab pos="711200" algn="l"/>
              </a:tabLst>
            </a:pPr>
            <a:r>
              <a:rPr sz="2100" spc="-25" dirty="0">
                <a:latin typeface="Arial Narrow"/>
                <a:cs typeface="Arial Narrow"/>
              </a:rPr>
              <a:t>TexFlex,</a:t>
            </a:r>
            <a:r>
              <a:rPr sz="2100" spc="-45" dirty="0">
                <a:latin typeface="Arial Narrow"/>
                <a:cs typeface="Arial Narrow"/>
              </a:rPr>
              <a:t> </a:t>
            </a:r>
            <a:r>
              <a:rPr sz="2100" dirty="0">
                <a:latin typeface="Arial Narrow"/>
                <a:cs typeface="Arial Narrow"/>
              </a:rPr>
              <a:t>July</a:t>
            </a:r>
            <a:r>
              <a:rPr sz="2100" spc="-30" dirty="0">
                <a:latin typeface="Arial Narrow"/>
                <a:cs typeface="Arial Narrow"/>
              </a:rPr>
              <a:t> </a:t>
            </a:r>
            <a:r>
              <a:rPr sz="2100" dirty="0">
                <a:latin typeface="Arial Narrow"/>
                <a:cs typeface="Arial Narrow"/>
              </a:rPr>
              <a:t>16,</a:t>
            </a:r>
            <a:r>
              <a:rPr sz="2100" spc="-35" dirty="0">
                <a:latin typeface="Arial Narrow"/>
                <a:cs typeface="Arial Narrow"/>
              </a:rPr>
              <a:t> </a:t>
            </a:r>
            <a:r>
              <a:rPr sz="2100" dirty="0">
                <a:latin typeface="Arial Narrow"/>
                <a:cs typeface="Arial Narrow"/>
              </a:rPr>
              <a:t>3</a:t>
            </a:r>
            <a:r>
              <a:rPr sz="2100" spc="-30" dirty="0">
                <a:latin typeface="Arial Narrow"/>
                <a:cs typeface="Arial Narrow"/>
              </a:rPr>
              <a:t> </a:t>
            </a:r>
            <a:r>
              <a:rPr sz="2100" dirty="0">
                <a:latin typeface="Arial Narrow"/>
                <a:cs typeface="Arial Narrow"/>
              </a:rPr>
              <a:t>p.m.</a:t>
            </a:r>
            <a:r>
              <a:rPr sz="2100" spc="-40" dirty="0">
                <a:latin typeface="Arial Narrow"/>
                <a:cs typeface="Arial Narrow"/>
              </a:rPr>
              <a:t> </a:t>
            </a:r>
            <a:r>
              <a:rPr sz="2100" spc="-25" dirty="0">
                <a:latin typeface="Arial Narrow"/>
                <a:cs typeface="Arial Narrow"/>
              </a:rPr>
              <a:t>CDT</a:t>
            </a:r>
            <a:endParaRPr sz="2100">
              <a:latin typeface="Arial Narrow"/>
              <a:cs typeface="Arial Narrow"/>
            </a:endParaRPr>
          </a:p>
          <a:p>
            <a:pPr marL="711200" lvl="2" indent="-228600">
              <a:lnSpc>
                <a:spcPct val="100000"/>
              </a:lnSpc>
              <a:spcBef>
                <a:spcPts val="600"/>
              </a:spcBef>
              <a:buSzPct val="73809"/>
              <a:buFont typeface="Arial"/>
              <a:buChar char="-"/>
              <a:tabLst>
                <a:tab pos="711200" algn="l"/>
              </a:tabLst>
            </a:pPr>
            <a:r>
              <a:rPr sz="2100" dirty="0">
                <a:latin typeface="Arial Narrow"/>
                <a:cs typeface="Arial Narrow"/>
              </a:rPr>
              <a:t>Life</a:t>
            </a:r>
            <a:r>
              <a:rPr sz="2100" spc="-35" dirty="0">
                <a:latin typeface="Arial Narrow"/>
                <a:cs typeface="Arial Narrow"/>
              </a:rPr>
              <a:t> </a:t>
            </a:r>
            <a:r>
              <a:rPr sz="2100" spc="-10" dirty="0">
                <a:latin typeface="Arial Narrow"/>
                <a:cs typeface="Arial Narrow"/>
              </a:rPr>
              <a:t>and</a:t>
            </a:r>
            <a:r>
              <a:rPr sz="2100" spc="-105" dirty="0">
                <a:latin typeface="Arial Narrow"/>
                <a:cs typeface="Arial Narrow"/>
              </a:rPr>
              <a:t> </a:t>
            </a:r>
            <a:r>
              <a:rPr sz="2100" dirty="0">
                <a:latin typeface="Arial Narrow"/>
                <a:cs typeface="Arial Narrow"/>
              </a:rPr>
              <a:t>AD&amp;D</a:t>
            </a:r>
            <a:r>
              <a:rPr sz="2100" spc="-45" dirty="0">
                <a:latin typeface="Arial Narrow"/>
                <a:cs typeface="Arial Narrow"/>
              </a:rPr>
              <a:t> </a:t>
            </a:r>
            <a:r>
              <a:rPr sz="2100" dirty="0">
                <a:latin typeface="Arial Narrow"/>
                <a:cs typeface="Arial Narrow"/>
              </a:rPr>
              <a:t>insurance,</a:t>
            </a:r>
            <a:r>
              <a:rPr sz="2100" spc="-20" dirty="0">
                <a:latin typeface="Arial Narrow"/>
                <a:cs typeface="Arial Narrow"/>
              </a:rPr>
              <a:t> </a:t>
            </a:r>
            <a:r>
              <a:rPr sz="2100" dirty="0">
                <a:latin typeface="Arial Narrow"/>
                <a:cs typeface="Arial Narrow"/>
              </a:rPr>
              <a:t>July</a:t>
            </a:r>
            <a:r>
              <a:rPr sz="2100" spc="-25" dirty="0">
                <a:latin typeface="Arial Narrow"/>
                <a:cs typeface="Arial Narrow"/>
              </a:rPr>
              <a:t> </a:t>
            </a:r>
            <a:r>
              <a:rPr sz="2100" dirty="0">
                <a:latin typeface="Arial Narrow"/>
                <a:cs typeface="Arial Narrow"/>
              </a:rPr>
              <a:t>17,</a:t>
            </a:r>
            <a:r>
              <a:rPr sz="2100" spc="-30" dirty="0">
                <a:latin typeface="Arial Narrow"/>
                <a:cs typeface="Arial Narrow"/>
              </a:rPr>
              <a:t> </a:t>
            </a:r>
            <a:r>
              <a:rPr sz="2100" dirty="0">
                <a:latin typeface="Arial Narrow"/>
                <a:cs typeface="Arial Narrow"/>
              </a:rPr>
              <a:t>3</a:t>
            </a:r>
            <a:r>
              <a:rPr sz="2100" spc="-20" dirty="0">
                <a:latin typeface="Arial Narrow"/>
                <a:cs typeface="Arial Narrow"/>
              </a:rPr>
              <a:t> </a:t>
            </a:r>
            <a:r>
              <a:rPr sz="2100" dirty="0">
                <a:latin typeface="Arial Narrow"/>
                <a:cs typeface="Arial Narrow"/>
              </a:rPr>
              <a:t>p.m.</a:t>
            </a:r>
            <a:r>
              <a:rPr sz="2100" spc="-35" dirty="0">
                <a:latin typeface="Arial Narrow"/>
                <a:cs typeface="Arial Narrow"/>
              </a:rPr>
              <a:t> </a:t>
            </a:r>
            <a:r>
              <a:rPr sz="2100" spc="-25" dirty="0">
                <a:latin typeface="Arial Narrow"/>
                <a:cs typeface="Arial Narrow"/>
              </a:rPr>
              <a:t>CDT</a:t>
            </a:r>
            <a:endParaRPr sz="2100">
              <a:latin typeface="Arial Narrow"/>
              <a:cs typeface="Arial Narrow"/>
            </a:endParaRPr>
          </a:p>
          <a:p>
            <a:pPr marL="711200" lvl="2" indent="-228600">
              <a:lnSpc>
                <a:spcPct val="100000"/>
              </a:lnSpc>
              <a:spcBef>
                <a:spcPts val="600"/>
              </a:spcBef>
              <a:buSzPct val="73809"/>
              <a:buFont typeface="Arial"/>
              <a:buChar char="-"/>
              <a:tabLst>
                <a:tab pos="711200" algn="l"/>
              </a:tabLst>
            </a:pPr>
            <a:r>
              <a:rPr sz="2100" spc="-40" dirty="0">
                <a:latin typeface="Arial Narrow"/>
                <a:cs typeface="Arial Narrow"/>
              </a:rPr>
              <a:t>Texas</a:t>
            </a:r>
            <a:r>
              <a:rPr sz="2100" spc="-70" dirty="0">
                <a:latin typeface="Arial Narrow"/>
                <a:cs typeface="Arial Narrow"/>
              </a:rPr>
              <a:t> </a:t>
            </a:r>
            <a:r>
              <a:rPr sz="2100" dirty="0">
                <a:latin typeface="Arial Narrow"/>
                <a:cs typeface="Arial Narrow"/>
              </a:rPr>
              <a:t>Income</a:t>
            </a:r>
            <a:r>
              <a:rPr sz="2100" spc="-55" dirty="0">
                <a:latin typeface="Arial Narrow"/>
                <a:cs typeface="Arial Narrow"/>
              </a:rPr>
              <a:t> </a:t>
            </a:r>
            <a:r>
              <a:rPr sz="2100" dirty="0">
                <a:latin typeface="Arial Narrow"/>
                <a:cs typeface="Arial Narrow"/>
              </a:rPr>
              <a:t>Protection</a:t>
            </a:r>
            <a:r>
              <a:rPr sz="2100" spc="-40" dirty="0">
                <a:latin typeface="Arial Narrow"/>
                <a:cs typeface="Arial Narrow"/>
              </a:rPr>
              <a:t> </a:t>
            </a:r>
            <a:r>
              <a:rPr sz="2100" dirty="0">
                <a:latin typeface="Arial Narrow"/>
                <a:cs typeface="Arial Narrow"/>
              </a:rPr>
              <a:t>Plan</a:t>
            </a:r>
            <a:r>
              <a:rPr sz="2100" baseline="25793" dirty="0">
                <a:latin typeface="Arial Narrow"/>
                <a:cs typeface="Arial Narrow"/>
              </a:rPr>
              <a:t>SM</a:t>
            </a:r>
            <a:r>
              <a:rPr sz="2100" spc="172" baseline="25793" dirty="0">
                <a:latin typeface="Arial Narrow"/>
                <a:cs typeface="Arial Narrow"/>
              </a:rPr>
              <a:t> </a:t>
            </a:r>
            <a:r>
              <a:rPr sz="2100" dirty="0">
                <a:latin typeface="Arial Narrow"/>
                <a:cs typeface="Arial Narrow"/>
              </a:rPr>
              <a:t>disability</a:t>
            </a:r>
            <a:r>
              <a:rPr sz="2100" spc="-40" dirty="0">
                <a:latin typeface="Arial Narrow"/>
                <a:cs typeface="Arial Narrow"/>
              </a:rPr>
              <a:t> </a:t>
            </a:r>
            <a:r>
              <a:rPr sz="2100" dirty="0">
                <a:latin typeface="Arial Narrow"/>
                <a:cs typeface="Arial Narrow"/>
              </a:rPr>
              <a:t>insurance,</a:t>
            </a:r>
            <a:r>
              <a:rPr sz="2100" spc="-50" dirty="0">
                <a:latin typeface="Arial Narrow"/>
                <a:cs typeface="Arial Narrow"/>
              </a:rPr>
              <a:t> </a:t>
            </a:r>
            <a:r>
              <a:rPr sz="2100" dirty="0">
                <a:latin typeface="Arial Narrow"/>
                <a:cs typeface="Arial Narrow"/>
              </a:rPr>
              <a:t>July</a:t>
            </a:r>
            <a:r>
              <a:rPr sz="2100" spc="-50" dirty="0">
                <a:latin typeface="Arial Narrow"/>
                <a:cs typeface="Arial Narrow"/>
              </a:rPr>
              <a:t> </a:t>
            </a:r>
            <a:r>
              <a:rPr sz="2100" dirty="0">
                <a:latin typeface="Arial Narrow"/>
                <a:cs typeface="Arial Narrow"/>
              </a:rPr>
              <a:t>18,</a:t>
            </a:r>
            <a:r>
              <a:rPr sz="2100" spc="-45" dirty="0">
                <a:latin typeface="Arial Narrow"/>
                <a:cs typeface="Arial Narrow"/>
              </a:rPr>
              <a:t> </a:t>
            </a:r>
            <a:r>
              <a:rPr sz="2100" dirty="0">
                <a:latin typeface="Arial Narrow"/>
                <a:cs typeface="Arial Narrow"/>
              </a:rPr>
              <a:t>10</a:t>
            </a:r>
            <a:r>
              <a:rPr sz="2100" spc="-50" dirty="0">
                <a:latin typeface="Arial Narrow"/>
                <a:cs typeface="Arial Narrow"/>
              </a:rPr>
              <a:t> </a:t>
            </a:r>
            <a:r>
              <a:rPr sz="2100" dirty="0">
                <a:latin typeface="Arial Narrow"/>
                <a:cs typeface="Arial Narrow"/>
              </a:rPr>
              <a:t>a.m.</a:t>
            </a:r>
            <a:r>
              <a:rPr sz="2100" spc="-65" dirty="0">
                <a:latin typeface="Arial Narrow"/>
                <a:cs typeface="Arial Narrow"/>
              </a:rPr>
              <a:t> </a:t>
            </a:r>
            <a:r>
              <a:rPr sz="2100" spc="-25" dirty="0">
                <a:latin typeface="Arial Narrow"/>
                <a:cs typeface="Arial Narrow"/>
              </a:rPr>
              <a:t>CDT</a:t>
            </a:r>
            <a:endParaRPr sz="2100">
              <a:latin typeface="Arial Narrow"/>
              <a:cs typeface="Arial Narrow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010911" y="1246632"/>
            <a:ext cx="3826764" cy="1194815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107442" y="4459985"/>
            <a:ext cx="8938260" cy="577850"/>
          </a:xfrm>
          <a:prstGeom prst="rect">
            <a:avLst/>
          </a:prstGeom>
          <a:solidFill>
            <a:srgbClr val="557631"/>
          </a:solidFill>
          <a:ln w="28955">
            <a:solidFill>
              <a:srgbClr val="48742A"/>
            </a:solidFill>
          </a:ln>
        </p:spPr>
        <p:txBody>
          <a:bodyPr vert="horz" wrap="square" lIns="0" tIns="9842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775"/>
              </a:spcBef>
            </a:pPr>
            <a:r>
              <a:rPr sz="2300" b="1" spc="-10" dirty="0">
                <a:solidFill>
                  <a:srgbClr val="FFFFFF"/>
                </a:solidFill>
                <a:latin typeface="Arial Narrow"/>
                <a:cs typeface="Arial Narrow"/>
              </a:rPr>
              <a:t>ers.texas.gov/active-employees/summer-enrollment-</a:t>
            </a:r>
            <a:r>
              <a:rPr sz="2300" b="1" spc="-20" dirty="0">
                <a:solidFill>
                  <a:srgbClr val="FFFFFF"/>
                </a:solidFill>
                <a:latin typeface="Arial Narrow"/>
                <a:cs typeface="Arial Narrow"/>
              </a:rPr>
              <a:t>2026</a:t>
            </a:r>
            <a:endParaRPr sz="2300">
              <a:latin typeface="Arial Narrow"/>
              <a:cs typeface="Arial Narrow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70840" y="1087399"/>
            <a:ext cx="7574280" cy="17195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0" marR="17780">
              <a:lnSpc>
                <a:spcPct val="113900"/>
              </a:lnSpc>
              <a:spcBef>
                <a:spcPts val="100"/>
              </a:spcBef>
            </a:pPr>
            <a:r>
              <a:rPr sz="1950" dirty="0">
                <a:latin typeface="Arial Narrow"/>
                <a:cs typeface="Arial Narrow"/>
              </a:rPr>
              <a:t>New</a:t>
            </a:r>
            <a:r>
              <a:rPr sz="1950" spc="-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monthly</a:t>
            </a:r>
            <a:r>
              <a:rPr sz="1950" spc="-3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newsletter</a:t>
            </a:r>
            <a:r>
              <a:rPr sz="1950" spc="-3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and</a:t>
            </a:r>
            <a:r>
              <a:rPr sz="1950" spc="-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podcast</a:t>
            </a:r>
            <a:r>
              <a:rPr sz="1950" spc="-3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in</a:t>
            </a:r>
            <a:r>
              <a:rPr sz="1950" spc="-4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response</a:t>
            </a:r>
            <a:r>
              <a:rPr sz="1950" spc="-3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to</a:t>
            </a:r>
            <a:r>
              <a:rPr sz="1950" spc="-2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popularity</a:t>
            </a:r>
            <a:r>
              <a:rPr sz="1950" spc="-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of</a:t>
            </a:r>
            <a:r>
              <a:rPr sz="1950" spc="-3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financial</a:t>
            </a:r>
            <a:r>
              <a:rPr sz="1950" spc="-55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articles— </a:t>
            </a:r>
            <a:r>
              <a:rPr sz="1950" dirty="0">
                <a:latin typeface="Arial Narrow"/>
                <a:cs typeface="Arial Narrow"/>
              </a:rPr>
              <a:t>topics</a:t>
            </a:r>
            <a:r>
              <a:rPr sz="1950" spc="-40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include:</a:t>
            </a:r>
            <a:endParaRPr sz="1950">
              <a:latin typeface="Arial Narrow"/>
              <a:cs typeface="Arial Narrow"/>
            </a:endParaRPr>
          </a:p>
          <a:p>
            <a:pPr marL="253365" indent="-227965">
              <a:lnSpc>
                <a:spcPct val="100000"/>
              </a:lnSpc>
              <a:spcBef>
                <a:spcPts val="320"/>
              </a:spcBef>
              <a:buClr>
                <a:srgbClr val="557631"/>
              </a:buClr>
              <a:buSzPct val="84615"/>
              <a:buChar char="●"/>
              <a:tabLst>
                <a:tab pos="253365" algn="l"/>
              </a:tabLst>
            </a:pPr>
            <a:r>
              <a:rPr sz="1950" spc="-10" dirty="0">
                <a:latin typeface="Arial Narrow"/>
                <a:cs typeface="Arial Narrow"/>
              </a:rPr>
              <a:t>Pension</a:t>
            </a:r>
            <a:endParaRPr sz="1950">
              <a:latin typeface="Arial Narrow"/>
              <a:cs typeface="Arial Narrow"/>
            </a:endParaRPr>
          </a:p>
          <a:p>
            <a:pPr marL="253365" indent="-227965">
              <a:lnSpc>
                <a:spcPct val="100000"/>
              </a:lnSpc>
              <a:spcBef>
                <a:spcPts val="340"/>
              </a:spcBef>
              <a:buClr>
                <a:srgbClr val="557631"/>
              </a:buClr>
              <a:buSzPct val="84615"/>
              <a:buChar char="●"/>
              <a:tabLst>
                <a:tab pos="253365" algn="l"/>
              </a:tabLst>
            </a:pPr>
            <a:r>
              <a:rPr sz="1950" spc="-10" dirty="0">
                <a:latin typeface="Arial Narrow"/>
                <a:cs typeface="Arial Narrow"/>
              </a:rPr>
              <a:t>Texa$aver</a:t>
            </a:r>
            <a:r>
              <a:rPr sz="1950" spc="-15" baseline="25641" dirty="0">
                <a:latin typeface="Arial Narrow"/>
                <a:cs typeface="Arial Narrow"/>
              </a:rPr>
              <a:t>SM</a:t>
            </a:r>
            <a:r>
              <a:rPr sz="1950" spc="150" baseline="25641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401(k)</a:t>
            </a:r>
            <a:r>
              <a:rPr sz="1950" spc="-3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/</a:t>
            </a:r>
            <a:r>
              <a:rPr sz="1950" spc="-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457</a:t>
            </a:r>
            <a:r>
              <a:rPr sz="1950" spc="-50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Program</a:t>
            </a:r>
            <a:endParaRPr sz="1950">
              <a:latin typeface="Arial Narrow"/>
              <a:cs typeface="Arial Narrow"/>
            </a:endParaRPr>
          </a:p>
          <a:p>
            <a:pPr marL="253365" indent="-227965">
              <a:lnSpc>
                <a:spcPct val="100000"/>
              </a:lnSpc>
              <a:spcBef>
                <a:spcPts val="320"/>
              </a:spcBef>
              <a:buClr>
                <a:srgbClr val="557631"/>
              </a:buClr>
              <a:buSzPct val="84615"/>
              <a:buChar char="●"/>
              <a:tabLst>
                <a:tab pos="253365" algn="l"/>
              </a:tabLst>
            </a:pPr>
            <a:r>
              <a:rPr sz="1950" dirty="0">
                <a:latin typeface="Arial Narrow"/>
                <a:cs typeface="Arial Narrow"/>
              </a:rPr>
              <a:t>Other</a:t>
            </a:r>
            <a:r>
              <a:rPr sz="1950" spc="-30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ERS-</a:t>
            </a:r>
            <a:r>
              <a:rPr sz="1950" dirty="0">
                <a:latin typeface="Arial Narrow"/>
                <a:cs typeface="Arial Narrow"/>
              </a:rPr>
              <a:t>administered</a:t>
            </a:r>
            <a:r>
              <a:rPr sz="1950" spc="-4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plans</a:t>
            </a:r>
            <a:r>
              <a:rPr sz="1950" spc="-4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for</a:t>
            </a:r>
            <a:r>
              <a:rPr sz="1950" spc="-20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financial</a:t>
            </a:r>
            <a:r>
              <a:rPr sz="1950" spc="-5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security</a:t>
            </a:r>
            <a:r>
              <a:rPr sz="1950" spc="-45" dirty="0">
                <a:latin typeface="Arial Narrow"/>
                <a:cs typeface="Arial Narrow"/>
              </a:rPr>
              <a:t> </a:t>
            </a:r>
            <a:r>
              <a:rPr sz="1950" dirty="0">
                <a:latin typeface="Arial Narrow"/>
                <a:cs typeface="Arial Narrow"/>
              </a:rPr>
              <a:t>and</a:t>
            </a:r>
            <a:r>
              <a:rPr sz="1950" spc="-35" dirty="0">
                <a:latin typeface="Arial Narrow"/>
                <a:cs typeface="Arial Narrow"/>
              </a:rPr>
              <a:t> </a:t>
            </a:r>
            <a:r>
              <a:rPr sz="1950" spc="-10" dirty="0">
                <a:latin typeface="Arial Narrow"/>
                <a:cs typeface="Arial Narrow"/>
              </a:rPr>
              <a:t>savings</a:t>
            </a:r>
            <a:endParaRPr sz="1950">
              <a:latin typeface="Arial Narrow"/>
              <a:cs typeface="Arial Narrow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22631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Financial</a:t>
            </a:r>
            <a:r>
              <a:rPr spc="-70" dirty="0"/>
              <a:t> </a:t>
            </a:r>
            <a:r>
              <a:rPr dirty="0"/>
              <a:t>education</a:t>
            </a:r>
            <a:r>
              <a:rPr spc="-75" dirty="0"/>
              <a:t> </a:t>
            </a:r>
            <a:r>
              <a:rPr dirty="0"/>
              <a:t>for</a:t>
            </a:r>
            <a:r>
              <a:rPr spc="-45" dirty="0"/>
              <a:t> </a:t>
            </a:r>
            <a:r>
              <a:rPr spc="-10" dirty="0"/>
              <a:t>members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1712976" y="3098292"/>
            <a:ext cx="5428615" cy="1216660"/>
            <a:chOff x="1712976" y="3098292"/>
            <a:chExt cx="5428615" cy="121666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712976" y="3098292"/>
              <a:ext cx="2359152" cy="301751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350008" y="3569208"/>
              <a:ext cx="771144" cy="745236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077711" y="3166872"/>
              <a:ext cx="1063752" cy="1063752"/>
            </a:xfrm>
            <a:prstGeom prst="rect">
              <a:avLst/>
            </a:prstGeom>
          </p:spPr>
        </p:pic>
      </p:grpSp>
      <p:sp>
        <p:nvSpPr>
          <p:cNvPr id="8" name="object 8"/>
          <p:cNvSpPr txBox="1"/>
          <p:nvPr/>
        </p:nvSpPr>
        <p:spPr>
          <a:xfrm>
            <a:off x="92202" y="4543805"/>
            <a:ext cx="8938260" cy="509270"/>
          </a:xfrm>
          <a:prstGeom prst="rect">
            <a:avLst/>
          </a:prstGeom>
          <a:solidFill>
            <a:srgbClr val="557631"/>
          </a:solidFill>
          <a:ln w="28955">
            <a:solidFill>
              <a:srgbClr val="48742A"/>
            </a:solidFill>
          </a:ln>
        </p:spPr>
        <p:txBody>
          <a:bodyPr vert="horz" wrap="square" lIns="0" tIns="9842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775"/>
              </a:spcBef>
            </a:pPr>
            <a:r>
              <a:rPr sz="1950" b="1" dirty="0">
                <a:solidFill>
                  <a:srgbClr val="FFFFFF"/>
                </a:solidFill>
                <a:latin typeface="Arial Narrow"/>
                <a:cs typeface="Arial Narrow"/>
              </a:rPr>
              <a:t>Planned</a:t>
            </a:r>
            <a:r>
              <a:rPr sz="1950" b="1" spc="-6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950" b="1" dirty="0">
                <a:solidFill>
                  <a:srgbClr val="FFFFFF"/>
                </a:solidFill>
                <a:latin typeface="Arial Narrow"/>
                <a:cs typeface="Arial Narrow"/>
              </a:rPr>
              <a:t>for</a:t>
            </a:r>
            <a:r>
              <a:rPr sz="1950" b="1" spc="-2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950" b="1" dirty="0">
                <a:solidFill>
                  <a:srgbClr val="FFFFFF"/>
                </a:solidFill>
                <a:latin typeface="Arial Narrow"/>
                <a:cs typeface="Arial Narrow"/>
              </a:rPr>
              <a:t>FY26:</a:t>
            </a:r>
            <a:r>
              <a:rPr sz="1950" b="1" spc="-5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950" b="1" dirty="0">
                <a:solidFill>
                  <a:srgbClr val="FFFFFF"/>
                </a:solidFill>
                <a:latin typeface="Arial Narrow"/>
                <a:cs typeface="Arial Narrow"/>
              </a:rPr>
              <a:t>financial</a:t>
            </a:r>
            <a:r>
              <a:rPr sz="1950" b="1" spc="-2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950" b="1" dirty="0">
                <a:solidFill>
                  <a:srgbClr val="FFFFFF"/>
                </a:solidFill>
                <a:latin typeface="Arial Narrow"/>
                <a:cs typeface="Arial Narrow"/>
              </a:rPr>
              <a:t>wellness</a:t>
            </a:r>
            <a:r>
              <a:rPr sz="1950" b="1" spc="-3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950" b="1" spc="-10" dirty="0">
                <a:solidFill>
                  <a:srgbClr val="FFFFFF"/>
                </a:solidFill>
                <a:latin typeface="Arial Narrow"/>
                <a:cs typeface="Arial Narrow"/>
              </a:rPr>
              <a:t>webinars</a:t>
            </a:r>
            <a:endParaRPr sz="1950">
              <a:latin typeface="Arial Narrow"/>
              <a:cs typeface="Arial Narrow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737353" y="3099054"/>
            <a:ext cx="2601595" cy="1275715"/>
          </a:xfrm>
          <a:prstGeom prst="rect">
            <a:avLst/>
          </a:prstGeom>
          <a:ln w="25907">
            <a:solidFill>
              <a:srgbClr val="557631"/>
            </a:solidFill>
          </a:ln>
        </p:spPr>
        <p:txBody>
          <a:bodyPr vert="horz" wrap="square" lIns="0" tIns="171450" rIns="0" bIns="0" rtlCol="0">
            <a:spAutoFit/>
          </a:bodyPr>
          <a:lstStyle/>
          <a:p>
            <a:pPr marL="233045" marR="1330325">
              <a:lnSpc>
                <a:spcPct val="100000"/>
              </a:lnSpc>
              <a:spcBef>
                <a:spcPts val="1350"/>
              </a:spcBef>
            </a:pPr>
            <a:r>
              <a:rPr sz="1950" b="1" spc="-10" dirty="0">
                <a:latin typeface="Arial Narrow"/>
                <a:cs typeface="Arial Narrow"/>
              </a:rPr>
              <a:t>Read, </a:t>
            </a:r>
            <a:r>
              <a:rPr sz="1950" b="1" dirty="0">
                <a:latin typeface="Arial Narrow"/>
                <a:cs typeface="Arial Narrow"/>
              </a:rPr>
              <a:t>listen</a:t>
            </a:r>
            <a:r>
              <a:rPr sz="1950" b="1" spc="-50" dirty="0">
                <a:latin typeface="Arial Narrow"/>
                <a:cs typeface="Arial Narrow"/>
              </a:rPr>
              <a:t> </a:t>
            </a:r>
            <a:r>
              <a:rPr sz="1950" b="1" spc="-25" dirty="0">
                <a:latin typeface="Arial Narrow"/>
                <a:cs typeface="Arial Narrow"/>
              </a:rPr>
              <a:t>and </a:t>
            </a:r>
            <a:r>
              <a:rPr sz="1950" b="1" spc="-10" dirty="0">
                <a:latin typeface="Arial Narrow"/>
                <a:cs typeface="Arial Narrow"/>
              </a:rPr>
              <a:t>subscribe:</a:t>
            </a:r>
            <a:endParaRPr sz="1950">
              <a:latin typeface="Arial Narrow"/>
              <a:cs typeface="Arial Narrow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190499"/>
            <a:ext cx="9144000" cy="3286124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662553" y="2084959"/>
            <a:ext cx="1820545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>
                <a:solidFill>
                  <a:srgbClr val="405825"/>
                </a:solidFill>
              </a:rPr>
              <a:t>Questions?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23186" y="1570481"/>
            <a:ext cx="5899150" cy="10020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361315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405825"/>
                </a:solidFill>
              </a:rPr>
              <a:t>ERS</a:t>
            </a:r>
            <a:r>
              <a:rPr spc="-65" dirty="0">
                <a:solidFill>
                  <a:srgbClr val="405825"/>
                </a:solidFill>
              </a:rPr>
              <a:t> </a:t>
            </a:r>
            <a:r>
              <a:rPr dirty="0">
                <a:solidFill>
                  <a:srgbClr val="405825"/>
                </a:solidFill>
              </a:rPr>
              <a:t>offers</a:t>
            </a:r>
            <a:r>
              <a:rPr spc="-65" dirty="0">
                <a:solidFill>
                  <a:srgbClr val="405825"/>
                </a:solidFill>
              </a:rPr>
              <a:t> </a:t>
            </a:r>
            <a:r>
              <a:rPr spc="-10" dirty="0">
                <a:solidFill>
                  <a:srgbClr val="405825"/>
                </a:solidFill>
              </a:rPr>
              <a:t>competitive</a:t>
            </a:r>
            <a:r>
              <a:rPr spc="-90" dirty="0">
                <a:solidFill>
                  <a:srgbClr val="405825"/>
                </a:solidFill>
              </a:rPr>
              <a:t> </a:t>
            </a:r>
            <a:r>
              <a:rPr spc="-10" dirty="0">
                <a:solidFill>
                  <a:srgbClr val="405825"/>
                </a:solidFill>
              </a:rPr>
              <a:t>benefits </a:t>
            </a:r>
            <a:r>
              <a:rPr dirty="0">
                <a:solidFill>
                  <a:srgbClr val="405825"/>
                </a:solidFill>
              </a:rPr>
              <a:t>to</a:t>
            </a:r>
            <a:r>
              <a:rPr spc="-30" dirty="0">
                <a:solidFill>
                  <a:srgbClr val="405825"/>
                </a:solidFill>
              </a:rPr>
              <a:t> </a:t>
            </a:r>
            <a:r>
              <a:rPr dirty="0">
                <a:solidFill>
                  <a:srgbClr val="405825"/>
                </a:solidFill>
              </a:rPr>
              <a:t>enhance</a:t>
            </a:r>
            <a:r>
              <a:rPr spc="-65" dirty="0">
                <a:solidFill>
                  <a:srgbClr val="405825"/>
                </a:solidFill>
              </a:rPr>
              <a:t> </a:t>
            </a:r>
            <a:r>
              <a:rPr dirty="0">
                <a:solidFill>
                  <a:srgbClr val="405825"/>
                </a:solidFill>
              </a:rPr>
              <a:t>the</a:t>
            </a:r>
            <a:r>
              <a:rPr spc="-30" dirty="0">
                <a:solidFill>
                  <a:srgbClr val="405825"/>
                </a:solidFill>
              </a:rPr>
              <a:t> </a:t>
            </a:r>
            <a:r>
              <a:rPr dirty="0">
                <a:solidFill>
                  <a:srgbClr val="405825"/>
                </a:solidFill>
              </a:rPr>
              <a:t>lives</a:t>
            </a:r>
            <a:r>
              <a:rPr spc="-50" dirty="0">
                <a:solidFill>
                  <a:srgbClr val="405825"/>
                </a:solidFill>
              </a:rPr>
              <a:t> </a:t>
            </a:r>
            <a:r>
              <a:rPr dirty="0">
                <a:solidFill>
                  <a:srgbClr val="405825"/>
                </a:solidFill>
              </a:rPr>
              <a:t>of</a:t>
            </a:r>
            <a:r>
              <a:rPr spc="-30" dirty="0">
                <a:solidFill>
                  <a:srgbClr val="405825"/>
                </a:solidFill>
              </a:rPr>
              <a:t> </a:t>
            </a:r>
            <a:r>
              <a:rPr dirty="0">
                <a:solidFill>
                  <a:srgbClr val="405825"/>
                </a:solidFill>
              </a:rPr>
              <a:t>its</a:t>
            </a:r>
            <a:r>
              <a:rPr spc="-30" dirty="0">
                <a:solidFill>
                  <a:srgbClr val="405825"/>
                </a:solidFill>
              </a:rPr>
              <a:t> </a:t>
            </a:r>
            <a:r>
              <a:rPr spc="-10" dirty="0">
                <a:solidFill>
                  <a:srgbClr val="405825"/>
                </a:solidFill>
              </a:rPr>
              <a:t>members.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07340" y="1097149"/>
            <a:ext cx="6144260" cy="3805554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434"/>
              </a:spcBef>
              <a:buClr>
                <a:srgbClr val="557631"/>
              </a:buClr>
              <a:buSzPct val="84090"/>
              <a:buFont typeface="Wingdings 2"/>
              <a:buChar char=""/>
              <a:tabLst>
                <a:tab pos="240665" algn="l"/>
              </a:tabLst>
            </a:pPr>
            <a:r>
              <a:rPr sz="2200" spc="-30" dirty="0">
                <a:latin typeface="Arial Narrow"/>
                <a:cs typeface="Arial Narrow"/>
              </a:rPr>
              <a:t>Texas</a:t>
            </a:r>
            <a:r>
              <a:rPr sz="2200" spc="-6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Employees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Group</a:t>
            </a:r>
            <a:r>
              <a:rPr sz="2200" spc="-4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Benefits</a:t>
            </a:r>
            <a:r>
              <a:rPr sz="2200" spc="-4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Program</a:t>
            </a:r>
            <a:r>
              <a:rPr sz="2200" spc="-3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(GBP)</a:t>
            </a:r>
            <a:r>
              <a:rPr sz="2200" spc="-50" dirty="0"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updates</a:t>
            </a:r>
            <a:endParaRPr sz="2200">
              <a:latin typeface="Arial Narrow"/>
              <a:cs typeface="Arial Narrow"/>
            </a:endParaRPr>
          </a:p>
          <a:p>
            <a:pPr marL="469265" lvl="1" indent="-227965">
              <a:lnSpc>
                <a:spcPct val="100000"/>
              </a:lnSpc>
              <a:spcBef>
                <a:spcPts val="335"/>
              </a:spcBef>
              <a:buClr>
                <a:srgbClr val="557631"/>
              </a:buClr>
              <a:buSzPct val="75000"/>
              <a:buChar char="-"/>
              <a:tabLst>
                <a:tab pos="469265" algn="l"/>
              </a:tabLst>
            </a:pPr>
            <a:r>
              <a:rPr sz="2200" dirty="0">
                <a:latin typeface="Arial Narrow"/>
                <a:cs typeface="Arial Narrow"/>
              </a:rPr>
              <a:t>PY26</a:t>
            </a:r>
            <a:r>
              <a:rPr sz="2200" spc="-4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premium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changes</a:t>
            </a:r>
            <a:endParaRPr sz="2200">
              <a:latin typeface="Arial Narrow"/>
              <a:cs typeface="Arial Narrow"/>
            </a:endParaRPr>
          </a:p>
          <a:p>
            <a:pPr marL="469265" lvl="1" indent="-227965">
              <a:lnSpc>
                <a:spcPct val="100000"/>
              </a:lnSpc>
              <a:spcBef>
                <a:spcPts val="335"/>
              </a:spcBef>
              <a:buClr>
                <a:srgbClr val="557631"/>
              </a:buClr>
              <a:buSzPct val="75000"/>
              <a:buChar char="-"/>
              <a:tabLst>
                <a:tab pos="469265" algn="l"/>
              </a:tabLst>
            </a:pPr>
            <a:r>
              <a:rPr sz="2200" dirty="0">
                <a:latin typeface="Arial Narrow"/>
                <a:cs typeface="Arial Narrow"/>
              </a:rPr>
              <a:t>Other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PY26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changes</a:t>
            </a:r>
            <a:endParaRPr sz="2200">
              <a:latin typeface="Arial Narrow"/>
              <a:cs typeface="Arial Narrow"/>
            </a:endParaRPr>
          </a:p>
          <a:p>
            <a:pPr marL="469265" lvl="1" indent="-227965">
              <a:lnSpc>
                <a:spcPct val="100000"/>
              </a:lnSpc>
              <a:spcBef>
                <a:spcPts val="340"/>
              </a:spcBef>
              <a:buClr>
                <a:srgbClr val="557631"/>
              </a:buClr>
              <a:buSzPct val="75000"/>
              <a:buChar char="-"/>
              <a:tabLst>
                <a:tab pos="469265" algn="l"/>
              </a:tabLst>
            </a:pPr>
            <a:r>
              <a:rPr sz="2200" dirty="0">
                <a:latin typeface="Arial Narrow"/>
                <a:cs typeface="Arial Narrow"/>
              </a:rPr>
              <a:t>Buena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Vida</a:t>
            </a:r>
            <a:r>
              <a:rPr sz="2200" spc="-30" dirty="0"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well-</a:t>
            </a:r>
            <a:r>
              <a:rPr sz="2200" dirty="0">
                <a:latin typeface="Arial Narrow"/>
                <a:cs typeface="Arial Narrow"/>
              </a:rPr>
              <a:t>being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program</a:t>
            </a:r>
            <a:endParaRPr sz="2200">
              <a:latin typeface="Arial Narrow"/>
              <a:cs typeface="Arial Narrow"/>
            </a:endParaRPr>
          </a:p>
          <a:p>
            <a:pPr marL="240665" indent="-227965">
              <a:lnSpc>
                <a:spcPct val="100000"/>
              </a:lnSpc>
              <a:spcBef>
                <a:spcPts val="335"/>
              </a:spcBef>
              <a:buClr>
                <a:srgbClr val="557631"/>
              </a:buClr>
              <a:buSzPct val="84090"/>
              <a:buFont typeface="Wingdings 2"/>
              <a:buChar char=""/>
              <a:tabLst>
                <a:tab pos="240665" algn="l"/>
              </a:tabLst>
            </a:pPr>
            <a:r>
              <a:rPr sz="2200" dirty="0">
                <a:latin typeface="Arial Narrow"/>
                <a:cs typeface="Arial Narrow"/>
              </a:rPr>
              <a:t>Other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ERS</a:t>
            </a:r>
            <a:r>
              <a:rPr sz="2200" spc="-20" dirty="0">
                <a:latin typeface="Arial Narrow"/>
                <a:cs typeface="Arial Narrow"/>
              </a:rPr>
              <a:t> news</a:t>
            </a:r>
            <a:endParaRPr sz="2200">
              <a:latin typeface="Arial Narrow"/>
              <a:cs typeface="Arial Narrow"/>
            </a:endParaRPr>
          </a:p>
          <a:p>
            <a:pPr marL="469265" lvl="1" indent="-227965">
              <a:lnSpc>
                <a:spcPct val="100000"/>
              </a:lnSpc>
              <a:spcBef>
                <a:spcPts val="340"/>
              </a:spcBef>
              <a:buClr>
                <a:srgbClr val="557631"/>
              </a:buClr>
              <a:buSzPct val="75000"/>
              <a:buChar char="-"/>
              <a:tabLst>
                <a:tab pos="469265" algn="l"/>
              </a:tabLst>
            </a:pPr>
            <a:r>
              <a:rPr sz="2200" dirty="0">
                <a:latin typeface="Arial Narrow"/>
                <a:cs typeface="Arial Narrow"/>
              </a:rPr>
              <a:t>Reporting</a:t>
            </a:r>
            <a:r>
              <a:rPr sz="2200" spc="-3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changes</a:t>
            </a:r>
            <a:r>
              <a:rPr sz="2200" spc="-3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due</a:t>
            </a:r>
            <a:r>
              <a:rPr sz="2200" spc="-25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to</a:t>
            </a:r>
            <a:r>
              <a:rPr sz="2200" spc="-30" dirty="0"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CAPPS</a:t>
            </a:r>
            <a:endParaRPr sz="2200">
              <a:latin typeface="Arial Narrow"/>
              <a:cs typeface="Arial Narrow"/>
            </a:endParaRPr>
          </a:p>
          <a:p>
            <a:pPr marL="469265" lvl="1" indent="-227965">
              <a:lnSpc>
                <a:spcPct val="100000"/>
              </a:lnSpc>
              <a:spcBef>
                <a:spcPts val="335"/>
              </a:spcBef>
              <a:buClr>
                <a:srgbClr val="557631"/>
              </a:buClr>
              <a:buSzPct val="75000"/>
              <a:buChar char="-"/>
              <a:tabLst>
                <a:tab pos="469265" algn="l"/>
              </a:tabLst>
            </a:pPr>
            <a:r>
              <a:rPr sz="2200" dirty="0">
                <a:latin typeface="Arial Narrow"/>
                <a:cs typeface="Arial Narrow"/>
              </a:rPr>
              <a:t>Reconciling</a:t>
            </a:r>
            <a:r>
              <a:rPr sz="2200" spc="-50" dirty="0"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contributions</a:t>
            </a:r>
            <a:endParaRPr sz="2200">
              <a:latin typeface="Arial Narrow"/>
              <a:cs typeface="Arial Narrow"/>
            </a:endParaRPr>
          </a:p>
          <a:p>
            <a:pPr marL="469265" lvl="1" indent="-227965">
              <a:lnSpc>
                <a:spcPct val="100000"/>
              </a:lnSpc>
              <a:spcBef>
                <a:spcPts val="335"/>
              </a:spcBef>
              <a:buClr>
                <a:srgbClr val="557631"/>
              </a:buClr>
              <a:buSzPct val="75000"/>
              <a:buChar char="-"/>
              <a:tabLst>
                <a:tab pos="469265" algn="l"/>
              </a:tabLst>
            </a:pPr>
            <a:r>
              <a:rPr sz="2200" dirty="0">
                <a:latin typeface="Arial Narrow"/>
                <a:cs typeface="Arial Narrow"/>
              </a:rPr>
              <a:t>Summer</a:t>
            </a:r>
            <a:r>
              <a:rPr sz="2200" spc="-5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Enrollment</a:t>
            </a:r>
            <a:r>
              <a:rPr sz="2200" spc="-15" dirty="0"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resources</a:t>
            </a:r>
            <a:endParaRPr sz="2200">
              <a:latin typeface="Arial Narrow"/>
              <a:cs typeface="Arial Narrow"/>
            </a:endParaRPr>
          </a:p>
          <a:p>
            <a:pPr marL="469265" lvl="1" indent="-227965">
              <a:lnSpc>
                <a:spcPct val="100000"/>
              </a:lnSpc>
              <a:spcBef>
                <a:spcPts val="340"/>
              </a:spcBef>
              <a:buClr>
                <a:srgbClr val="557631"/>
              </a:buClr>
              <a:buSzPct val="75000"/>
              <a:buChar char="-"/>
              <a:tabLst>
                <a:tab pos="469265" algn="l"/>
              </a:tabLst>
            </a:pPr>
            <a:r>
              <a:rPr sz="2200" dirty="0">
                <a:latin typeface="Arial Narrow"/>
                <a:cs typeface="Arial Narrow"/>
              </a:rPr>
              <a:t>Financial</a:t>
            </a:r>
            <a:r>
              <a:rPr sz="2200" spc="-5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education</a:t>
            </a:r>
            <a:r>
              <a:rPr sz="2200" spc="-55" dirty="0"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resources</a:t>
            </a:r>
            <a:endParaRPr sz="2200">
              <a:latin typeface="Arial Narrow"/>
              <a:cs typeface="Arial Narrow"/>
            </a:endParaRPr>
          </a:p>
          <a:p>
            <a:pPr marL="240665" indent="-227965">
              <a:lnSpc>
                <a:spcPct val="100000"/>
              </a:lnSpc>
              <a:spcBef>
                <a:spcPts val="335"/>
              </a:spcBef>
              <a:buClr>
                <a:srgbClr val="557631"/>
              </a:buClr>
              <a:buSzPct val="84090"/>
              <a:buFont typeface="Wingdings 2"/>
              <a:buChar char=""/>
              <a:tabLst>
                <a:tab pos="240665" algn="l"/>
              </a:tabLst>
            </a:pPr>
            <a:r>
              <a:rPr sz="2200" dirty="0">
                <a:latin typeface="Arial Narrow"/>
                <a:cs typeface="Arial Narrow"/>
              </a:rPr>
              <a:t>Questions</a:t>
            </a:r>
            <a:r>
              <a:rPr sz="2200" spc="-20" dirty="0">
                <a:latin typeface="Arial Narrow"/>
                <a:cs typeface="Arial Narrow"/>
              </a:rPr>
              <a:t> </a:t>
            </a:r>
            <a:r>
              <a:rPr sz="2200" dirty="0">
                <a:latin typeface="Arial Narrow"/>
                <a:cs typeface="Arial Narrow"/>
              </a:rPr>
              <a:t>&amp;</a:t>
            </a:r>
            <a:r>
              <a:rPr sz="2200" spc="-40" dirty="0">
                <a:latin typeface="Arial Narrow"/>
                <a:cs typeface="Arial Narrow"/>
              </a:rPr>
              <a:t> </a:t>
            </a:r>
            <a:r>
              <a:rPr sz="2200" spc="-10" dirty="0">
                <a:latin typeface="Arial Narrow"/>
                <a:cs typeface="Arial Narrow"/>
              </a:rPr>
              <a:t>answers</a:t>
            </a:r>
            <a:endParaRPr sz="2200">
              <a:latin typeface="Arial Narrow"/>
              <a:cs typeface="Arial Narrow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7340" y="288493"/>
            <a:ext cx="109220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35" dirty="0"/>
              <a:t>Topics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17189" y="1814322"/>
            <a:ext cx="231140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405825"/>
                </a:solidFill>
              </a:rPr>
              <a:t>GBP</a:t>
            </a:r>
            <a:r>
              <a:rPr spc="-65" dirty="0">
                <a:solidFill>
                  <a:srgbClr val="405825"/>
                </a:solidFill>
              </a:rPr>
              <a:t> </a:t>
            </a:r>
            <a:r>
              <a:rPr spc="-10" dirty="0">
                <a:solidFill>
                  <a:srgbClr val="405825"/>
                </a:solidFill>
              </a:rPr>
              <a:t>Updates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7340" y="72085"/>
            <a:ext cx="309753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Premium</a:t>
            </a:r>
            <a:r>
              <a:rPr spc="-60" dirty="0"/>
              <a:t> </a:t>
            </a:r>
            <a:r>
              <a:rPr spc="-10" dirty="0"/>
              <a:t>Changes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93725" y="577087"/>
            <a:ext cx="5948680" cy="406272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6034">
              <a:lnSpc>
                <a:spcPct val="100000"/>
              </a:lnSpc>
              <a:spcBef>
                <a:spcPts val="95"/>
              </a:spcBef>
            </a:pPr>
            <a:r>
              <a:rPr sz="2800" i="1" dirty="0">
                <a:solidFill>
                  <a:srgbClr val="2F2200"/>
                </a:solidFill>
                <a:latin typeface="Goudy Old Style"/>
                <a:cs typeface="Goudy Old Style"/>
              </a:rPr>
              <a:t>8%</a:t>
            </a:r>
            <a:r>
              <a:rPr sz="2800" i="1" spc="-85" dirty="0">
                <a:solidFill>
                  <a:srgbClr val="2F2200"/>
                </a:solidFill>
                <a:latin typeface="Goudy Old Style"/>
                <a:cs typeface="Goudy Old Style"/>
              </a:rPr>
              <a:t> </a:t>
            </a:r>
            <a:r>
              <a:rPr sz="2800" i="1" dirty="0">
                <a:solidFill>
                  <a:srgbClr val="2F2200"/>
                </a:solidFill>
                <a:latin typeface="Goudy Old Style"/>
                <a:cs typeface="Goudy Old Style"/>
              </a:rPr>
              <a:t>increase</a:t>
            </a:r>
            <a:r>
              <a:rPr sz="2800" i="1" spc="-85" dirty="0">
                <a:solidFill>
                  <a:srgbClr val="2F2200"/>
                </a:solidFill>
                <a:latin typeface="Goudy Old Style"/>
                <a:cs typeface="Goudy Old Style"/>
              </a:rPr>
              <a:t> </a:t>
            </a:r>
            <a:r>
              <a:rPr sz="2800" i="1" dirty="0">
                <a:solidFill>
                  <a:srgbClr val="2F2200"/>
                </a:solidFill>
                <a:latin typeface="Goudy Old Style"/>
                <a:cs typeface="Goudy Old Style"/>
              </a:rPr>
              <a:t>in</a:t>
            </a:r>
            <a:r>
              <a:rPr sz="2800" i="1" spc="-85" dirty="0">
                <a:solidFill>
                  <a:srgbClr val="2F2200"/>
                </a:solidFill>
                <a:latin typeface="Goudy Old Style"/>
                <a:cs typeface="Goudy Old Style"/>
              </a:rPr>
              <a:t> </a:t>
            </a:r>
            <a:r>
              <a:rPr sz="2800" i="1" dirty="0">
                <a:solidFill>
                  <a:srgbClr val="2F2200"/>
                </a:solidFill>
                <a:latin typeface="Goudy Old Style"/>
                <a:cs typeface="Goudy Old Style"/>
              </a:rPr>
              <a:t>HealthSelect</a:t>
            </a:r>
            <a:r>
              <a:rPr sz="2800" i="1" spc="-70" dirty="0">
                <a:solidFill>
                  <a:srgbClr val="2F2200"/>
                </a:solidFill>
                <a:latin typeface="Goudy Old Style"/>
                <a:cs typeface="Goudy Old Style"/>
              </a:rPr>
              <a:t> </a:t>
            </a:r>
            <a:r>
              <a:rPr sz="2800" i="1" dirty="0">
                <a:solidFill>
                  <a:srgbClr val="2F2200"/>
                </a:solidFill>
                <a:latin typeface="Goudy Old Style"/>
                <a:cs typeface="Goudy Old Style"/>
              </a:rPr>
              <a:t>of</a:t>
            </a:r>
            <a:r>
              <a:rPr sz="2800" i="1" spc="-95" dirty="0">
                <a:solidFill>
                  <a:srgbClr val="2F2200"/>
                </a:solidFill>
                <a:latin typeface="Goudy Old Style"/>
                <a:cs typeface="Goudy Old Style"/>
              </a:rPr>
              <a:t> </a:t>
            </a:r>
            <a:r>
              <a:rPr sz="2800" i="1" dirty="0">
                <a:solidFill>
                  <a:srgbClr val="2F2200"/>
                </a:solidFill>
                <a:latin typeface="Goudy Old Style"/>
                <a:cs typeface="Goudy Old Style"/>
              </a:rPr>
              <a:t>Texas</a:t>
            </a:r>
            <a:r>
              <a:rPr sz="2775" i="1" baseline="25525" dirty="0">
                <a:solidFill>
                  <a:srgbClr val="2F2200"/>
                </a:solidFill>
                <a:latin typeface="Goudy Old Style"/>
                <a:cs typeface="Goudy Old Style"/>
              </a:rPr>
              <a:t>®</a:t>
            </a:r>
            <a:r>
              <a:rPr sz="2775" i="1" spc="232" baseline="25525" dirty="0">
                <a:solidFill>
                  <a:srgbClr val="2F2200"/>
                </a:solidFill>
                <a:latin typeface="Goudy Old Style"/>
                <a:cs typeface="Goudy Old Style"/>
              </a:rPr>
              <a:t> </a:t>
            </a:r>
            <a:r>
              <a:rPr sz="2800" i="1" spc="-10" dirty="0">
                <a:solidFill>
                  <a:srgbClr val="2F2200"/>
                </a:solidFill>
                <a:latin typeface="Goudy Old Style"/>
                <a:cs typeface="Goudy Old Style"/>
              </a:rPr>
              <a:t>plans</a:t>
            </a:r>
            <a:endParaRPr sz="2800">
              <a:latin typeface="Goudy Old Style"/>
              <a:cs typeface="Goudy Old Style"/>
            </a:endParaRPr>
          </a:p>
          <a:p>
            <a:pPr marL="253365" indent="-227965">
              <a:lnSpc>
                <a:spcPct val="100000"/>
              </a:lnSpc>
              <a:spcBef>
                <a:spcPts val="2025"/>
              </a:spcBef>
              <a:buClr>
                <a:srgbClr val="557631"/>
              </a:buClr>
              <a:buSzPct val="84210"/>
              <a:buFont typeface="Wingdings 2"/>
              <a:buChar char=""/>
              <a:tabLst>
                <a:tab pos="253365" algn="l"/>
              </a:tabLst>
            </a:pPr>
            <a:r>
              <a:rPr sz="1900" dirty="0">
                <a:latin typeface="Arial Narrow"/>
                <a:cs typeface="Arial Narrow"/>
              </a:rPr>
              <a:t>Starting</a:t>
            </a:r>
            <a:r>
              <a:rPr sz="1900" spc="-20" dirty="0">
                <a:latin typeface="Arial Narrow"/>
                <a:cs typeface="Arial Narrow"/>
              </a:rPr>
              <a:t> </a:t>
            </a:r>
            <a:r>
              <a:rPr sz="1900" dirty="0">
                <a:latin typeface="Arial Narrow"/>
                <a:cs typeface="Arial Narrow"/>
              </a:rPr>
              <a:t>Sept.</a:t>
            </a:r>
            <a:r>
              <a:rPr sz="1900" spc="-5" dirty="0">
                <a:latin typeface="Arial Narrow"/>
                <a:cs typeface="Arial Narrow"/>
              </a:rPr>
              <a:t> </a:t>
            </a:r>
            <a:r>
              <a:rPr sz="1900" dirty="0">
                <a:latin typeface="Arial Narrow"/>
                <a:cs typeface="Arial Narrow"/>
              </a:rPr>
              <a:t>1,</a:t>
            </a:r>
            <a:r>
              <a:rPr sz="1900" spc="-20" dirty="0">
                <a:latin typeface="Arial Narrow"/>
                <a:cs typeface="Arial Narrow"/>
              </a:rPr>
              <a:t> </a:t>
            </a:r>
            <a:r>
              <a:rPr sz="1900" dirty="0">
                <a:latin typeface="Arial Narrow"/>
                <a:cs typeface="Arial Narrow"/>
              </a:rPr>
              <a:t>premiums</a:t>
            </a:r>
            <a:r>
              <a:rPr sz="1900" spc="-30" dirty="0">
                <a:latin typeface="Arial Narrow"/>
                <a:cs typeface="Arial Narrow"/>
              </a:rPr>
              <a:t> </a:t>
            </a:r>
            <a:r>
              <a:rPr sz="1900" dirty="0">
                <a:latin typeface="Arial Narrow"/>
                <a:cs typeface="Arial Narrow"/>
              </a:rPr>
              <a:t>will</a:t>
            </a:r>
            <a:r>
              <a:rPr sz="1900" spc="-20" dirty="0">
                <a:latin typeface="Arial Narrow"/>
                <a:cs typeface="Arial Narrow"/>
              </a:rPr>
              <a:t> </a:t>
            </a:r>
            <a:r>
              <a:rPr sz="1900" dirty="0">
                <a:latin typeface="Arial Narrow"/>
                <a:cs typeface="Arial Narrow"/>
              </a:rPr>
              <a:t>increase</a:t>
            </a:r>
            <a:r>
              <a:rPr sz="1900" spc="-40" dirty="0">
                <a:latin typeface="Arial Narrow"/>
                <a:cs typeface="Arial Narrow"/>
              </a:rPr>
              <a:t> </a:t>
            </a:r>
            <a:r>
              <a:rPr sz="1900" dirty="0">
                <a:latin typeface="Arial Narrow"/>
                <a:cs typeface="Arial Narrow"/>
              </a:rPr>
              <a:t>for</a:t>
            </a:r>
            <a:r>
              <a:rPr sz="1900" spc="-30" dirty="0">
                <a:latin typeface="Arial Narrow"/>
                <a:cs typeface="Arial Narrow"/>
              </a:rPr>
              <a:t> </a:t>
            </a:r>
            <a:r>
              <a:rPr sz="1900" dirty="0">
                <a:latin typeface="Arial Narrow"/>
                <a:cs typeface="Arial Narrow"/>
              </a:rPr>
              <a:t>those</a:t>
            </a:r>
            <a:r>
              <a:rPr sz="1900" spc="-30" dirty="0">
                <a:latin typeface="Arial Narrow"/>
                <a:cs typeface="Arial Narrow"/>
              </a:rPr>
              <a:t> </a:t>
            </a:r>
            <a:r>
              <a:rPr sz="1900" dirty="0">
                <a:latin typeface="Arial Narrow"/>
                <a:cs typeface="Arial Narrow"/>
              </a:rPr>
              <a:t>who</a:t>
            </a:r>
            <a:r>
              <a:rPr sz="1900" spc="-35" dirty="0">
                <a:latin typeface="Arial Narrow"/>
                <a:cs typeface="Arial Narrow"/>
              </a:rPr>
              <a:t> </a:t>
            </a:r>
            <a:r>
              <a:rPr sz="1900" dirty="0">
                <a:latin typeface="Arial Narrow"/>
                <a:cs typeface="Arial Narrow"/>
              </a:rPr>
              <a:t>pay</a:t>
            </a:r>
            <a:r>
              <a:rPr sz="1900" spc="-30" dirty="0">
                <a:latin typeface="Arial Narrow"/>
                <a:cs typeface="Arial Narrow"/>
              </a:rPr>
              <a:t> </a:t>
            </a:r>
            <a:r>
              <a:rPr sz="1900" spc="-20" dirty="0">
                <a:latin typeface="Arial Narrow"/>
                <a:cs typeface="Arial Narrow"/>
              </a:rPr>
              <a:t>them</a:t>
            </a:r>
            <a:endParaRPr sz="1900">
              <a:latin typeface="Arial Narrow"/>
              <a:cs typeface="Arial Narrow"/>
            </a:endParaRPr>
          </a:p>
          <a:p>
            <a:pPr marL="482600" lvl="1" indent="-228600">
              <a:lnSpc>
                <a:spcPct val="100000"/>
              </a:lnSpc>
              <a:spcBef>
                <a:spcPts val="600"/>
              </a:spcBef>
              <a:buClr>
                <a:srgbClr val="557631"/>
              </a:buClr>
              <a:buSzPct val="73684"/>
              <a:buFont typeface="Wingdings"/>
              <a:buChar char=""/>
              <a:tabLst>
                <a:tab pos="482600" algn="l"/>
              </a:tabLst>
            </a:pPr>
            <a:r>
              <a:rPr sz="1900" dirty="0">
                <a:latin typeface="Arial Narrow"/>
                <a:cs typeface="Arial Narrow"/>
              </a:rPr>
              <a:t>First</a:t>
            </a:r>
            <a:r>
              <a:rPr sz="1900" spc="-35" dirty="0">
                <a:latin typeface="Arial Narrow"/>
                <a:cs typeface="Arial Narrow"/>
              </a:rPr>
              <a:t> </a:t>
            </a:r>
            <a:r>
              <a:rPr sz="1900" dirty="0">
                <a:latin typeface="Arial Narrow"/>
                <a:cs typeface="Arial Narrow"/>
              </a:rPr>
              <a:t>significant</a:t>
            </a:r>
            <a:r>
              <a:rPr sz="1900" spc="-40" dirty="0">
                <a:latin typeface="Arial Narrow"/>
                <a:cs typeface="Arial Narrow"/>
              </a:rPr>
              <a:t> </a:t>
            </a:r>
            <a:r>
              <a:rPr sz="1900" dirty="0">
                <a:latin typeface="Arial Narrow"/>
                <a:cs typeface="Arial Narrow"/>
              </a:rPr>
              <a:t>increase</a:t>
            </a:r>
            <a:r>
              <a:rPr sz="1900" spc="-55" dirty="0">
                <a:latin typeface="Arial Narrow"/>
                <a:cs typeface="Arial Narrow"/>
              </a:rPr>
              <a:t> </a:t>
            </a:r>
            <a:r>
              <a:rPr sz="1900" dirty="0">
                <a:latin typeface="Arial Narrow"/>
                <a:cs typeface="Arial Narrow"/>
              </a:rPr>
              <a:t>since</a:t>
            </a:r>
            <a:r>
              <a:rPr sz="1900" spc="-40" dirty="0">
                <a:latin typeface="Arial Narrow"/>
                <a:cs typeface="Arial Narrow"/>
              </a:rPr>
              <a:t> </a:t>
            </a:r>
            <a:r>
              <a:rPr sz="1900" dirty="0">
                <a:latin typeface="Arial Narrow"/>
                <a:cs typeface="Arial Narrow"/>
              </a:rPr>
              <a:t>PY17,</a:t>
            </a:r>
            <a:r>
              <a:rPr sz="1900" spc="-35" dirty="0">
                <a:latin typeface="Arial Narrow"/>
                <a:cs typeface="Arial Narrow"/>
              </a:rPr>
              <a:t> </a:t>
            </a:r>
            <a:r>
              <a:rPr sz="1900" dirty="0">
                <a:latin typeface="Arial Narrow"/>
                <a:cs typeface="Arial Narrow"/>
              </a:rPr>
              <a:t>even</a:t>
            </a:r>
            <a:r>
              <a:rPr sz="1900" spc="-40" dirty="0">
                <a:latin typeface="Arial Narrow"/>
                <a:cs typeface="Arial Narrow"/>
              </a:rPr>
              <a:t> </a:t>
            </a:r>
            <a:r>
              <a:rPr sz="1900" dirty="0">
                <a:latin typeface="Arial Narrow"/>
                <a:cs typeface="Arial Narrow"/>
              </a:rPr>
              <a:t>with</a:t>
            </a:r>
            <a:r>
              <a:rPr sz="1900" spc="-35" dirty="0">
                <a:latin typeface="Arial Narrow"/>
                <a:cs typeface="Arial Narrow"/>
              </a:rPr>
              <a:t> </a:t>
            </a:r>
            <a:r>
              <a:rPr sz="1900" spc="-10" dirty="0">
                <a:latin typeface="Arial Narrow"/>
                <a:cs typeface="Arial Narrow"/>
              </a:rPr>
              <a:t>ongoing</a:t>
            </a:r>
            <a:endParaRPr sz="1900">
              <a:latin typeface="Arial Narrow"/>
              <a:cs typeface="Arial Narrow"/>
            </a:endParaRPr>
          </a:p>
          <a:p>
            <a:pPr marL="482600">
              <a:lnSpc>
                <a:spcPct val="100000"/>
              </a:lnSpc>
            </a:pPr>
            <a:r>
              <a:rPr sz="1900" spc="-10" dirty="0">
                <a:latin typeface="Arial Narrow"/>
                <a:cs typeface="Arial Narrow"/>
              </a:rPr>
              <a:t>enhancements</a:t>
            </a:r>
            <a:endParaRPr sz="1900">
              <a:latin typeface="Arial Narrow"/>
              <a:cs typeface="Arial Narrow"/>
            </a:endParaRPr>
          </a:p>
          <a:p>
            <a:pPr marL="482600" lvl="1" indent="-228600">
              <a:lnSpc>
                <a:spcPct val="100000"/>
              </a:lnSpc>
              <a:spcBef>
                <a:spcPts val="600"/>
              </a:spcBef>
              <a:buClr>
                <a:srgbClr val="557631"/>
              </a:buClr>
              <a:buSzPct val="73684"/>
              <a:buFont typeface="Wingdings"/>
              <a:buChar char=""/>
              <a:tabLst>
                <a:tab pos="482600" algn="l"/>
              </a:tabLst>
            </a:pPr>
            <a:r>
              <a:rPr sz="1900" spc="-10" dirty="0">
                <a:latin typeface="Arial Narrow"/>
                <a:cs typeface="Arial Narrow"/>
              </a:rPr>
              <a:t>HealthSelect</a:t>
            </a:r>
            <a:r>
              <a:rPr sz="1900" spc="-30" dirty="0">
                <a:latin typeface="Arial Narrow"/>
                <a:cs typeface="Arial Narrow"/>
              </a:rPr>
              <a:t> </a:t>
            </a:r>
            <a:r>
              <a:rPr sz="1900" dirty="0">
                <a:latin typeface="Arial Narrow"/>
                <a:cs typeface="Arial Narrow"/>
              </a:rPr>
              <a:t>of</a:t>
            </a:r>
            <a:r>
              <a:rPr sz="1900" spc="-70" dirty="0">
                <a:latin typeface="Arial Narrow"/>
                <a:cs typeface="Arial Narrow"/>
              </a:rPr>
              <a:t> </a:t>
            </a:r>
            <a:r>
              <a:rPr sz="1900" spc="-25" dirty="0">
                <a:latin typeface="Arial Narrow"/>
                <a:cs typeface="Arial Narrow"/>
              </a:rPr>
              <a:t>Texas</a:t>
            </a:r>
            <a:r>
              <a:rPr sz="1900" spc="-40" dirty="0">
                <a:latin typeface="Arial Narrow"/>
                <a:cs typeface="Arial Narrow"/>
              </a:rPr>
              <a:t> </a:t>
            </a:r>
            <a:r>
              <a:rPr sz="1900" dirty="0">
                <a:latin typeface="Arial Narrow"/>
                <a:cs typeface="Arial Narrow"/>
              </a:rPr>
              <a:t>family</a:t>
            </a:r>
            <a:r>
              <a:rPr sz="1900" spc="-30" dirty="0">
                <a:latin typeface="Arial Narrow"/>
                <a:cs typeface="Arial Narrow"/>
              </a:rPr>
              <a:t> </a:t>
            </a:r>
            <a:r>
              <a:rPr sz="1900" dirty="0">
                <a:latin typeface="Arial Narrow"/>
                <a:cs typeface="Arial Narrow"/>
              </a:rPr>
              <a:t>coverage</a:t>
            </a:r>
            <a:r>
              <a:rPr sz="1900" spc="-65" dirty="0">
                <a:latin typeface="Arial Narrow"/>
                <a:cs typeface="Arial Narrow"/>
              </a:rPr>
              <a:t> </a:t>
            </a:r>
            <a:r>
              <a:rPr sz="1900" spc="-10" dirty="0">
                <a:latin typeface="Arial Narrow"/>
                <a:cs typeface="Arial Narrow"/>
              </a:rPr>
              <a:t>increases</a:t>
            </a:r>
            <a:endParaRPr sz="1900">
              <a:latin typeface="Arial Narrow"/>
              <a:cs typeface="Arial Narrow"/>
            </a:endParaRPr>
          </a:p>
          <a:p>
            <a:pPr marL="482600">
              <a:lnSpc>
                <a:spcPct val="100000"/>
              </a:lnSpc>
            </a:pPr>
            <a:r>
              <a:rPr sz="1900" dirty="0">
                <a:latin typeface="Arial Narrow"/>
                <a:cs typeface="Arial Narrow"/>
              </a:rPr>
              <a:t>about</a:t>
            </a:r>
            <a:r>
              <a:rPr sz="1900" spc="-35" dirty="0">
                <a:latin typeface="Arial Narrow"/>
                <a:cs typeface="Arial Narrow"/>
              </a:rPr>
              <a:t> </a:t>
            </a:r>
            <a:r>
              <a:rPr sz="1900" dirty="0">
                <a:latin typeface="Arial Narrow"/>
                <a:cs typeface="Arial Narrow"/>
              </a:rPr>
              <a:t>$48</a:t>
            </a:r>
            <a:r>
              <a:rPr sz="1900" spc="-30" dirty="0">
                <a:latin typeface="Arial Narrow"/>
                <a:cs typeface="Arial Narrow"/>
              </a:rPr>
              <a:t> </a:t>
            </a:r>
            <a:r>
              <a:rPr sz="1900" dirty="0">
                <a:latin typeface="Arial Narrow"/>
                <a:cs typeface="Arial Narrow"/>
              </a:rPr>
              <a:t>/</a:t>
            </a:r>
            <a:r>
              <a:rPr sz="1900" spc="-15" dirty="0">
                <a:latin typeface="Arial Narrow"/>
                <a:cs typeface="Arial Narrow"/>
              </a:rPr>
              <a:t> </a:t>
            </a:r>
            <a:r>
              <a:rPr sz="1900" dirty="0">
                <a:latin typeface="Arial Narrow"/>
                <a:cs typeface="Arial Narrow"/>
              </a:rPr>
              <a:t>month,</a:t>
            </a:r>
            <a:r>
              <a:rPr sz="1900" spc="-5" dirty="0">
                <a:latin typeface="Arial Narrow"/>
                <a:cs typeface="Arial Narrow"/>
              </a:rPr>
              <a:t> </a:t>
            </a:r>
            <a:r>
              <a:rPr sz="1900" dirty="0">
                <a:latin typeface="Arial Narrow"/>
                <a:cs typeface="Arial Narrow"/>
              </a:rPr>
              <a:t>to</a:t>
            </a:r>
            <a:r>
              <a:rPr sz="1900" spc="-20" dirty="0">
                <a:latin typeface="Arial Narrow"/>
                <a:cs typeface="Arial Narrow"/>
              </a:rPr>
              <a:t> </a:t>
            </a:r>
            <a:r>
              <a:rPr sz="1900" spc="-10" dirty="0">
                <a:latin typeface="Arial Narrow"/>
                <a:cs typeface="Arial Narrow"/>
              </a:rPr>
              <a:t>$645.52</a:t>
            </a:r>
            <a:endParaRPr sz="1900">
              <a:latin typeface="Arial Narrow"/>
              <a:cs typeface="Arial Narrow"/>
            </a:endParaRPr>
          </a:p>
          <a:p>
            <a:pPr marL="482600" lvl="1" indent="-228600">
              <a:lnSpc>
                <a:spcPct val="100000"/>
              </a:lnSpc>
              <a:spcBef>
                <a:spcPts val="605"/>
              </a:spcBef>
              <a:buClr>
                <a:srgbClr val="557631"/>
              </a:buClr>
              <a:buSzPct val="73684"/>
              <a:buFont typeface="Wingdings"/>
              <a:buChar char=""/>
              <a:tabLst>
                <a:tab pos="482600" algn="l"/>
              </a:tabLst>
            </a:pPr>
            <a:r>
              <a:rPr sz="1900" dirty="0">
                <a:latin typeface="Arial Narrow"/>
                <a:cs typeface="Arial Narrow"/>
              </a:rPr>
              <a:t>Another</a:t>
            </a:r>
            <a:r>
              <a:rPr sz="1900" spc="-25" dirty="0">
                <a:latin typeface="Arial Narrow"/>
                <a:cs typeface="Arial Narrow"/>
              </a:rPr>
              <a:t> </a:t>
            </a:r>
            <a:r>
              <a:rPr sz="1900" dirty="0">
                <a:latin typeface="Arial Narrow"/>
                <a:cs typeface="Arial Narrow"/>
              </a:rPr>
              <a:t>8%</a:t>
            </a:r>
            <a:r>
              <a:rPr sz="1900" spc="-25" dirty="0">
                <a:latin typeface="Arial Narrow"/>
                <a:cs typeface="Arial Narrow"/>
              </a:rPr>
              <a:t> </a:t>
            </a:r>
            <a:r>
              <a:rPr sz="1900" dirty="0">
                <a:latin typeface="Arial Narrow"/>
                <a:cs typeface="Arial Narrow"/>
              </a:rPr>
              <a:t>increase</a:t>
            </a:r>
            <a:r>
              <a:rPr sz="1900" spc="-30" dirty="0">
                <a:latin typeface="Arial Narrow"/>
                <a:cs typeface="Arial Narrow"/>
              </a:rPr>
              <a:t> </a:t>
            </a:r>
            <a:r>
              <a:rPr sz="1900" dirty="0">
                <a:latin typeface="Arial Narrow"/>
                <a:cs typeface="Arial Narrow"/>
              </a:rPr>
              <a:t>expected</a:t>
            </a:r>
            <a:r>
              <a:rPr sz="1900" spc="-40" dirty="0">
                <a:latin typeface="Arial Narrow"/>
                <a:cs typeface="Arial Narrow"/>
              </a:rPr>
              <a:t> </a:t>
            </a:r>
            <a:r>
              <a:rPr sz="1900" dirty="0">
                <a:latin typeface="Arial Narrow"/>
                <a:cs typeface="Arial Narrow"/>
              </a:rPr>
              <a:t>in</a:t>
            </a:r>
            <a:r>
              <a:rPr sz="1900" spc="-15" dirty="0">
                <a:latin typeface="Arial Narrow"/>
                <a:cs typeface="Arial Narrow"/>
              </a:rPr>
              <a:t> </a:t>
            </a:r>
            <a:r>
              <a:rPr sz="1900" spc="-20" dirty="0">
                <a:latin typeface="Arial Narrow"/>
                <a:cs typeface="Arial Narrow"/>
              </a:rPr>
              <a:t>PY27</a:t>
            </a:r>
            <a:endParaRPr sz="1900">
              <a:latin typeface="Arial Narrow"/>
              <a:cs typeface="Arial Narrow"/>
            </a:endParaRPr>
          </a:p>
          <a:p>
            <a:pPr marL="227965" marR="1802130" indent="-227965" algn="r">
              <a:lnSpc>
                <a:spcPct val="100000"/>
              </a:lnSpc>
              <a:spcBef>
                <a:spcPts val="600"/>
              </a:spcBef>
              <a:buClr>
                <a:srgbClr val="557631"/>
              </a:buClr>
              <a:buSzPct val="84210"/>
              <a:buFont typeface="Wingdings 2"/>
              <a:buChar char=""/>
              <a:tabLst>
                <a:tab pos="227965" algn="l"/>
              </a:tabLst>
            </a:pPr>
            <a:r>
              <a:rPr sz="1900" dirty="0">
                <a:latin typeface="Arial Narrow"/>
                <a:cs typeface="Arial Narrow"/>
              </a:rPr>
              <a:t>State</a:t>
            </a:r>
            <a:r>
              <a:rPr sz="1900" spc="-45" dirty="0">
                <a:latin typeface="Arial Narrow"/>
                <a:cs typeface="Arial Narrow"/>
              </a:rPr>
              <a:t> </a:t>
            </a:r>
            <a:r>
              <a:rPr sz="1900" dirty="0">
                <a:latin typeface="Arial Narrow"/>
                <a:cs typeface="Arial Narrow"/>
              </a:rPr>
              <a:t>maintains</a:t>
            </a:r>
            <a:r>
              <a:rPr sz="1900" spc="-60" dirty="0">
                <a:latin typeface="Arial Narrow"/>
                <a:cs typeface="Arial Narrow"/>
              </a:rPr>
              <a:t> </a:t>
            </a:r>
            <a:r>
              <a:rPr sz="1900" dirty="0">
                <a:latin typeface="Arial Narrow"/>
                <a:cs typeface="Arial Narrow"/>
              </a:rPr>
              <a:t>its</a:t>
            </a:r>
            <a:r>
              <a:rPr sz="1900" spc="-50" dirty="0">
                <a:latin typeface="Arial Narrow"/>
                <a:cs typeface="Arial Narrow"/>
              </a:rPr>
              <a:t> </a:t>
            </a:r>
            <a:r>
              <a:rPr sz="1900" dirty="0">
                <a:latin typeface="Arial Narrow"/>
                <a:cs typeface="Arial Narrow"/>
              </a:rPr>
              <a:t>contribution</a:t>
            </a:r>
            <a:r>
              <a:rPr sz="1900" spc="-65" dirty="0">
                <a:latin typeface="Arial Narrow"/>
                <a:cs typeface="Arial Narrow"/>
              </a:rPr>
              <a:t> </a:t>
            </a:r>
            <a:r>
              <a:rPr sz="1900" spc="-10" dirty="0">
                <a:latin typeface="Arial Narrow"/>
                <a:cs typeface="Arial Narrow"/>
              </a:rPr>
              <a:t>commitment:</a:t>
            </a:r>
            <a:endParaRPr sz="1900">
              <a:latin typeface="Arial Narrow"/>
              <a:cs typeface="Arial Narrow"/>
            </a:endParaRPr>
          </a:p>
          <a:p>
            <a:pPr marL="228600" marR="1764030" lvl="1" indent="-228600" algn="r">
              <a:lnSpc>
                <a:spcPct val="100000"/>
              </a:lnSpc>
              <a:spcBef>
                <a:spcPts val="600"/>
              </a:spcBef>
              <a:buClr>
                <a:srgbClr val="557631"/>
              </a:buClr>
              <a:buSzPct val="73684"/>
              <a:buFont typeface="Wingdings"/>
              <a:buChar char=""/>
              <a:tabLst>
                <a:tab pos="228600" algn="l"/>
              </a:tabLst>
            </a:pPr>
            <a:r>
              <a:rPr sz="1900" dirty="0">
                <a:latin typeface="Arial Narrow"/>
                <a:cs typeface="Arial Narrow"/>
              </a:rPr>
              <a:t>$2.24</a:t>
            </a:r>
            <a:r>
              <a:rPr sz="1900" spc="-35" dirty="0">
                <a:latin typeface="Arial Narrow"/>
                <a:cs typeface="Arial Narrow"/>
              </a:rPr>
              <a:t> </a:t>
            </a:r>
            <a:r>
              <a:rPr sz="1900" dirty="0">
                <a:latin typeface="Arial Narrow"/>
                <a:cs typeface="Arial Narrow"/>
              </a:rPr>
              <a:t>billion</a:t>
            </a:r>
            <a:r>
              <a:rPr sz="1900" spc="-15" dirty="0">
                <a:latin typeface="Arial Narrow"/>
                <a:cs typeface="Arial Narrow"/>
              </a:rPr>
              <a:t> </a:t>
            </a:r>
            <a:r>
              <a:rPr sz="1900" dirty="0">
                <a:latin typeface="Arial Narrow"/>
                <a:cs typeface="Arial Narrow"/>
              </a:rPr>
              <a:t>in</a:t>
            </a:r>
            <a:r>
              <a:rPr sz="1900" spc="-20" dirty="0">
                <a:latin typeface="Arial Narrow"/>
                <a:cs typeface="Arial Narrow"/>
              </a:rPr>
              <a:t> </a:t>
            </a:r>
            <a:r>
              <a:rPr sz="1900" dirty="0">
                <a:latin typeface="Arial Narrow"/>
                <a:cs typeface="Arial Narrow"/>
              </a:rPr>
              <a:t>FY26,</a:t>
            </a:r>
            <a:r>
              <a:rPr sz="1900" spc="-20" dirty="0">
                <a:latin typeface="Arial Narrow"/>
                <a:cs typeface="Arial Narrow"/>
              </a:rPr>
              <a:t> </a:t>
            </a:r>
            <a:r>
              <a:rPr sz="1900" dirty="0">
                <a:latin typeface="Arial Narrow"/>
                <a:cs typeface="Arial Narrow"/>
              </a:rPr>
              <a:t>$2.47</a:t>
            </a:r>
            <a:r>
              <a:rPr sz="1900" spc="-35" dirty="0">
                <a:latin typeface="Arial Narrow"/>
                <a:cs typeface="Arial Narrow"/>
              </a:rPr>
              <a:t> </a:t>
            </a:r>
            <a:r>
              <a:rPr sz="1900" dirty="0">
                <a:latin typeface="Arial Narrow"/>
                <a:cs typeface="Arial Narrow"/>
              </a:rPr>
              <a:t>billion</a:t>
            </a:r>
            <a:r>
              <a:rPr sz="1900" spc="-15" dirty="0">
                <a:latin typeface="Arial Narrow"/>
                <a:cs typeface="Arial Narrow"/>
              </a:rPr>
              <a:t> </a:t>
            </a:r>
            <a:r>
              <a:rPr sz="1900" dirty="0">
                <a:latin typeface="Arial Narrow"/>
                <a:cs typeface="Arial Narrow"/>
              </a:rPr>
              <a:t>in</a:t>
            </a:r>
            <a:r>
              <a:rPr sz="1900" spc="-20" dirty="0">
                <a:latin typeface="Arial Narrow"/>
                <a:cs typeface="Arial Narrow"/>
              </a:rPr>
              <a:t> FY27</a:t>
            </a:r>
            <a:endParaRPr sz="1900">
              <a:latin typeface="Arial Narrow"/>
              <a:cs typeface="Arial Narrow"/>
            </a:endParaRPr>
          </a:p>
          <a:p>
            <a:pPr marL="254000" marR="17780" indent="-228600">
              <a:lnSpc>
                <a:spcPct val="100000"/>
              </a:lnSpc>
              <a:spcBef>
                <a:spcPts val="600"/>
              </a:spcBef>
              <a:buClr>
                <a:srgbClr val="557631"/>
              </a:buClr>
              <a:buSzPct val="84210"/>
              <a:buFont typeface="Wingdings 2"/>
              <a:buChar char=""/>
              <a:tabLst>
                <a:tab pos="254000" algn="l"/>
              </a:tabLst>
            </a:pPr>
            <a:r>
              <a:rPr sz="1900" dirty="0">
                <a:latin typeface="Arial Narrow"/>
                <a:cs typeface="Arial Narrow"/>
              </a:rPr>
              <a:t>Allows</a:t>
            </a:r>
            <a:r>
              <a:rPr sz="1900" spc="-40" dirty="0">
                <a:latin typeface="Arial Narrow"/>
                <a:cs typeface="Arial Narrow"/>
              </a:rPr>
              <a:t> </a:t>
            </a:r>
            <a:r>
              <a:rPr sz="1900" dirty="0">
                <a:latin typeface="Arial Narrow"/>
                <a:cs typeface="Arial Narrow"/>
              </a:rPr>
              <a:t>ERS</a:t>
            </a:r>
            <a:r>
              <a:rPr sz="1900" spc="-20" dirty="0">
                <a:latin typeface="Arial Narrow"/>
                <a:cs typeface="Arial Narrow"/>
              </a:rPr>
              <a:t> </a:t>
            </a:r>
            <a:r>
              <a:rPr sz="1900" dirty="0">
                <a:latin typeface="Arial Narrow"/>
                <a:cs typeface="Arial Narrow"/>
              </a:rPr>
              <a:t>to</a:t>
            </a:r>
            <a:r>
              <a:rPr sz="1900" spc="-35" dirty="0">
                <a:latin typeface="Arial Narrow"/>
                <a:cs typeface="Arial Narrow"/>
              </a:rPr>
              <a:t> </a:t>
            </a:r>
            <a:r>
              <a:rPr sz="1900" dirty="0">
                <a:latin typeface="Arial Narrow"/>
                <a:cs typeface="Arial Narrow"/>
              </a:rPr>
              <a:t>maintain</a:t>
            </a:r>
            <a:r>
              <a:rPr sz="1900" spc="-25" dirty="0">
                <a:latin typeface="Arial Narrow"/>
                <a:cs typeface="Arial Narrow"/>
              </a:rPr>
              <a:t> </a:t>
            </a:r>
            <a:r>
              <a:rPr sz="1900" dirty="0">
                <a:latin typeface="Arial Narrow"/>
                <a:cs typeface="Arial Narrow"/>
              </a:rPr>
              <a:t>current</a:t>
            </a:r>
            <a:r>
              <a:rPr sz="1900" spc="-40" dirty="0">
                <a:latin typeface="Arial Narrow"/>
                <a:cs typeface="Arial Narrow"/>
              </a:rPr>
              <a:t> </a:t>
            </a:r>
            <a:r>
              <a:rPr sz="1900" dirty="0">
                <a:latin typeface="Arial Narrow"/>
                <a:cs typeface="Arial Narrow"/>
              </a:rPr>
              <a:t>level</a:t>
            </a:r>
            <a:r>
              <a:rPr sz="1900" spc="-35" dirty="0">
                <a:latin typeface="Arial Narrow"/>
                <a:cs typeface="Arial Narrow"/>
              </a:rPr>
              <a:t> </a:t>
            </a:r>
            <a:r>
              <a:rPr sz="1900" dirty="0">
                <a:latin typeface="Arial Narrow"/>
                <a:cs typeface="Arial Narrow"/>
              </a:rPr>
              <a:t>of</a:t>
            </a:r>
            <a:r>
              <a:rPr sz="1900" spc="-30" dirty="0">
                <a:latin typeface="Arial Narrow"/>
                <a:cs typeface="Arial Narrow"/>
              </a:rPr>
              <a:t> </a:t>
            </a:r>
            <a:r>
              <a:rPr sz="1900" dirty="0">
                <a:latin typeface="Arial Narrow"/>
                <a:cs typeface="Arial Narrow"/>
              </a:rPr>
              <a:t>benefits,</a:t>
            </a:r>
            <a:r>
              <a:rPr sz="1900" spc="-25" dirty="0">
                <a:latin typeface="Arial Narrow"/>
                <a:cs typeface="Arial Narrow"/>
              </a:rPr>
              <a:t> </a:t>
            </a:r>
            <a:r>
              <a:rPr sz="1900" dirty="0">
                <a:latin typeface="Arial Narrow"/>
                <a:cs typeface="Arial Narrow"/>
              </a:rPr>
              <a:t>despite</a:t>
            </a:r>
            <a:r>
              <a:rPr sz="1900" spc="-35" dirty="0">
                <a:latin typeface="Arial Narrow"/>
                <a:cs typeface="Arial Narrow"/>
              </a:rPr>
              <a:t> </a:t>
            </a:r>
            <a:r>
              <a:rPr sz="1900" spc="-10" dirty="0">
                <a:latin typeface="Arial Narrow"/>
                <a:cs typeface="Arial Narrow"/>
              </a:rPr>
              <a:t>ongoing </a:t>
            </a:r>
            <a:r>
              <a:rPr sz="1900" dirty="0">
                <a:latin typeface="Arial Narrow"/>
                <a:cs typeface="Arial Narrow"/>
              </a:rPr>
              <a:t>health</a:t>
            </a:r>
            <a:r>
              <a:rPr sz="1900" spc="-25" dirty="0">
                <a:latin typeface="Arial Narrow"/>
                <a:cs typeface="Arial Narrow"/>
              </a:rPr>
              <a:t> </a:t>
            </a:r>
            <a:r>
              <a:rPr sz="1900" dirty="0">
                <a:latin typeface="Arial Narrow"/>
                <a:cs typeface="Arial Narrow"/>
              </a:rPr>
              <a:t>care</a:t>
            </a:r>
            <a:r>
              <a:rPr sz="1900" spc="-50" dirty="0">
                <a:latin typeface="Arial Narrow"/>
                <a:cs typeface="Arial Narrow"/>
              </a:rPr>
              <a:t> </a:t>
            </a:r>
            <a:r>
              <a:rPr sz="1900" dirty="0">
                <a:latin typeface="Arial Narrow"/>
                <a:cs typeface="Arial Narrow"/>
              </a:rPr>
              <a:t>inflation</a:t>
            </a:r>
            <a:r>
              <a:rPr sz="1900" spc="-25" dirty="0">
                <a:latin typeface="Arial Narrow"/>
                <a:cs typeface="Arial Narrow"/>
              </a:rPr>
              <a:t> </a:t>
            </a:r>
            <a:r>
              <a:rPr sz="1900" spc="-10" dirty="0">
                <a:latin typeface="Arial Narrow"/>
                <a:cs typeface="Arial Narrow"/>
              </a:rPr>
              <a:t>nationwide</a:t>
            </a:r>
            <a:endParaRPr sz="1900">
              <a:latin typeface="Arial Narrow"/>
              <a:cs typeface="Arial Narrow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6420611" y="2106167"/>
            <a:ext cx="2407920" cy="1744980"/>
            <a:chOff x="6420611" y="2106167"/>
            <a:chExt cx="2407920" cy="174498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458711" y="3194303"/>
              <a:ext cx="2369819" cy="656844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20611" y="2106167"/>
              <a:ext cx="2407919" cy="473963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6711695" y="2852927"/>
              <a:ext cx="1742439" cy="5080"/>
            </a:xfrm>
            <a:custGeom>
              <a:avLst/>
              <a:gdLst/>
              <a:ahLst/>
              <a:cxnLst/>
              <a:rect l="l" t="t" r="r" b="b"/>
              <a:pathLst>
                <a:path w="1742440" h="5080">
                  <a:moveTo>
                    <a:pt x="0" y="4826"/>
                  </a:moveTo>
                  <a:lnTo>
                    <a:pt x="1741931" y="0"/>
                  </a:lnTo>
                </a:path>
              </a:pathLst>
            </a:custGeom>
            <a:ln w="9144">
              <a:solidFill>
                <a:srgbClr val="55763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marR="5080" indent="-228600">
              <a:lnSpc>
                <a:spcPct val="100000"/>
              </a:lnSpc>
              <a:spcBef>
                <a:spcPts val="100"/>
              </a:spcBef>
              <a:buClr>
                <a:srgbClr val="557631"/>
              </a:buClr>
              <a:buSzPct val="83333"/>
              <a:buFont typeface="Wingdings 2"/>
              <a:buChar char=""/>
              <a:tabLst>
                <a:tab pos="241300" algn="l"/>
              </a:tabLst>
            </a:pPr>
            <a:r>
              <a:rPr dirty="0"/>
              <a:t>The</a:t>
            </a:r>
            <a:r>
              <a:rPr spc="-30" dirty="0"/>
              <a:t> </a:t>
            </a:r>
            <a:r>
              <a:rPr dirty="0"/>
              <a:t>state</a:t>
            </a:r>
            <a:r>
              <a:rPr spc="-25" dirty="0"/>
              <a:t> </a:t>
            </a:r>
            <a:r>
              <a:rPr dirty="0"/>
              <a:t>and</a:t>
            </a:r>
            <a:r>
              <a:rPr spc="-20" dirty="0"/>
              <a:t> </a:t>
            </a:r>
            <a:r>
              <a:rPr dirty="0"/>
              <a:t>employers</a:t>
            </a:r>
            <a:r>
              <a:rPr spc="-15" dirty="0"/>
              <a:t> </a:t>
            </a:r>
            <a:r>
              <a:rPr dirty="0"/>
              <a:t>will</a:t>
            </a:r>
            <a:r>
              <a:rPr spc="-75" dirty="0"/>
              <a:t> </a:t>
            </a:r>
            <a:r>
              <a:rPr dirty="0"/>
              <a:t>continue</a:t>
            </a:r>
            <a:r>
              <a:rPr spc="-10" dirty="0"/>
              <a:t> </a:t>
            </a:r>
            <a:r>
              <a:rPr dirty="0"/>
              <a:t>to</a:t>
            </a:r>
            <a:r>
              <a:rPr spc="-45" dirty="0"/>
              <a:t> </a:t>
            </a:r>
            <a:r>
              <a:rPr spc="-25" dirty="0"/>
              <a:t>pay </a:t>
            </a:r>
            <a:r>
              <a:rPr dirty="0"/>
              <a:t>100%</a:t>
            </a:r>
            <a:r>
              <a:rPr spc="-10" dirty="0"/>
              <a:t> </a:t>
            </a:r>
            <a:r>
              <a:rPr dirty="0"/>
              <a:t>of</a:t>
            </a:r>
            <a:r>
              <a:rPr spc="-40" dirty="0"/>
              <a:t> </a:t>
            </a:r>
            <a:r>
              <a:rPr dirty="0"/>
              <a:t>premiums</a:t>
            </a:r>
            <a:r>
              <a:rPr spc="-15" dirty="0"/>
              <a:t> </a:t>
            </a:r>
            <a:r>
              <a:rPr dirty="0"/>
              <a:t>for</a:t>
            </a:r>
            <a:r>
              <a:rPr spc="-20" dirty="0"/>
              <a:t> </a:t>
            </a:r>
            <a:r>
              <a:rPr dirty="0"/>
              <a:t>most</a:t>
            </a:r>
            <a:r>
              <a:rPr spc="-35" dirty="0"/>
              <a:t> </a:t>
            </a:r>
            <a:r>
              <a:rPr spc="-10" dirty="0"/>
              <a:t>full-</a:t>
            </a:r>
            <a:r>
              <a:rPr dirty="0"/>
              <a:t>time</a:t>
            </a:r>
            <a:r>
              <a:rPr spc="-25" dirty="0"/>
              <a:t> </a:t>
            </a:r>
            <a:r>
              <a:rPr spc="-10" dirty="0"/>
              <a:t>employees, </a:t>
            </a:r>
            <a:r>
              <a:rPr dirty="0"/>
              <a:t>so</a:t>
            </a:r>
            <a:r>
              <a:rPr spc="-35" dirty="0"/>
              <a:t> </a:t>
            </a:r>
            <a:r>
              <a:rPr dirty="0"/>
              <a:t>many</a:t>
            </a:r>
            <a:r>
              <a:rPr spc="-30" dirty="0"/>
              <a:t> </a:t>
            </a:r>
            <a:r>
              <a:rPr dirty="0"/>
              <a:t>members</a:t>
            </a:r>
            <a:r>
              <a:rPr spc="-20" dirty="0"/>
              <a:t> </a:t>
            </a:r>
            <a:r>
              <a:rPr dirty="0"/>
              <a:t>won’t</a:t>
            </a:r>
            <a:r>
              <a:rPr spc="-20" dirty="0"/>
              <a:t> </a:t>
            </a:r>
            <a:r>
              <a:rPr dirty="0"/>
              <a:t>feel</a:t>
            </a:r>
            <a:r>
              <a:rPr spc="-30" dirty="0"/>
              <a:t> </a:t>
            </a:r>
            <a:r>
              <a:rPr dirty="0"/>
              <a:t>the</a:t>
            </a:r>
            <a:r>
              <a:rPr spc="-30" dirty="0"/>
              <a:t> </a:t>
            </a:r>
            <a:r>
              <a:rPr spc="-10" dirty="0"/>
              <a:t>increase.</a:t>
            </a:r>
          </a:p>
          <a:p>
            <a:pPr marL="240665" indent="-227965">
              <a:lnSpc>
                <a:spcPct val="100000"/>
              </a:lnSpc>
              <a:spcBef>
                <a:spcPts val="395"/>
              </a:spcBef>
              <a:buClr>
                <a:srgbClr val="557631"/>
              </a:buClr>
              <a:buSzPct val="83333"/>
              <a:buFont typeface="Wingdings 2"/>
              <a:buChar char=""/>
              <a:tabLst>
                <a:tab pos="240665" algn="l"/>
              </a:tabLst>
            </a:pPr>
            <a:r>
              <a:rPr dirty="0"/>
              <a:t>Coverage</a:t>
            </a:r>
            <a:r>
              <a:rPr spc="-20" dirty="0"/>
              <a:t> </a:t>
            </a:r>
            <a:r>
              <a:rPr dirty="0"/>
              <a:t>has</a:t>
            </a:r>
            <a:r>
              <a:rPr spc="-35" dirty="0"/>
              <a:t> </a:t>
            </a:r>
            <a:r>
              <a:rPr dirty="0"/>
              <a:t>improved</a:t>
            </a:r>
            <a:r>
              <a:rPr spc="-20" dirty="0"/>
              <a:t> </a:t>
            </a:r>
            <a:r>
              <a:rPr dirty="0"/>
              <a:t>over</a:t>
            </a:r>
            <a:r>
              <a:rPr spc="-35" dirty="0"/>
              <a:t> </a:t>
            </a:r>
            <a:r>
              <a:rPr dirty="0"/>
              <a:t>the</a:t>
            </a:r>
            <a:r>
              <a:rPr spc="-30" dirty="0"/>
              <a:t> </a:t>
            </a:r>
            <a:r>
              <a:rPr spc="-10" dirty="0"/>
              <a:t>years.</a:t>
            </a:r>
          </a:p>
          <a:p>
            <a:pPr marL="469900" lvl="1" indent="-228600">
              <a:lnSpc>
                <a:spcPct val="100000"/>
              </a:lnSpc>
              <a:spcBef>
                <a:spcPts val="400"/>
              </a:spcBef>
              <a:buClr>
                <a:srgbClr val="557631"/>
              </a:buClr>
              <a:buSzPct val="75000"/>
              <a:buFont typeface="Wingdings"/>
              <a:buChar char=""/>
              <a:tabLst>
                <a:tab pos="469900" algn="l"/>
              </a:tabLst>
            </a:pPr>
            <a:r>
              <a:rPr sz="1800" dirty="0">
                <a:latin typeface="Arial Narrow"/>
                <a:cs typeface="Arial Narrow"/>
              </a:rPr>
              <a:t>More</a:t>
            </a:r>
            <a:r>
              <a:rPr sz="1800" spc="-70" dirty="0">
                <a:latin typeface="Arial Narrow"/>
                <a:cs typeface="Arial Narrow"/>
              </a:rPr>
              <a:t> </a:t>
            </a:r>
            <a:r>
              <a:rPr sz="1800" dirty="0">
                <a:latin typeface="Arial Narrow"/>
                <a:cs typeface="Arial Narrow"/>
              </a:rPr>
              <a:t>treatments</a:t>
            </a:r>
            <a:r>
              <a:rPr sz="1800" spc="-45" dirty="0">
                <a:latin typeface="Arial Narrow"/>
                <a:cs typeface="Arial Narrow"/>
              </a:rPr>
              <a:t> </a:t>
            </a:r>
            <a:r>
              <a:rPr sz="1800" spc="-10" dirty="0">
                <a:latin typeface="Arial Narrow"/>
                <a:cs typeface="Arial Narrow"/>
              </a:rPr>
              <a:t>covered</a:t>
            </a:r>
            <a:endParaRPr sz="1800">
              <a:latin typeface="Arial Narrow"/>
              <a:cs typeface="Arial Narrow"/>
            </a:endParaRPr>
          </a:p>
          <a:p>
            <a:pPr marL="469900" lvl="1" indent="-228600">
              <a:lnSpc>
                <a:spcPct val="100000"/>
              </a:lnSpc>
              <a:spcBef>
                <a:spcPts val="405"/>
              </a:spcBef>
              <a:buClr>
                <a:srgbClr val="557631"/>
              </a:buClr>
              <a:buSzPct val="75000"/>
              <a:buFont typeface="Wingdings"/>
              <a:buChar char=""/>
              <a:tabLst>
                <a:tab pos="469900" algn="l"/>
              </a:tabLst>
            </a:pPr>
            <a:r>
              <a:rPr sz="1800" dirty="0">
                <a:latin typeface="Arial Narrow"/>
                <a:cs typeface="Arial Narrow"/>
              </a:rPr>
              <a:t>No</a:t>
            </a:r>
            <a:r>
              <a:rPr sz="1800" spc="-40" dirty="0">
                <a:latin typeface="Arial Narrow"/>
                <a:cs typeface="Arial Narrow"/>
              </a:rPr>
              <a:t> </a:t>
            </a:r>
            <a:r>
              <a:rPr sz="1800" dirty="0">
                <a:latin typeface="Arial Narrow"/>
                <a:cs typeface="Arial Narrow"/>
              </a:rPr>
              <a:t>more</a:t>
            </a:r>
            <a:r>
              <a:rPr sz="1800" spc="-40" dirty="0">
                <a:latin typeface="Arial Narrow"/>
                <a:cs typeface="Arial Narrow"/>
              </a:rPr>
              <a:t> </a:t>
            </a:r>
            <a:r>
              <a:rPr sz="1800" dirty="0">
                <a:latin typeface="Arial Narrow"/>
                <a:cs typeface="Arial Narrow"/>
              </a:rPr>
              <a:t>medical</a:t>
            </a:r>
            <a:r>
              <a:rPr sz="1800" spc="-20" dirty="0">
                <a:latin typeface="Arial Narrow"/>
                <a:cs typeface="Arial Narrow"/>
              </a:rPr>
              <a:t> </a:t>
            </a:r>
            <a:r>
              <a:rPr sz="1800" spc="-25" dirty="0">
                <a:latin typeface="Arial Narrow"/>
                <a:cs typeface="Arial Narrow"/>
              </a:rPr>
              <a:t>PAs</a:t>
            </a:r>
            <a:endParaRPr sz="1800">
              <a:latin typeface="Arial Narrow"/>
              <a:cs typeface="Arial Narrow"/>
            </a:endParaRPr>
          </a:p>
          <a:p>
            <a:pPr marL="469900" lvl="1" indent="-228600">
              <a:lnSpc>
                <a:spcPct val="100000"/>
              </a:lnSpc>
              <a:spcBef>
                <a:spcPts val="395"/>
              </a:spcBef>
              <a:buClr>
                <a:srgbClr val="557631"/>
              </a:buClr>
              <a:buSzPct val="75000"/>
              <a:buFont typeface="Wingdings"/>
              <a:buChar char=""/>
              <a:tabLst>
                <a:tab pos="469900" algn="l"/>
              </a:tabLst>
            </a:pPr>
            <a:r>
              <a:rPr sz="1800" dirty="0">
                <a:latin typeface="Arial Narrow"/>
                <a:cs typeface="Arial Narrow"/>
              </a:rPr>
              <a:t>Larger</a:t>
            </a:r>
            <a:r>
              <a:rPr sz="1800" spc="-55" dirty="0">
                <a:latin typeface="Arial Narrow"/>
                <a:cs typeface="Arial Narrow"/>
              </a:rPr>
              <a:t> </a:t>
            </a:r>
            <a:r>
              <a:rPr sz="1800" dirty="0">
                <a:latin typeface="Arial Narrow"/>
                <a:cs typeface="Arial Narrow"/>
              </a:rPr>
              <a:t>provider</a:t>
            </a:r>
            <a:r>
              <a:rPr sz="1800" spc="-60" dirty="0">
                <a:latin typeface="Arial Narrow"/>
                <a:cs typeface="Arial Narrow"/>
              </a:rPr>
              <a:t> </a:t>
            </a:r>
            <a:r>
              <a:rPr sz="1800" spc="-10" dirty="0">
                <a:latin typeface="Arial Narrow"/>
                <a:cs typeface="Arial Narrow"/>
              </a:rPr>
              <a:t>network</a:t>
            </a:r>
            <a:endParaRPr sz="1800">
              <a:latin typeface="Arial Narrow"/>
              <a:cs typeface="Arial Narrow"/>
            </a:endParaRPr>
          </a:p>
          <a:p>
            <a:pPr marL="469900" marR="342900" lvl="1" indent="-229235">
              <a:lnSpc>
                <a:spcPct val="100000"/>
              </a:lnSpc>
              <a:spcBef>
                <a:spcPts val="400"/>
              </a:spcBef>
              <a:buClr>
                <a:srgbClr val="557631"/>
              </a:buClr>
              <a:buSzPct val="75000"/>
              <a:buFont typeface="Wingdings"/>
              <a:buChar char=""/>
              <a:tabLst>
                <a:tab pos="469900" algn="l"/>
              </a:tabLst>
            </a:pPr>
            <a:r>
              <a:rPr sz="1800" dirty="0">
                <a:latin typeface="Arial Narrow"/>
                <a:cs typeface="Arial Narrow"/>
              </a:rPr>
              <a:t>Added</a:t>
            </a:r>
            <a:r>
              <a:rPr sz="1800" spc="-30" dirty="0">
                <a:latin typeface="Arial Narrow"/>
                <a:cs typeface="Arial Narrow"/>
              </a:rPr>
              <a:t> </a:t>
            </a:r>
            <a:r>
              <a:rPr sz="1800" dirty="0">
                <a:latin typeface="Arial Narrow"/>
                <a:cs typeface="Arial Narrow"/>
              </a:rPr>
              <a:t>programs</a:t>
            </a:r>
            <a:r>
              <a:rPr sz="1800" spc="-40" dirty="0">
                <a:latin typeface="Arial Narrow"/>
                <a:cs typeface="Arial Narrow"/>
              </a:rPr>
              <a:t> </a:t>
            </a:r>
            <a:r>
              <a:rPr sz="1800" dirty="0">
                <a:latin typeface="Arial Narrow"/>
                <a:cs typeface="Arial Narrow"/>
              </a:rPr>
              <a:t>like</a:t>
            </a:r>
            <a:r>
              <a:rPr sz="1800" spc="-50" dirty="0">
                <a:latin typeface="Arial Narrow"/>
                <a:cs typeface="Arial Narrow"/>
              </a:rPr>
              <a:t> </a:t>
            </a:r>
            <a:r>
              <a:rPr sz="1800" dirty="0">
                <a:latin typeface="Arial Narrow"/>
                <a:cs typeface="Arial Narrow"/>
              </a:rPr>
              <a:t>Virtual</a:t>
            </a:r>
            <a:r>
              <a:rPr sz="1800" spc="-50" dirty="0">
                <a:latin typeface="Arial Narrow"/>
                <a:cs typeface="Arial Narrow"/>
              </a:rPr>
              <a:t> </a:t>
            </a:r>
            <a:r>
              <a:rPr sz="1800" dirty="0">
                <a:latin typeface="Arial Narrow"/>
                <a:cs typeface="Arial Narrow"/>
              </a:rPr>
              <a:t>Visits,</a:t>
            </a:r>
            <a:r>
              <a:rPr sz="1800" spc="-65" dirty="0">
                <a:latin typeface="Arial Narrow"/>
                <a:cs typeface="Arial Narrow"/>
              </a:rPr>
              <a:t> </a:t>
            </a:r>
            <a:r>
              <a:rPr sz="1800" spc="-10" dirty="0">
                <a:latin typeface="Arial Narrow"/>
                <a:cs typeface="Arial Narrow"/>
              </a:rPr>
              <a:t>Buena </a:t>
            </a:r>
            <a:r>
              <a:rPr sz="1800" dirty="0">
                <a:latin typeface="Arial Narrow"/>
                <a:cs typeface="Arial Narrow"/>
              </a:rPr>
              <a:t>Vida,</a:t>
            </a:r>
            <a:r>
              <a:rPr sz="1800" spc="-45" dirty="0">
                <a:latin typeface="Arial Narrow"/>
                <a:cs typeface="Arial Narrow"/>
              </a:rPr>
              <a:t> </a:t>
            </a:r>
            <a:r>
              <a:rPr sz="1800" dirty="0">
                <a:latin typeface="Arial Narrow"/>
                <a:cs typeface="Arial Narrow"/>
              </a:rPr>
              <a:t>Hinge</a:t>
            </a:r>
            <a:r>
              <a:rPr sz="1800" spc="-25" dirty="0">
                <a:latin typeface="Arial Narrow"/>
                <a:cs typeface="Arial Narrow"/>
              </a:rPr>
              <a:t> </a:t>
            </a:r>
            <a:r>
              <a:rPr sz="1800" dirty="0">
                <a:latin typeface="Arial Narrow"/>
                <a:cs typeface="Arial Narrow"/>
              </a:rPr>
              <a:t>Health</a:t>
            </a:r>
            <a:r>
              <a:rPr sz="1800" spc="-40" dirty="0">
                <a:latin typeface="Arial Narrow"/>
                <a:cs typeface="Arial Narrow"/>
              </a:rPr>
              <a:t> </a:t>
            </a:r>
            <a:r>
              <a:rPr sz="1800" dirty="0">
                <a:latin typeface="Arial Narrow"/>
                <a:cs typeface="Arial Narrow"/>
              </a:rPr>
              <a:t>and</a:t>
            </a:r>
            <a:r>
              <a:rPr sz="1800" spc="-25" dirty="0">
                <a:latin typeface="Arial Narrow"/>
                <a:cs typeface="Arial Narrow"/>
              </a:rPr>
              <a:t> </a:t>
            </a:r>
            <a:r>
              <a:rPr sz="1800" dirty="0">
                <a:latin typeface="Arial Narrow"/>
                <a:cs typeface="Arial Narrow"/>
              </a:rPr>
              <a:t>Hello</a:t>
            </a:r>
            <a:r>
              <a:rPr sz="1800" spc="-40" dirty="0">
                <a:latin typeface="Arial Narrow"/>
                <a:cs typeface="Arial Narrow"/>
              </a:rPr>
              <a:t> </a:t>
            </a:r>
            <a:r>
              <a:rPr sz="1800" spc="-20" dirty="0">
                <a:latin typeface="Arial Narrow"/>
                <a:cs typeface="Arial Narrow"/>
              </a:rPr>
              <a:t>Heart</a:t>
            </a:r>
            <a:endParaRPr sz="1800">
              <a:latin typeface="Arial Narrow"/>
              <a:cs typeface="Arial Narrow"/>
            </a:endParaRPr>
          </a:p>
          <a:p>
            <a:pPr marL="469900" lvl="1" indent="-228600">
              <a:lnSpc>
                <a:spcPct val="100000"/>
              </a:lnSpc>
              <a:spcBef>
                <a:spcPts val="409"/>
              </a:spcBef>
              <a:buClr>
                <a:srgbClr val="557631"/>
              </a:buClr>
              <a:buSzPct val="75000"/>
              <a:buFont typeface="Wingdings"/>
              <a:buChar char=""/>
              <a:tabLst>
                <a:tab pos="469900" algn="l"/>
              </a:tabLst>
            </a:pPr>
            <a:r>
              <a:rPr sz="1800" dirty="0">
                <a:latin typeface="Arial Narrow"/>
                <a:cs typeface="Arial Narrow"/>
              </a:rPr>
              <a:t>Among</a:t>
            </a:r>
            <a:r>
              <a:rPr sz="1800" spc="-45" dirty="0">
                <a:latin typeface="Arial Narrow"/>
                <a:cs typeface="Arial Narrow"/>
              </a:rPr>
              <a:t> </a:t>
            </a:r>
            <a:r>
              <a:rPr sz="1800" dirty="0">
                <a:latin typeface="Arial Narrow"/>
                <a:cs typeface="Arial Narrow"/>
              </a:rPr>
              <a:t>other</a:t>
            </a:r>
            <a:r>
              <a:rPr sz="1800" spc="-40" dirty="0">
                <a:latin typeface="Arial Narrow"/>
                <a:cs typeface="Arial Narrow"/>
              </a:rPr>
              <a:t> </a:t>
            </a:r>
            <a:r>
              <a:rPr sz="1800" spc="-10" dirty="0">
                <a:latin typeface="Arial Narrow"/>
                <a:cs typeface="Arial Narrow"/>
              </a:rPr>
              <a:t>enhancements</a:t>
            </a:r>
            <a:endParaRPr sz="1800">
              <a:latin typeface="Arial Narrow"/>
              <a:cs typeface="Arial Narrow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37871" rIns="0" bIns="0" rtlCol="0">
            <a:spAutoFit/>
          </a:bodyPr>
          <a:lstStyle/>
          <a:p>
            <a:pPr marL="41910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000000"/>
                </a:solidFill>
              </a:rPr>
              <a:t>Health</a:t>
            </a:r>
            <a:r>
              <a:rPr spc="-90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Premium</a:t>
            </a:r>
            <a:r>
              <a:rPr spc="-35" dirty="0">
                <a:solidFill>
                  <a:srgbClr val="000000"/>
                </a:solidFill>
              </a:rPr>
              <a:t> </a:t>
            </a:r>
            <a:r>
              <a:rPr spc="-10" dirty="0">
                <a:solidFill>
                  <a:srgbClr val="000000"/>
                </a:solidFill>
              </a:rPr>
              <a:t>Increases</a:t>
            </a: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4802378" y="3009900"/>
          <a:ext cx="4206875" cy="15589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4823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62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9885">
                <a:tc gridSpan="2"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700" b="1" dirty="0">
                          <a:solidFill>
                            <a:srgbClr val="FFFFFF"/>
                          </a:solidFill>
                          <a:latin typeface="Arial Narrow"/>
                          <a:cs typeface="Arial Narrow"/>
                        </a:rPr>
                        <a:t>2015</a:t>
                      </a:r>
                      <a:r>
                        <a:rPr sz="1700" b="1" spc="-15" dirty="0">
                          <a:solidFill>
                            <a:srgbClr val="FFFFFF"/>
                          </a:solidFill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700" b="1" dirty="0">
                          <a:solidFill>
                            <a:srgbClr val="FFFFFF"/>
                          </a:solidFill>
                          <a:latin typeface="Arial Narrow"/>
                          <a:cs typeface="Arial Narrow"/>
                        </a:rPr>
                        <a:t>-</a:t>
                      </a:r>
                      <a:r>
                        <a:rPr sz="1700" b="1" spc="-15" dirty="0">
                          <a:solidFill>
                            <a:srgbClr val="FFFFFF"/>
                          </a:solidFill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700" b="1" spc="-20" dirty="0">
                          <a:solidFill>
                            <a:srgbClr val="FFFFFF"/>
                          </a:solidFill>
                          <a:latin typeface="Arial Narrow"/>
                          <a:cs typeface="Arial Narrow"/>
                        </a:rPr>
                        <a:t>2024</a:t>
                      </a:r>
                      <a:endParaRPr sz="1700">
                        <a:latin typeface="Arial Narrow"/>
                        <a:cs typeface="Arial Narrow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BEBEBE"/>
                      </a:solidFill>
                      <a:prstDash val="solid"/>
                    </a:lnL>
                    <a:lnR w="12700">
                      <a:solidFill>
                        <a:srgbClr val="BEBEBE"/>
                      </a:solidFill>
                      <a:prstDash val="solid"/>
                    </a:lnR>
                    <a:lnT w="12700">
                      <a:solidFill>
                        <a:srgbClr val="BEBEBE"/>
                      </a:solidFill>
                      <a:prstDash val="solid"/>
                    </a:lnT>
                    <a:lnB w="12700">
                      <a:solidFill>
                        <a:srgbClr val="BEBEBE"/>
                      </a:solidFill>
                      <a:prstDash val="solid"/>
                    </a:lnB>
                    <a:solidFill>
                      <a:srgbClr val="56311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0520">
                <a:tc gridSpan="2">
                  <a:txBody>
                    <a:bodyPr/>
                    <a:lstStyle/>
                    <a:p>
                      <a:pPr marL="214629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700" b="1" dirty="0">
                          <a:solidFill>
                            <a:srgbClr val="FFFFFF"/>
                          </a:solidFill>
                          <a:latin typeface="Arial Narrow"/>
                          <a:cs typeface="Arial Narrow"/>
                        </a:rPr>
                        <a:t>Approximate</a:t>
                      </a:r>
                      <a:r>
                        <a:rPr sz="1700" b="1" spc="-45" dirty="0">
                          <a:solidFill>
                            <a:srgbClr val="FFFFFF"/>
                          </a:solidFill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700" b="1" dirty="0">
                          <a:solidFill>
                            <a:srgbClr val="FFFFFF"/>
                          </a:solidFill>
                          <a:latin typeface="Arial Narrow"/>
                          <a:cs typeface="Arial Narrow"/>
                        </a:rPr>
                        <a:t>Increase</a:t>
                      </a:r>
                      <a:r>
                        <a:rPr sz="1700" b="1" spc="-30" dirty="0">
                          <a:solidFill>
                            <a:srgbClr val="FFFFFF"/>
                          </a:solidFill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700" b="1" dirty="0">
                          <a:solidFill>
                            <a:srgbClr val="FFFFFF"/>
                          </a:solidFill>
                          <a:latin typeface="Arial Narrow"/>
                          <a:cs typeface="Arial Narrow"/>
                        </a:rPr>
                        <a:t>in</a:t>
                      </a:r>
                      <a:r>
                        <a:rPr sz="1700" b="1" spc="-50" dirty="0">
                          <a:solidFill>
                            <a:srgbClr val="FFFFFF"/>
                          </a:solidFill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700" b="1" dirty="0">
                          <a:solidFill>
                            <a:srgbClr val="FFFFFF"/>
                          </a:solidFill>
                          <a:latin typeface="Arial Narrow"/>
                          <a:cs typeface="Arial Narrow"/>
                        </a:rPr>
                        <a:t>Member</a:t>
                      </a:r>
                      <a:r>
                        <a:rPr sz="1700" b="1" spc="-50" dirty="0">
                          <a:solidFill>
                            <a:srgbClr val="FFFFFF"/>
                          </a:solidFill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700" b="1" spc="-10" dirty="0">
                          <a:solidFill>
                            <a:srgbClr val="FFFFFF"/>
                          </a:solidFill>
                          <a:latin typeface="Arial Narrow"/>
                          <a:cs typeface="Arial Narrow"/>
                        </a:rPr>
                        <a:t>Premiums</a:t>
                      </a:r>
                      <a:endParaRPr sz="1700">
                        <a:latin typeface="Arial Narrow"/>
                        <a:cs typeface="Arial Narrow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BEBEBE"/>
                      </a:solidFill>
                      <a:prstDash val="solid"/>
                    </a:lnL>
                    <a:lnR w="12700">
                      <a:solidFill>
                        <a:srgbClr val="BEBEBE"/>
                      </a:solidFill>
                      <a:prstDash val="solid"/>
                    </a:lnR>
                    <a:lnT w="12700">
                      <a:solidFill>
                        <a:srgbClr val="BEBEBE"/>
                      </a:solidFill>
                      <a:prstDash val="solid"/>
                    </a:lnT>
                    <a:lnB w="12700">
                      <a:solidFill>
                        <a:srgbClr val="BEBEBE"/>
                      </a:solidFill>
                      <a:prstDash val="solid"/>
                    </a:lnB>
                    <a:solidFill>
                      <a:srgbClr val="5576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9259">
                <a:tc>
                  <a:txBody>
                    <a:bodyPr/>
                    <a:lstStyle/>
                    <a:p>
                      <a:pPr marL="278130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700" dirty="0">
                          <a:latin typeface="Arial Narrow"/>
                          <a:cs typeface="Arial Narrow"/>
                        </a:rPr>
                        <a:t>Other</a:t>
                      </a:r>
                      <a:r>
                        <a:rPr sz="17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700" dirty="0">
                          <a:latin typeface="Arial Narrow"/>
                          <a:cs typeface="Arial Narrow"/>
                        </a:rPr>
                        <a:t>employer</a:t>
                      </a:r>
                      <a:r>
                        <a:rPr sz="17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700" dirty="0">
                          <a:latin typeface="Arial Narrow"/>
                          <a:cs typeface="Arial Narrow"/>
                        </a:rPr>
                        <a:t>plans</a:t>
                      </a:r>
                      <a:r>
                        <a:rPr sz="1700" spc="-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700" dirty="0">
                          <a:latin typeface="Arial Narrow"/>
                          <a:cs typeface="Arial Narrow"/>
                        </a:rPr>
                        <a:t>–</a:t>
                      </a:r>
                      <a:r>
                        <a:rPr sz="17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700" dirty="0">
                          <a:latin typeface="Arial Narrow"/>
                          <a:cs typeface="Arial Narrow"/>
                        </a:rPr>
                        <a:t>U.S.</a:t>
                      </a:r>
                      <a:r>
                        <a:rPr sz="17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700" spc="-10" dirty="0">
                          <a:latin typeface="Arial Narrow"/>
                          <a:cs typeface="Arial Narrow"/>
                        </a:rPr>
                        <a:t>average</a:t>
                      </a:r>
                      <a:endParaRPr sz="1700">
                        <a:latin typeface="Arial Narrow"/>
                        <a:cs typeface="Arial Narrow"/>
                      </a:endParaRPr>
                    </a:p>
                  </a:txBody>
                  <a:tcPr marL="0" marR="0" marT="80645" marB="0">
                    <a:lnL w="12700">
                      <a:solidFill>
                        <a:srgbClr val="BEBEBE"/>
                      </a:solidFill>
                      <a:prstDash val="solid"/>
                    </a:lnL>
                    <a:lnR w="12700">
                      <a:solidFill>
                        <a:srgbClr val="BEBEBE"/>
                      </a:solidFill>
                      <a:prstDash val="solid"/>
                    </a:lnR>
                    <a:lnT w="12700">
                      <a:solidFill>
                        <a:srgbClr val="BEBEBE"/>
                      </a:solidFill>
                      <a:prstDash val="solid"/>
                    </a:lnT>
                    <a:lnB w="12700">
                      <a:solidFill>
                        <a:srgbClr val="BEBEB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700" spc="-25" dirty="0">
                          <a:latin typeface="Arial Narrow"/>
                          <a:cs typeface="Arial Narrow"/>
                        </a:rPr>
                        <a:t>45%</a:t>
                      </a:r>
                      <a:endParaRPr sz="1700">
                        <a:latin typeface="Arial Narrow"/>
                        <a:cs typeface="Arial Narrow"/>
                      </a:endParaRPr>
                    </a:p>
                  </a:txBody>
                  <a:tcPr marL="0" marR="0" marT="80645" marB="0">
                    <a:lnL w="12700">
                      <a:solidFill>
                        <a:srgbClr val="BEBEBE"/>
                      </a:solidFill>
                      <a:prstDash val="solid"/>
                    </a:lnL>
                    <a:lnR w="12700">
                      <a:solidFill>
                        <a:srgbClr val="BEBEBE"/>
                      </a:solidFill>
                      <a:prstDash val="solid"/>
                    </a:lnR>
                    <a:lnT w="12700">
                      <a:solidFill>
                        <a:srgbClr val="BEBEBE"/>
                      </a:solidFill>
                      <a:prstDash val="solid"/>
                    </a:lnT>
                    <a:lnB w="12700">
                      <a:solidFill>
                        <a:srgbClr val="BEBEB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925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BEBEBE"/>
                      </a:solidFill>
                      <a:prstDash val="solid"/>
                    </a:lnL>
                    <a:lnR w="12700">
                      <a:solidFill>
                        <a:srgbClr val="BEBEBE"/>
                      </a:solidFill>
                      <a:prstDash val="solid"/>
                    </a:lnR>
                    <a:lnT w="12700">
                      <a:solidFill>
                        <a:srgbClr val="BEBEBE"/>
                      </a:solidFill>
                      <a:prstDash val="solid"/>
                    </a:lnT>
                    <a:lnB w="12700">
                      <a:solidFill>
                        <a:srgbClr val="BEBEB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700" spc="-25" dirty="0">
                          <a:latin typeface="Arial Narrow"/>
                          <a:cs typeface="Arial Narrow"/>
                        </a:rPr>
                        <a:t>16%</a:t>
                      </a:r>
                      <a:endParaRPr sz="1700">
                        <a:latin typeface="Arial Narrow"/>
                        <a:cs typeface="Arial Narrow"/>
                      </a:endParaRPr>
                    </a:p>
                  </a:txBody>
                  <a:tcPr marL="0" marR="0" marT="80645" marB="0">
                    <a:lnL w="12700">
                      <a:solidFill>
                        <a:srgbClr val="BEBEBE"/>
                      </a:solidFill>
                      <a:prstDash val="solid"/>
                    </a:lnL>
                    <a:lnR w="12700">
                      <a:solidFill>
                        <a:srgbClr val="BEBEBE"/>
                      </a:solidFill>
                      <a:prstDash val="solid"/>
                    </a:lnR>
                    <a:lnT w="12700">
                      <a:solidFill>
                        <a:srgbClr val="BEBEBE"/>
                      </a:solidFill>
                      <a:prstDash val="solid"/>
                    </a:lnT>
                    <a:lnB w="12700">
                      <a:solidFill>
                        <a:srgbClr val="BEBEB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717792" y="4175759"/>
            <a:ext cx="1252727" cy="345948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087111" y="4259579"/>
            <a:ext cx="1339596" cy="262127"/>
          </a:xfrm>
          <a:prstGeom prst="rect">
            <a:avLst/>
          </a:prstGeom>
        </p:spPr>
      </p:pic>
      <p:sp>
        <p:nvSpPr>
          <p:cNvPr id="7" name="object 7"/>
          <p:cNvSpPr/>
          <p:nvPr/>
        </p:nvSpPr>
        <p:spPr>
          <a:xfrm>
            <a:off x="6580631" y="4235196"/>
            <a:ext cx="0" cy="278130"/>
          </a:xfrm>
          <a:custGeom>
            <a:avLst/>
            <a:gdLst/>
            <a:ahLst/>
            <a:cxnLst/>
            <a:rect l="l" t="t" r="r" b="b"/>
            <a:pathLst>
              <a:path h="278129">
                <a:moveTo>
                  <a:pt x="0" y="0"/>
                </a:moveTo>
                <a:lnTo>
                  <a:pt x="0" y="277583"/>
                </a:lnTo>
              </a:path>
            </a:pathLst>
          </a:custGeom>
          <a:ln w="9144">
            <a:solidFill>
              <a:srgbClr val="4E6A2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4796790" y="1201292"/>
            <a:ext cx="4032885" cy="172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marR="5080" indent="-228600">
              <a:lnSpc>
                <a:spcPct val="100000"/>
              </a:lnSpc>
              <a:spcBef>
                <a:spcPts val="100"/>
              </a:spcBef>
              <a:buClr>
                <a:srgbClr val="557631"/>
              </a:buClr>
              <a:buSzPct val="83333"/>
              <a:buFont typeface="Wingdings 2"/>
              <a:buChar char=""/>
              <a:tabLst>
                <a:tab pos="241300" algn="l"/>
              </a:tabLst>
            </a:pPr>
            <a:r>
              <a:rPr sz="1800" dirty="0">
                <a:latin typeface="Arial Narrow"/>
                <a:cs typeface="Arial Narrow"/>
              </a:rPr>
              <a:t>Due</a:t>
            </a:r>
            <a:r>
              <a:rPr sz="1800" spc="-60" dirty="0">
                <a:latin typeface="Arial Narrow"/>
                <a:cs typeface="Arial Narrow"/>
              </a:rPr>
              <a:t> </a:t>
            </a:r>
            <a:r>
              <a:rPr sz="1800" dirty="0">
                <a:latin typeface="Arial Narrow"/>
                <a:cs typeface="Arial Narrow"/>
              </a:rPr>
              <a:t>to</a:t>
            </a:r>
            <a:r>
              <a:rPr sz="1800" spc="-50" dirty="0">
                <a:latin typeface="Arial Narrow"/>
                <a:cs typeface="Arial Narrow"/>
              </a:rPr>
              <a:t> </a:t>
            </a:r>
            <a:r>
              <a:rPr sz="1800" dirty="0">
                <a:latin typeface="Arial Narrow"/>
                <a:cs typeface="Arial Narrow"/>
              </a:rPr>
              <a:t>state</a:t>
            </a:r>
            <a:r>
              <a:rPr sz="1800" spc="-45" dirty="0">
                <a:latin typeface="Arial Narrow"/>
                <a:cs typeface="Arial Narrow"/>
              </a:rPr>
              <a:t> </a:t>
            </a:r>
            <a:r>
              <a:rPr sz="1800" dirty="0">
                <a:latin typeface="Arial Narrow"/>
                <a:cs typeface="Arial Narrow"/>
              </a:rPr>
              <a:t>and</a:t>
            </a:r>
            <a:r>
              <a:rPr sz="1800" spc="-35" dirty="0">
                <a:latin typeface="Arial Narrow"/>
                <a:cs typeface="Arial Narrow"/>
              </a:rPr>
              <a:t> </a:t>
            </a:r>
            <a:r>
              <a:rPr sz="1800" dirty="0">
                <a:latin typeface="Arial Narrow"/>
                <a:cs typeface="Arial Narrow"/>
              </a:rPr>
              <a:t>employer</a:t>
            </a:r>
            <a:r>
              <a:rPr sz="1800" spc="-40" dirty="0">
                <a:latin typeface="Arial Narrow"/>
                <a:cs typeface="Arial Narrow"/>
              </a:rPr>
              <a:t> </a:t>
            </a:r>
            <a:r>
              <a:rPr sz="1800" dirty="0">
                <a:latin typeface="Arial Narrow"/>
                <a:cs typeface="Arial Narrow"/>
              </a:rPr>
              <a:t>contributions,</a:t>
            </a:r>
            <a:r>
              <a:rPr sz="1800" spc="-10" dirty="0">
                <a:latin typeface="Arial Narrow"/>
                <a:cs typeface="Arial Narrow"/>
              </a:rPr>
              <a:t> </a:t>
            </a:r>
            <a:r>
              <a:rPr sz="1800" spc="-20" dirty="0">
                <a:latin typeface="Arial Narrow"/>
                <a:cs typeface="Arial Narrow"/>
              </a:rPr>
              <a:t>plan </a:t>
            </a:r>
            <a:r>
              <a:rPr sz="1800" dirty="0">
                <a:latin typeface="Arial Narrow"/>
                <a:cs typeface="Arial Narrow"/>
              </a:rPr>
              <a:t>participants</a:t>
            </a:r>
            <a:r>
              <a:rPr sz="1800" spc="-15" dirty="0">
                <a:latin typeface="Arial Narrow"/>
                <a:cs typeface="Arial Narrow"/>
              </a:rPr>
              <a:t> </a:t>
            </a:r>
            <a:r>
              <a:rPr sz="1800" dirty="0">
                <a:latin typeface="Arial Narrow"/>
                <a:cs typeface="Arial Narrow"/>
              </a:rPr>
              <a:t>pay</a:t>
            </a:r>
            <a:r>
              <a:rPr sz="1800" spc="-40" dirty="0">
                <a:latin typeface="Arial Narrow"/>
                <a:cs typeface="Arial Narrow"/>
              </a:rPr>
              <a:t> </a:t>
            </a:r>
            <a:r>
              <a:rPr sz="1800" dirty="0">
                <a:latin typeface="Arial Narrow"/>
                <a:cs typeface="Arial Narrow"/>
              </a:rPr>
              <a:t>only</a:t>
            </a:r>
            <a:r>
              <a:rPr sz="1800" spc="-45" dirty="0">
                <a:latin typeface="Arial Narrow"/>
                <a:cs typeface="Arial Narrow"/>
              </a:rPr>
              <a:t> </a:t>
            </a:r>
            <a:r>
              <a:rPr sz="1800" dirty="0">
                <a:latin typeface="Arial Narrow"/>
                <a:cs typeface="Arial Narrow"/>
              </a:rPr>
              <a:t>about</a:t>
            </a:r>
            <a:r>
              <a:rPr sz="1800" spc="-15" dirty="0">
                <a:latin typeface="Arial Narrow"/>
                <a:cs typeface="Arial Narrow"/>
              </a:rPr>
              <a:t> </a:t>
            </a:r>
            <a:r>
              <a:rPr sz="1800" spc="-10" dirty="0">
                <a:latin typeface="Arial Narrow"/>
                <a:cs typeface="Arial Narrow"/>
              </a:rPr>
              <a:t>one-</a:t>
            </a:r>
            <a:r>
              <a:rPr sz="1800" dirty="0">
                <a:latin typeface="Arial Narrow"/>
                <a:cs typeface="Arial Narrow"/>
              </a:rPr>
              <a:t>fourth</a:t>
            </a:r>
            <a:r>
              <a:rPr sz="1800" spc="-5" dirty="0">
                <a:latin typeface="Arial Narrow"/>
                <a:cs typeface="Arial Narrow"/>
              </a:rPr>
              <a:t> </a:t>
            </a:r>
            <a:r>
              <a:rPr sz="1800" dirty="0">
                <a:latin typeface="Arial Narrow"/>
                <a:cs typeface="Arial Narrow"/>
              </a:rPr>
              <a:t>of</a:t>
            </a:r>
            <a:r>
              <a:rPr sz="1800" spc="-55" dirty="0">
                <a:latin typeface="Arial Narrow"/>
                <a:cs typeface="Arial Narrow"/>
              </a:rPr>
              <a:t> </a:t>
            </a:r>
            <a:r>
              <a:rPr sz="1800" spc="-25" dirty="0">
                <a:latin typeface="Arial Narrow"/>
                <a:cs typeface="Arial Narrow"/>
              </a:rPr>
              <a:t>the </a:t>
            </a:r>
            <a:r>
              <a:rPr sz="1800" dirty="0">
                <a:latin typeface="Arial Narrow"/>
                <a:cs typeface="Arial Narrow"/>
              </a:rPr>
              <a:t>plan’s</a:t>
            </a:r>
            <a:r>
              <a:rPr sz="1800" spc="-45" dirty="0">
                <a:latin typeface="Arial Narrow"/>
                <a:cs typeface="Arial Narrow"/>
              </a:rPr>
              <a:t> </a:t>
            </a:r>
            <a:r>
              <a:rPr sz="1800" dirty="0">
                <a:latin typeface="Arial Narrow"/>
                <a:cs typeface="Arial Narrow"/>
              </a:rPr>
              <a:t>overall</a:t>
            </a:r>
            <a:r>
              <a:rPr sz="1800" spc="-50" dirty="0">
                <a:latin typeface="Arial Narrow"/>
                <a:cs typeface="Arial Narrow"/>
              </a:rPr>
              <a:t> </a:t>
            </a:r>
            <a:r>
              <a:rPr sz="1800" dirty="0">
                <a:latin typeface="Arial Narrow"/>
                <a:cs typeface="Arial Narrow"/>
              </a:rPr>
              <a:t>costs</a:t>
            </a:r>
            <a:r>
              <a:rPr sz="1800" spc="-65" dirty="0">
                <a:latin typeface="Arial Narrow"/>
                <a:cs typeface="Arial Narrow"/>
              </a:rPr>
              <a:t> </a:t>
            </a:r>
            <a:r>
              <a:rPr sz="1800" dirty="0">
                <a:latin typeface="Arial Narrow"/>
                <a:cs typeface="Arial Narrow"/>
              </a:rPr>
              <a:t>each</a:t>
            </a:r>
            <a:r>
              <a:rPr sz="1800" spc="-50" dirty="0">
                <a:latin typeface="Arial Narrow"/>
                <a:cs typeface="Arial Narrow"/>
              </a:rPr>
              <a:t> </a:t>
            </a:r>
            <a:r>
              <a:rPr sz="1800" spc="-20" dirty="0">
                <a:latin typeface="Arial Narrow"/>
                <a:cs typeface="Arial Narrow"/>
              </a:rPr>
              <a:t>year.</a:t>
            </a:r>
            <a:endParaRPr sz="1800">
              <a:latin typeface="Arial Narrow"/>
              <a:cs typeface="Arial Narrow"/>
            </a:endParaRPr>
          </a:p>
          <a:p>
            <a:pPr marL="241300" marR="159385" indent="-228600">
              <a:lnSpc>
                <a:spcPct val="100000"/>
              </a:lnSpc>
              <a:spcBef>
                <a:spcPts val="395"/>
              </a:spcBef>
              <a:buClr>
                <a:srgbClr val="557631"/>
              </a:buClr>
              <a:buSzPct val="83333"/>
              <a:buFont typeface="Wingdings 2"/>
              <a:buChar char=""/>
              <a:tabLst>
                <a:tab pos="241300" algn="l"/>
              </a:tabLst>
            </a:pPr>
            <a:r>
              <a:rPr sz="1800" dirty="0">
                <a:latin typeface="Arial Narrow"/>
                <a:cs typeface="Arial Narrow"/>
              </a:rPr>
              <a:t>HealthSelect</a:t>
            </a:r>
            <a:r>
              <a:rPr sz="1800" spc="-45" dirty="0">
                <a:latin typeface="Arial Narrow"/>
                <a:cs typeface="Arial Narrow"/>
              </a:rPr>
              <a:t> </a:t>
            </a:r>
            <a:r>
              <a:rPr sz="1800" dirty="0">
                <a:latin typeface="Arial Narrow"/>
                <a:cs typeface="Arial Narrow"/>
              </a:rPr>
              <a:t>members</a:t>
            </a:r>
            <a:r>
              <a:rPr sz="1800" spc="-60" dirty="0">
                <a:latin typeface="Arial Narrow"/>
                <a:cs typeface="Arial Narrow"/>
              </a:rPr>
              <a:t> </a:t>
            </a:r>
            <a:r>
              <a:rPr sz="1800" dirty="0">
                <a:latin typeface="Arial Narrow"/>
                <a:cs typeface="Arial Narrow"/>
              </a:rPr>
              <a:t>have</a:t>
            </a:r>
            <a:r>
              <a:rPr sz="1800" spc="-55" dirty="0">
                <a:latin typeface="Arial Narrow"/>
                <a:cs typeface="Arial Narrow"/>
              </a:rPr>
              <a:t> </a:t>
            </a:r>
            <a:r>
              <a:rPr sz="1800" dirty="0">
                <a:latin typeface="Arial Narrow"/>
                <a:cs typeface="Arial Narrow"/>
              </a:rPr>
              <a:t>been</a:t>
            </a:r>
            <a:r>
              <a:rPr sz="1800" spc="-50" dirty="0">
                <a:latin typeface="Arial Narrow"/>
                <a:cs typeface="Arial Narrow"/>
              </a:rPr>
              <a:t> </a:t>
            </a:r>
            <a:r>
              <a:rPr sz="1800" spc="-10" dirty="0">
                <a:latin typeface="Arial Narrow"/>
                <a:cs typeface="Arial Narrow"/>
              </a:rPr>
              <a:t>largely </a:t>
            </a:r>
            <a:r>
              <a:rPr sz="1800" dirty="0">
                <a:latin typeface="Arial Narrow"/>
                <a:cs typeface="Arial Narrow"/>
              </a:rPr>
              <a:t>protected</a:t>
            </a:r>
            <a:r>
              <a:rPr sz="1800" spc="-30" dirty="0">
                <a:latin typeface="Arial Narrow"/>
                <a:cs typeface="Arial Narrow"/>
              </a:rPr>
              <a:t> </a:t>
            </a:r>
            <a:r>
              <a:rPr sz="1800" dirty="0">
                <a:latin typeface="Arial Narrow"/>
                <a:cs typeface="Arial Narrow"/>
              </a:rPr>
              <a:t>from</a:t>
            </a:r>
            <a:r>
              <a:rPr sz="1800" spc="-55" dirty="0">
                <a:latin typeface="Arial Narrow"/>
                <a:cs typeface="Arial Narrow"/>
              </a:rPr>
              <a:t> </a:t>
            </a:r>
            <a:r>
              <a:rPr sz="1800" dirty="0">
                <a:latin typeface="Arial Narrow"/>
                <a:cs typeface="Arial Narrow"/>
              </a:rPr>
              <a:t>health</a:t>
            </a:r>
            <a:r>
              <a:rPr sz="1800" spc="-30" dirty="0">
                <a:latin typeface="Arial Narrow"/>
                <a:cs typeface="Arial Narrow"/>
              </a:rPr>
              <a:t> </a:t>
            </a:r>
            <a:r>
              <a:rPr sz="1800" dirty="0">
                <a:latin typeface="Arial Narrow"/>
                <a:cs typeface="Arial Narrow"/>
              </a:rPr>
              <a:t>care</a:t>
            </a:r>
            <a:r>
              <a:rPr sz="1800" spc="-55" dirty="0">
                <a:latin typeface="Arial Narrow"/>
                <a:cs typeface="Arial Narrow"/>
              </a:rPr>
              <a:t> </a:t>
            </a:r>
            <a:r>
              <a:rPr sz="1800" dirty="0">
                <a:latin typeface="Arial Narrow"/>
                <a:cs typeface="Arial Narrow"/>
              </a:rPr>
              <a:t>inflation</a:t>
            </a:r>
            <a:r>
              <a:rPr sz="1800" spc="-30" dirty="0">
                <a:latin typeface="Arial Narrow"/>
                <a:cs typeface="Arial Narrow"/>
              </a:rPr>
              <a:t> </a:t>
            </a:r>
            <a:r>
              <a:rPr sz="1800" dirty="0">
                <a:latin typeface="Arial Narrow"/>
                <a:cs typeface="Arial Narrow"/>
              </a:rPr>
              <a:t>over</a:t>
            </a:r>
            <a:r>
              <a:rPr sz="1800" spc="-55" dirty="0">
                <a:latin typeface="Arial Narrow"/>
                <a:cs typeface="Arial Narrow"/>
              </a:rPr>
              <a:t> </a:t>
            </a:r>
            <a:r>
              <a:rPr sz="1800" spc="-25" dirty="0">
                <a:latin typeface="Arial Narrow"/>
                <a:cs typeface="Arial Narrow"/>
              </a:rPr>
              <a:t>the </a:t>
            </a:r>
            <a:r>
              <a:rPr sz="1800" dirty="0">
                <a:latin typeface="Arial Narrow"/>
                <a:cs typeface="Arial Narrow"/>
              </a:rPr>
              <a:t>last</a:t>
            </a:r>
            <a:r>
              <a:rPr sz="1800" spc="-30" dirty="0">
                <a:latin typeface="Arial Narrow"/>
                <a:cs typeface="Arial Narrow"/>
              </a:rPr>
              <a:t> </a:t>
            </a:r>
            <a:r>
              <a:rPr sz="1800" spc="-10" dirty="0">
                <a:latin typeface="Arial Narrow"/>
                <a:cs typeface="Arial Narrow"/>
              </a:rPr>
              <a:t>decade.</a:t>
            </a:r>
            <a:endParaRPr sz="1800">
              <a:latin typeface="Arial Narrow"/>
              <a:cs typeface="Arial Narrow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06679" y="4640579"/>
            <a:ext cx="8940165" cy="413384"/>
          </a:xfrm>
          <a:custGeom>
            <a:avLst/>
            <a:gdLst/>
            <a:ahLst/>
            <a:cxnLst/>
            <a:rect l="l" t="t" r="r" b="b"/>
            <a:pathLst>
              <a:path w="8940165" h="413385">
                <a:moveTo>
                  <a:pt x="8939784" y="0"/>
                </a:moveTo>
                <a:lnTo>
                  <a:pt x="0" y="0"/>
                </a:lnTo>
                <a:lnTo>
                  <a:pt x="0" y="413004"/>
                </a:lnTo>
                <a:lnTo>
                  <a:pt x="8939784" y="413004"/>
                </a:lnTo>
                <a:lnTo>
                  <a:pt x="8939784" y="0"/>
                </a:lnTo>
                <a:close/>
              </a:path>
            </a:pathLst>
          </a:custGeom>
          <a:solidFill>
            <a:srgbClr val="4E6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1624075" y="4694326"/>
            <a:ext cx="60185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FFFFFF"/>
                </a:solidFill>
                <a:latin typeface="Arial Narrow"/>
                <a:cs typeface="Arial Narrow"/>
              </a:rPr>
              <a:t>This</a:t>
            </a:r>
            <a:r>
              <a:rPr sz="1800" b="1" spc="-4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800" b="1" dirty="0">
                <a:solidFill>
                  <a:srgbClr val="FFFFFF"/>
                </a:solidFill>
                <a:latin typeface="Arial Narrow"/>
                <a:cs typeface="Arial Narrow"/>
              </a:rPr>
              <a:t>information,</a:t>
            </a:r>
            <a:r>
              <a:rPr sz="1800" b="1" spc="-2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800" b="1" dirty="0">
                <a:solidFill>
                  <a:srgbClr val="FFFFFF"/>
                </a:solidFill>
                <a:latin typeface="Arial Narrow"/>
                <a:cs typeface="Arial Narrow"/>
              </a:rPr>
              <a:t>and</a:t>
            </a:r>
            <a:r>
              <a:rPr sz="1800" b="1" spc="-3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800" b="1" dirty="0">
                <a:solidFill>
                  <a:srgbClr val="FFFFFF"/>
                </a:solidFill>
                <a:latin typeface="Arial Narrow"/>
                <a:cs typeface="Arial Narrow"/>
              </a:rPr>
              <a:t>more,</a:t>
            </a:r>
            <a:r>
              <a:rPr sz="1800" b="1" spc="-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800" b="1" dirty="0">
                <a:solidFill>
                  <a:srgbClr val="FFFFFF"/>
                </a:solidFill>
                <a:latin typeface="Arial Narrow"/>
                <a:cs typeface="Arial Narrow"/>
              </a:rPr>
              <a:t>is</a:t>
            </a:r>
            <a:r>
              <a:rPr sz="1800" b="1" spc="-2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800" b="1" dirty="0">
                <a:solidFill>
                  <a:srgbClr val="FFFFFF"/>
                </a:solidFill>
                <a:latin typeface="Arial Narrow"/>
                <a:cs typeface="Arial Narrow"/>
              </a:rPr>
              <a:t>in</a:t>
            </a:r>
            <a:r>
              <a:rPr sz="1800" b="1" spc="-5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800" b="1" dirty="0">
                <a:solidFill>
                  <a:srgbClr val="FFFFFF"/>
                </a:solidFill>
                <a:latin typeface="Arial Narrow"/>
                <a:cs typeface="Arial Narrow"/>
              </a:rPr>
              <a:t>your</a:t>
            </a:r>
            <a:r>
              <a:rPr sz="1800" b="1" spc="-2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800" b="1" dirty="0">
                <a:solidFill>
                  <a:srgbClr val="FFFFFF"/>
                </a:solidFill>
                <a:latin typeface="Arial Narrow"/>
                <a:cs typeface="Arial Narrow"/>
              </a:rPr>
              <a:t>Summer</a:t>
            </a:r>
            <a:r>
              <a:rPr sz="1800" b="1" spc="-2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800" b="1" dirty="0">
                <a:solidFill>
                  <a:srgbClr val="FFFFFF"/>
                </a:solidFill>
                <a:latin typeface="Arial Narrow"/>
                <a:cs typeface="Arial Narrow"/>
              </a:rPr>
              <a:t>Enrollment</a:t>
            </a:r>
            <a:r>
              <a:rPr sz="1800" b="1" spc="-2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800" b="1" spc="-10" dirty="0">
                <a:solidFill>
                  <a:srgbClr val="FFFFFF"/>
                </a:solidFill>
                <a:latin typeface="Arial Narrow"/>
                <a:cs typeface="Arial Narrow"/>
              </a:rPr>
              <a:t>packets.</a:t>
            </a:r>
            <a:endParaRPr sz="1800">
              <a:latin typeface="Arial Narrow"/>
              <a:cs typeface="Arial Narrow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0040" y="1833372"/>
            <a:ext cx="2668905" cy="3115310"/>
          </a:xfrm>
          <a:prstGeom prst="rect">
            <a:avLst/>
          </a:prstGeom>
          <a:solidFill>
            <a:srgbClr val="C5D2B4"/>
          </a:solidFill>
          <a:ln w="9144">
            <a:solidFill>
              <a:srgbClr val="2B3A18"/>
            </a:solidFill>
          </a:ln>
        </p:spPr>
        <p:txBody>
          <a:bodyPr vert="horz" wrap="square" lIns="0" tIns="145415" rIns="0" bIns="0" rtlCol="0">
            <a:spAutoFit/>
          </a:bodyPr>
          <a:lstStyle/>
          <a:p>
            <a:pPr marL="285750" indent="-227965">
              <a:lnSpc>
                <a:spcPct val="100000"/>
              </a:lnSpc>
              <a:spcBef>
                <a:spcPts val="1145"/>
              </a:spcBef>
              <a:buClr>
                <a:srgbClr val="557631"/>
              </a:buClr>
              <a:buSzPct val="84210"/>
              <a:buFont typeface="Wingdings 2"/>
              <a:buChar char=""/>
              <a:tabLst>
                <a:tab pos="285750" algn="l"/>
              </a:tabLst>
            </a:pPr>
            <a:r>
              <a:rPr sz="1900" dirty="0">
                <a:latin typeface="Arial Narrow"/>
                <a:cs typeface="Arial Narrow"/>
              </a:rPr>
              <a:t>8%</a:t>
            </a:r>
            <a:r>
              <a:rPr sz="1900" spc="-20" dirty="0">
                <a:latin typeface="Arial Narrow"/>
                <a:cs typeface="Arial Narrow"/>
              </a:rPr>
              <a:t> </a:t>
            </a:r>
            <a:r>
              <a:rPr sz="1900" spc="-10" dirty="0">
                <a:latin typeface="Arial Narrow"/>
                <a:cs typeface="Arial Narrow"/>
              </a:rPr>
              <a:t>increase</a:t>
            </a:r>
            <a:endParaRPr sz="1900">
              <a:latin typeface="Arial Narrow"/>
              <a:cs typeface="Arial Narrow"/>
            </a:endParaRPr>
          </a:p>
          <a:p>
            <a:pPr marL="285750" indent="-227965">
              <a:lnSpc>
                <a:spcPct val="100000"/>
              </a:lnSpc>
              <a:spcBef>
                <a:spcPts val="315"/>
              </a:spcBef>
              <a:buClr>
                <a:srgbClr val="557631"/>
              </a:buClr>
              <a:buSzPct val="84210"/>
              <a:buFont typeface="Wingdings 2"/>
              <a:buChar char=""/>
              <a:tabLst>
                <a:tab pos="285750" algn="l"/>
              </a:tabLst>
            </a:pPr>
            <a:r>
              <a:rPr sz="1900" dirty="0">
                <a:latin typeface="Arial Narrow"/>
                <a:cs typeface="Arial Narrow"/>
              </a:rPr>
              <a:t>Family</a:t>
            </a:r>
            <a:r>
              <a:rPr sz="1900" spc="-50" dirty="0">
                <a:latin typeface="Arial Narrow"/>
                <a:cs typeface="Arial Narrow"/>
              </a:rPr>
              <a:t> </a:t>
            </a:r>
            <a:r>
              <a:rPr sz="1900" dirty="0">
                <a:latin typeface="Arial Narrow"/>
                <a:cs typeface="Arial Narrow"/>
              </a:rPr>
              <a:t>coverage</a:t>
            </a:r>
            <a:r>
              <a:rPr sz="1900" spc="-85" dirty="0">
                <a:latin typeface="Arial Narrow"/>
                <a:cs typeface="Arial Narrow"/>
              </a:rPr>
              <a:t> </a:t>
            </a:r>
            <a:r>
              <a:rPr sz="1900" spc="-25" dirty="0">
                <a:latin typeface="Arial Narrow"/>
                <a:cs typeface="Arial Narrow"/>
              </a:rPr>
              <a:t>up</a:t>
            </a:r>
            <a:endParaRPr sz="1900">
              <a:latin typeface="Arial Narrow"/>
              <a:cs typeface="Arial Narrow"/>
            </a:endParaRPr>
          </a:p>
          <a:p>
            <a:pPr marL="286385">
              <a:lnSpc>
                <a:spcPct val="100000"/>
              </a:lnSpc>
              <a:spcBef>
                <a:spcPts val="325"/>
              </a:spcBef>
            </a:pPr>
            <a:r>
              <a:rPr sz="1900" dirty="0">
                <a:latin typeface="Arial Narrow"/>
                <a:cs typeface="Arial Narrow"/>
              </a:rPr>
              <a:t>$7.82</a:t>
            </a:r>
            <a:r>
              <a:rPr sz="1900" spc="-35" dirty="0">
                <a:latin typeface="Arial Narrow"/>
                <a:cs typeface="Arial Narrow"/>
              </a:rPr>
              <a:t> </a:t>
            </a:r>
            <a:r>
              <a:rPr sz="1900" dirty="0">
                <a:latin typeface="Arial Narrow"/>
                <a:cs typeface="Arial Narrow"/>
              </a:rPr>
              <a:t>/</a:t>
            </a:r>
            <a:r>
              <a:rPr sz="1900" spc="-25" dirty="0">
                <a:latin typeface="Arial Narrow"/>
                <a:cs typeface="Arial Narrow"/>
              </a:rPr>
              <a:t> </a:t>
            </a:r>
            <a:r>
              <a:rPr sz="1900" dirty="0">
                <a:latin typeface="Arial Narrow"/>
                <a:cs typeface="Arial Narrow"/>
              </a:rPr>
              <a:t>month,</a:t>
            </a:r>
            <a:r>
              <a:rPr sz="1900" spc="-15" dirty="0">
                <a:latin typeface="Arial Narrow"/>
                <a:cs typeface="Arial Narrow"/>
              </a:rPr>
              <a:t> </a:t>
            </a:r>
            <a:r>
              <a:rPr sz="1900" dirty="0">
                <a:latin typeface="Arial Narrow"/>
                <a:cs typeface="Arial Narrow"/>
              </a:rPr>
              <a:t>to</a:t>
            </a:r>
            <a:r>
              <a:rPr sz="1900" spc="-30" dirty="0">
                <a:latin typeface="Arial Narrow"/>
                <a:cs typeface="Arial Narrow"/>
              </a:rPr>
              <a:t> </a:t>
            </a:r>
            <a:r>
              <a:rPr sz="1900" spc="-10" dirty="0">
                <a:latin typeface="Arial Narrow"/>
                <a:cs typeface="Arial Narrow"/>
              </a:rPr>
              <a:t>$105.50</a:t>
            </a:r>
            <a:endParaRPr sz="1900">
              <a:latin typeface="Arial Narrow"/>
              <a:cs typeface="Arial Narrow"/>
            </a:endParaRPr>
          </a:p>
          <a:p>
            <a:pPr marL="285750" indent="-227965">
              <a:lnSpc>
                <a:spcPct val="100000"/>
              </a:lnSpc>
              <a:spcBef>
                <a:spcPts val="310"/>
              </a:spcBef>
              <a:buClr>
                <a:srgbClr val="557631"/>
              </a:buClr>
              <a:buSzPct val="84210"/>
              <a:buFont typeface="Wingdings 2"/>
              <a:buChar char=""/>
              <a:tabLst>
                <a:tab pos="285750" algn="l"/>
              </a:tabLst>
            </a:pPr>
            <a:r>
              <a:rPr sz="1900" dirty="0">
                <a:latin typeface="Arial Narrow"/>
                <a:cs typeface="Arial Narrow"/>
              </a:rPr>
              <a:t>Maintains</a:t>
            </a:r>
            <a:r>
              <a:rPr sz="1900" spc="-100" dirty="0">
                <a:latin typeface="Arial Narrow"/>
                <a:cs typeface="Arial Narrow"/>
              </a:rPr>
              <a:t> </a:t>
            </a:r>
            <a:r>
              <a:rPr sz="1900" spc="-10" dirty="0">
                <a:latin typeface="Arial Narrow"/>
                <a:cs typeface="Arial Narrow"/>
              </a:rPr>
              <a:t>benefits;</a:t>
            </a:r>
            <a:endParaRPr sz="1900">
              <a:latin typeface="Arial Narrow"/>
              <a:cs typeface="Arial Narrow"/>
            </a:endParaRPr>
          </a:p>
          <a:p>
            <a:pPr marL="286385">
              <a:lnSpc>
                <a:spcPct val="100000"/>
              </a:lnSpc>
              <a:spcBef>
                <a:spcPts val="325"/>
              </a:spcBef>
            </a:pPr>
            <a:r>
              <a:rPr sz="1900" dirty="0">
                <a:latin typeface="Arial Narrow"/>
                <a:cs typeface="Arial Narrow"/>
              </a:rPr>
              <a:t>helps</a:t>
            </a:r>
            <a:r>
              <a:rPr sz="1900" spc="-40" dirty="0">
                <a:latin typeface="Arial Narrow"/>
                <a:cs typeface="Arial Narrow"/>
              </a:rPr>
              <a:t> </a:t>
            </a:r>
            <a:r>
              <a:rPr sz="1900" dirty="0">
                <a:latin typeface="Arial Narrow"/>
                <a:cs typeface="Arial Narrow"/>
              </a:rPr>
              <a:t>with</a:t>
            </a:r>
            <a:r>
              <a:rPr sz="1900" spc="-20" dirty="0">
                <a:latin typeface="Arial Narrow"/>
                <a:cs typeface="Arial Narrow"/>
              </a:rPr>
              <a:t> </a:t>
            </a:r>
            <a:r>
              <a:rPr sz="1900" spc="-10" dirty="0">
                <a:latin typeface="Arial Narrow"/>
                <a:cs typeface="Arial Narrow"/>
              </a:rPr>
              <a:t>provider</a:t>
            </a:r>
            <a:endParaRPr sz="1900">
              <a:latin typeface="Arial Narrow"/>
              <a:cs typeface="Arial Narrow"/>
            </a:endParaRPr>
          </a:p>
          <a:p>
            <a:pPr marL="286385">
              <a:lnSpc>
                <a:spcPct val="100000"/>
              </a:lnSpc>
              <a:spcBef>
                <a:spcPts val="325"/>
              </a:spcBef>
            </a:pPr>
            <a:r>
              <a:rPr sz="1900" dirty="0">
                <a:latin typeface="Arial Narrow"/>
                <a:cs typeface="Arial Narrow"/>
              </a:rPr>
              <a:t>retention</a:t>
            </a:r>
            <a:r>
              <a:rPr sz="1900" spc="-25" dirty="0">
                <a:latin typeface="Arial Narrow"/>
                <a:cs typeface="Arial Narrow"/>
              </a:rPr>
              <a:t> </a:t>
            </a:r>
            <a:r>
              <a:rPr sz="1900" dirty="0">
                <a:latin typeface="Arial Narrow"/>
                <a:cs typeface="Arial Narrow"/>
              </a:rPr>
              <a:t>and</a:t>
            </a:r>
            <a:r>
              <a:rPr sz="1900" spc="-25" dirty="0">
                <a:latin typeface="Arial Narrow"/>
                <a:cs typeface="Arial Narrow"/>
              </a:rPr>
              <a:t> </a:t>
            </a:r>
            <a:r>
              <a:rPr sz="1900" spc="-10" dirty="0">
                <a:latin typeface="Arial Narrow"/>
                <a:cs typeface="Arial Narrow"/>
              </a:rPr>
              <a:t>recruitment</a:t>
            </a:r>
            <a:endParaRPr sz="1900">
              <a:latin typeface="Arial Narrow"/>
              <a:cs typeface="Arial Narrow"/>
            </a:endParaRPr>
          </a:p>
          <a:p>
            <a:pPr marL="285750" indent="-227965">
              <a:lnSpc>
                <a:spcPct val="100000"/>
              </a:lnSpc>
              <a:spcBef>
                <a:spcPts val="315"/>
              </a:spcBef>
              <a:buClr>
                <a:srgbClr val="557631"/>
              </a:buClr>
              <a:buSzPct val="84210"/>
              <a:buFont typeface="Wingdings 2"/>
              <a:buChar char=""/>
              <a:tabLst>
                <a:tab pos="285750" algn="l"/>
              </a:tabLst>
            </a:pPr>
            <a:r>
              <a:rPr sz="1900" dirty="0">
                <a:latin typeface="Arial Narrow"/>
                <a:cs typeface="Arial Narrow"/>
              </a:rPr>
              <a:t>No</a:t>
            </a:r>
            <a:r>
              <a:rPr sz="1900" spc="-30" dirty="0">
                <a:latin typeface="Arial Narrow"/>
                <a:cs typeface="Arial Narrow"/>
              </a:rPr>
              <a:t> </a:t>
            </a:r>
            <a:r>
              <a:rPr sz="1900" dirty="0">
                <a:latin typeface="Arial Narrow"/>
                <a:cs typeface="Arial Narrow"/>
              </a:rPr>
              <a:t>change</a:t>
            </a:r>
            <a:r>
              <a:rPr sz="1900" spc="-35" dirty="0">
                <a:latin typeface="Arial Narrow"/>
                <a:cs typeface="Arial Narrow"/>
              </a:rPr>
              <a:t> </a:t>
            </a:r>
            <a:r>
              <a:rPr sz="1900" spc="-25" dirty="0">
                <a:latin typeface="Arial Narrow"/>
                <a:cs typeface="Arial Narrow"/>
              </a:rPr>
              <a:t>to</a:t>
            </a:r>
            <a:endParaRPr sz="1900">
              <a:latin typeface="Arial Narrow"/>
              <a:cs typeface="Arial Narrow"/>
            </a:endParaRPr>
          </a:p>
          <a:p>
            <a:pPr marL="286385">
              <a:lnSpc>
                <a:spcPct val="100000"/>
              </a:lnSpc>
              <a:spcBef>
                <a:spcPts val="325"/>
              </a:spcBef>
            </a:pPr>
            <a:r>
              <a:rPr sz="1900" dirty="0">
                <a:latin typeface="Arial Narrow"/>
                <a:cs typeface="Arial Narrow"/>
              </a:rPr>
              <a:t>DeltaCare</a:t>
            </a:r>
            <a:r>
              <a:rPr sz="1900" spc="-45" dirty="0">
                <a:latin typeface="Arial Narrow"/>
                <a:cs typeface="Arial Narrow"/>
              </a:rPr>
              <a:t> </a:t>
            </a:r>
            <a:r>
              <a:rPr sz="1900" dirty="0">
                <a:latin typeface="Arial Narrow"/>
                <a:cs typeface="Arial Narrow"/>
              </a:rPr>
              <a:t>USA</a:t>
            </a:r>
            <a:r>
              <a:rPr sz="1900" spc="-110" dirty="0">
                <a:latin typeface="Arial Narrow"/>
                <a:cs typeface="Arial Narrow"/>
              </a:rPr>
              <a:t> </a:t>
            </a:r>
            <a:r>
              <a:rPr sz="1900" spc="-20" dirty="0">
                <a:latin typeface="Arial Narrow"/>
                <a:cs typeface="Arial Narrow"/>
              </a:rPr>
              <a:t>DHMO</a:t>
            </a:r>
            <a:endParaRPr sz="1900">
              <a:latin typeface="Arial Narrow"/>
              <a:cs typeface="Arial Narrow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3180">
              <a:lnSpc>
                <a:spcPct val="100000"/>
              </a:lnSpc>
              <a:spcBef>
                <a:spcPts val="105"/>
              </a:spcBef>
            </a:pPr>
            <a:r>
              <a:rPr dirty="0"/>
              <a:t>Premium</a:t>
            </a:r>
            <a:r>
              <a:rPr spc="-60" dirty="0"/>
              <a:t> </a:t>
            </a:r>
            <a:r>
              <a:rPr spc="-10" dirty="0"/>
              <a:t>Changes</a:t>
            </a:r>
          </a:p>
          <a:p>
            <a:pPr marL="43180">
              <a:lnSpc>
                <a:spcPct val="100000"/>
              </a:lnSpc>
              <a:spcBef>
                <a:spcPts val="125"/>
              </a:spcBef>
            </a:pPr>
            <a:r>
              <a:rPr sz="2800" b="0" i="1" dirty="0">
                <a:latin typeface="Goudy Old Style"/>
                <a:cs typeface="Goudy Old Style"/>
              </a:rPr>
              <a:t>Optional</a:t>
            </a:r>
            <a:r>
              <a:rPr sz="2800" b="0" i="1" spc="-150" dirty="0">
                <a:latin typeface="Goudy Old Style"/>
                <a:cs typeface="Goudy Old Style"/>
              </a:rPr>
              <a:t> </a:t>
            </a:r>
            <a:r>
              <a:rPr sz="2800" b="0" i="1" spc="-10" dirty="0">
                <a:latin typeface="Goudy Old Style"/>
                <a:cs typeface="Goudy Old Style"/>
              </a:rPr>
              <a:t>plans</a:t>
            </a:r>
            <a:endParaRPr sz="2800">
              <a:latin typeface="Goudy Old Style"/>
              <a:cs typeface="Goudy Old Style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236976" y="1828800"/>
            <a:ext cx="2668905" cy="3118485"/>
          </a:xfrm>
          <a:prstGeom prst="rect">
            <a:avLst/>
          </a:prstGeom>
          <a:solidFill>
            <a:srgbClr val="808285">
              <a:alpha val="43920"/>
            </a:srgbClr>
          </a:solidFill>
          <a:ln w="9144">
            <a:solidFill>
              <a:srgbClr val="2B3A18"/>
            </a:solidFill>
          </a:ln>
        </p:spPr>
        <p:txBody>
          <a:bodyPr vert="horz" wrap="square" lIns="0" tIns="106045" rIns="0" bIns="0" rtlCol="0">
            <a:spAutoFit/>
          </a:bodyPr>
          <a:lstStyle/>
          <a:p>
            <a:pPr marL="287020" marR="573405" indent="-228600">
              <a:lnSpc>
                <a:spcPct val="113700"/>
              </a:lnSpc>
              <a:spcBef>
                <a:spcPts val="835"/>
              </a:spcBef>
              <a:buClr>
                <a:srgbClr val="557631"/>
              </a:buClr>
              <a:buSzPct val="84210"/>
              <a:buFont typeface="Wingdings 2"/>
              <a:buChar char=""/>
              <a:tabLst>
                <a:tab pos="287020" algn="l"/>
              </a:tabLst>
            </a:pPr>
            <a:r>
              <a:rPr sz="1900" dirty="0">
                <a:latin typeface="Arial Narrow"/>
                <a:cs typeface="Arial Narrow"/>
              </a:rPr>
              <a:t>10%</a:t>
            </a:r>
            <a:r>
              <a:rPr sz="1900" spc="-30" dirty="0">
                <a:latin typeface="Arial Narrow"/>
                <a:cs typeface="Arial Narrow"/>
              </a:rPr>
              <a:t> </a:t>
            </a:r>
            <a:r>
              <a:rPr sz="1900" dirty="0">
                <a:latin typeface="Arial Narrow"/>
                <a:cs typeface="Arial Narrow"/>
              </a:rPr>
              <a:t>increase</a:t>
            </a:r>
            <a:r>
              <a:rPr sz="1900" spc="-35" dirty="0">
                <a:latin typeface="Arial Narrow"/>
                <a:cs typeface="Arial Narrow"/>
              </a:rPr>
              <a:t> </a:t>
            </a:r>
            <a:r>
              <a:rPr sz="1900" dirty="0">
                <a:latin typeface="Arial Narrow"/>
                <a:cs typeface="Arial Narrow"/>
              </a:rPr>
              <a:t>due</a:t>
            </a:r>
            <a:r>
              <a:rPr sz="1900" spc="-30" dirty="0">
                <a:latin typeface="Arial Narrow"/>
                <a:cs typeface="Arial Narrow"/>
              </a:rPr>
              <a:t> </a:t>
            </a:r>
            <a:r>
              <a:rPr sz="1900" spc="-25" dirty="0">
                <a:latin typeface="Arial Narrow"/>
                <a:cs typeface="Arial Narrow"/>
              </a:rPr>
              <a:t>to </a:t>
            </a:r>
            <a:r>
              <a:rPr sz="1900" spc="-10" dirty="0">
                <a:latin typeface="Arial Narrow"/>
                <a:cs typeface="Arial Narrow"/>
              </a:rPr>
              <a:t>inflation</a:t>
            </a:r>
            <a:endParaRPr sz="1900">
              <a:latin typeface="Arial Narrow"/>
              <a:cs typeface="Arial Narrow"/>
            </a:endParaRPr>
          </a:p>
          <a:p>
            <a:pPr marL="286385" indent="-227965">
              <a:lnSpc>
                <a:spcPct val="100000"/>
              </a:lnSpc>
              <a:spcBef>
                <a:spcPts val="325"/>
              </a:spcBef>
              <a:buClr>
                <a:srgbClr val="557631"/>
              </a:buClr>
              <a:buSzPct val="84210"/>
              <a:buFont typeface="Wingdings 2"/>
              <a:buChar char=""/>
              <a:tabLst>
                <a:tab pos="286385" algn="l"/>
              </a:tabLst>
            </a:pPr>
            <a:r>
              <a:rPr sz="1900" dirty="0">
                <a:latin typeface="Arial Narrow"/>
                <a:cs typeface="Arial Narrow"/>
              </a:rPr>
              <a:t>Family</a:t>
            </a:r>
            <a:r>
              <a:rPr sz="1900" spc="-50" dirty="0">
                <a:latin typeface="Arial Narrow"/>
                <a:cs typeface="Arial Narrow"/>
              </a:rPr>
              <a:t> </a:t>
            </a:r>
            <a:r>
              <a:rPr sz="1900" dirty="0">
                <a:latin typeface="Arial Narrow"/>
                <a:cs typeface="Arial Narrow"/>
              </a:rPr>
              <a:t>coverage</a:t>
            </a:r>
            <a:r>
              <a:rPr sz="1900" spc="-85" dirty="0">
                <a:latin typeface="Arial Narrow"/>
                <a:cs typeface="Arial Narrow"/>
              </a:rPr>
              <a:t> </a:t>
            </a:r>
            <a:r>
              <a:rPr sz="1900" spc="-25" dirty="0">
                <a:latin typeface="Arial Narrow"/>
                <a:cs typeface="Arial Narrow"/>
              </a:rPr>
              <a:t>up</a:t>
            </a:r>
            <a:endParaRPr sz="1900">
              <a:latin typeface="Arial Narrow"/>
              <a:cs typeface="Arial Narrow"/>
            </a:endParaRPr>
          </a:p>
          <a:p>
            <a:pPr marL="287020">
              <a:lnSpc>
                <a:spcPct val="100000"/>
              </a:lnSpc>
              <a:spcBef>
                <a:spcPts val="315"/>
              </a:spcBef>
            </a:pPr>
            <a:r>
              <a:rPr sz="1900" dirty="0">
                <a:latin typeface="Arial Narrow"/>
                <a:cs typeface="Arial Narrow"/>
              </a:rPr>
              <a:t>$1.45</a:t>
            </a:r>
            <a:r>
              <a:rPr sz="1900" spc="-35" dirty="0">
                <a:latin typeface="Arial Narrow"/>
                <a:cs typeface="Arial Narrow"/>
              </a:rPr>
              <a:t> </a:t>
            </a:r>
            <a:r>
              <a:rPr sz="1900" dirty="0">
                <a:latin typeface="Arial Narrow"/>
                <a:cs typeface="Arial Narrow"/>
              </a:rPr>
              <a:t>/</a:t>
            </a:r>
            <a:r>
              <a:rPr sz="1900" spc="-25" dirty="0">
                <a:latin typeface="Arial Narrow"/>
                <a:cs typeface="Arial Narrow"/>
              </a:rPr>
              <a:t> </a:t>
            </a:r>
            <a:r>
              <a:rPr sz="1900" dirty="0">
                <a:latin typeface="Arial Narrow"/>
                <a:cs typeface="Arial Narrow"/>
              </a:rPr>
              <a:t>month,</a:t>
            </a:r>
            <a:r>
              <a:rPr sz="1900" spc="-15" dirty="0">
                <a:latin typeface="Arial Narrow"/>
                <a:cs typeface="Arial Narrow"/>
              </a:rPr>
              <a:t> </a:t>
            </a:r>
            <a:r>
              <a:rPr sz="1900" dirty="0">
                <a:latin typeface="Arial Narrow"/>
                <a:cs typeface="Arial Narrow"/>
              </a:rPr>
              <a:t>to</a:t>
            </a:r>
            <a:r>
              <a:rPr sz="1900" spc="-30" dirty="0">
                <a:latin typeface="Arial Narrow"/>
                <a:cs typeface="Arial Narrow"/>
              </a:rPr>
              <a:t> </a:t>
            </a:r>
            <a:r>
              <a:rPr sz="1900" spc="-10" dirty="0">
                <a:latin typeface="Arial Narrow"/>
                <a:cs typeface="Arial Narrow"/>
              </a:rPr>
              <a:t>$15.97</a:t>
            </a:r>
            <a:endParaRPr sz="1900">
              <a:latin typeface="Arial Narrow"/>
              <a:cs typeface="Arial Narrow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153911" y="1828800"/>
            <a:ext cx="2769235" cy="3118485"/>
          </a:xfrm>
          <a:prstGeom prst="rect">
            <a:avLst/>
          </a:prstGeom>
          <a:solidFill>
            <a:srgbClr val="DAC1A6"/>
          </a:solidFill>
          <a:ln w="9144">
            <a:solidFill>
              <a:srgbClr val="2B3A18"/>
            </a:solidFill>
          </a:ln>
        </p:spPr>
        <p:txBody>
          <a:bodyPr vert="horz" wrap="square" lIns="0" tIns="5715" rIns="0" bIns="0" rtlCol="0">
            <a:spAutoFit/>
          </a:bodyPr>
          <a:lstStyle/>
          <a:p>
            <a:pPr marL="2540" algn="ctr">
              <a:lnSpc>
                <a:spcPct val="100000"/>
              </a:lnSpc>
              <a:spcBef>
                <a:spcPts val="45"/>
              </a:spcBef>
            </a:pPr>
            <a:r>
              <a:rPr sz="1900" b="1" spc="-20" dirty="0">
                <a:latin typeface="Arial Narrow"/>
                <a:cs typeface="Arial Narrow"/>
              </a:rPr>
              <a:t>Long-term</a:t>
            </a:r>
            <a:endParaRPr sz="1900">
              <a:latin typeface="Arial Narrow"/>
              <a:cs typeface="Arial Narrow"/>
            </a:endParaRPr>
          </a:p>
          <a:p>
            <a:pPr marL="1905" algn="ctr">
              <a:lnSpc>
                <a:spcPct val="100000"/>
              </a:lnSpc>
              <a:spcBef>
                <a:spcPts val="325"/>
              </a:spcBef>
            </a:pPr>
            <a:r>
              <a:rPr sz="1900" b="1" dirty="0">
                <a:latin typeface="Arial Narrow"/>
                <a:cs typeface="Arial Narrow"/>
              </a:rPr>
              <a:t>Disability</a:t>
            </a:r>
            <a:r>
              <a:rPr sz="1900" b="1" spc="-100" dirty="0">
                <a:latin typeface="Arial Narrow"/>
                <a:cs typeface="Arial Narrow"/>
              </a:rPr>
              <a:t> </a:t>
            </a:r>
            <a:r>
              <a:rPr sz="1900" b="1" spc="-10" dirty="0">
                <a:latin typeface="Arial Narrow"/>
                <a:cs typeface="Arial Narrow"/>
              </a:rPr>
              <a:t>Insurance</a:t>
            </a:r>
            <a:endParaRPr sz="1900">
              <a:latin typeface="Arial Narrow"/>
              <a:cs typeface="Arial Narrow"/>
            </a:endParaRPr>
          </a:p>
          <a:p>
            <a:pPr marL="286385" indent="-227965">
              <a:lnSpc>
                <a:spcPct val="100000"/>
              </a:lnSpc>
              <a:spcBef>
                <a:spcPts val="1270"/>
              </a:spcBef>
              <a:buClr>
                <a:srgbClr val="557631"/>
              </a:buClr>
              <a:buSzPct val="84210"/>
              <a:buFont typeface="Wingdings 2"/>
              <a:buChar char=""/>
              <a:tabLst>
                <a:tab pos="286385" algn="l"/>
              </a:tabLst>
            </a:pPr>
            <a:r>
              <a:rPr sz="1900" dirty="0">
                <a:latin typeface="Arial Narrow"/>
                <a:cs typeface="Arial Narrow"/>
              </a:rPr>
              <a:t>Decrease</a:t>
            </a:r>
            <a:r>
              <a:rPr sz="1900" spc="-40" dirty="0">
                <a:latin typeface="Arial Narrow"/>
                <a:cs typeface="Arial Narrow"/>
              </a:rPr>
              <a:t> </a:t>
            </a:r>
            <a:r>
              <a:rPr sz="1900" dirty="0">
                <a:latin typeface="Arial Narrow"/>
                <a:cs typeface="Arial Narrow"/>
              </a:rPr>
              <a:t>of</a:t>
            </a:r>
            <a:r>
              <a:rPr sz="1900" spc="-25" dirty="0">
                <a:latin typeface="Arial Narrow"/>
                <a:cs typeface="Arial Narrow"/>
              </a:rPr>
              <a:t> </a:t>
            </a:r>
            <a:r>
              <a:rPr sz="1900" dirty="0">
                <a:latin typeface="Arial Narrow"/>
                <a:cs typeface="Arial Narrow"/>
              </a:rPr>
              <a:t>5¢</a:t>
            </a:r>
            <a:r>
              <a:rPr sz="1900" spc="-20" dirty="0">
                <a:latin typeface="Arial Narrow"/>
                <a:cs typeface="Arial Narrow"/>
              </a:rPr>
              <a:t> </a:t>
            </a:r>
            <a:r>
              <a:rPr sz="1900" spc="-25" dirty="0">
                <a:latin typeface="Arial Narrow"/>
                <a:cs typeface="Arial Narrow"/>
              </a:rPr>
              <a:t>per</a:t>
            </a:r>
            <a:endParaRPr sz="1900">
              <a:latin typeface="Arial Narrow"/>
              <a:cs typeface="Arial Narrow"/>
            </a:endParaRPr>
          </a:p>
          <a:p>
            <a:pPr marL="287020">
              <a:lnSpc>
                <a:spcPct val="100000"/>
              </a:lnSpc>
              <a:spcBef>
                <a:spcPts val="325"/>
              </a:spcBef>
            </a:pPr>
            <a:r>
              <a:rPr sz="1900" dirty="0">
                <a:latin typeface="Arial Narrow"/>
                <a:cs typeface="Arial Narrow"/>
              </a:rPr>
              <a:t>$100</a:t>
            </a:r>
            <a:r>
              <a:rPr sz="1900" spc="-50" dirty="0">
                <a:latin typeface="Arial Narrow"/>
                <a:cs typeface="Arial Narrow"/>
              </a:rPr>
              <a:t> </a:t>
            </a:r>
            <a:r>
              <a:rPr sz="1900" dirty="0">
                <a:latin typeface="Arial Narrow"/>
                <a:cs typeface="Arial Narrow"/>
              </a:rPr>
              <a:t>of</a:t>
            </a:r>
            <a:r>
              <a:rPr sz="1900" spc="-40" dirty="0">
                <a:latin typeface="Arial Narrow"/>
                <a:cs typeface="Arial Narrow"/>
              </a:rPr>
              <a:t> </a:t>
            </a:r>
            <a:r>
              <a:rPr sz="1900" dirty="0">
                <a:latin typeface="Arial Narrow"/>
                <a:cs typeface="Arial Narrow"/>
              </a:rPr>
              <a:t>monthly</a:t>
            </a:r>
            <a:r>
              <a:rPr sz="1900" spc="-40" dirty="0">
                <a:latin typeface="Arial Narrow"/>
                <a:cs typeface="Arial Narrow"/>
              </a:rPr>
              <a:t> </a:t>
            </a:r>
            <a:r>
              <a:rPr sz="1900" spc="-10" dirty="0">
                <a:latin typeface="Arial Narrow"/>
                <a:cs typeface="Arial Narrow"/>
              </a:rPr>
              <a:t>pay,</a:t>
            </a:r>
            <a:r>
              <a:rPr sz="1900" spc="-50" dirty="0">
                <a:latin typeface="Arial Narrow"/>
                <a:cs typeface="Arial Narrow"/>
              </a:rPr>
              <a:t> </a:t>
            </a:r>
            <a:r>
              <a:rPr sz="1900" dirty="0">
                <a:latin typeface="Arial Narrow"/>
                <a:cs typeface="Arial Narrow"/>
              </a:rPr>
              <a:t>to</a:t>
            </a:r>
            <a:r>
              <a:rPr sz="1900" spc="-40" dirty="0">
                <a:latin typeface="Arial Narrow"/>
                <a:cs typeface="Arial Narrow"/>
              </a:rPr>
              <a:t> </a:t>
            </a:r>
            <a:r>
              <a:rPr sz="1900" spc="-25" dirty="0">
                <a:latin typeface="Arial Narrow"/>
                <a:cs typeface="Arial Narrow"/>
              </a:rPr>
              <a:t>63¢</a:t>
            </a:r>
            <a:endParaRPr sz="1900">
              <a:latin typeface="Arial Narrow"/>
              <a:cs typeface="Arial Narrow"/>
            </a:endParaRPr>
          </a:p>
          <a:p>
            <a:pPr marL="287020" marR="287655" indent="-228600">
              <a:lnSpc>
                <a:spcPct val="113999"/>
              </a:lnSpc>
              <a:spcBef>
                <a:spcPts val="5"/>
              </a:spcBef>
              <a:buClr>
                <a:srgbClr val="557631"/>
              </a:buClr>
              <a:buSzPct val="84210"/>
              <a:buFont typeface="Wingdings 2"/>
              <a:buChar char=""/>
              <a:tabLst>
                <a:tab pos="287020" algn="l"/>
              </a:tabLst>
            </a:pPr>
            <a:r>
              <a:rPr sz="1900" dirty="0">
                <a:latin typeface="Arial Narrow"/>
                <a:cs typeface="Arial Narrow"/>
              </a:rPr>
              <a:t>Savings</a:t>
            </a:r>
            <a:r>
              <a:rPr sz="1900" spc="-25" dirty="0">
                <a:latin typeface="Arial Narrow"/>
                <a:cs typeface="Arial Narrow"/>
              </a:rPr>
              <a:t> </a:t>
            </a:r>
            <a:r>
              <a:rPr sz="1900" dirty="0">
                <a:latin typeface="Arial Narrow"/>
                <a:cs typeface="Arial Narrow"/>
              </a:rPr>
              <a:t>of</a:t>
            </a:r>
            <a:r>
              <a:rPr sz="1900" spc="-15" dirty="0">
                <a:latin typeface="Arial Narrow"/>
                <a:cs typeface="Arial Narrow"/>
              </a:rPr>
              <a:t> </a:t>
            </a:r>
            <a:r>
              <a:rPr sz="1900" dirty="0">
                <a:latin typeface="Arial Narrow"/>
                <a:cs typeface="Arial Narrow"/>
              </a:rPr>
              <a:t>$3.12</a:t>
            </a:r>
            <a:r>
              <a:rPr sz="1900" spc="-30" dirty="0">
                <a:latin typeface="Arial Narrow"/>
                <a:cs typeface="Arial Narrow"/>
              </a:rPr>
              <a:t> </a:t>
            </a:r>
            <a:r>
              <a:rPr sz="1900" dirty="0">
                <a:latin typeface="Arial Narrow"/>
                <a:cs typeface="Arial Narrow"/>
              </a:rPr>
              <a:t>/</a:t>
            </a:r>
            <a:r>
              <a:rPr sz="1900" spc="-15" dirty="0">
                <a:latin typeface="Arial Narrow"/>
                <a:cs typeface="Arial Narrow"/>
              </a:rPr>
              <a:t> </a:t>
            </a:r>
            <a:r>
              <a:rPr sz="1900" spc="-10" dirty="0">
                <a:latin typeface="Arial Narrow"/>
                <a:cs typeface="Arial Narrow"/>
              </a:rPr>
              <a:t>month </a:t>
            </a:r>
            <a:r>
              <a:rPr sz="1900" dirty="0">
                <a:latin typeface="Arial Narrow"/>
                <a:cs typeface="Arial Narrow"/>
              </a:rPr>
              <a:t>for</a:t>
            </a:r>
            <a:r>
              <a:rPr sz="1900" spc="-30" dirty="0">
                <a:latin typeface="Arial Narrow"/>
                <a:cs typeface="Arial Narrow"/>
              </a:rPr>
              <a:t> </a:t>
            </a:r>
            <a:r>
              <a:rPr sz="1900" dirty="0">
                <a:latin typeface="Arial Narrow"/>
                <a:cs typeface="Arial Narrow"/>
              </a:rPr>
              <a:t>employee</a:t>
            </a:r>
            <a:r>
              <a:rPr sz="1900" spc="-30" dirty="0">
                <a:latin typeface="Arial Narrow"/>
                <a:cs typeface="Arial Narrow"/>
              </a:rPr>
              <a:t> </a:t>
            </a:r>
            <a:r>
              <a:rPr sz="1900" dirty="0">
                <a:latin typeface="Arial Narrow"/>
                <a:cs typeface="Arial Narrow"/>
              </a:rPr>
              <a:t>with</a:t>
            </a:r>
            <a:r>
              <a:rPr sz="1900" spc="-15" dirty="0">
                <a:latin typeface="Arial Narrow"/>
                <a:cs typeface="Arial Narrow"/>
              </a:rPr>
              <a:t> </a:t>
            </a:r>
            <a:r>
              <a:rPr sz="1900" spc="-20" dirty="0">
                <a:latin typeface="Arial Narrow"/>
                <a:cs typeface="Arial Narrow"/>
              </a:rPr>
              <a:t>$75K </a:t>
            </a:r>
            <a:r>
              <a:rPr sz="1900" dirty="0">
                <a:latin typeface="Arial Narrow"/>
                <a:cs typeface="Arial Narrow"/>
              </a:rPr>
              <a:t>annual</a:t>
            </a:r>
            <a:r>
              <a:rPr sz="1900" spc="-30" dirty="0">
                <a:latin typeface="Arial Narrow"/>
                <a:cs typeface="Arial Narrow"/>
              </a:rPr>
              <a:t> </a:t>
            </a:r>
            <a:r>
              <a:rPr sz="1900" spc="-10" dirty="0">
                <a:latin typeface="Arial Narrow"/>
                <a:cs typeface="Arial Narrow"/>
              </a:rPr>
              <a:t>salary</a:t>
            </a:r>
            <a:endParaRPr sz="1900">
              <a:latin typeface="Arial Narrow"/>
              <a:cs typeface="Arial Narrow"/>
            </a:endParaRPr>
          </a:p>
          <a:p>
            <a:pPr marL="287020" marR="344170" indent="-228600">
              <a:lnSpc>
                <a:spcPts val="2600"/>
              </a:lnSpc>
              <a:spcBef>
                <a:spcPts val="135"/>
              </a:spcBef>
              <a:buClr>
                <a:srgbClr val="557631"/>
              </a:buClr>
              <a:buSzPct val="84210"/>
              <a:buFont typeface="Wingdings 2"/>
              <a:buChar char=""/>
              <a:tabLst>
                <a:tab pos="287020" algn="l"/>
              </a:tabLst>
            </a:pPr>
            <a:r>
              <a:rPr sz="1900" dirty="0">
                <a:latin typeface="Arial Narrow"/>
                <a:cs typeface="Arial Narrow"/>
              </a:rPr>
              <a:t>No</a:t>
            </a:r>
            <a:r>
              <a:rPr sz="1900" spc="-15" dirty="0">
                <a:latin typeface="Arial Narrow"/>
                <a:cs typeface="Arial Narrow"/>
              </a:rPr>
              <a:t> </a:t>
            </a:r>
            <a:r>
              <a:rPr sz="1900" dirty="0">
                <a:latin typeface="Arial Narrow"/>
                <a:cs typeface="Arial Narrow"/>
              </a:rPr>
              <a:t>change</a:t>
            </a:r>
            <a:r>
              <a:rPr sz="1900" spc="-25" dirty="0">
                <a:latin typeface="Arial Narrow"/>
                <a:cs typeface="Arial Narrow"/>
              </a:rPr>
              <a:t> </a:t>
            </a:r>
            <a:r>
              <a:rPr sz="1900" dirty="0">
                <a:latin typeface="Arial Narrow"/>
                <a:cs typeface="Arial Narrow"/>
              </a:rPr>
              <a:t>to </a:t>
            </a:r>
            <a:r>
              <a:rPr sz="1900" spc="-10" dirty="0">
                <a:latin typeface="Arial Narrow"/>
                <a:cs typeface="Arial Narrow"/>
              </a:rPr>
              <a:t>short-</a:t>
            </a:r>
            <a:r>
              <a:rPr sz="1900" spc="-20" dirty="0">
                <a:latin typeface="Arial Narrow"/>
                <a:cs typeface="Arial Narrow"/>
              </a:rPr>
              <a:t>term </a:t>
            </a:r>
            <a:r>
              <a:rPr sz="1900" spc="-10" dirty="0">
                <a:latin typeface="Arial Narrow"/>
                <a:cs typeface="Arial Narrow"/>
              </a:rPr>
              <a:t>disability</a:t>
            </a:r>
            <a:endParaRPr sz="1900">
              <a:latin typeface="Arial Narrow"/>
              <a:cs typeface="Arial Narrow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329184" y="1104900"/>
            <a:ext cx="8087995" cy="723900"/>
            <a:chOff x="329184" y="1104900"/>
            <a:chExt cx="8087995" cy="723900"/>
          </a:xfrm>
        </p:grpSpPr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624072" y="1176527"/>
              <a:ext cx="1894331" cy="580644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809231" y="1104900"/>
              <a:ext cx="1607820" cy="723900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29184" y="1219200"/>
              <a:ext cx="2674619" cy="493775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499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628392" y="295316"/>
            <a:ext cx="3880485" cy="971550"/>
          </a:xfrm>
          <a:prstGeom prst="rect">
            <a:avLst/>
          </a:prstGeom>
        </p:spPr>
        <p:txBody>
          <a:bodyPr vert="horz" wrap="square" lIns="0" tIns="895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5"/>
              </a:spcBef>
            </a:pPr>
            <a:r>
              <a:rPr sz="2600" b="0" dirty="0">
                <a:solidFill>
                  <a:srgbClr val="000000"/>
                </a:solidFill>
                <a:latin typeface="Arial Narrow"/>
                <a:cs typeface="Arial Narrow"/>
              </a:rPr>
              <a:t>Plan</a:t>
            </a:r>
            <a:r>
              <a:rPr sz="2600" b="0" spc="-105" dirty="0">
                <a:solidFill>
                  <a:srgbClr val="000000"/>
                </a:solidFill>
                <a:latin typeface="Arial Narrow"/>
                <a:cs typeface="Arial Narrow"/>
              </a:rPr>
              <a:t> </a:t>
            </a:r>
            <a:r>
              <a:rPr sz="2600" b="0" spc="-20" dirty="0">
                <a:solidFill>
                  <a:srgbClr val="000000"/>
                </a:solidFill>
                <a:latin typeface="Arial Narrow"/>
                <a:cs typeface="Arial Narrow"/>
              </a:rPr>
              <a:t>Year</a:t>
            </a:r>
            <a:r>
              <a:rPr sz="2600" b="0" spc="-55" dirty="0">
                <a:solidFill>
                  <a:srgbClr val="000000"/>
                </a:solidFill>
                <a:latin typeface="Arial Narrow"/>
                <a:cs typeface="Arial Narrow"/>
              </a:rPr>
              <a:t> </a:t>
            </a:r>
            <a:r>
              <a:rPr sz="2600" b="0" dirty="0">
                <a:solidFill>
                  <a:srgbClr val="000000"/>
                </a:solidFill>
                <a:latin typeface="Arial Narrow"/>
                <a:cs typeface="Arial Narrow"/>
              </a:rPr>
              <a:t>2026</a:t>
            </a:r>
            <a:r>
              <a:rPr sz="2600" b="0" spc="-50" dirty="0">
                <a:solidFill>
                  <a:srgbClr val="000000"/>
                </a:solidFill>
                <a:latin typeface="Arial Narrow"/>
                <a:cs typeface="Arial Narrow"/>
              </a:rPr>
              <a:t> </a:t>
            </a:r>
            <a:r>
              <a:rPr sz="2600" b="0" dirty="0">
                <a:solidFill>
                  <a:srgbClr val="000000"/>
                </a:solidFill>
                <a:latin typeface="Arial Narrow"/>
                <a:cs typeface="Arial Narrow"/>
              </a:rPr>
              <a:t>Premium</a:t>
            </a:r>
            <a:r>
              <a:rPr sz="2600" b="0" spc="-65" dirty="0">
                <a:solidFill>
                  <a:srgbClr val="000000"/>
                </a:solidFill>
                <a:latin typeface="Arial Narrow"/>
                <a:cs typeface="Arial Narrow"/>
              </a:rPr>
              <a:t> </a:t>
            </a:r>
            <a:r>
              <a:rPr sz="2600" b="0" spc="-10" dirty="0">
                <a:solidFill>
                  <a:srgbClr val="000000"/>
                </a:solidFill>
                <a:latin typeface="Arial Narrow"/>
                <a:cs typeface="Arial Narrow"/>
              </a:rPr>
              <a:t>Rates:</a:t>
            </a:r>
            <a:endParaRPr sz="2600">
              <a:latin typeface="Arial Narrow"/>
              <a:cs typeface="Arial Narrow"/>
            </a:endParaRPr>
          </a:p>
          <a:p>
            <a:pPr marL="161925">
              <a:lnSpc>
                <a:spcPct val="100000"/>
              </a:lnSpc>
              <a:spcBef>
                <a:spcPts val="600"/>
              </a:spcBef>
            </a:pPr>
            <a:r>
              <a:rPr sz="2600" spc="-10" dirty="0">
                <a:solidFill>
                  <a:srgbClr val="000000"/>
                </a:solidFill>
                <a:latin typeface="Arial Narrow"/>
                <a:cs typeface="Arial Narrow"/>
              </a:rPr>
              <a:t>ers.texas.gov/se-rates-</a:t>
            </a:r>
            <a:r>
              <a:rPr sz="2600" spc="-20" dirty="0">
                <a:solidFill>
                  <a:srgbClr val="000000"/>
                </a:solidFill>
                <a:latin typeface="Arial Narrow"/>
                <a:cs typeface="Arial Narrow"/>
              </a:rPr>
              <a:t>py26</a:t>
            </a:r>
            <a:endParaRPr sz="2600">
              <a:latin typeface="Arial Narrow"/>
              <a:cs typeface="Arial Narrow"/>
            </a:endParaRP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057144" y="1520952"/>
            <a:ext cx="3022092" cy="3022092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81025" y="1198245"/>
            <a:ext cx="5754370" cy="3456304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266700" marR="30480" indent="-228600">
              <a:lnSpc>
                <a:spcPct val="80000"/>
              </a:lnSpc>
              <a:spcBef>
                <a:spcPts val="585"/>
              </a:spcBef>
              <a:buClr>
                <a:srgbClr val="557631"/>
              </a:buClr>
              <a:buSzPct val="85000"/>
              <a:buFont typeface="Wingdings 2"/>
              <a:buChar char=""/>
              <a:tabLst>
                <a:tab pos="266700" algn="l"/>
              </a:tabLst>
            </a:pPr>
            <a:r>
              <a:rPr sz="2000" dirty="0">
                <a:latin typeface="Arial Narrow"/>
                <a:cs typeface="Arial Narrow"/>
              </a:rPr>
              <a:t>Higher</a:t>
            </a:r>
            <a:r>
              <a:rPr sz="2000" spc="-40" dirty="0">
                <a:latin typeface="Arial Narrow"/>
                <a:cs typeface="Arial Narrow"/>
              </a:rPr>
              <a:t> </a:t>
            </a:r>
            <a:r>
              <a:rPr sz="2000" dirty="0">
                <a:latin typeface="Arial Narrow"/>
                <a:cs typeface="Arial Narrow"/>
              </a:rPr>
              <a:t>contribution</a:t>
            </a:r>
            <a:r>
              <a:rPr sz="2000" spc="-80" dirty="0">
                <a:latin typeface="Arial Narrow"/>
                <a:cs typeface="Arial Narrow"/>
              </a:rPr>
              <a:t> </a:t>
            </a:r>
            <a:r>
              <a:rPr sz="2000" dirty="0">
                <a:latin typeface="Arial Narrow"/>
                <a:cs typeface="Arial Narrow"/>
              </a:rPr>
              <a:t>maximums</a:t>
            </a:r>
            <a:r>
              <a:rPr sz="2000" spc="-45" dirty="0">
                <a:latin typeface="Arial Narrow"/>
                <a:cs typeface="Arial Narrow"/>
              </a:rPr>
              <a:t> </a:t>
            </a:r>
            <a:r>
              <a:rPr sz="2000" dirty="0">
                <a:latin typeface="Arial Narrow"/>
                <a:cs typeface="Arial Narrow"/>
              </a:rPr>
              <a:t>and</a:t>
            </a:r>
            <a:r>
              <a:rPr sz="2000" spc="-50" dirty="0">
                <a:latin typeface="Arial Narrow"/>
                <a:cs typeface="Arial Narrow"/>
              </a:rPr>
              <a:t> </a:t>
            </a:r>
            <a:r>
              <a:rPr sz="2000" dirty="0">
                <a:latin typeface="Arial Narrow"/>
                <a:cs typeface="Arial Narrow"/>
              </a:rPr>
              <a:t>carryovers</a:t>
            </a:r>
            <a:r>
              <a:rPr sz="2000" spc="-25" dirty="0">
                <a:latin typeface="Arial Narrow"/>
                <a:cs typeface="Arial Narrow"/>
              </a:rPr>
              <a:t> </a:t>
            </a:r>
            <a:r>
              <a:rPr sz="2000" dirty="0">
                <a:latin typeface="Arial Narrow"/>
                <a:cs typeface="Arial Narrow"/>
              </a:rPr>
              <a:t>in</a:t>
            </a:r>
            <a:r>
              <a:rPr sz="2000" spc="-70" dirty="0">
                <a:latin typeface="Arial Narrow"/>
                <a:cs typeface="Arial Narrow"/>
              </a:rPr>
              <a:t> </a:t>
            </a:r>
            <a:r>
              <a:rPr sz="2000" spc="-10" dirty="0">
                <a:latin typeface="Arial Narrow"/>
                <a:cs typeface="Arial Narrow"/>
              </a:rPr>
              <a:t>TexFlex</a:t>
            </a:r>
            <a:r>
              <a:rPr sz="1950" spc="-15" baseline="25641" dirty="0">
                <a:latin typeface="Arial Narrow"/>
                <a:cs typeface="Arial Narrow"/>
              </a:rPr>
              <a:t>SM </a:t>
            </a:r>
            <a:r>
              <a:rPr sz="2000" dirty="0">
                <a:latin typeface="Arial Narrow"/>
                <a:cs typeface="Arial Narrow"/>
              </a:rPr>
              <a:t>health</a:t>
            </a:r>
            <a:r>
              <a:rPr sz="2000" spc="-60" dirty="0">
                <a:latin typeface="Arial Narrow"/>
                <a:cs typeface="Arial Narrow"/>
              </a:rPr>
              <a:t> </a:t>
            </a:r>
            <a:r>
              <a:rPr sz="2000" dirty="0">
                <a:latin typeface="Arial Narrow"/>
                <a:cs typeface="Arial Narrow"/>
              </a:rPr>
              <a:t>care</a:t>
            </a:r>
            <a:r>
              <a:rPr sz="2000" spc="-30" dirty="0">
                <a:latin typeface="Arial Narrow"/>
                <a:cs typeface="Arial Narrow"/>
              </a:rPr>
              <a:t> </a:t>
            </a:r>
            <a:r>
              <a:rPr sz="2000" dirty="0">
                <a:latin typeface="Arial Narrow"/>
                <a:cs typeface="Arial Narrow"/>
              </a:rPr>
              <a:t>and</a:t>
            </a:r>
            <a:r>
              <a:rPr sz="2000" spc="-55" dirty="0">
                <a:latin typeface="Arial Narrow"/>
                <a:cs typeface="Arial Narrow"/>
              </a:rPr>
              <a:t> </a:t>
            </a:r>
            <a:r>
              <a:rPr sz="2000" spc="-10" dirty="0">
                <a:latin typeface="Arial Narrow"/>
                <a:cs typeface="Arial Narrow"/>
              </a:rPr>
              <a:t>limited-</a:t>
            </a:r>
            <a:r>
              <a:rPr sz="2000" dirty="0">
                <a:latin typeface="Arial Narrow"/>
                <a:cs typeface="Arial Narrow"/>
              </a:rPr>
              <a:t>purpose</a:t>
            </a:r>
            <a:r>
              <a:rPr sz="2000" spc="-45" dirty="0">
                <a:latin typeface="Arial Narrow"/>
                <a:cs typeface="Arial Narrow"/>
              </a:rPr>
              <a:t> </a:t>
            </a:r>
            <a:r>
              <a:rPr sz="2000" spc="-20" dirty="0">
                <a:latin typeface="Arial Narrow"/>
                <a:cs typeface="Arial Narrow"/>
              </a:rPr>
              <a:t>FSAs</a:t>
            </a:r>
            <a:endParaRPr sz="2000">
              <a:latin typeface="Arial Narrow"/>
              <a:cs typeface="Arial Narrow"/>
            </a:endParaRPr>
          </a:p>
          <a:p>
            <a:pPr marL="495300" lvl="1" indent="-228600">
              <a:lnSpc>
                <a:spcPct val="100000"/>
              </a:lnSpc>
              <a:spcBef>
                <a:spcPts val="120"/>
              </a:spcBef>
              <a:buClr>
                <a:srgbClr val="557631"/>
              </a:buClr>
              <a:buSzPct val="75000"/>
              <a:buFont typeface="Wingdings"/>
              <a:buChar char=""/>
              <a:tabLst>
                <a:tab pos="495300" algn="l"/>
              </a:tabLst>
            </a:pPr>
            <a:r>
              <a:rPr sz="2000" dirty="0">
                <a:latin typeface="Arial Narrow"/>
                <a:cs typeface="Arial Narrow"/>
              </a:rPr>
              <a:t>PY26</a:t>
            </a:r>
            <a:r>
              <a:rPr sz="2000" spc="-45" dirty="0">
                <a:latin typeface="Arial Narrow"/>
                <a:cs typeface="Arial Narrow"/>
              </a:rPr>
              <a:t> </a:t>
            </a:r>
            <a:r>
              <a:rPr sz="2000" dirty="0">
                <a:latin typeface="Arial Narrow"/>
                <a:cs typeface="Arial Narrow"/>
              </a:rPr>
              <a:t>contribution</a:t>
            </a:r>
            <a:r>
              <a:rPr sz="2000" spc="-50" dirty="0">
                <a:latin typeface="Arial Narrow"/>
                <a:cs typeface="Arial Narrow"/>
              </a:rPr>
              <a:t> </a:t>
            </a:r>
            <a:r>
              <a:rPr sz="2000" dirty="0">
                <a:latin typeface="Arial Narrow"/>
                <a:cs typeface="Arial Narrow"/>
              </a:rPr>
              <a:t>max:</a:t>
            </a:r>
            <a:r>
              <a:rPr sz="2000" spc="-60" dirty="0">
                <a:latin typeface="Arial Narrow"/>
                <a:cs typeface="Arial Narrow"/>
              </a:rPr>
              <a:t> </a:t>
            </a:r>
            <a:r>
              <a:rPr sz="2000" spc="-10" dirty="0">
                <a:latin typeface="Arial Narrow"/>
                <a:cs typeface="Arial Narrow"/>
              </a:rPr>
              <a:t>$3,300</a:t>
            </a:r>
            <a:endParaRPr sz="2000">
              <a:latin typeface="Arial Narrow"/>
              <a:cs typeface="Arial Narrow"/>
            </a:endParaRPr>
          </a:p>
          <a:p>
            <a:pPr marL="495300" lvl="1" indent="-228600">
              <a:lnSpc>
                <a:spcPct val="100000"/>
              </a:lnSpc>
              <a:spcBef>
                <a:spcPts val="120"/>
              </a:spcBef>
              <a:buClr>
                <a:srgbClr val="557631"/>
              </a:buClr>
              <a:buSzPct val="75000"/>
              <a:buFont typeface="Wingdings"/>
              <a:buChar char=""/>
              <a:tabLst>
                <a:tab pos="495300" algn="l"/>
              </a:tabLst>
            </a:pPr>
            <a:r>
              <a:rPr sz="2000" dirty="0">
                <a:latin typeface="Arial Narrow"/>
                <a:cs typeface="Arial Narrow"/>
              </a:rPr>
              <a:t>PY26</a:t>
            </a:r>
            <a:r>
              <a:rPr sz="2000" spc="-45" dirty="0">
                <a:latin typeface="Arial Narrow"/>
                <a:cs typeface="Arial Narrow"/>
              </a:rPr>
              <a:t> </a:t>
            </a:r>
            <a:r>
              <a:rPr sz="2000" dirty="0">
                <a:latin typeface="Arial Narrow"/>
                <a:cs typeface="Arial Narrow"/>
              </a:rPr>
              <a:t>carryover</a:t>
            </a:r>
            <a:r>
              <a:rPr sz="2000" spc="-35" dirty="0">
                <a:latin typeface="Arial Narrow"/>
                <a:cs typeface="Arial Narrow"/>
              </a:rPr>
              <a:t> </a:t>
            </a:r>
            <a:r>
              <a:rPr sz="2000" dirty="0">
                <a:latin typeface="Arial Narrow"/>
                <a:cs typeface="Arial Narrow"/>
              </a:rPr>
              <a:t>to</a:t>
            </a:r>
            <a:r>
              <a:rPr sz="2000" spc="-65" dirty="0">
                <a:latin typeface="Arial Narrow"/>
                <a:cs typeface="Arial Narrow"/>
              </a:rPr>
              <a:t> </a:t>
            </a:r>
            <a:r>
              <a:rPr sz="2000" dirty="0">
                <a:latin typeface="Arial Narrow"/>
                <a:cs typeface="Arial Narrow"/>
              </a:rPr>
              <a:t>PY27:</a:t>
            </a:r>
            <a:r>
              <a:rPr sz="2000" spc="-50" dirty="0">
                <a:latin typeface="Arial Narrow"/>
                <a:cs typeface="Arial Narrow"/>
              </a:rPr>
              <a:t> </a:t>
            </a:r>
            <a:r>
              <a:rPr sz="2000" spc="-20" dirty="0">
                <a:latin typeface="Arial Narrow"/>
                <a:cs typeface="Arial Narrow"/>
              </a:rPr>
              <a:t>$660</a:t>
            </a:r>
            <a:endParaRPr sz="2000">
              <a:latin typeface="Arial Narrow"/>
              <a:cs typeface="Arial Narrow"/>
            </a:endParaRPr>
          </a:p>
          <a:p>
            <a:pPr marL="495300" lvl="1" indent="-228600">
              <a:lnSpc>
                <a:spcPct val="100000"/>
              </a:lnSpc>
              <a:spcBef>
                <a:spcPts val="120"/>
              </a:spcBef>
              <a:buClr>
                <a:srgbClr val="557631"/>
              </a:buClr>
              <a:buSzPct val="75000"/>
              <a:buFont typeface="Wingdings"/>
              <a:buChar char=""/>
              <a:tabLst>
                <a:tab pos="495300" algn="l"/>
              </a:tabLst>
            </a:pPr>
            <a:r>
              <a:rPr sz="2000" dirty="0">
                <a:latin typeface="Arial Narrow"/>
                <a:cs typeface="Arial Narrow"/>
              </a:rPr>
              <a:t>No</a:t>
            </a:r>
            <a:r>
              <a:rPr sz="2000" spc="-45" dirty="0">
                <a:latin typeface="Arial Narrow"/>
                <a:cs typeface="Arial Narrow"/>
              </a:rPr>
              <a:t> </a:t>
            </a:r>
            <a:r>
              <a:rPr sz="2000" dirty="0">
                <a:latin typeface="Arial Narrow"/>
                <a:cs typeface="Arial Narrow"/>
              </a:rPr>
              <a:t>change</a:t>
            </a:r>
            <a:r>
              <a:rPr sz="2000" spc="-25" dirty="0">
                <a:latin typeface="Arial Narrow"/>
                <a:cs typeface="Arial Narrow"/>
              </a:rPr>
              <a:t> </a:t>
            </a:r>
            <a:r>
              <a:rPr sz="2000" dirty="0">
                <a:latin typeface="Arial Narrow"/>
                <a:cs typeface="Arial Narrow"/>
              </a:rPr>
              <a:t>to</a:t>
            </a:r>
            <a:r>
              <a:rPr sz="2000" spc="-45" dirty="0">
                <a:latin typeface="Arial Narrow"/>
                <a:cs typeface="Arial Narrow"/>
              </a:rPr>
              <a:t> </a:t>
            </a:r>
            <a:r>
              <a:rPr sz="2000" dirty="0">
                <a:latin typeface="Arial Narrow"/>
                <a:cs typeface="Arial Narrow"/>
              </a:rPr>
              <a:t>dependent</a:t>
            </a:r>
            <a:r>
              <a:rPr sz="2000" spc="-40" dirty="0">
                <a:latin typeface="Arial Narrow"/>
                <a:cs typeface="Arial Narrow"/>
              </a:rPr>
              <a:t> </a:t>
            </a:r>
            <a:r>
              <a:rPr sz="2000" spc="-20" dirty="0">
                <a:latin typeface="Arial Narrow"/>
                <a:cs typeface="Arial Narrow"/>
              </a:rPr>
              <a:t>care</a:t>
            </a:r>
            <a:endParaRPr sz="2000">
              <a:latin typeface="Arial Narrow"/>
              <a:cs typeface="Arial Narrow"/>
            </a:endParaRPr>
          </a:p>
          <a:p>
            <a:pPr marL="266065" indent="-227965">
              <a:lnSpc>
                <a:spcPct val="100000"/>
              </a:lnSpc>
              <a:spcBef>
                <a:spcPts val="120"/>
              </a:spcBef>
              <a:buClr>
                <a:srgbClr val="557631"/>
              </a:buClr>
              <a:buSzPct val="85000"/>
              <a:buFont typeface="Wingdings 2"/>
              <a:buChar char=""/>
              <a:tabLst>
                <a:tab pos="266065" algn="l"/>
              </a:tabLst>
            </a:pPr>
            <a:r>
              <a:rPr sz="2000" dirty="0">
                <a:latin typeface="Arial Narrow"/>
                <a:cs typeface="Arial Narrow"/>
              </a:rPr>
              <a:t>CY26</a:t>
            </a:r>
            <a:r>
              <a:rPr sz="2000" spc="-55" dirty="0">
                <a:latin typeface="Arial Narrow"/>
                <a:cs typeface="Arial Narrow"/>
              </a:rPr>
              <a:t> </a:t>
            </a:r>
            <a:r>
              <a:rPr sz="2000" spc="-20" dirty="0">
                <a:latin typeface="Arial Narrow"/>
                <a:cs typeface="Arial Narrow"/>
              </a:rPr>
              <a:t>HSA</a:t>
            </a:r>
            <a:r>
              <a:rPr sz="2000" spc="-105" dirty="0">
                <a:latin typeface="Arial Narrow"/>
                <a:cs typeface="Arial Narrow"/>
              </a:rPr>
              <a:t> </a:t>
            </a:r>
            <a:r>
              <a:rPr sz="2000" dirty="0">
                <a:latin typeface="Arial Narrow"/>
                <a:cs typeface="Arial Narrow"/>
              </a:rPr>
              <a:t>contribution</a:t>
            </a:r>
            <a:r>
              <a:rPr sz="2000" spc="-40" dirty="0">
                <a:latin typeface="Arial Narrow"/>
                <a:cs typeface="Arial Narrow"/>
              </a:rPr>
              <a:t> </a:t>
            </a:r>
            <a:r>
              <a:rPr sz="2000" dirty="0">
                <a:latin typeface="Arial Narrow"/>
                <a:cs typeface="Arial Narrow"/>
              </a:rPr>
              <a:t>maximums</a:t>
            </a:r>
            <a:r>
              <a:rPr sz="2000" spc="-40" dirty="0">
                <a:latin typeface="Arial Narrow"/>
                <a:cs typeface="Arial Narrow"/>
              </a:rPr>
              <a:t> </a:t>
            </a:r>
            <a:r>
              <a:rPr sz="2000" spc="-10" dirty="0">
                <a:latin typeface="Arial Narrow"/>
                <a:cs typeface="Arial Narrow"/>
              </a:rPr>
              <a:t>increase</a:t>
            </a:r>
            <a:endParaRPr sz="2000">
              <a:latin typeface="Arial Narrow"/>
              <a:cs typeface="Arial Narrow"/>
            </a:endParaRPr>
          </a:p>
          <a:p>
            <a:pPr marL="495300" lvl="1" indent="-228600">
              <a:lnSpc>
                <a:spcPct val="100000"/>
              </a:lnSpc>
              <a:spcBef>
                <a:spcPts val="125"/>
              </a:spcBef>
              <a:buClr>
                <a:srgbClr val="557631"/>
              </a:buClr>
              <a:buSzPct val="75000"/>
              <a:buFont typeface="Wingdings"/>
              <a:buChar char=""/>
              <a:tabLst>
                <a:tab pos="495300" algn="l"/>
              </a:tabLst>
            </a:pPr>
            <a:r>
              <a:rPr sz="2000" dirty="0">
                <a:latin typeface="Arial Narrow"/>
                <a:cs typeface="Arial Narrow"/>
              </a:rPr>
              <a:t>$4,400</a:t>
            </a:r>
            <a:r>
              <a:rPr sz="2000" spc="-80" dirty="0">
                <a:latin typeface="Arial Narrow"/>
                <a:cs typeface="Arial Narrow"/>
              </a:rPr>
              <a:t> </a:t>
            </a:r>
            <a:r>
              <a:rPr sz="2000" dirty="0">
                <a:latin typeface="Arial Narrow"/>
                <a:cs typeface="Arial Narrow"/>
              </a:rPr>
              <a:t>individual</a:t>
            </a:r>
            <a:r>
              <a:rPr sz="2000" spc="-55" dirty="0">
                <a:latin typeface="Arial Narrow"/>
                <a:cs typeface="Arial Narrow"/>
              </a:rPr>
              <a:t> </a:t>
            </a:r>
            <a:r>
              <a:rPr sz="2000" dirty="0">
                <a:latin typeface="Arial Narrow"/>
                <a:cs typeface="Arial Narrow"/>
              </a:rPr>
              <a:t>contribution</a:t>
            </a:r>
            <a:r>
              <a:rPr sz="2000" spc="-75" dirty="0">
                <a:latin typeface="Arial Narrow"/>
                <a:cs typeface="Arial Narrow"/>
              </a:rPr>
              <a:t> </a:t>
            </a:r>
            <a:r>
              <a:rPr sz="2000" spc="-25" dirty="0">
                <a:latin typeface="Arial Narrow"/>
                <a:cs typeface="Arial Narrow"/>
              </a:rPr>
              <a:t>max</a:t>
            </a:r>
            <a:endParaRPr sz="2000">
              <a:latin typeface="Arial Narrow"/>
              <a:cs typeface="Arial Narrow"/>
            </a:endParaRPr>
          </a:p>
          <a:p>
            <a:pPr marL="495300" lvl="1" indent="-228600">
              <a:lnSpc>
                <a:spcPct val="100000"/>
              </a:lnSpc>
              <a:spcBef>
                <a:spcPts val="120"/>
              </a:spcBef>
              <a:buClr>
                <a:srgbClr val="557631"/>
              </a:buClr>
              <a:buSzPct val="75000"/>
              <a:buFont typeface="Wingdings"/>
              <a:buChar char=""/>
              <a:tabLst>
                <a:tab pos="495300" algn="l"/>
              </a:tabLst>
            </a:pPr>
            <a:r>
              <a:rPr sz="2000" dirty="0">
                <a:latin typeface="Arial Narrow"/>
                <a:cs typeface="Arial Narrow"/>
              </a:rPr>
              <a:t>$8,750</a:t>
            </a:r>
            <a:r>
              <a:rPr sz="2000" spc="-70" dirty="0">
                <a:latin typeface="Arial Narrow"/>
                <a:cs typeface="Arial Narrow"/>
              </a:rPr>
              <a:t> </a:t>
            </a:r>
            <a:r>
              <a:rPr sz="2000" dirty="0">
                <a:latin typeface="Arial Narrow"/>
                <a:cs typeface="Arial Narrow"/>
              </a:rPr>
              <a:t>family</a:t>
            </a:r>
            <a:r>
              <a:rPr sz="2000" spc="-60" dirty="0">
                <a:latin typeface="Arial Narrow"/>
                <a:cs typeface="Arial Narrow"/>
              </a:rPr>
              <a:t> </a:t>
            </a:r>
            <a:r>
              <a:rPr sz="2000" dirty="0">
                <a:latin typeface="Arial Narrow"/>
                <a:cs typeface="Arial Narrow"/>
              </a:rPr>
              <a:t>contribution</a:t>
            </a:r>
            <a:r>
              <a:rPr sz="2000" spc="-55" dirty="0">
                <a:latin typeface="Arial Narrow"/>
                <a:cs typeface="Arial Narrow"/>
              </a:rPr>
              <a:t> </a:t>
            </a:r>
            <a:r>
              <a:rPr sz="2000" spc="-25" dirty="0">
                <a:latin typeface="Arial Narrow"/>
                <a:cs typeface="Arial Narrow"/>
              </a:rPr>
              <a:t>max</a:t>
            </a:r>
            <a:endParaRPr sz="2000">
              <a:latin typeface="Arial Narrow"/>
              <a:cs typeface="Arial Narrow"/>
            </a:endParaRPr>
          </a:p>
          <a:p>
            <a:pPr marL="266065" indent="-227965">
              <a:lnSpc>
                <a:spcPct val="100000"/>
              </a:lnSpc>
              <a:spcBef>
                <a:spcPts val="120"/>
              </a:spcBef>
              <a:buClr>
                <a:srgbClr val="557631"/>
              </a:buClr>
              <a:buSzPct val="85000"/>
              <a:buFont typeface="Wingdings 2"/>
              <a:buChar char=""/>
              <a:tabLst>
                <a:tab pos="266065" algn="l"/>
              </a:tabLst>
            </a:pPr>
            <a:r>
              <a:rPr sz="2000" dirty="0">
                <a:latin typeface="Arial Narrow"/>
                <a:cs typeface="Arial Narrow"/>
              </a:rPr>
              <a:t>CY26</a:t>
            </a:r>
            <a:r>
              <a:rPr sz="2000" spc="-35" dirty="0">
                <a:latin typeface="Arial Narrow"/>
                <a:cs typeface="Arial Narrow"/>
              </a:rPr>
              <a:t> </a:t>
            </a:r>
            <a:r>
              <a:rPr sz="2000" spc="-10" dirty="0">
                <a:latin typeface="Arial Narrow"/>
                <a:cs typeface="Arial Narrow"/>
              </a:rPr>
              <a:t>in-</a:t>
            </a:r>
            <a:r>
              <a:rPr sz="2000" dirty="0">
                <a:latin typeface="Arial Narrow"/>
                <a:cs typeface="Arial Narrow"/>
              </a:rPr>
              <a:t>network</a:t>
            </a:r>
            <a:r>
              <a:rPr sz="2000" spc="-40" dirty="0">
                <a:latin typeface="Arial Narrow"/>
                <a:cs typeface="Arial Narrow"/>
              </a:rPr>
              <a:t> </a:t>
            </a:r>
            <a:r>
              <a:rPr sz="2000" spc="-10" dirty="0">
                <a:latin typeface="Arial Narrow"/>
                <a:cs typeface="Arial Narrow"/>
              </a:rPr>
              <a:t>out-of-</a:t>
            </a:r>
            <a:r>
              <a:rPr sz="2000" dirty="0">
                <a:latin typeface="Arial Narrow"/>
                <a:cs typeface="Arial Narrow"/>
              </a:rPr>
              <a:t>pocket</a:t>
            </a:r>
            <a:r>
              <a:rPr sz="2000" spc="-55" dirty="0">
                <a:latin typeface="Arial Narrow"/>
                <a:cs typeface="Arial Narrow"/>
              </a:rPr>
              <a:t> </a:t>
            </a:r>
            <a:r>
              <a:rPr sz="2000" dirty="0">
                <a:latin typeface="Arial Narrow"/>
                <a:cs typeface="Arial Narrow"/>
              </a:rPr>
              <a:t>maximums</a:t>
            </a:r>
            <a:r>
              <a:rPr sz="2000" spc="-45" dirty="0">
                <a:latin typeface="Arial Narrow"/>
                <a:cs typeface="Arial Narrow"/>
              </a:rPr>
              <a:t> </a:t>
            </a:r>
            <a:r>
              <a:rPr sz="2000" dirty="0">
                <a:latin typeface="Arial Narrow"/>
                <a:cs typeface="Arial Narrow"/>
              </a:rPr>
              <a:t>in</a:t>
            </a:r>
            <a:r>
              <a:rPr sz="2000" spc="-35" dirty="0">
                <a:latin typeface="Arial Narrow"/>
                <a:cs typeface="Arial Narrow"/>
              </a:rPr>
              <a:t> </a:t>
            </a:r>
            <a:r>
              <a:rPr sz="2000" dirty="0">
                <a:latin typeface="Arial Narrow"/>
                <a:cs typeface="Arial Narrow"/>
              </a:rPr>
              <a:t>health</a:t>
            </a:r>
            <a:r>
              <a:rPr sz="2000" spc="-50" dirty="0">
                <a:latin typeface="Arial Narrow"/>
                <a:cs typeface="Arial Narrow"/>
              </a:rPr>
              <a:t> </a:t>
            </a:r>
            <a:r>
              <a:rPr sz="2000" spc="-10" dirty="0">
                <a:latin typeface="Arial Narrow"/>
                <a:cs typeface="Arial Narrow"/>
              </a:rPr>
              <a:t>plans</a:t>
            </a:r>
            <a:endParaRPr sz="2000">
              <a:latin typeface="Arial Narrow"/>
              <a:cs typeface="Arial Narrow"/>
            </a:endParaRPr>
          </a:p>
          <a:p>
            <a:pPr marL="495300" lvl="1" indent="-228600">
              <a:lnSpc>
                <a:spcPct val="100000"/>
              </a:lnSpc>
              <a:spcBef>
                <a:spcPts val="120"/>
              </a:spcBef>
              <a:buClr>
                <a:srgbClr val="557631"/>
              </a:buClr>
              <a:buSzPct val="75000"/>
              <a:buFont typeface="Wingdings"/>
              <a:buChar char=""/>
              <a:tabLst>
                <a:tab pos="495300" algn="l"/>
              </a:tabLst>
            </a:pPr>
            <a:r>
              <a:rPr sz="2000" dirty="0">
                <a:latin typeface="Arial Narrow"/>
                <a:cs typeface="Arial Narrow"/>
              </a:rPr>
              <a:t>$8,300</a:t>
            </a:r>
            <a:r>
              <a:rPr sz="2000" spc="-50" dirty="0">
                <a:latin typeface="Arial Narrow"/>
                <a:cs typeface="Arial Narrow"/>
              </a:rPr>
              <a:t> </a:t>
            </a:r>
            <a:r>
              <a:rPr sz="2000" spc="-10" dirty="0">
                <a:latin typeface="Arial Narrow"/>
                <a:cs typeface="Arial Narrow"/>
              </a:rPr>
              <a:t>individual</a:t>
            </a:r>
            <a:endParaRPr sz="2000">
              <a:latin typeface="Arial Narrow"/>
              <a:cs typeface="Arial Narrow"/>
            </a:endParaRPr>
          </a:p>
          <a:p>
            <a:pPr marL="495300" lvl="1" indent="-228600">
              <a:lnSpc>
                <a:spcPct val="100000"/>
              </a:lnSpc>
              <a:spcBef>
                <a:spcPts val="120"/>
              </a:spcBef>
              <a:buClr>
                <a:srgbClr val="557631"/>
              </a:buClr>
              <a:buSzPct val="75000"/>
              <a:buFont typeface="Wingdings"/>
              <a:buChar char=""/>
              <a:tabLst>
                <a:tab pos="495300" algn="l"/>
              </a:tabLst>
            </a:pPr>
            <a:r>
              <a:rPr sz="2000" dirty="0">
                <a:latin typeface="Arial Narrow"/>
                <a:cs typeface="Arial Narrow"/>
              </a:rPr>
              <a:t>$16,600</a:t>
            </a:r>
            <a:r>
              <a:rPr sz="2000" spc="-45" dirty="0">
                <a:latin typeface="Arial Narrow"/>
                <a:cs typeface="Arial Narrow"/>
              </a:rPr>
              <a:t> </a:t>
            </a:r>
            <a:r>
              <a:rPr sz="2000" spc="-10" dirty="0">
                <a:latin typeface="Arial Narrow"/>
                <a:cs typeface="Arial Narrow"/>
              </a:rPr>
              <a:t>family</a:t>
            </a:r>
            <a:endParaRPr sz="2000">
              <a:latin typeface="Arial Narrow"/>
              <a:cs typeface="Arial Narrow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29743" rIns="0" bIns="0" rtlCol="0">
            <a:spAutoFit/>
          </a:bodyPr>
          <a:lstStyle/>
          <a:p>
            <a:pPr marL="43180">
              <a:lnSpc>
                <a:spcPct val="100000"/>
              </a:lnSpc>
              <a:spcBef>
                <a:spcPts val="105"/>
              </a:spcBef>
            </a:pPr>
            <a:r>
              <a:rPr dirty="0"/>
              <a:t>Other</a:t>
            </a:r>
            <a:r>
              <a:rPr spc="-35" dirty="0"/>
              <a:t> </a:t>
            </a:r>
            <a:r>
              <a:rPr dirty="0"/>
              <a:t>Plan</a:t>
            </a:r>
            <a:r>
              <a:rPr spc="-10" dirty="0"/>
              <a:t> Changes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6152388" y="1421891"/>
            <a:ext cx="2516505" cy="3182620"/>
            <a:chOff x="6152388" y="1421891"/>
            <a:chExt cx="2516505" cy="318262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265164" y="2723388"/>
              <a:ext cx="2375916" cy="658368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37732" y="4126991"/>
              <a:ext cx="2430780" cy="477011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152388" y="1421891"/>
              <a:ext cx="2348484" cy="466343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840</Words>
  <Application>Microsoft Office PowerPoint</Application>
  <PresentationFormat>On-screen Show (16:9)</PresentationFormat>
  <Paragraphs>130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Arial</vt:lpstr>
      <vt:lpstr>Arial Narrow</vt:lpstr>
      <vt:lpstr>Calibri</vt:lpstr>
      <vt:lpstr>Goudy Old Style</vt:lpstr>
      <vt:lpstr>Times New Roman</vt:lpstr>
      <vt:lpstr>Wingdings</vt:lpstr>
      <vt:lpstr>Wingdings 2</vt:lpstr>
      <vt:lpstr>Office Theme</vt:lpstr>
      <vt:lpstr>Benefits Update TSABAA Summer Conference</vt:lpstr>
      <vt:lpstr>ERS offers competitive benefits to enhance the lives of its members.</vt:lpstr>
      <vt:lpstr>Topics</vt:lpstr>
      <vt:lpstr>GBP Updates</vt:lpstr>
      <vt:lpstr>Premium Changes</vt:lpstr>
      <vt:lpstr>Health Premium Increases</vt:lpstr>
      <vt:lpstr>Premium Changes Optional plans</vt:lpstr>
      <vt:lpstr>Plan Year 2026 Premium Rates: ers.texas.gov/se-rates-py26</vt:lpstr>
      <vt:lpstr>Other Plan Changes</vt:lpstr>
      <vt:lpstr>Buena Vida</vt:lpstr>
      <vt:lpstr>PowerPoint Presentation</vt:lpstr>
      <vt:lpstr>Other ERS News</vt:lpstr>
      <vt:lpstr>ERS Transition to CAPPS Financials</vt:lpstr>
      <vt:lpstr>ERS Agency Contributions</vt:lpstr>
      <vt:lpstr>Summer Enrollment 2025</vt:lpstr>
      <vt:lpstr>Financial education for members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Texas Employees Group Benefits Program and Other ERS Updates</dc:title>
  <dc:creator>Michael Martinez</dc:creator>
  <cp:lastModifiedBy>Cutler, Zulia</cp:lastModifiedBy>
  <cp:revision>1</cp:revision>
  <dcterms:created xsi:type="dcterms:W3CDTF">2025-07-08T12:40:41Z</dcterms:created>
  <dcterms:modified xsi:type="dcterms:W3CDTF">2025-07-08T12:41:27Z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2025-07-07T00:00:00Z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2025-07-08T00:00:00Z</vt:filetime>
  </property>
  <property fmtid="{D5CDD505-2E9C-101B-9397-08002B2CF9AE}" pid="5" name="Producer">
    <vt:lpwstr>Microsoft® PowerPoint® 2016</vt:lpwstr>
  </property>
</Properties>
</file>