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B0761-D10C-439C-B086-6C7F6C666FF6}"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F432B31D-0F4A-450D-87CA-AD3912774F45}">
      <dgm:prSet/>
      <dgm:spPr/>
      <dgm:t>
        <a:bodyPr/>
        <a:lstStyle/>
        <a:p>
          <a:r>
            <a:rPr lang="en-US"/>
            <a:t>Why connections matter</a:t>
          </a:r>
        </a:p>
      </dgm:t>
    </dgm:pt>
    <dgm:pt modelId="{E0B94CF6-1054-49B4-8732-2C17FC36002A}" type="parTrans" cxnId="{3AE65233-A90D-4296-95CB-89FF2D065694}">
      <dgm:prSet/>
      <dgm:spPr/>
      <dgm:t>
        <a:bodyPr/>
        <a:lstStyle/>
        <a:p>
          <a:endParaRPr lang="en-US"/>
        </a:p>
      </dgm:t>
    </dgm:pt>
    <dgm:pt modelId="{60CCB23E-4D85-43C2-BF89-F2A47F95E379}" type="sibTrans" cxnId="{3AE65233-A90D-4296-95CB-89FF2D065694}">
      <dgm:prSet/>
      <dgm:spPr/>
      <dgm:t>
        <a:bodyPr/>
        <a:lstStyle/>
        <a:p>
          <a:endParaRPr lang="en-US"/>
        </a:p>
      </dgm:t>
    </dgm:pt>
    <dgm:pt modelId="{4C6B5730-5321-4805-81E7-02373AD9A032}">
      <dgm:prSet/>
      <dgm:spPr/>
      <dgm:t>
        <a:bodyPr/>
        <a:lstStyle/>
        <a:p>
          <a:r>
            <a:rPr lang="en-US"/>
            <a:t>The consequences of disconnected systems</a:t>
          </a:r>
        </a:p>
      </dgm:t>
    </dgm:pt>
    <dgm:pt modelId="{612A94C2-C2B3-4AA5-90F6-8BB9FC87FCBB}" type="parTrans" cxnId="{142AB895-56C2-4D9D-9486-AC592C33C8DD}">
      <dgm:prSet/>
      <dgm:spPr/>
      <dgm:t>
        <a:bodyPr/>
        <a:lstStyle/>
        <a:p>
          <a:endParaRPr lang="en-US"/>
        </a:p>
      </dgm:t>
    </dgm:pt>
    <dgm:pt modelId="{DDFF99CE-812D-46BF-B1CA-7AA01A1537C0}" type="sibTrans" cxnId="{142AB895-56C2-4D9D-9486-AC592C33C8DD}">
      <dgm:prSet/>
      <dgm:spPr/>
      <dgm:t>
        <a:bodyPr/>
        <a:lstStyle/>
        <a:p>
          <a:endParaRPr lang="en-US"/>
        </a:p>
      </dgm:t>
    </dgm:pt>
    <dgm:pt modelId="{BF2A0AD5-8557-4FD7-B9CE-516D668B77BA}">
      <dgm:prSet/>
      <dgm:spPr/>
      <dgm:t>
        <a:bodyPr/>
        <a:lstStyle/>
        <a:p>
          <a:r>
            <a:rPr lang="en-US"/>
            <a:t>Strategies for building strong connections across departments</a:t>
          </a:r>
        </a:p>
      </dgm:t>
    </dgm:pt>
    <dgm:pt modelId="{5FCEC509-D52D-4FEF-87C3-D50E6F88419D}" type="parTrans" cxnId="{1159CC8E-2A56-44D5-8F42-84E32750F05C}">
      <dgm:prSet/>
      <dgm:spPr/>
      <dgm:t>
        <a:bodyPr/>
        <a:lstStyle/>
        <a:p>
          <a:endParaRPr lang="en-US"/>
        </a:p>
      </dgm:t>
    </dgm:pt>
    <dgm:pt modelId="{4FDDC843-1142-486C-B527-D48DA4DADB1B}" type="sibTrans" cxnId="{1159CC8E-2A56-44D5-8F42-84E32750F05C}">
      <dgm:prSet/>
      <dgm:spPr/>
      <dgm:t>
        <a:bodyPr/>
        <a:lstStyle/>
        <a:p>
          <a:endParaRPr lang="en-US"/>
        </a:p>
      </dgm:t>
    </dgm:pt>
    <dgm:pt modelId="{DD34BDD1-E086-4429-BCA6-16848B2F0603}" type="pres">
      <dgm:prSet presAssocID="{E77B0761-D10C-439C-B086-6C7F6C666FF6}" presName="outerComposite" presStyleCnt="0">
        <dgm:presLayoutVars>
          <dgm:chMax val="5"/>
          <dgm:dir/>
          <dgm:resizeHandles val="exact"/>
        </dgm:presLayoutVars>
      </dgm:prSet>
      <dgm:spPr/>
    </dgm:pt>
    <dgm:pt modelId="{EF4FF3E5-9641-4516-ADC9-410F047A4CB6}" type="pres">
      <dgm:prSet presAssocID="{E77B0761-D10C-439C-B086-6C7F6C666FF6}" presName="dummyMaxCanvas" presStyleCnt="0">
        <dgm:presLayoutVars/>
      </dgm:prSet>
      <dgm:spPr/>
    </dgm:pt>
    <dgm:pt modelId="{4F3D5996-F5B0-40BF-85B5-57319C3989BA}" type="pres">
      <dgm:prSet presAssocID="{E77B0761-D10C-439C-B086-6C7F6C666FF6}" presName="ThreeNodes_1" presStyleLbl="node1" presStyleIdx="0" presStyleCnt="3">
        <dgm:presLayoutVars>
          <dgm:bulletEnabled val="1"/>
        </dgm:presLayoutVars>
      </dgm:prSet>
      <dgm:spPr/>
    </dgm:pt>
    <dgm:pt modelId="{EB5C71BC-CBFB-4595-BFCE-C6E87BC4AEEA}" type="pres">
      <dgm:prSet presAssocID="{E77B0761-D10C-439C-B086-6C7F6C666FF6}" presName="ThreeNodes_2" presStyleLbl="node1" presStyleIdx="1" presStyleCnt="3">
        <dgm:presLayoutVars>
          <dgm:bulletEnabled val="1"/>
        </dgm:presLayoutVars>
      </dgm:prSet>
      <dgm:spPr/>
    </dgm:pt>
    <dgm:pt modelId="{810DD859-8EE3-4EDC-902F-AE286389D257}" type="pres">
      <dgm:prSet presAssocID="{E77B0761-D10C-439C-B086-6C7F6C666FF6}" presName="ThreeNodes_3" presStyleLbl="node1" presStyleIdx="2" presStyleCnt="3">
        <dgm:presLayoutVars>
          <dgm:bulletEnabled val="1"/>
        </dgm:presLayoutVars>
      </dgm:prSet>
      <dgm:spPr/>
    </dgm:pt>
    <dgm:pt modelId="{366CECC3-8DEC-4D23-8B63-8779749F8BDA}" type="pres">
      <dgm:prSet presAssocID="{E77B0761-D10C-439C-B086-6C7F6C666FF6}" presName="ThreeConn_1-2" presStyleLbl="fgAccFollowNode1" presStyleIdx="0" presStyleCnt="2">
        <dgm:presLayoutVars>
          <dgm:bulletEnabled val="1"/>
        </dgm:presLayoutVars>
      </dgm:prSet>
      <dgm:spPr/>
    </dgm:pt>
    <dgm:pt modelId="{71F4B645-E892-4ED7-963E-57B126791FAA}" type="pres">
      <dgm:prSet presAssocID="{E77B0761-D10C-439C-B086-6C7F6C666FF6}" presName="ThreeConn_2-3" presStyleLbl="fgAccFollowNode1" presStyleIdx="1" presStyleCnt="2">
        <dgm:presLayoutVars>
          <dgm:bulletEnabled val="1"/>
        </dgm:presLayoutVars>
      </dgm:prSet>
      <dgm:spPr/>
    </dgm:pt>
    <dgm:pt modelId="{CC47B4CF-FCFC-4158-ADB1-B087677AB2B0}" type="pres">
      <dgm:prSet presAssocID="{E77B0761-D10C-439C-B086-6C7F6C666FF6}" presName="ThreeNodes_1_text" presStyleLbl="node1" presStyleIdx="2" presStyleCnt="3">
        <dgm:presLayoutVars>
          <dgm:bulletEnabled val="1"/>
        </dgm:presLayoutVars>
      </dgm:prSet>
      <dgm:spPr/>
    </dgm:pt>
    <dgm:pt modelId="{44674793-BB81-48E2-8590-CBBEAA335EDF}" type="pres">
      <dgm:prSet presAssocID="{E77B0761-D10C-439C-B086-6C7F6C666FF6}" presName="ThreeNodes_2_text" presStyleLbl="node1" presStyleIdx="2" presStyleCnt="3">
        <dgm:presLayoutVars>
          <dgm:bulletEnabled val="1"/>
        </dgm:presLayoutVars>
      </dgm:prSet>
      <dgm:spPr/>
    </dgm:pt>
    <dgm:pt modelId="{C0054BB8-CD6C-4737-AEEA-AC155CB16974}" type="pres">
      <dgm:prSet presAssocID="{E77B0761-D10C-439C-B086-6C7F6C666FF6}" presName="ThreeNodes_3_text" presStyleLbl="node1" presStyleIdx="2" presStyleCnt="3">
        <dgm:presLayoutVars>
          <dgm:bulletEnabled val="1"/>
        </dgm:presLayoutVars>
      </dgm:prSet>
      <dgm:spPr/>
    </dgm:pt>
  </dgm:ptLst>
  <dgm:cxnLst>
    <dgm:cxn modelId="{B5B85917-F9A8-4D68-869E-96E88B68599B}" type="presOf" srcId="{BF2A0AD5-8557-4FD7-B9CE-516D668B77BA}" destId="{810DD859-8EE3-4EDC-902F-AE286389D257}" srcOrd="0" destOrd="0" presId="urn:microsoft.com/office/officeart/2005/8/layout/vProcess5"/>
    <dgm:cxn modelId="{0C505133-4210-4DBF-B674-469045693C2B}" type="presOf" srcId="{4C6B5730-5321-4805-81E7-02373AD9A032}" destId="{44674793-BB81-48E2-8590-CBBEAA335EDF}" srcOrd="1" destOrd="0" presId="urn:microsoft.com/office/officeart/2005/8/layout/vProcess5"/>
    <dgm:cxn modelId="{3AE65233-A90D-4296-95CB-89FF2D065694}" srcId="{E77B0761-D10C-439C-B086-6C7F6C666FF6}" destId="{F432B31D-0F4A-450D-87CA-AD3912774F45}" srcOrd="0" destOrd="0" parTransId="{E0B94CF6-1054-49B4-8732-2C17FC36002A}" sibTransId="{60CCB23E-4D85-43C2-BF89-F2A47F95E379}"/>
    <dgm:cxn modelId="{F48C2D64-4F10-4B48-9592-F7EBAF20CA20}" type="presOf" srcId="{F432B31D-0F4A-450D-87CA-AD3912774F45}" destId="{CC47B4CF-FCFC-4158-ADB1-B087677AB2B0}" srcOrd="1" destOrd="0" presId="urn:microsoft.com/office/officeart/2005/8/layout/vProcess5"/>
    <dgm:cxn modelId="{D97FF344-26A9-478C-90D9-D90CC5A86698}" type="presOf" srcId="{BF2A0AD5-8557-4FD7-B9CE-516D668B77BA}" destId="{C0054BB8-CD6C-4737-AEEA-AC155CB16974}" srcOrd="1" destOrd="0" presId="urn:microsoft.com/office/officeart/2005/8/layout/vProcess5"/>
    <dgm:cxn modelId="{BA7CBD83-49A4-467F-AEF8-1774BFCE782C}" type="presOf" srcId="{F432B31D-0F4A-450D-87CA-AD3912774F45}" destId="{4F3D5996-F5B0-40BF-85B5-57319C3989BA}" srcOrd="0" destOrd="0" presId="urn:microsoft.com/office/officeart/2005/8/layout/vProcess5"/>
    <dgm:cxn modelId="{1159CC8E-2A56-44D5-8F42-84E32750F05C}" srcId="{E77B0761-D10C-439C-B086-6C7F6C666FF6}" destId="{BF2A0AD5-8557-4FD7-B9CE-516D668B77BA}" srcOrd="2" destOrd="0" parTransId="{5FCEC509-D52D-4FEF-87C3-D50E6F88419D}" sibTransId="{4FDDC843-1142-486C-B527-D48DA4DADB1B}"/>
    <dgm:cxn modelId="{142AB895-56C2-4D9D-9486-AC592C33C8DD}" srcId="{E77B0761-D10C-439C-B086-6C7F6C666FF6}" destId="{4C6B5730-5321-4805-81E7-02373AD9A032}" srcOrd="1" destOrd="0" parTransId="{612A94C2-C2B3-4AA5-90F6-8BB9FC87FCBB}" sibTransId="{DDFF99CE-812D-46BF-B1CA-7AA01A1537C0}"/>
    <dgm:cxn modelId="{E64800A2-E948-4569-9340-62B381DFF554}" type="presOf" srcId="{60CCB23E-4D85-43C2-BF89-F2A47F95E379}" destId="{366CECC3-8DEC-4D23-8B63-8779749F8BDA}" srcOrd="0" destOrd="0" presId="urn:microsoft.com/office/officeart/2005/8/layout/vProcess5"/>
    <dgm:cxn modelId="{BCB47FBF-C74A-4987-B7BC-920F0384700A}" type="presOf" srcId="{DDFF99CE-812D-46BF-B1CA-7AA01A1537C0}" destId="{71F4B645-E892-4ED7-963E-57B126791FAA}" srcOrd="0" destOrd="0" presId="urn:microsoft.com/office/officeart/2005/8/layout/vProcess5"/>
    <dgm:cxn modelId="{45E7D1CC-5BD3-4A9B-9CD3-7A1235682697}" type="presOf" srcId="{4C6B5730-5321-4805-81E7-02373AD9A032}" destId="{EB5C71BC-CBFB-4595-BFCE-C6E87BC4AEEA}" srcOrd="0" destOrd="0" presId="urn:microsoft.com/office/officeart/2005/8/layout/vProcess5"/>
    <dgm:cxn modelId="{B6C3A7FC-9524-4CEC-831E-00CF6381CE16}" type="presOf" srcId="{E77B0761-D10C-439C-B086-6C7F6C666FF6}" destId="{DD34BDD1-E086-4429-BCA6-16848B2F0603}" srcOrd="0" destOrd="0" presId="urn:microsoft.com/office/officeart/2005/8/layout/vProcess5"/>
    <dgm:cxn modelId="{10184677-2EE8-41B1-AD93-BB11D75646A8}" type="presParOf" srcId="{DD34BDD1-E086-4429-BCA6-16848B2F0603}" destId="{EF4FF3E5-9641-4516-ADC9-410F047A4CB6}" srcOrd="0" destOrd="0" presId="urn:microsoft.com/office/officeart/2005/8/layout/vProcess5"/>
    <dgm:cxn modelId="{59132D77-8E9D-4E6C-9969-9ED465C7AAAE}" type="presParOf" srcId="{DD34BDD1-E086-4429-BCA6-16848B2F0603}" destId="{4F3D5996-F5B0-40BF-85B5-57319C3989BA}" srcOrd="1" destOrd="0" presId="urn:microsoft.com/office/officeart/2005/8/layout/vProcess5"/>
    <dgm:cxn modelId="{7C2D0671-9295-4785-B181-A98B16EAB8B4}" type="presParOf" srcId="{DD34BDD1-E086-4429-BCA6-16848B2F0603}" destId="{EB5C71BC-CBFB-4595-BFCE-C6E87BC4AEEA}" srcOrd="2" destOrd="0" presId="urn:microsoft.com/office/officeart/2005/8/layout/vProcess5"/>
    <dgm:cxn modelId="{296205DB-14E4-499C-A0FB-A8795481035D}" type="presParOf" srcId="{DD34BDD1-E086-4429-BCA6-16848B2F0603}" destId="{810DD859-8EE3-4EDC-902F-AE286389D257}" srcOrd="3" destOrd="0" presId="urn:microsoft.com/office/officeart/2005/8/layout/vProcess5"/>
    <dgm:cxn modelId="{B3D952B1-DA84-4024-AD87-94F4C810E5C8}" type="presParOf" srcId="{DD34BDD1-E086-4429-BCA6-16848B2F0603}" destId="{366CECC3-8DEC-4D23-8B63-8779749F8BDA}" srcOrd="4" destOrd="0" presId="urn:microsoft.com/office/officeart/2005/8/layout/vProcess5"/>
    <dgm:cxn modelId="{DBD9C523-800D-42B8-8CE0-6840F7B6F57C}" type="presParOf" srcId="{DD34BDD1-E086-4429-BCA6-16848B2F0603}" destId="{71F4B645-E892-4ED7-963E-57B126791FAA}" srcOrd="5" destOrd="0" presId="urn:microsoft.com/office/officeart/2005/8/layout/vProcess5"/>
    <dgm:cxn modelId="{632CED34-5FD2-47C6-9FD8-39482AA73613}" type="presParOf" srcId="{DD34BDD1-E086-4429-BCA6-16848B2F0603}" destId="{CC47B4CF-FCFC-4158-ADB1-B087677AB2B0}" srcOrd="6" destOrd="0" presId="urn:microsoft.com/office/officeart/2005/8/layout/vProcess5"/>
    <dgm:cxn modelId="{E8EAF7C4-FED2-482C-8001-D18218851F3C}" type="presParOf" srcId="{DD34BDD1-E086-4429-BCA6-16848B2F0603}" destId="{44674793-BB81-48E2-8590-CBBEAA335EDF}" srcOrd="7" destOrd="0" presId="urn:microsoft.com/office/officeart/2005/8/layout/vProcess5"/>
    <dgm:cxn modelId="{819E2345-6F54-4F99-A28C-743F91DF0760}" type="presParOf" srcId="{DD34BDD1-E086-4429-BCA6-16848B2F0603}" destId="{C0054BB8-CD6C-4737-AEEA-AC155CB1697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8DF09B-9849-48F7-833C-593CC6AE39E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158AE94-7307-4EC3-B78E-0E9A49834C4C}">
      <dgm:prSet/>
      <dgm:spPr/>
      <dgm:t>
        <a:bodyPr/>
        <a:lstStyle/>
        <a:p>
          <a:r>
            <a:rPr lang="en-US"/>
            <a:t>Fostering a culture of collaboration</a:t>
          </a:r>
        </a:p>
      </dgm:t>
    </dgm:pt>
    <dgm:pt modelId="{C56E1EA8-9601-4594-8D77-3EAF83B1F922}" type="parTrans" cxnId="{2E3FE6E5-BB4F-4E46-8691-2005BC91853E}">
      <dgm:prSet/>
      <dgm:spPr/>
      <dgm:t>
        <a:bodyPr/>
        <a:lstStyle/>
        <a:p>
          <a:endParaRPr lang="en-US"/>
        </a:p>
      </dgm:t>
    </dgm:pt>
    <dgm:pt modelId="{0AAEB8FC-0BD8-454F-9433-23CB9C2901C6}" type="sibTrans" cxnId="{2E3FE6E5-BB4F-4E46-8691-2005BC91853E}">
      <dgm:prSet/>
      <dgm:spPr/>
      <dgm:t>
        <a:bodyPr/>
        <a:lstStyle/>
        <a:p>
          <a:endParaRPr lang="en-US"/>
        </a:p>
      </dgm:t>
    </dgm:pt>
    <dgm:pt modelId="{932C5364-9E19-420A-830F-5FABA22C225E}">
      <dgm:prSet/>
      <dgm:spPr/>
      <dgm:t>
        <a:bodyPr/>
        <a:lstStyle/>
        <a:p>
          <a:r>
            <a:rPr lang="en-US"/>
            <a:t>Integrating systems and processes</a:t>
          </a:r>
        </a:p>
      </dgm:t>
    </dgm:pt>
    <dgm:pt modelId="{C4FCCA05-948D-4885-AF12-28AAD49B7795}" type="parTrans" cxnId="{B3C60047-4A27-4794-88F0-4A8FC29277D5}">
      <dgm:prSet/>
      <dgm:spPr/>
      <dgm:t>
        <a:bodyPr/>
        <a:lstStyle/>
        <a:p>
          <a:endParaRPr lang="en-US"/>
        </a:p>
      </dgm:t>
    </dgm:pt>
    <dgm:pt modelId="{A55C15CC-C636-40C0-8CA0-A9CCC5AF228C}" type="sibTrans" cxnId="{B3C60047-4A27-4794-88F0-4A8FC29277D5}">
      <dgm:prSet/>
      <dgm:spPr/>
      <dgm:t>
        <a:bodyPr/>
        <a:lstStyle/>
        <a:p>
          <a:endParaRPr lang="en-US"/>
        </a:p>
      </dgm:t>
    </dgm:pt>
    <dgm:pt modelId="{18710D7A-8385-4EE3-B251-9D45997C0FC4}">
      <dgm:prSet/>
      <dgm:spPr/>
      <dgm:t>
        <a:bodyPr/>
        <a:lstStyle/>
        <a:p>
          <a:r>
            <a:rPr lang="en-US"/>
            <a:t>Promoting connection</a:t>
          </a:r>
        </a:p>
      </dgm:t>
    </dgm:pt>
    <dgm:pt modelId="{CF51EA05-647D-4473-97A6-0E964C52FC91}" type="parTrans" cxnId="{9270DB81-02D9-4FA9-A5FC-3B45EA316650}">
      <dgm:prSet/>
      <dgm:spPr/>
      <dgm:t>
        <a:bodyPr/>
        <a:lstStyle/>
        <a:p>
          <a:endParaRPr lang="en-US"/>
        </a:p>
      </dgm:t>
    </dgm:pt>
    <dgm:pt modelId="{D9BC859E-279B-42EE-BD15-E1ADADE01C29}" type="sibTrans" cxnId="{9270DB81-02D9-4FA9-A5FC-3B45EA316650}">
      <dgm:prSet/>
      <dgm:spPr/>
      <dgm:t>
        <a:bodyPr/>
        <a:lstStyle/>
        <a:p>
          <a:endParaRPr lang="en-US"/>
        </a:p>
      </dgm:t>
    </dgm:pt>
    <dgm:pt modelId="{B3505B68-7A40-4A5F-808E-F20CCDAD0E82}">
      <dgm:prSet/>
      <dgm:spPr/>
      <dgm:t>
        <a:bodyPr/>
        <a:lstStyle/>
        <a:p>
          <a:r>
            <a:rPr lang="en-US"/>
            <a:t>Training and development</a:t>
          </a:r>
        </a:p>
      </dgm:t>
    </dgm:pt>
    <dgm:pt modelId="{D2EEB7FC-33B5-4AE9-9A9A-BEDD8D5A165B}" type="parTrans" cxnId="{8FC142AF-DBC9-4159-951A-2BD1C2875564}">
      <dgm:prSet/>
      <dgm:spPr/>
      <dgm:t>
        <a:bodyPr/>
        <a:lstStyle/>
        <a:p>
          <a:endParaRPr lang="en-US"/>
        </a:p>
      </dgm:t>
    </dgm:pt>
    <dgm:pt modelId="{0BE897D5-4F1A-489B-85ED-7E7FE7F7A18A}" type="sibTrans" cxnId="{8FC142AF-DBC9-4159-951A-2BD1C2875564}">
      <dgm:prSet/>
      <dgm:spPr/>
      <dgm:t>
        <a:bodyPr/>
        <a:lstStyle/>
        <a:p>
          <a:endParaRPr lang="en-US"/>
        </a:p>
      </dgm:t>
    </dgm:pt>
    <dgm:pt modelId="{2DCB4C7C-00CE-449C-8D5E-176F29B7933C}" type="pres">
      <dgm:prSet presAssocID="{558DF09B-9849-48F7-833C-593CC6AE39EF}" presName="root" presStyleCnt="0">
        <dgm:presLayoutVars>
          <dgm:dir/>
          <dgm:resizeHandles val="exact"/>
        </dgm:presLayoutVars>
      </dgm:prSet>
      <dgm:spPr/>
    </dgm:pt>
    <dgm:pt modelId="{841D16AA-811A-4428-AA20-9CC1124C7433}" type="pres">
      <dgm:prSet presAssocID="{558DF09B-9849-48F7-833C-593CC6AE39EF}" presName="container" presStyleCnt="0">
        <dgm:presLayoutVars>
          <dgm:dir/>
          <dgm:resizeHandles val="exact"/>
        </dgm:presLayoutVars>
      </dgm:prSet>
      <dgm:spPr/>
    </dgm:pt>
    <dgm:pt modelId="{EEC0C226-1D81-42D0-818F-F0CFC01E1FED}" type="pres">
      <dgm:prSet presAssocID="{4158AE94-7307-4EC3-B78E-0E9A49834C4C}" presName="compNode" presStyleCnt="0"/>
      <dgm:spPr/>
    </dgm:pt>
    <dgm:pt modelId="{52A8C7A1-BC09-4AEF-BAAD-33440E177394}" type="pres">
      <dgm:prSet presAssocID="{4158AE94-7307-4EC3-B78E-0E9A49834C4C}" presName="iconBgRect" presStyleLbl="bgShp" presStyleIdx="0" presStyleCnt="4"/>
      <dgm:spPr/>
    </dgm:pt>
    <dgm:pt modelId="{49B9C182-5E92-40B1-A727-FF4883D667F3}" type="pres">
      <dgm:prSet presAssocID="{4158AE94-7307-4EC3-B78E-0E9A49834C4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A7C0BCB-CE6B-4339-A39E-9ABBDAAF9B30}" type="pres">
      <dgm:prSet presAssocID="{4158AE94-7307-4EC3-B78E-0E9A49834C4C}" presName="spaceRect" presStyleCnt="0"/>
      <dgm:spPr/>
    </dgm:pt>
    <dgm:pt modelId="{12ABA610-2BC5-43AF-90EA-5AB4BFD11367}" type="pres">
      <dgm:prSet presAssocID="{4158AE94-7307-4EC3-B78E-0E9A49834C4C}" presName="textRect" presStyleLbl="revTx" presStyleIdx="0" presStyleCnt="4">
        <dgm:presLayoutVars>
          <dgm:chMax val="1"/>
          <dgm:chPref val="1"/>
        </dgm:presLayoutVars>
      </dgm:prSet>
      <dgm:spPr/>
    </dgm:pt>
    <dgm:pt modelId="{E725C797-74B5-42F9-B412-9B4C0576A96C}" type="pres">
      <dgm:prSet presAssocID="{0AAEB8FC-0BD8-454F-9433-23CB9C2901C6}" presName="sibTrans" presStyleLbl="sibTrans2D1" presStyleIdx="0" presStyleCnt="0"/>
      <dgm:spPr/>
    </dgm:pt>
    <dgm:pt modelId="{C2583F5F-CF10-4B55-AFCA-D468558F6406}" type="pres">
      <dgm:prSet presAssocID="{932C5364-9E19-420A-830F-5FABA22C225E}" presName="compNode" presStyleCnt="0"/>
      <dgm:spPr/>
    </dgm:pt>
    <dgm:pt modelId="{260FEC9A-5C05-44C0-8056-2C1BDC64DEE0}" type="pres">
      <dgm:prSet presAssocID="{932C5364-9E19-420A-830F-5FABA22C225E}" presName="iconBgRect" presStyleLbl="bgShp" presStyleIdx="1" presStyleCnt="4"/>
      <dgm:spPr/>
    </dgm:pt>
    <dgm:pt modelId="{44075E07-FCFA-4D23-A866-35CC2C95288E}" type="pres">
      <dgm:prSet presAssocID="{932C5364-9E19-420A-830F-5FABA22C22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5901D589-A223-4AD6-B5C4-C81515CE8D0A}" type="pres">
      <dgm:prSet presAssocID="{932C5364-9E19-420A-830F-5FABA22C225E}" presName="spaceRect" presStyleCnt="0"/>
      <dgm:spPr/>
    </dgm:pt>
    <dgm:pt modelId="{4BE6E94A-3FA1-46D4-A39A-6F29E66F0591}" type="pres">
      <dgm:prSet presAssocID="{932C5364-9E19-420A-830F-5FABA22C225E}" presName="textRect" presStyleLbl="revTx" presStyleIdx="1" presStyleCnt="4">
        <dgm:presLayoutVars>
          <dgm:chMax val="1"/>
          <dgm:chPref val="1"/>
        </dgm:presLayoutVars>
      </dgm:prSet>
      <dgm:spPr/>
    </dgm:pt>
    <dgm:pt modelId="{FBD88EC6-8620-4E3F-ABF5-0FDB12A24D63}" type="pres">
      <dgm:prSet presAssocID="{A55C15CC-C636-40C0-8CA0-A9CCC5AF228C}" presName="sibTrans" presStyleLbl="sibTrans2D1" presStyleIdx="0" presStyleCnt="0"/>
      <dgm:spPr/>
    </dgm:pt>
    <dgm:pt modelId="{7271CE1C-D320-4906-83E0-67C07C685C06}" type="pres">
      <dgm:prSet presAssocID="{18710D7A-8385-4EE3-B251-9D45997C0FC4}" presName="compNode" presStyleCnt="0"/>
      <dgm:spPr/>
    </dgm:pt>
    <dgm:pt modelId="{2E73E79B-D200-48C9-88D4-6D66830EB32E}" type="pres">
      <dgm:prSet presAssocID="{18710D7A-8385-4EE3-B251-9D45997C0FC4}" presName="iconBgRect" presStyleLbl="bgShp" presStyleIdx="2" presStyleCnt="4"/>
      <dgm:spPr/>
    </dgm:pt>
    <dgm:pt modelId="{C7BEFF72-B8DC-4729-B63A-35DC0051EBDB}" type="pres">
      <dgm:prSet presAssocID="{18710D7A-8385-4EE3-B251-9D45997C0F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07683B25-5EAD-4DF4-9F71-03035ECD7BD3}" type="pres">
      <dgm:prSet presAssocID="{18710D7A-8385-4EE3-B251-9D45997C0FC4}" presName="spaceRect" presStyleCnt="0"/>
      <dgm:spPr/>
    </dgm:pt>
    <dgm:pt modelId="{E5B176D0-D696-4BC6-8778-ACE37067BA6D}" type="pres">
      <dgm:prSet presAssocID="{18710D7A-8385-4EE3-B251-9D45997C0FC4}" presName="textRect" presStyleLbl="revTx" presStyleIdx="2" presStyleCnt="4">
        <dgm:presLayoutVars>
          <dgm:chMax val="1"/>
          <dgm:chPref val="1"/>
        </dgm:presLayoutVars>
      </dgm:prSet>
      <dgm:spPr/>
    </dgm:pt>
    <dgm:pt modelId="{961145F6-ED34-4D55-824F-1F742A2F4D76}" type="pres">
      <dgm:prSet presAssocID="{D9BC859E-279B-42EE-BD15-E1ADADE01C29}" presName="sibTrans" presStyleLbl="sibTrans2D1" presStyleIdx="0" presStyleCnt="0"/>
      <dgm:spPr/>
    </dgm:pt>
    <dgm:pt modelId="{8283B6E5-7CAD-4A1E-BA96-39D6B1C82E34}" type="pres">
      <dgm:prSet presAssocID="{B3505B68-7A40-4A5F-808E-F20CCDAD0E82}" presName="compNode" presStyleCnt="0"/>
      <dgm:spPr/>
    </dgm:pt>
    <dgm:pt modelId="{C87869CA-06F7-4550-B549-E93BDEF2D3E9}" type="pres">
      <dgm:prSet presAssocID="{B3505B68-7A40-4A5F-808E-F20CCDAD0E82}" presName="iconBgRect" presStyleLbl="bgShp" presStyleIdx="3" presStyleCnt="4"/>
      <dgm:spPr/>
    </dgm:pt>
    <dgm:pt modelId="{A35F839F-9CF0-4833-B184-9651DA86621A}" type="pres">
      <dgm:prSet presAssocID="{B3505B68-7A40-4A5F-808E-F20CCDAD0E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A856844-D457-40F1-8618-9FC707B263B2}" type="pres">
      <dgm:prSet presAssocID="{B3505B68-7A40-4A5F-808E-F20CCDAD0E82}" presName="spaceRect" presStyleCnt="0"/>
      <dgm:spPr/>
    </dgm:pt>
    <dgm:pt modelId="{90FE1485-D1E2-4A3A-98F9-3513A79386E6}" type="pres">
      <dgm:prSet presAssocID="{B3505B68-7A40-4A5F-808E-F20CCDAD0E82}" presName="textRect" presStyleLbl="revTx" presStyleIdx="3" presStyleCnt="4">
        <dgm:presLayoutVars>
          <dgm:chMax val="1"/>
          <dgm:chPref val="1"/>
        </dgm:presLayoutVars>
      </dgm:prSet>
      <dgm:spPr/>
    </dgm:pt>
  </dgm:ptLst>
  <dgm:cxnLst>
    <dgm:cxn modelId="{B7C9B110-92DE-487A-A618-9F9E7E6E7767}" type="presOf" srcId="{A55C15CC-C636-40C0-8CA0-A9CCC5AF228C}" destId="{FBD88EC6-8620-4E3F-ABF5-0FDB12A24D63}" srcOrd="0" destOrd="0" presId="urn:microsoft.com/office/officeart/2018/2/layout/IconCircleList"/>
    <dgm:cxn modelId="{1DB08B3A-3E0E-4515-8F8E-CAEDF7789D74}" type="presOf" srcId="{932C5364-9E19-420A-830F-5FABA22C225E}" destId="{4BE6E94A-3FA1-46D4-A39A-6F29E66F0591}" srcOrd="0" destOrd="0" presId="urn:microsoft.com/office/officeart/2018/2/layout/IconCircleList"/>
    <dgm:cxn modelId="{B3C60047-4A27-4794-88F0-4A8FC29277D5}" srcId="{558DF09B-9849-48F7-833C-593CC6AE39EF}" destId="{932C5364-9E19-420A-830F-5FABA22C225E}" srcOrd="1" destOrd="0" parTransId="{C4FCCA05-948D-4885-AF12-28AAD49B7795}" sibTransId="{A55C15CC-C636-40C0-8CA0-A9CCC5AF228C}"/>
    <dgm:cxn modelId="{E3F6C34D-D13B-40FC-8552-A32A96A55DC7}" type="presOf" srcId="{4158AE94-7307-4EC3-B78E-0E9A49834C4C}" destId="{12ABA610-2BC5-43AF-90EA-5AB4BFD11367}" srcOrd="0" destOrd="0" presId="urn:microsoft.com/office/officeart/2018/2/layout/IconCircleList"/>
    <dgm:cxn modelId="{0AFB0373-7141-402F-ABD3-0FA9B7709D09}" type="presOf" srcId="{B3505B68-7A40-4A5F-808E-F20CCDAD0E82}" destId="{90FE1485-D1E2-4A3A-98F9-3513A79386E6}" srcOrd="0" destOrd="0" presId="urn:microsoft.com/office/officeart/2018/2/layout/IconCircleList"/>
    <dgm:cxn modelId="{9270DB81-02D9-4FA9-A5FC-3B45EA316650}" srcId="{558DF09B-9849-48F7-833C-593CC6AE39EF}" destId="{18710D7A-8385-4EE3-B251-9D45997C0FC4}" srcOrd="2" destOrd="0" parTransId="{CF51EA05-647D-4473-97A6-0E964C52FC91}" sibTransId="{D9BC859E-279B-42EE-BD15-E1ADADE01C29}"/>
    <dgm:cxn modelId="{2BC81699-6A25-4987-BF5C-6367B4738177}" type="presOf" srcId="{18710D7A-8385-4EE3-B251-9D45997C0FC4}" destId="{E5B176D0-D696-4BC6-8778-ACE37067BA6D}" srcOrd="0" destOrd="0" presId="urn:microsoft.com/office/officeart/2018/2/layout/IconCircleList"/>
    <dgm:cxn modelId="{8FC142AF-DBC9-4159-951A-2BD1C2875564}" srcId="{558DF09B-9849-48F7-833C-593CC6AE39EF}" destId="{B3505B68-7A40-4A5F-808E-F20CCDAD0E82}" srcOrd="3" destOrd="0" parTransId="{D2EEB7FC-33B5-4AE9-9A9A-BEDD8D5A165B}" sibTransId="{0BE897D5-4F1A-489B-85ED-7E7FE7F7A18A}"/>
    <dgm:cxn modelId="{6B497EB1-DD6F-469E-8680-8F072249370C}" type="presOf" srcId="{558DF09B-9849-48F7-833C-593CC6AE39EF}" destId="{2DCB4C7C-00CE-449C-8D5E-176F29B7933C}" srcOrd="0" destOrd="0" presId="urn:microsoft.com/office/officeart/2018/2/layout/IconCircleList"/>
    <dgm:cxn modelId="{889948BF-4DFE-423F-8E41-719E561678DD}" type="presOf" srcId="{0AAEB8FC-0BD8-454F-9433-23CB9C2901C6}" destId="{E725C797-74B5-42F9-B412-9B4C0576A96C}" srcOrd="0" destOrd="0" presId="urn:microsoft.com/office/officeart/2018/2/layout/IconCircleList"/>
    <dgm:cxn modelId="{80D4EDD2-F45F-4DCE-B672-39D59551F7BD}" type="presOf" srcId="{D9BC859E-279B-42EE-BD15-E1ADADE01C29}" destId="{961145F6-ED34-4D55-824F-1F742A2F4D76}" srcOrd="0" destOrd="0" presId="urn:microsoft.com/office/officeart/2018/2/layout/IconCircleList"/>
    <dgm:cxn modelId="{2E3FE6E5-BB4F-4E46-8691-2005BC91853E}" srcId="{558DF09B-9849-48F7-833C-593CC6AE39EF}" destId="{4158AE94-7307-4EC3-B78E-0E9A49834C4C}" srcOrd="0" destOrd="0" parTransId="{C56E1EA8-9601-4594-8D77-3EAF83B1F922}" sibTransId="{0AAEB8FC-0BD8-454F-9433-23CB9C2901C6}"/>
    <dgm:cxn modelId="{D4BF2CBB-F2B8-4084-8D83-F4C46E88D95F}" type="presParOf" srcId="{2DCB4C7C-00CE-449C-8D5E-176F29B7933C}" destId="{841D16AA-811A-4428-AA20-9CC1124C7433}" srcOrd="0" destOrd="0" presId="urn:microsoft.com/office/officeart/2018/2/layout/IconCircleList"/>
    <dgm:cxn modelId="{BABE72FE-97AE-4039-9815-2B29CC9731DC}" type="presParOf" srcId="{841D16AA-811A-4428-AA20-9CC1124C7433}" destId="{EEC0C226-1D81-42D0-818F-F0CFC01E1FED}" srcOrd="0" destOrd="0" presId="urn:microsoft.com/office/officeart/2018/2/layout/IconCircleList"/>
    <dgm:cxn modelId="{59DEF907-9A0F-451F-899E-64EDD7909022}" type="presParOf" srcId="{EEC0C226-1D81-42D0-818F-F0CFC01E1FED}" destId="{52A8C7A1-BC09-4AEF-BAAD-33440E177394}" srcOrd="0" destOrd="0" presId="urn:microsoft.com/office/officeart/2018/2/layout/IconCircleList"/>
    <dgm:cxn modelId="{180C4324-FEC6-42EB-867E-CD52BD9D50AF}" type="presParOf" srcId="{EEC0C226-1D81-42D0-818F-F0CFC01E1FED}" destId="{49B9C182-5E92-40B1-A727-FF4883D667F3}" srcOrd="1" destOrd="0" presId="urn:microsoft.com/office/officeart/2018/2/layout/IconCircleList"/>
    <dgm:cxn modelId="{53CD395D-5D48-4D98-B55C-C79798287149}" type="presParOf" srcId="{EEC0C226-1D81-42D0-818F-F0CFC01E1FED}" destId="{1A7C0BCB-CE6B-4339-A39E-9ABBDAAF9B30}" srcOrd="2" destOrd="0" presId="urn:microsoft.com/office/officeart/2018/2/layout/IconCircleList"/>
    <dgm:cxn modelId="{C9015D51-3479-4A6D-A5DA-7B5B39A25E59}" type="presParOf" srcId="{EEC0C226-1D81-42D0-818F-F0CFC01E1FED}" destId="{12ABA610-2BC5-43AF-90EA-5AB4BFD11367}" srcOrd="3" destOrd="0" presId="urn:microsoft.com/office/officeart/2018/2/layout/IconCircleList"/>
    <dgm:cxn modelId="{CD4F2AE9-37D6-40E4-BC5A-7E0515F944BD}" type="presParOf" srcId="{841D16AA-811A-4428-AA20-9CC1124C7433}" destId="{E725C797-74B5-42F9-B412-9B4C0576A96C}" srcOrd="1" destOrd="0" presId="urn:microsoft.com/office/officeart/2018/2/layout/IconCircleList"/>
    <dgm:cxn modelId="{13E26C92-1994-4556-8977-75EC40EC1068}" type="presParOf" srcId="{841D16AA-811A-4428-AA20-9CC1124C7433}" destId="{C2583F5F-CF10-4B55-AFCA-D468558F6406}" srcOrd="2" destOrd="0" presId="urn:microsoft.com/office/officeart/2018/2/layout/IconCircleList"/>
    <dgm:cxn modelId="{9B3002E0-682E-4CCD-9875-926979326618}" type="presParOf" srcId="{C2583F5F-CF10-4B55-AFCA-D468558F6406}" destId="{260FEC9A-5C05-44C0-8056-2C1BDC64DEE0}" srcOrd="0" destOrd="0" presId="urn:microsoft.com/office/officeart/2018/2/layout/IconCircleList"/>
    <dgm:cxn modelId="{D7F928A9-4751-4333-B3E5-422D9FD33678}" type="presParOf" srcId="{C2583F5F-CF10-4B55-AFCA-D468558F6406}" destId="{44075E07-FCFA-4D23-A866-35CC2C95288E}" srcOrd="1" destOrd="0" presId="urn:microsoft.com/office/officeart/2018/2/layout/IconCircleList"/>
    <dgm:cxn modelId="{8392BD83-D929-4326-86BF-1DB241D830AE}" type="presParOf" srcId="{C2583F5F-CF10-4B55-AFCA-D468558F6406}" destId="{5901D589-A223-4AD6-B5C4-C81515CE8D0A}" srcOrd="2" destOrd="0" presId="urn:microsoft.com/office/officeart/2018/2/layout/IconCircleList"/>
    <dgm:cxn modelId="{B7F22652-276E-469B-B11C-A9FCA141BB1E}" type="presParOf" srcId="{C2583F5F-CF10-4B55-AFCA-D468558F6406}" destId="{4BE6E94A-3FA1-46D4-A39A-6F29E66F0591}" srcOrd="3" destOrd="0" presId="urn:microsoft.com/office/officeart/2018/2/layout/IconCircleList"/>
    <dgm:cxn modelId="{D9015CC2-EC37-4FD5-AE4A-9FF08296F6D4}" type="presParOf" srcId="{841D16AA-811A-4428-AA20-9CC1124C7433}" destId="{FBD88EC6-8620-4E3F-ABF5-0FDB12A24D63}" srcOrd="3" destOrd="0" presId="urn:microsoft.com/office/officeart/2018/2/layout/IconCircleList"/>
    <dgm:cxn modelId="{86222261-D16A-430A-A884-A8F6C7544C10}" type="presParOf" srcId="{841D16AA-811A-4428-AA20-9CC1124C7433}" destId="{7271CE1C-D320-4906-83E0-67C07C685C06}" srcOrd="4" destOrd="0" presId="urn:microsoft.com/office/officeart/2018/2/layout/IconCircleList"/>
    <dgm:cxn modelId="{831837FB-8477-418C-935F-98C1344DE91B}" type="presParOf" srcId="{7271CE1C-D320-4906-83E0-67C07C685C06}" destId="{2E73E79B-D200-48C9-88D4-6D66830EB32E}" srcOrd="0" destOrd="0" presId="urn:microsoft.com/office/officeart/2018/2/layout/IconCircleList"/>
    <dgm:cxn modelId="{2F349AFA-CAA8-448B-90A9-8A497DFB1464}" type="presParOf" srcId="{7271CE1C-D320-4906-83E0-67C07C685C06}" destId="{C7BEFF72-B8DC-4729-B63A-35DC0051EBDB}" srcOrd="1" destOrd="0" presId="urn:microsoft.com/office/officeart/2018/2/layout/IconCircleList"/>
    <dgm:cxn modelId="{74D32DD8-593E-47E2-A571-4F8496732E5D}" type="presParOf" srcId="{7271CE1C-D320-4906-83E0-67C07C685C06}" destId="{07683B25-5EAD-4DF4-9F71-03035ECD7BD3}" srcOrd="2" destOrd="0" presId="urn:microsoft.com/office/officeart/2018/2/layout/IconCircleList"/>
    <dgm:cxn modelId="{49F5307E-B684-4153-B361-8495FB821E3F}" type="presParOf" srcId="{7271CE1C-D320-4906-83E0-67C07C685C06}" destId="{E5B176D0-D696-4BC6-8778-ACE37067BA6D}" srcOrd="3" destOrd="0" presId="urn:microsoft.com/office/officeart/2018/2/layout/IconCircleList"/>
    <dgm:cxn modelId="{3E7AC027-F369-44DE-A903-9C316052FF14}" type="presParOf" srcId="{841D16AA-811A-4428-AA20-9CC1124C7433}" destId="{961145F6-ED34-4D55-824F-1F742A2F4D76}" srcOrd="5" destOrd="0" presId="urn:microsoft.com/office/officeart/2018/2/layout/IconCircleList"/>
    <dgm:cxn modelId="{535F9C43-A285-4C38-AF13-20F7A3686FC6}" type="presParOf" srcId="{841D16AA-811A-4428-AA20-9CC1124C7433}" destId="{8283B6E5-7CAD-4A1E-BA96-39D6B1C82E34}" srcOrd="6" destOrd="0" presId="urn:microsoft.com/office/officeart/2018/2/layout/IconCircleList"/>
    <dgm:cxn modelId="{4730D1E2-3B1D-467C-8A4B-58C591EB1542}" type="presParOf" srcId="{8283B6E5-7CAD-4A1E-BA96-39D6B1C82E34}" destId="{C87869CA-06F7-4550-B549-E93BDEF2D3E9}" srcOrd="0" destOrd="0" presId="urn:microsoft.com/office/officeart/2018/2/layout/IconCircleList"/>
    <dgm:cxn modelId="{2D38A3B1-3C4A-4FD9-9BA7-C966B42B5F93}" type="presParOf" srcId="{8283B6E5-7CAD-4A1E-BA96-39D6B1C82E34}" destId="{A35F839F-9CF0-4833-B184-9651DA86621A}" srcOrd="1" destOrd="0" presId="urn:microsoft.com/office/officeart/2018/2/layout/IconCircleList"/>
    <dgm:cxn modelId="{67B32747-62BE-4E20-A5B8-336E17FCB1DF}" type="presParOf" srcId="{8283B6E5-7CAD-4A1E-BA96-39D6B1C82E34}" destId="{1A856844-D457-40F1-8618-9FC707B263B2}" srcOrd="2" destOrd="0" presId="urn:microsoft.com/office/officeart/2018/2/layout/IconCircleList"/>
    <dgm:cxn modelId="{CB1A1906-FBB2-49DA-9BCE-60A3D747EB50}" type="presParOf" srcId="{8283B6E5-7CAD-4A1E-BA96-39D6B1C82E34}" destId="{90FE1485-D1E2-4A3A-98F9-3513A79386E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6D54B-EB60-48C8-A350-8F0234B15A36}"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05682192-72D9-4CC1-983D-5D92DEDF05DD}">
      <dgm:prSet/>
      <dgm:spPr/>
      <dgm:t>
        <a:bodyPr/>
        <a:lstStyle/>
        <a:p>
          <a:r>
            <a:rPr lang="en-US" dirty="0"/>
            <a:t>Connection is critical for fostering collaboration, reducing waste, improving decision-making, and achieving the agency's mission effectively</a:t>
          </a:r>
        </a:p>
      </dgm:t>
    </dgm:pt>
    <dgm:pt modelId="{A5CC3ABF-B526-4ED5-9F46-AB4A55DA9667}" type="parTrans" cxnId="{CAAADE36-2B15-41D2-8F06-A988208163AA}">
      <dgm:prSet/>
      <dgm:spPr/>
      <dgm:t>
        <a:bodyPr/>
        <a:lstStyle/>
        <a:p>
          <a:endParaRPr lang="en-US"/>
        </a:p>
      </dgm:t>
    </dgm:pt>
    <dgm:pt modelId="{41F0D606-04D3-4A73-AC3A-AB1752B3CD82}" type="sibTrans" cxnId="{CAAADE36-2B15-41D2-8F06-A988208163AA}">
      <dgm:prSet phldrT="1" phldr="0"/>
      <dgm:spPr/>
      <dgm:t>
        <a:bodyPr/>
        <a:lstStyle/>
        <a:p>
          <a:endParaRPr lang="en-US"/>
        </a:p>
      </dgm:t>
    </dgm:pt>
    <dgm:pt modelId="{BBADC638-89DE-4821-B6B5-70E286386890}">
      <dgm:prSet/>
      <dgm:spPr/>
      <dgm:t>
        <a:bodyPr/>
        <a:lstStyle/>
        <a:p>
          <a:r>
            <a:rPr lang="en-US" dirty="0"/>
            <a:t>Without connection, we face inefficiencies, redundancies, and reactive management</a:t>
          </a:r>
        </a:p>
      </dgm:t>
    </dgm:pt>
    <dgm:pt modelId="{43271F89-45A9-4BAF-9F34-05F44D3A5F70}" type="parTrans" cxnId="{BA8E28F2-18F9-4DA0-9717-501A56674FB5}">
      <dgm:prSet/>
      <dgm:spPr/>
      <dgm:t>
        <a:bodyPr/>
        <a:lstStyle/>
        <a:p>
          <a:endParaRPr lang="en-US"/>
        </a:p>
      </dgm:t>
    </dgm:pt>
    <dgm:pt modelId="{7EACC410-0F24-48EB-AE1D-E160B25B903E}" type="sibTrans" cxnId="{BA8E28F2-18F9-4DA0-9717-501A56674FB5}">
      <dgm:prSet phldrT="2" phldr="0"/>
      <dgm:spPr/>
      <dgm:t>
        <a:bodyPr/>
        <a:lstStyle/>
        <a:p>
          <a:endParaRPr lang="en-US"/>
        </a:p>
      </dgm:t>
    </dgm:pt>
    <dgm:pt modelId="{A804DDF2-E7F5-40BF-8C51-7A3B9941B470}">
      <dgm:prSet/>
      <dgm:spPr/>
      <dgm:t>
        <a:bodyPr/>
        <a:lstStyle/>
        <a:p>
          <a:r>
            <a:rPr lang="en-US"/>
            <a:t>Connection is an ongoing effort. It’s about creating a culture where departments understand the importance of collaboration and are equipped to work together</a:t>
          </a:r>
        </a:p>
      </dgm:t>
    </dgm:pt>
    <dgm:pt modelId="{ADBAEC61-AA23-42EB-8A2D-C24B44EF544B}" type="parTrans" cxnId="{F110386A-6D41-4B91-A503-723E7BAAF734}">
      <dgm:prSet/>
      <dgm:spPr/>
      <dgm:t>
        <a:bodyPr/>
        <a:lstStyle/>
        <a:p>
          <a:endParaRPr lang="en-US"/>
        </a:p>
      </dgm:t>
    </dgm:pt>
    <dgm:pt modelId="{2EE20B44-F4E5-45AE-8482-3DB31BC12385}" type="sibTrans" cxnId="{F110386A-6D41-4B91-A503-723E7BAAF734}">
      <dgm:prSet phldrT="3" phldr="0"/>
      <dgm:spPr/>
      <dgm:t>
        <a:bodyPr/>
        <a:lstStyle/>
        <a:p>
          <a:endParaRPr lang="en-US"/>
        </a:p>
      </dgm:t>
    </dgm:pt>
    <dgm:pt modelId="{B73B3F83-E363-4C9D-B5D8-C7774EF8F106}" type="pres">
      <dgm:prSet presAssocID="{2FD6D54B-EB60-48C8-A350-8F0234B15A36}" presName="vert0" presStyleCnt="0">
        <dgm:presLayoutVars>
          <dgm:dir/>
          <dgm:animOne val="branch"/>
          <dgm:animLvl val="lvl"/>
        </dgm:presLayoutVars>
      </dgm:prSet>
      <dgm:spPr/>
    </dgm:pt>
    <dgm:pt modelId="{931382B8-9335-48F2-9646-30848D639218}" type="pres">
      <dgm:prSet presAssocID="{05682192-72D9-4CC1-983D-5D92DEDF05DD}" presName="thickLine" presStyleLbl="alignNode1" presStyleIdx="0" presStyleCnt="3"/>
      <dgm:spPr/>
    </dgm:pt>
    <dgm:pt modelId="{52CD237D-01F4-44BC-A090-09BB665AB7E2}" type="pres">
      <dgm:prSet presAssocID="{05682192-72D9-4CC1-983D-5D92DEDF05DD}" presName="horz1" presStyleCnt="0"/>
      <dgm:spPr/>
    </dgm:pt>
    <dgm:pt modelId="{1698B264-D3D9-44DA-9C76-150298744D88}" type="pres">
      <dgm:prSet presAssocID="{05682192-72D9-4CC1-983D-5D92DEDF05DD}" presName="tx1" presStyleLbl="revTx" presStyleIdx="0" presStyleCnt="3"/>
      <dgm:spPr/>
    </dgm:pt>
    <dgm:pt modelId="{858D0295-BFFA-4C4B-9F3B-DC5D3DB0CDAF}" type="pres">
      <dgm:prSet presAssocID="{05682192-72D9-4CC1-983D-5D92DEDF05DD}" presName="vert1" presStyleCnt="0"/>
      <dgm:spPr/>
    </dgm:pt>
    <dgm:pt modelId="{F1A30A16-B270-49AB-93A6-DBC129BD5B12}" type="pres">
      <dgm:prSet presAssocID="{BBADC638-89DE-4821-B6B5-70E286386890}" presName="thickLine" presStyleLbl="alignNode1" presStyleIdx="1" presStyleCnt="3"/>
      <dgm:spPr/>
    </dgm:pt>
    <dgm:pt modelId="{5C71EF47-7804-4E44-A318-777C17F4A1B3}" type="pres">
      <dgm:prSet presAssocID="{BBADC638-89DE-4821-B6B5-70E286386890}" presName="horz1" presStyleCnt="0"/>
      <dgm:spPr/>
    </dgm:pt>
    <dgm:pt modelId="{ABCA4B4A-646A-4D71-9749-80FF0059A04C}" type="pres">
      <dgm:prSet presAssocID="{BBADC638-89DE-4821-B6B5-70E286386890}" presName="tx1" presStyleLbl="revTx" presStyleIdx="1" presStyleCnt="3" custLinFactNeighborY="10505"/>
      <dgm:spPr/>
    </dgm:pt>
    <dgm:pt modelId="{7C481746-DE1C-441B-B14D-667D908A9615}" type="pres">
      <dgm:prSet presAssocID="{BBADC638-89DE-4821-B6B5-70E286386890}" presName="vert1" presStyleCnt="0"/>
      <dgm:spPr/>
    </dgm:pt>
    <dgm:pt modelId="{3606169A-BC6A-4CEA-98F1-D8CD4A6617F6}" type="pres">
      <dgm:prSet presAssocID="{A804DDF2-E7F5-40BF-8C51-7A3B9941B470}" presName="thickLine" presStyleLbl="alignNode1" presStyleIdx="2" presStyleCnt="3"/>
      <dgm:spPr/>
    </dgm:pt>
    <dgm:pt modelId="{3F87EFF2-533C-4F4A-BF16-495550C6A631}" type="pres">
      <dgm:prSet presAssocID="{A804DDF2-E7F5-40BF-8C51-7A3B9941B470}" presName="horz1" presStyleCnt="0"/>
      <dgm:spPr/>
    </dgm:pt>
    <dgm:pt modelId="{7A1C2D89-887A-4C5A-87F6-A0AE28D9ECDE}" type="pres">
      <dgm:prSet presAssocID="{A804DDF2-E7F5-40BF-8C51-7A3B9941B470}" presName="tx1" presStyleLbl="revTx" presStyleIdx="2" presStyleCnt="3"/>
      <dgm:spPr/>
    </dgm:pt>
    <dgm:pt modelId="{993E8C8A-5619-44CC-AD6F-4C955EF6D07B}" type="pres">
      <dgm:prSet presAssocID="{A804DDF2-E7F5-40BF-8C51-7A3B9941B470}" presName="vert1" presStyleCnt="0"/>
      <dgm:spPr/>
    </dgm:pt>
  </dgm:ptLst>
  <dgm:cxnLst>
    <dgm:cxn modelId="{CAAADE36-2B15-41D2-8F06-A988208163AA}" srcId="{2FD6D54B-EB60-48C8-A350-8F0234B15A36}" destId="{05682192-72D9-4CC1-983D-5D92DEDF05DD}" srcOrd="0" destOrd="0" parTransId="{A5CC3ABF-B526-4ED5-9F46-AB4A55DA9667}" sibTransId="{41F0D606-04D3-4A73-AC3A-AB1752B3CD82}"/>
    <dgm:cxn modelId="{F110386A-6D41-4B91-A503-723E7BAAF734}" srcId="{2FD6D54B-EB60-48C8-A350-8F0234B15A36}" destId="{A804DDF2-E7F5-40BF-8C51-7A3B9941B470}" srcOrd="2" destOrd="0" parTransId="{ADBAEC61-AA23-42EB-8A2D-C24B44EF544B}" sibTransId="{2EE20B44-F4E5-45AE-8482-3DB31BC12385}"/>
    <dgm:cxn modelId="{14D14773-FA78-4943-8822-8227EE172057}" type="presOf" srcId="{05682192-72D9-4CC1-983D-5D92DEDF05DD}" destId="{1698B264-D3D9-44DA-9C76-150298744D88}" srcOrd="0" destOrd="0" presId="urn:microsoft.com/office/officeart/2008/layout/LinedList"/>
    <dgm:cxn modelId="{3C4EA0B3-63D6-45F8-B3D6-95C16FCB4E46}" type="presOf" srcId="{A804DDF2-E7F5-40BF-8C51-7A3B9941B470}" destId="{7A1C2D89-887A-4C5A-87F6-A0AE28D9ECDE}" srcOrd="0" destOrd="0" presId="urn:microsoft.com/office/officeart/2008/layout/LinedList"/>
    <dgm:cxn modelId="{46E51ABD-EC37-4879-A36E-92BA7FA2CE65}" type="presOf" srcId="{BBADC638-89DE-4821-B6B5-70E286386890}" destId="{ABCA4B4A-646A-4D71-9749-80FF0059A04C}" srcOrd="0" destOrd="0" presId="urn:microsoft.com/office/officeart/2008/layout/LinedList"/>
    <dgm:cxn modelId="{202CBED9-CDB2-4748-80E8-87E6B3F3A657}" type="presOf" srcId="{2FD6D54B-EB60-48C8-A350-8F0234B15A36}" destId="{B73B3F83-E363-4C9D-B5D8-C7774EF8F106}" srcOrd="0" destOrd="0" presId="urn:microsoft.com/office/officeart/2008/layout/LinedList"/>
    <dgm:cxn modelId="{BA8E28F2-18F9-4DA0-9717-501A56674FB5}" srcId="{2FD6D54B-EB60-48C8-A350-8F0234B15A36}" destId="{BBADC638-89DE-4821-B6B5-70E286386890}" srcOrd="1" destOrd="0" parTransId="{43271F89-45A9-4BAF-9F34-05F44D3A5F70}" sibTransId="{7EACC410-0F24-48EB-AE1D-E160B25B903E}"/>
    <dgm:cxn modelId="{FA917A94-DB74-4CF9-AB11-5AED795B4774}" type="presParOf" srcId="{B73B3F83-E363-4C9D-B5D8-C7774EF8F106}" destId="{931382B8-9335-48F2-9646-30848D639218}" srcOrd="0" destOrd="0" presId="urn:microsoft.com/office/officeart/2008/layout/LinedList"/>
    <dgm:cxn modelId="{B6BB20A1-0D2E-4A93-8A51-4D3A65E87E51}" type="presParOf" srcId="{B73B3F83-E363-4C9D-B5D8-C7774EF8F106}" destId="{52CD237D-01F4-44BC-A090-09BB665AB7E2}" srcOrd="1" destOrd="0" presId="urn:microsoft.com/office/officeart/2008/layout/LinedList"/>
    <dgm:cxn modelId="{382716FB-7E17-4FFC-AAF7-ED820169386B}" type="presParOf" srcId="{52CD237D-01F4-44BC-A090-09BB665AB7E2}" destId="{1698B264-D3D9-44DA-9C76-150298744D88}" srcOrd="0" destOrd="0" presId="urn:microsoft.com/office/officeart/2008/layout/LinedList"/>
    <dgm:cxn modelId="{B68E03D6-896A-44C6-B16E-FE10972C3F38}" type="presParOf" srcId="{52CD237D-01F4-44BC-A090-09BB665AB7E2}" destId="{858D0295-BFFA-4C4B-9F3B-DC5D3DB0CDAF}" srcOrd="1" destOrd="0" presId="urn:microsoft.com/office/officeart/2008/layout/LinedList"/>
    <dgm:cxn modelId="{7222F7F2-2E9F-450C-93F2-674087BFEFCE}" type="presParOf" srcId="{B73B3F83-E363-4C9D-B5D8-C7774EF8F106}" destId="{F1A30A16-B270-49AB-93A6-DBC129BD5B12}" srcOrd="2" destOrd="0" presId="urn:microsoft.com/office/officeart/2008/layout/LinedList"/>
    <dgm:cxn modelId="{A4D6D3E1-9237-4E72-BE6C-0407AA8238FB}" type="presParOf" srcId="{B73B3F83-E363-4C9D-B5D8-C7774EF8F106}" destId="{5C71EF47-7804-4E44-A318-777C17F4A1B3}" srcOrd="3" destOrd="0" presId="urn:microsoft.com/office/officeart/2008/layout/LinedList"/>
    <dgm:cxn modelId="{8D726333-8153-4302-B1D2-3C3015764CDA}" type="presParOf" srcId="{5C71EF47-7804-4E44-A318-777C17F4A1B3}" destId="{ABCA4B4A-646A-4D71-9749-80FF0059A04C}" srcOrd="0" destOrd="0" presId="urn:microsoft.com/office/officeart/2008/layout/LinedList"/>
    <dgm:cxn modelId="{29EB160E-379A-45A8-B9AD-4AB600ED5306}" type="presParOf" srcId="{5C71EF47-7804-4E44-A318-777C17F4A1B3}" destId="{7C481746-DE1C-441B-B14D-667D908A9615}" srcOrd="1" destOrd="0" presId="urn:microsoft.com/office/officeart/2008/layout/LinedList"/>
    <dgm:cxn modelId="{AC23AD39-EC2B-4424-8AC2-83BB2D04197C}" type="presParOf" srcId="{B73B3F83-E363-4C9D-B5D8-C7774EF8F106}" destId="{3606169A-BC6A-4CEA-98F1-D8CD4A6617F6}" srcOrd="4" destOrd="0" presId="urn:microsoft.com/office/officeart/2008/layout/LinedList"/>
    <dgm:cxn modelId="{99885FB4-715C-439B-87A2-DD12D8E863EE}" type="presParOf" srcId="{B73B3F83-E363-4C9D-B5D8-C7774EF8F106}" destId="{3F87EFF2-533C-4F4A-BF16-495550C6A631}" srcOrd="5" destOrd="0" presId="urn:microsoft.com/office/officeart/2008/layout/LinedList"/>
    <dgm:cxn modelId="{A1DD19A2-2700-4DD1-9AAE-28348ED2F757}" type="presParOf" srcId="{3F87EFF2-533C-4F4A-BF16-495550C6A631}" destId="{7A1C2D89-887A-4C5A-87F6-A0AE28D9ECDE}" srcOrd="0" destOrd="0" presId="urn:microsoft.com/office/officeart/2008/layout/LinedList"/>
    <dgm:cxn modelId="{06BCEAF9-677F-43C7-9EC4-531B01831A88}" type="presParOf" srcId="{3F87EFF2-533C-4F4A-BF16-495550C6A631}" destId="{993E8C8A-5619-44CC-AD6F-4C955EF6D07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80F1F-A5D7-42DD-AB4B-8106E1009954}" type="doc">
      <dgm:prSet loTypeId="urn:microsoft.com/office/officeart/2005/8/layout/bProcess2" loCatId="process" qsTypeId="urn:microsoft.com/office/officeart/2005/8/quickstyle/simple2" qsCatId="simple" csTypeId="urn:microsoft.com/office/officeart/2005/8/colors/colorful2" csCatId="colorful" phldr="1"/>
      <dgm:spPr/>
      <dgm:t>
        <a:bodyPr/>
        <a:lstStyle/>
        <a:p>
          <a:endParaRPr lang="en-US"/>
        </a:p>
      </dgm:t>
    </dgm:pt>
    <dgm:pt modelId="{503352C9-6774-43A5-B49B-EB2180FAB1A4}">
      <dgm:prSet/>
      <dgm:spPr/>
      <dgm:t>
        <a:bodyPr/>
        <a:lstStyle/>
        <a:p>
          <a:r>
            <a:rPr lang="en-US" dirty="0"/>
            <a:t>Think about </a:t>
          </a:r>
          <a:r>
            <a:rPr lang="en-US" u="sng" dirty="0"/>
            <a:t>one</a:t>
          </a:r>
          <a:r>
            <a:rPr lang="en-US" dirty="0"/>
            <a:t> </a:t>
          </a:r>
          <a:r>
            <a:rPr lang="en-US" u="sng" dirty="0"/>
            <a:t>area</a:t>
          </a:r>
          <a:r>
            <a:rPr lang="en-US" dirty="0"/>
            <a:t> in your agency where connections can be improved </a:t>
          </a:r>
        </a:p>
      </dgm:t>
    </dgm:pt>
    <dgm:pt modelId="{9348956E-4B44-4B57-99E4-B7E49FC26579}" type="parTrans" cxnId="{FDB18E24-0DBC-429C-B128-1CF278C02DAD}">
      <dgm:prSet/>
      <dgm:spPr/>
      <dgm:t>
        <a:bodyPr/>
        <a:lstStyle/>
        <a:p>
          <a:endParaRPr lang="en-US"/>
        </a:p>
      </dgm:t>
    </dgm:pt>
    <dgm:pt modelId="{AD5108AF-A377-43BB-A2CE-A6DF39D559D6}" type="sibTrans" cxnId="{FDB18E24-0DBC-429C-B128-1CF278C02DAD}">
      <dgm:prSet/>
      <dgm:spPr/>
      <dgm:t>
        <a:bodyPr/>
        <a:lstStyle/>
        <a:p>
          <a:endParaRPr lang="en-US"/>
        </a:p>
      </dgm:t>
    </dgm:pt>
    <dgm:pt modelId="{B0C7FB0A-AC8D-4BA8-A54B-CC5C502D31AF}">
      <dgm:prSet/>
      <dgm:spPr/>
      <dgm:t>
        <a:bodyPr/>
        <a:lstStyle/>
        <a:p>
          <a:r>
            <a:rPr lang="en-US" dirty="0"/>
            <a:t>Take </a:t>
          </a:r>
          <a:r>
            <a:rPr lang="en-US" u="sng" dirty="0"/>
            <a:t>actionable</a:t>
          </a:r>
          <a:r>
            <a:rPr lang="en-US" dirty="0"/>
            <a:t> steps toward fostering collaboration</a:t>
          </a:r>
        </a:p>
      </dgm:t>
    </dgm:pt>
    <dgm:pt modelId="{9414F626-09B1-40E5-987C-6B9794E66B02}" type="parTrans" cxnId="{C07D8BFE-55EB-481E-A396-8323E8C9CDF6}">
      <dgm:prSet/>
      <dgm:spPr/>
      <dgm:t>
        <a:bodyPr/>
        <a:lstStyle/>
        <a:p>
          <a:endParaRPr lang="en-US"/>
        </a:p>
      </dgm:t>
    </dgm:pt>
    <dgm:pt modelId="{349E6D8F-E78F-4877-AB24-DF969EFC9A4F}" type="sibTrans" cxnId="{C07D8BFE-55EB-481E-A396-8323E8C9CDF6}">
      <dgm:prSet/>
      <dgm:spPr/>
      <dgm:t>
        <a:bodyPr/>
        <a:lstStyle/>
        <a:p>
          <a:endParaRPr lang="en-US"/>
        </a:p>
      </dgm:t>
    </dgm:pt>
    <dgm:pt modelId="{FD79A7BB-E37C-4ED8-B9A1-69E1D7E6BBEF}" type="pres">
      <dgm:prSet presAssocID="{A9F80F1F-A5D7-42DD-AB4B-8106E1009954}" presName="diagram" presStyleCnt="0">
        <dgm:presLayoutVars>
          <dgm:dir/>
          <dgm:resizeHandles/>
        </dgm:presLayoutVars>
      </dgm:prSet>
      <dgm:spPr/>
    </dgm:pt>
    <dgm:pt modelId="{00E95D02-719B-4787-8918-78E7783B1DD9}" type="pres">
      <dgm:prSet presAssocID="{503352C9-6774-43A5-B49B-EB2180FAB1A4}" presName="firstNode" presStyleLbl="node1" presStyleIdx="0" presStyleCnt="2">
        <dgm:presLayoutVars>
          <dgm:bulletEnabled val="1"/>
        </dgm:presLayoutVars>
      </dgm:prSet>
      <dgm:spPr/>
    </dgm:pt>
    <dgm:pt modelId="{7F3FA620-50A6-493F-9A7A-6E8F6939A21B}" type="pres">
      <dgm:prSet presAssocID="{AD5108AF-A377-43BB-A2CE-A6DF39D559D6}" presName="sibTrans" presStyleLbl="sibTrans2D1" presStyleIdx="0" presStyleCnt="1"/>
      <dgm:spPr/>
    </dgm:pt>
    <dgm:pt modelId="{87E35F86-C93E-4454-B561-DC187B6B7C89}" type="pres">
      <dgm:prSet presAssocID="{B0C7FB0A-AC8D-4BA8-A54B-CC5C502D31AF}" presName="lastNode" presStyleLbl="node1" presStyleIdx="1" presStyleCnt="2">
        <dgm:presLayoutVars>
          <dgm:bulletEnabled val="1"/>
        </dgm:presLayoutVars>
      </dgm:prSet>
      <dgm:spPr/>
    </dgm:pt>
  </dgm:ptLst>
  <dgm:cxnLst>
    <dgm:cxn modelId="{651F1701-1FFB-4D7D-95FE-F9E7BB785F20}" type="presOf" srcId="{AD5108AF-A377-43BB-A2CE-A6DF39D559D6}" destId="{7F3FA620-50A6-493F-9A7A-6E8F6939A21B}" srcOrd="0" destOrd="0" presId="urn:microsoft.com/office/officeart/2005/8/layout/bProcess2"/>
    <dgm:cxn modelId="{F1CD420A-819E-48D9-A706-54DC6B051A26}" type="presOf" srcId="{A9F80F1F-A5D7-42DD-AB4B-8106E1009954}" destId="{FD79A7BB-E37C-4ED8-B9A1-69E1D7E6BBEF}" srcOrd="0" destOrd="0" presId="urn:microsoft.com/office/officeart/2005/8/layout/bProcess2"/>
    <dgm:cxn modelId="{FDB18E24-0DBC-429C-B128-1CF278C02DAD}" srcId="{A9F80F1F-A5D7-42DD-AB4B-8106E1009954}" destId="{503352C9-6774-43A5-B49B-EB2180FAB1A4}" srcOrd="0" destOrd="0" parTransId="{9348956E-4B44-4B57-99E4-B7E49FC26579}" sibTransId="{AD5108AF-A377-43BB-A2CE-A6DF39D559D6}"/>
    <dgm:cxn modelId="{603CFC58-3089-42FD-8511-B222B779CFEA}" type="presOf" srcId="{503352C9-6774-43A5-B49B-EB2180FAB1A4}" destId="{00E95D02-719B-4787-8918-78E7783B1DD9}" srcOrd="0" destOrd="0" presId="urn:microsoft.com/office/officeart/2005/8/layout/bProcess2"/>
    <dgm:cxn modelId="{26D04EFC-5B53-4BFC-BE79-E47537F047BD}" type="presOf" srcId="{B0C7FB0A-AC8D-4BA8-A54B-CC5C502D31AF}" destId="{87E35F86-C93E-4454-B561-DC187B6B7C89}" srcOrd="0" destOrd="0" presId="urn:microsoft.com/office/officeart/2005/8/layout/bProcess2"/>
    <dgm:cxn modelId="{C07D8BFE-55EB-481E-A396-8323E8C9CDF6}" srcId="{A9F80F1F-A5D7-42DD-AB4B-8106E1009954}" destId="{B0C7FB0A-AC8D-4BA8-A54B-CC5C502D31AF}" srcOrd="1" destOrd="0" parTransId="{9414F626-09B1-40E5-987C-6B9794E66B02}" sibTransId="{349E6D8F-E78F-4877-AB24-DF969EFC9A4F}"/>
    <dgm:cxn modelId="{E779E6BB-63E8-4B3C-859F-22A3BA1CC9D2}" type="presParOf" srcId="{FD79A7BB-E37C-4ED8-B9A1-69E1D7E6BBEF}" destId="{00E95D02-719B-4787-8918-78E7783B1DD9}" srcOrd="0" destOrd="0" presId="urn:microsoft.com/office/officeart/2005/8/layout/bProcess2"/>
    <dgm:cxn modelId="{8625AA2B-BA38-4E11-8B32-3FD74AE7ED1C}" type="presParOf" srcId="{FD79A7BB-E37C-4ED8-B9A1-69E1D7E6BBEF}" destId="{7F3FA620-50A6-493F-9A7A-6E8F6939A21B}" srcOrd="1" destOrd="0" presId="urn:microsoft.com/office/officeart/2005/8/layout/bProcess2"/>
    <dgm:cxn modelId="{C593AAFF-58A7-45BC-81E2-E916F1944F92}" type="presParOf" srcId="{FD79A7BB-E37C-4ED8-B9A1-69E1D7E6BBEF}" destId="{87E35F86-C93E-4454-B561-DC187B6B7C89}" srcOrd="2"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D5996-F5B0-40BF-85B5-57319C3989BA}">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Why connections matter</a:t>
          </a:r>
        </a:p>
      </dsp:txBody>
      <dsp:txXfrm>
        <a:off x="38234" y="38234"/>
        <a:ext cx="7529629" cy="1228933"/>
      </dsp:txXfrm>
    </dsp:sp>
    <dsp:sp modelId="{EB5C71BC-CBFB-4595-BFCE-C6E87BC4AEEA}">
      <dsp:nvSpPr>
        <dsp:cNvPr id="0" name=""/>
        <dsp:cNvSpPr/>
      </dsp:nvSpPr>
      <dsp:spPr>
        <a:xfrm>
          <a:off x="788669" y="1522968"/>
          <a:ext cx="8938260" cy="130540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The consequences of disconnected systems</a:t>
          </a:r>
        </a:p>
      </dsp:txBody>
      <dsp:txXfrm>
        <a:off x="826903" y="1561202"/>
        <a:ext cx="7224611" cy="1228933"/>
      </dsp:txXfrm>
    </dsp:sp>
    <dsp:sp modelId="{810DD859-8EE3-4EDC-902F-AE286389D257}">
      <dsp:nvSpPr>
        <dsp:cNvPr id="0" name=""/>
        <dsp:cNvSpPr/>
      </dsp:nvSpPr>
      <dsp:spPr>
        <a:xfrm>
          <a:off x="1577339" y="3045936"/>
          <a:ext cx="8938260" cy="130540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Strategies for building strong connections across departments</a:t>
          </a:r>
        </a:p>
      </dsp:txBody>
      <dsp:txXfrm>
        <a:off x="1615573" y="3084170"/>
        <a:ext cx="7224611" cy="1228933"/>
      </dsp:txXfrm>
    </dsp:sp>
    <dsp:sp modelId="{366CECC3-8DEC-4D23-8B63-8779749F8BDA}">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71F4B645-E892-4ED7-963E-57B126791FAA}">
      <dsp:nvSpPr>
        <dsp:cNvPr id="0" name=""/>
        <dsp:cNvSpPr/>
      </dsp:nvSpPr>
      <dsp:spPr>
        <a:xfrm>
          <a:off x="8878419"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8C7A1-BC09-4AEF-BAAD-33440E177394}">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C182-5E92-40B1-A727-FF4883D667F3}">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BA610-2BC5-43AF-90EA-5AB4BFD11367}">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Fostering a culture of collaboration</a:t>
          </a:r>
        </a:p>
      </dsp:txBody>
      <dsp:txXfrm>
        <a:off x="1948202" y="159118"/>
        <a:ext cx="3233964" cy="1371985"/>
      </dsp:txXfrm>
    </dsp:sp>
    <dsp:sp modelId="{260FEC9A-5C05-44C0-8056-2C1BDC64DEE0}">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75E07-FCFA-4D23-A866-35CC2C95288E}">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E6E94A-3FA1-46D4-A39A-6F29E66F0591}">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Integrating systems and processes</a:t>
          </a:r>
        </a:p>
      </dsp:txBody>
      <dsp:txXfrm>
        <a:off x="7411643" y="159118"/>
        <a:ext cx="3233964" cy="1371985"/>
      </dsp:txXfrm>
    </dsp:sp>
    <dsp:sp modelId="{2E73E79B-D200-48C9-88D4-6D66830EB32E}">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EFF72-B8DC-4729-B63A-35DC0051EBDB}">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176D0-D696-4BC6-8778-ACE37067BA6D}">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Promoting connection</a:t>
          </a:r>
        </a:p>
      </dsp:txBody>
      <dsp:txXfrm>
        <a:off x="1948202" y="2158301"/>
        <a:ext cx="3233964" cy="1371985"/>
      </dsp:txXfrm>
    </dsp:sp>
    <dsp:sp modelId="{C87869CA-06F7-4550-B549-E93BDEF2D3E9}">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5F839F-9CF0-4833-B184-9651DA86621A}">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E1485-D1E2-4A3A-98F9-3513A79386E6}">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Training and development</a:t>
          </a:r>
        </a:p>
      </dsp:txBody>
      <dsp:txXfrm>
        <a:off x="7411643" y="2158301"/>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382B8-9335-48F2-9646-30848D639218}">
      <dsp:nvSpPr>
        <dsp:cNvPr id="0" name=""/>
        <dsp:cNvSpPr/>
      </dsp:nvSpPr>
      <dsp:spPr>
        <a:xfrm>
          <a:off x="0" y="212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698B264-D3D9-44DA-9C76-150298744D8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Connection is critical for fostering collaboration, reducing waste, improving decision-making, and achieving the agency's mission effectively</a:t>
          </a:r>
        </a:p>
      </dsp:txBody>
      <dsp:txXfrm>
        <a:off x="0" y="2124"/>
        <a:ext cx="10515600" cy="1449029"/>
      </dsp:txXfrm>
    </dsp:sp>
    <dsp:sp modelId="{F1A30A16-B270-49AB-93A6-DBC129BD5B12}">
      <dsp:nvSpPr>
        <dsp:cNvPr id="0" name=""/>
        <dsp:cNvSpPr/>
      </dsp:nvSpPr>
      <dsp:spPr>
        <a:xfrm>
          <a:off x="0" y="1451154"/>
          <a:ext cx="10515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CA4B4A-646A-4D71-9749-80FF0059A04C}">
      <dsp:nvSpPr>
        <dsp:cNvPr id="0" name=""/>
        <dsp:cNvSpPr/>
      </dsp:nvSpPr>
      <dsp:spPr>
        <a:xfrm>
          <a:off x="0" y="160337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Without connection, we face inefficiencies, redundancies, and reactive management</a:t>
          </a:r>
        </a:p>
      </dsp:txBody>
      <dsp:txXfrm>
        <a:off x="0" y="1603374"/>
        <a:ext cx="10515600" cy="1449029"/>
      </dsp:txXfrm>
    </dsp:sp>
    <dsp:sp modelId="{3606169A-BC6A-4CEA-98F1-D8CD4A6617F6}">
      <dsp:nvSpPr>
        <dsp:cNvPr id="0" name=""/>
        <dsp:cNvSpPr/>
      </dsp:nvSpPr>
      <dsp:spPr>
        <a:xfrm>
          <a:off x="0" y="2900183"/>
          <a:ext cx="1051560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1C2D89-887A-4C5A-87F6-A0AE28D9ECD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Connection is an ongoing effort. It’s about creating a culture where departments understand the importance of collaboration and are equipped to work together</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5D02-719B-4787-8918-78E7783B1DD9}">
      <dsp:nvSpPr>
        <dsp:cNvPr id="0" name=""/>
        <dsp:cNvSpPr/>
      </dsp:nvSpPr>
      <dsp:spPr>
        <a:xfrm>
          <a:off x="1283" y="73062"/>
          <a:ext cx="4205213" cy="42052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Think about </a:t>
          </a:r>
          <a:r>
            <a:rPr lang="en-US" sz="3300" u="sng" kern="1200" dirty="0"/>
            <a:t>one</a:t>
          </a:r>
          <a:r>
            <a:rPr lang="en-US" sz="3300" kern="1200" dirty="0"/>
            <a:t> </a:t>
          </a:r>
          <a:r>
            <a:rPr lang="en-US" sz="3300" u="sng" kern="1200" dirty="0"/>
            <a:t>area</a:t>
          </a:r>
          <a:r>
            <a:rPr lang="en-US" sz="3300" kern="1200" dirty="0"/>
            <a:t> in your agency where connections can be improved </a:t>
          </a:r>
        </a:p>
      </dsp:txBody>
      <dsp:txXfrm>
        <a:off x="617122" y="688901"/>
        <a:ext cx="2973535" cy="2973535"/>
      </dsp:txXfrm>
    </dsp:sp>
    <dsp:sp modelId="{7F3FA620-50A6-493F-9A7A-6E8F6939A21B}">
      <dsp:nvSpPr>
        <dsp:cNvPr id="0" name=""/>
        <dsp:cNvSpPr/>
      </dsp:nvSpPr>
      <dsp:spPr>
        <a:xfrm rot="5400000">
          <a:off x="4553426" y="1618478"/>
          <a:ext cx="1471824" cy="111438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7E35F86-C93E-4454-B561-DC187B6B7C89}">
      <dsp:nvSpPr>
        <dsp:cNvPr id="0" name=""/>
        <dsp:cNvSpPr/>
      </dsp:nvSpPr>
      <dsp:spPr>
        <a:xfrm>
          <a:off x="6309103" y="73062"/>
          <a:ext cx="4205213" cy="4205213"/>
        </a:xfrm>
        <a:prstGeom prst="ellipse">
          <a:avLst/>
        </a:prstGeom>
        <a:solidFill>
          <a:schemeClr val="accent2">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Take </a:t>
          </a:r>
          <a:r>
            <a:rPr lang="en-US" sz="3300" u="sng" kern="1200" dirty="0"/>
            <a:t>actionable</a:t>
          </a:r>
          <a:r>
            <a:rPr lang="en-US" sz="3300" kern="1200" dirty="0"/>
            <a:t> steps toward fostering collaboration</a:t>
          </a:r>
        </a:p>
      </dsp:txBody>
      <dsp:txXfrm>
        <a:off x="6924942" y="688901"/>
        <a:ext cx="2973535" cy="29735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3C9EF-B4E4-470F-A48A-9CD524967CF9}"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86773-69D3-4E52-84A3-C1BB61B35809}" type="slidenum">
              <a:rPr lang="en-US" smtClean="0"/>
              <a:t>‹#›</a:t>
            </a:fld>
            <a:endParaRPr lang="en-US"/>
          </a:p>
        </p:txBody>
      </p:sp>
    </p:spTree>
    <p:extLst>
      <p:ext uri="{BB962C8B-B14F-4D97-AF65-F5344CB8AC3E}">
        <p14:creationId xmlns:p14="http://schemas.microsoft.com/office/powerpoint/2010/main" val="15944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1. Introduction (5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Opening statement:</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Connection is at the heart of effective governance and public service. As public servants, we are tasked with delivering results to citizens, and to do so effectively, we must break down silos and work together.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Personal connection to the theme:</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Briefly share your experience as an internal auditor and how you've seen the impact of strong connections between departments versus the lack of them.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r>
              <a:rPr lang="en-US" b="1" dirty="0">
                <a:solidFill>
                  <a:srgbClr val="FF0000"/>
                </a:solidFill>
              </a:rPr>
              <a:t>** Poll group – large vs. small agency -- mgmt. vs. line staff  -- how many with less than 2 years in state government **</a:t>
            </a:r>
          </a:p>
        </p:txBody>
      </p:sp>
      <p:sp>
        <p:nvSpPr>
          <p:cNvPr id="4" name="Slide Number Placeholder 3"/>
          <p:cNvSpPr>
            <a:spLocks noGrp="1"/>
          </p:cNvSpPr>
          <p:nvPr>
            <p:ph type="sldNum" sz="quarter" idx="5"/>
          </p:nvPr>
        </p:nvSpPr>
        <p:spPr/>
        <p:txBody>
          <a:bodyPr/>
          <a:lstStyle/>
          <a:p>
            <a:fld id="{59C86773-69D3-4E52-84A3-C1BB61B35809}" type="slidenum">
              <a:rPr lang="en-US" smtClean="0"/>
              <a:t>1</a:t>
            </a:fld>
            <a:endParaRPr lang="en-US"/>
          </a:p>
        </p:txBody>
      </p:sp>
    </p:spTree>
    <p:extLst>
      <p:ext uri="{BB962C8B-B14F-4D97-AF65-F5344CB8AC3E}">
        <p14:creationId xmlns:p14="http://schemas.microsoft.com/office/powerpoint/2010/main" val="4392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86773-69D3-4E52-84A3-C1BB61B35809}" type="slidenum">
              <a:rPr lang="en-US" smtClean="0"/>
              <a:t>10</a:t>
            </a:fld>
            <a:endParaRPr lang="en-US"/>
          </a:p>
        </p:txBody>
      </p:sp>
    </p:spTree>
    <p:extLst>
      <p:ext uri="{BB962C8B-B14F-4D97-AF65-F5344CB8AC3E}">
        <p14:creationId xmlns:p14="http://schemas.microsoft.com/office/powerpoint/2010/main" val="143613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Overview of what we will cover:</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Why connection matters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The consequences of disconnected systems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Strategies for building strong connections across departments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2</a:t>
            </a:fld>
            <a:endParaRPr lang="en-US"/>
          </a:p>
        </p:txBody>
      </p:sp>
    </p:spTree>
    <p:extLst>
      <p:ext uri="{BB962C8B-B14F-4D97-AF65-F5344CB8AC3E}">
        <p14:creationId xmlns:p14="http://schemas.microsoft.com/office/powerpoint/2010/main" val="56233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2. Why Connect? (10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Connection is about collaboration: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Collaboration is the foundation of innovation, efficiency, and problem-solving. When we connect, we tap into collective knowledge, expertise, and resources.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"Why do we want to connect?" – The ultimate goal is to align our daily work with the mission of the agency and improve outcomes for the public.</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Connecting work to the agency’s mission: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Every department, from procurement to human resources, plays a role in fulfilling the agency's mission. Understanding how individual contributions tie into the larger goal enhances engagement and impact.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 need to connect legislative intent to action: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Often, there’s a disconnect between legislative intent and agency implementation. Connecting these dots ensures that the work done at the ground level aligns with the broader legislative goals and public needs.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Building a connected system:</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Systems must connect:</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Think of the agency as a network of interconnected systems. Procurement, accounting, HR, and program departments must share information and collaborate seamlessly.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3</a:t>
            </a:fld>
            <a:endParaRPr lang="en-US"/>
          </a:p>
        </p:txBody>
      </p:sp>
    </p:spTree>
    <p:extLst>
      <p:ext uri="{BB962C8B-B14F-4D97-AF65-F5344CB8AC3E}">
        <p14:creationId xmlns:p14="http://schemas.microsoft.com/office/powerpoint/2010/main" val="3613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What Happens When We Don’t Connect? (10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Silos:</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Without connection, we create silos – isolated departments that don’t share information or collaborate. This can lead to inefficiency and missed opportunities.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Procurement unaware of a HR need, leading to delays or mismatched hires.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Waste and redundancies:</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Unconnected departments often duplicate efforts, wasting time and resources. An easy example: multiple departments creating their own reports instead of collaborating on a unified system.</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Two departments purchasing similar software or services without coordination.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Being reactive instead of strategic:</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When we don’t connect, we tend to be reactive, responding to problems rather than anticipating and addressing them in a proactive, strategic manner.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Reactive auditing due to poor communication versus strategic, forward-thinking auditing based on connected systems.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4</a:t>
            </a:fld>
            <a:endParaRPr lang="en-US"/>
          </a:p>
        </p:txBody>
      </p:sp>
    </p:spTree>
    <p:extLst>
      <p:ext uri="{BB962C8B-B14F-4D97-AF65-F5344CB8AC3E}">
        <p14:creationId xmlns:p14="http://schemas.microsoft.com/office/powerpoint/2010/main" val="241655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 Benefits of Connection (10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Increased efficiency:</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Connecting departments leads to streamlined processes, fewer redundancies, and better resource allocation.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Shared data across departments can eliminate the need for duplicate data entry, reducing errors and delays.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Improved outcomes:</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When departments align, they create more effective solutions and achieve better results. Agencies can fulfill their mission with greater accuracy and impact.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Informed decision-making:</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Connection allows for better decision-making, as decision-makers have access to complete, relevant data from all departments.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A more strategic approach:</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When systems are connected, departments can focus on long-term strategic goals rather than short-term issues.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9C86773-69D3-4E52-84A3-C1BB61B35809}" type="slidenum">
              <a:rPr lang="en-US" smtClean="0"/>
              <a:t>5</a:t>
            </a:fld>
            <a:endParaRPr lang="en-US"/>
          </a:p>
        </p:txBody>
      </p:sp>
    </p:spTree>
    <p:extLst>
      <p:ext uri="{BB962C8B-B14F-4D97-AF65-F5344CB8AC3E}">
        <p14:creationId xmlns:p14="http://schemas.microsoft.com/office/powerpoint/2010/main" val="46521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 Building Strong Connections (15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Fostering a culture of collaboration: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Encouraging open communication, trust, and shared goals across departments.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Cross-functional teams working together on projects or initiatives.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Promote regular inter-departmental meetings or workshops to foster relationships and improve understanding of each department’s role.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Integrating systems and processes:</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Implementing technology and processes that promote seamless data-sharing and coordination across departments.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Creating an integrated project management system or database that allows all departments to see the status of projects in real time.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Leadership's role in promoting connection:</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Leaders must model collaborative behavior and incentivize cross-departmental cooperation.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Department heads regularly meeting to discuss goals and resolve issues.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Training and development:</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Offering training programs that help employees understand other departments' functions and challenges, leading to greater empathy and better collaboration.</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Example: Workshops on procurement processes for non-procurement staff or HR policies for department managers.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6</a:t>
            </a:fld>
            <a:endParaRPr lang="en-US"/>
          </a:p>
        </p:txBody>
      </p:sp>
    </p:spTree>
    <p:extLst>
      <p:ext uri="{BB962C8B-B14F-4D97-AF65-F5344CB8AC3E}">
        <p14:creationId xmlns:p14="http://schemas.microsoft.com/office/powerpoint/2010/main" val="58570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Conclusion &amp; Call to Action (5 minutes)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Summary of key points:</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Connection is critical for fostering collaboration, reducing waste, improving decision-making, and achieving the agency's mission effectively.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Without connection, we face inefficiencies, redundancies, and reactive management.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Final thought:</a:t>
            </a: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rPr>
              <a:t>Emphasize that connection is an ongoing effort. It’s about creating a culture where departments understand the importance of collaboration and are equipped to work together.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7</a:t>
            </a:fld>
            <a:endParaRPr lang="en-US"/>
          </a:p>
        </p:txBody>
      </p:sp>
    </p:spTree>
    <p:extLst>
      <p:ext uri="{BB962C8B-B14F-4D97-AF65-F5344CB8AC3E}">
        <p14:creationId xmlns:p14="http://schemas.microsoft.com/office/powerpoint/2010/main" val="200549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Call to action:</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kern="0" dirty="0">
                <a:effectLst/>
                <a:latin typeface="Times New Roman" panose="02020603050405020304" pitchFamily="18" charset="0"/>
                <a:ea typeface="Times New Roman" panose="02020603050405020304" pitchFamily="18" charset="0"/>
              </a:rPr>
              <a:t>Encourage attendees to think about one area in their agency where connections can be improved and take actionable steps toward fostering collaboration</a:t>
            </a:r>
          </a:p>
          <a:p>
            <a:endParaRPr lang="en-US" sz="1800" kern="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9C86773-69D3-4E52-84A3-C1BB61B35809}" type="slidenum">
              <a:rPr lang="en-US" smtClean="0"/>
              <a:t>8</a:t>
            </a:fld>
            <a:endParaRPr lang="en-US"/>
          </a:p>
        </p:txBody>
      </p:sp>
    </p:spTree>
    <p:extLst>
      <p:ext uri="{BB962C8B-B14F-4D97-AF65-F5344CB8AC3E}">
        <p14:creationId xmlns:p14="http://schemas.microsoft.com/office/powerpoint/2010/main" val="45377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 for self-assessment </a:t>
            </a:r>
          </a:p>
        </p:txBody>
      </p:sp>
      <p:sp>
        <p:nvSpPr>
          <p:cNvPr id="4" name="Slide Number Placeholder 3"/>
          <p:cNvSpPr>
            <a:spLocks noGrp="1"/>
          </p:cNvSpPr>
          <p:nvPr>
            <p:ph type="sldNum" sz="quarter" idx="5"/>
          </p:nvPr>
        </p:nvSpPr>
        <p:spPr/>
        <p:txBody>
          <a:bodyPr/>
          <a:lstStyle/>
          <a:p>
            <a:fld id="{59C86773-69D3-4E52-84A3-C1BB61B35809}" type="slidenum">
              <a:rPr lang="en-US" smtClean="0"/>
              <a:t>9</a:t>
            </a:fld>
            <a:endParaRPr lang="en-US"/>
          </a:p>
        </p:txBody>
      </p:sp>
    </p:spTree>
    <p:extLst>
      <p:ext uri="{BB962C8B-B14F-4D97-AF65-F5344CB8AC3E}">
        <p14:creationId xmlns:p14="http://schemas.microsoft.com/office/powerpoint/2010/main" val="19693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7F98-263F-E229-6736-E64ECFDB62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0AFDB-AC83-2389-2637-C9C561263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987C8-D109-4784-7FC7-1E6DEA649D8E}"/>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3AEC5496-629F-E93A-DF50-7BD2A189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2264D-6D0B-E804-4577-3BDCA702834F}"/>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324005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34CE-FBEA-5784-020D-1459AA5C12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D35ADF-48D5-0AD3-8519-E06F91CB9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23DC3-608C-F18E-3F03-CF5DCD12E1E8}"/>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53299748-71AC-04CA-B341-10D0D103B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A28B9-653E-C10B-72C1-107AE7C6264E}"/>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412592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1F91A3-3A2A-C779-4179-732B59AC1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917907-3590-957E-680A-8430C2D23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65292-F6FC-78B7-E5E5-16083F0AFE7C}"/>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D09EC5F8-4FC3-7BE8-F05E-97A0787C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81C40-BCBD-7B24-3BA8-D18155E43DEF}"/>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158489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DE2B-8D7D-9D42-4F78-20183136D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903ED-CE68-A242-F64E-9C1B6CFFEC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45BF5-1649-7BA5-16FA-88C642F30219}"/>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9ED2ED8F-CCA9-97F1-2037-CD031150C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27FB7-9A70-5394-FB40-4376DC73E3A5}"/>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53672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B854-8CB8-68CA-55AF-44F0BECBC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89730-1AB6-BEDC-24FE-918F99E9F0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74207-A8C5-D1C0-87EA-D905C09EC5F3}"/>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C135AB5F-DCE3-2A8B-DB05-F895DE841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93F68-9321-0BFA-A374-E6D9482532BC}"/>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352231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2D34-2ADB-7DB1-7960-35E65E750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CF26B-C3DD-A4D3-E573-186F7F74D5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B6AFA-35A3-D315-EF81-7B5184205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3106F-0741-392C-48A7-99F6904834BA}"/>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6" name="Footer Placeholder 5">
            <a:extLst>
              <a:ext uri="{FF2B5EF4-FFF2-40B4-BE49-F238E27FC236}">
                <a16:creationId xmlns:a16="http://schemas.microsoft.com/office/drawing/2014/main" id="{C936C051-BB6E-271F-D4D9-0C6E8EEC1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A3478-E99A-3655-857A-67382059AADD}"/>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202729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66EE-7C65-1F59-D4DA-2F3366837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62664C-037F-58B2-0307-BBBCE8A1E0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E61E9-8B74-22BA-4275-030F7606B7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8A0BB-65F9-070D-62C1-F7750F5B7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CDD69D-E905-5A48-DAA0-C2D01634BD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708BE-A997-8A21-E8DB-F923A5AE0783}"/>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8" name="Footer Placeholder 7">
            <a:extLst>
              <a:ext uri="{FF2B5EF4-FFF2-40B4-BE49-F238E27FC236}">
                <a16:creationId xmlns:a16="http://schemas.microsoft.com/office/drawing/2014/main" id="{2376A15F-B671-DDFF-8558-404C47BAD2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B1DC60-9BEA-A471-7B01-0AB3D5186D91}"/>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371294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C2120-A9DF-9ABF-7227-89B5BCD3E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4464D-63C8-80D8-0568-B0A1B169120F}"/>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4" name="Footer Placeholder 3">
            <a:extLst>
              <a:ext uri="{FF2B5EF4-FFF2-40B4-BE49-F238E27FC236}">
                <a16:creationId xmlns:a16="http://schemas.microsoft.com/office/drawing/2014/main" id="{2E968C11-1403-6CB0-65ED-BAA2928E3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3B28D-765B-E302-B414-9F1815F2D6A6}"/>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296416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16D9D-BC35-470A-6C5E-D609BA5AAD78}"/>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3" name="Footer Placeholder 2">
            <a:extLst>
              <a:ext uri="{FF2B5EF4-FFF2-40B4-BE49-F238E27FC236}">
                <a16:creationId xmlns:a16="http://schemas.microsoft.com/office/drawing/2014/main" id="{3F218971-F379-DD01-92CA-26D14B4B5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463ABF-9BF4-61EB-025A-496FE307C1CB}"/>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12918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F79B-0738-55E3-375B-3832210EE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5848DC-1A5A-CDB8-F2FB-903AB35F5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59D3C2-3A06-E93D-C949-0C6D95713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1427B-4F78-1ABA-AEBE-FECC2CD24BBB}"/>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6" name="Footer Placeholder 5">
            <a:extLst>
              <a:ext uri="{FF2B5EF4-FFF2-40B4-BE49-F238E27FC236}">
                <a16:creationId xmlns:a16="http://schemas.microsoft.com/office/drawing/2014/main" id="{A84A0671-5E92-4F9A-EC1C-E05F59BBA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5B478-AB87-1349-127C-D8436379375F}"/>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125080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CD23-E627-28A0-7E45-ADE95F673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1B52D9-DFF6-A878-0B6E-4719AE47B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5D3F06-D23A-FEBD-8D30-853C15B3B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69302-585A-C361-6706-2088F67B7AD4}"/>
              </a:ext>
            </a:extLst>
          </p:cNvPr>
          <p:cNvSpPr>
            <a:spLocks noGrp="1"/>
          </p:cNvSpPr>
          <p:nvPr>
            <p:ph type="dt" sz="half" idx="10"/>
          </p:nvPr>
        </p:nvSpPr>
        <p:spPr/>
        <p:txBody>
          <a:bodyPr/>
          <a:lstStyle/>
          <a:p>
            <a:fld id="{6158AF98-E27C-443D-A759-74B65F88E408}" type="datetimeFigureOut">
              <a:rPr lang="en-US" smtClean="0"/>
              <a:t>7/9/2025</a:t>
            </a:fld>
            <a:endParaRPr lang="en-US"/>
          </a:p>
        </p:txBody>
      </p:sp>
      <p:sp>
        <p:nvSpPr>
          <p:cNvPr id="6" name="Footer Placeholder 5">
            <a:extLst>
              <a:ext uri="{FF2B5EF4-FFF2-40B4-BE49-F238E27FC236}">
                <a16:creationId xmlns:a16="http://schemas.microsoft.com/office/drawing/2014/main" id="{29FBA716-176D-195B-37F1-667714318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10683-6122-392B-2211-A3E049115BB8}"/>
              </a:ext>
            </a:extLst>
          </p:cNvPr>
          <p:cNvSpPr>
            <a:spLocks noGrp="1"/>
          </p:cNvSpPr>
          <p:nvPr>
            <p:ph type="sldNum" sz="quarter" idx="12"/>
          </p:nvPr>
        </p:nvSpPr>
        <p:spPr/>
        <p:txBody>
          <a:bodyPr/>
          <a:lstStyle/>
          <a:p>
            <a:fld id="{837777CF-7D7C-4B61-AA5E-55D1CBE6BDC0}" type="slidenum">
              <a:rPr lang="en-US" smtClean="0"/>
              <a:t>‹#›</a:t>
            </a:fld>
            <a:endParaRPr lang="en-US"/>
          </a:p>
        </p:txBody>
      </p:sp>
    </p:spTree>
    <p:extLst>
      <p:ext uri="{BB962C8B-B14F-4D97-AF65-F5344CB8AC3E}">
        <p14:creationId xmlns:p14="http://schemas.microsoft.com/office/powerpoint/2010/main" val="192815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8F72A-6C39-C9E3-5643-4045AE0D5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7C7486-BC38-BECF-1980-D6B314EDC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D6FE-A8D0-AE82-AC1A-4360E04EF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58AF98-E27C-443D-A759-74B65F88E408}" type="datetimeFigureOut">
              <a:rPr lang="en-US" smtClean="0"/>
              <a:t>7/9/2025</a:t>
            </a:fld>
            <a:endParaRPr lang="en-US"/>
          </a:p>
        </p:txBody>
      </p:sp>
      <p:sp>
        <p:nvSpPr>
          <p:cNvPr id="5" name="Footer Placeholder 4">
            <a:extLst>
              <a:ext uri="{FF2B5EF4-FFF2-40B4-BE49-F238E27FC236}">
                <a16:creationId xmlns:a16="http://schemas.microsoft.com/office/drawing/2014/main" id="{BA219A2F-5929-224F-7511-B12F5FACE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63936A-C473-8495-934D-D0DF45F50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7777CF-7D7C-4B61-AA5E-55D1CBE6BDC0}" type="slidenum">
              <a:rPr lang="en-US" smtClean="0"/>
              <a:t>‹#›</a:t>
            </a:fld>
            <a:endParaRPr lang="en-US"/>
          </a:p>
        </p:txBody>
      </p:sp>
    </p:spTree>
    <p:extLst>
      <p:ext uri="{BB962C8B-B14F-4D97-AF65-F5344CB8AC3E}">
        <p14:creationId xmlns:p14="http://schemas.microsoft.com/office/powerpoint/2010/main" val="4990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usan.Oballe@dps.Texa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Vanessa.Mayo@dps.texas.gov"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schematic&#10;&#10;AI-generated content may be incorrect.">
            <a:extLst>
              <a:ext uri="{FF2B5EF4-FFF2-40B4-BE49-F238E27FC236}">
                <a16:creationId xmlns:a16="http://schemas.microsoft.com/office/drawing/2014/main" id="{11F7C436-2686-3DB7-B6C6-5BAD7BC86AD6}"/>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3897" b="22183"/>
          <a:stretch/>
        </p:blipFill>
        <p:spPr>
          <a:xfrm>
            <a:off x="20" y="1"/>
            <a:ext cx="12191980" cy="6857999"/>
          </a:xfrm>
          <a:prstGeom prst="rect">
            <a:avLst/>
          </a:prstGeom>
        </p:spPr>
      </p:pic>
      <p:sp>
        <p:nvSpPr>
          <p:cNvPr id="2" name="Title 1">
            <a:extLst>
              <a:ext uri="{FF2B5EF4-FFF2-40B4-BE49-F238E27FC236}">
                <a16:creationId xmlns:a16="http://schemas.microsoft.com/office/drawing/2014/main" id="{45C8653E-DC49-E5EA-A0BC-9109FC54E171}"/>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The Power Of Connection:</a:t>
            </a:r>
            <a:br>
              <a:rPr lang="en-US" dirty="0">
                <a:solidFill>
                  <a:srgbClr val="FFFFFF"/>
                </a:solidFill>
              </a:rPr>
            </a:br>
            <a:r>
              <a:rPr lang="en-US" dirty="0">
                <a:solidFill>
                  <a:srgbClr val="FFFFFF"/>
                </a:solidFill>
              </a:rPr>
              <a:t>Enhancing Collaboration for Better Results</a:t>
            </a:r>
          </a:p>
        </p:txBody>
      </p:sp>
      <p:sp>
        <p:nvSpPr>
          <p:cNvPr id="3" name="Subtitle 2">
            <a:extLst>
              <a:ext uri="{FF2B5EF4-FFF2-40B4-BE49-F238E27FC236}">
                <a16:creationId xmlns:a16="http://schemas.microsoft.com/office/drawing/2014/main" id="{A6C58B92-3B40-D13C-FAC5-9D86DDAED25E}"/>
              </a:ext>
            </a:extLst>
          </p:cNvPr>
          <p:cNvSpPr>
            <a:spLocks noGrp="1"/>
          </p:cNvSpPr>
          <p:nvPr>
            <p:ph type="subTitle" idx="1"/>
          </p:nvPr>
        </p:nvSpPr>
        <p:spPr>
          <a:xfrm>
            <a:off x="1524000" y="4159404"/>
            <a:ext cx="9144000" cy="1098395"/>
          </a:xfrm>
        </p:spPr>
        <p:txBody>
          <a:bodyPr>
            <a:normAutofit/>
          </a:bodyPr>
          <a:lstStyle/>
          <a:p>
            <a:endParaRPr lang="en-US" sz="1700">
              <a:solidFill>
                <a:srgbClr val="FFFFFF"/>
              </a:solidFill>
            </a:endParaRPr>
          </a:p>
          <a:p>
            <a:r>
              <a:rPr lang="en-US" sz="1700">
                <a:solidFill>
                  <a:srgbClr val="FFFFFF"/>
                </a:solidFill>
              </a:rPr>
              <a:t>TSABAA Summer Conference </a:t>
            </a:r>
          </a:p>
          <a:p>
            <a:r>
              <a:rPr lang="en-US" sz="1700">
                <a:solidFill>
                  <a:srgbClr val="FFFFFF"/>
                </a:solidFill>
              </a:rPr>
              <a:t>July 2025</a:t>
            </a:r>
          </a:p>
        </p:txBody>
      </p:sp>
    </p:spTree>
    <p:extLst>
      <p:ext uri="{BB962C8B-B14F-4D97-AF65-F5344CB8AC3E}">
        <p14:creationId xmlns:p14="http://schemas.microsoft.com/office/powerpoint/2010/main" val="9886901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5180200-36CC-0027-F390-F5EAC4DD4E01}"/>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Contact Information</a:t>
            </a:r>
            <a:endParaRPr lang="en-US" sz="5400" dirty="0">
              <a:solidFill>
                <a:srgbClr val="FFFFFF"/>
              </a:solidFill>
            </a:endParaRPr>
          </a:p>
        </p:txBody>
      </p:sp>
      <p:sp>
        <p:nvSpPr>
          <p:cNvPr id="23" name="Content Placeholder 2">
            <a:extLst>
              <a:ext uri="{FF2B5EF4-FFF2-40B4-BE49-F238E27FC236}">
                <a16:creationId xmlns:a16="http://schemas.microsoft.com/office/drawing/2014/main" id="{619D3986-0A26-C1E6-1125-8389B5EA7F20}"/>
              </a:ext>
            </a:extLst>
          </p:cNvPr>
          <p:cNvSpPr>
            <a:spLocks noGrp="1"/>
          </p:cNvSpPr>
          <p:nvPr>
            <p:ph idx="1"/>
          </p:nvPr>
        </p:nvSpPr>
        <p:spPr>
          <a:xfrm>
            <a:off x="838200" y="2586789"/>
            <a:ext cx="10515600" cy="3590174"/>
          </a:xfrm>
        </p:spPr>
        <p:txBody>
          <a:bodyPr>
            <a:normAutofit/>
          </a:bodyPr>
          <a:lstStyle/>
          <a:p>
            <a:pPr marL="0" indent="0">
              <a:buNone/>
            </a:pPr>
            <a:r>
              <a:rPr lang="en-US" sz="2200" dirty="0"/>
              <a:t>Susan Oballe					Vanessa Mayo</a:t>
            </a:r>
          </a:p>
          <a:p>
            <a:pPr marL="0" indent="0">
              <a:buNone/>
            </a:pPr>
            <a:r>
              <a:rPr lang="en-US" sz="2200" dirty="0"/>
              <a:t>Assistant Chief Auditor			Assistant Chief, Regulatory Services </a:t>
            </a:r>
          </a:p>
          <a:p>
            <a:pPr marL="0" indent="0">
              <a:buNone/>
            </a:pPr>
            <a:r>
              <a:rPr lang="en-US" sz="2200" dirty="0"/>
              <a:t>Texas Department of Public Safety	                Texas Department of Public Safety</a:t>
            </a:r>
          </a:p>
          <a:p>
            <a:pPr marL="0" indent="0">
              <a:buNone/>
            </a:pPr>
            <a:r>
              <a:rPr lang="en-US" sz="2200" dirty="0">
                <a:hlinkClick r:id="rId3"/>
              </a:rPr>
              <a:t>Susan.Oballe@dps.Texas.gov</a:t>
            </a:r>
            <a:r>
              <a:rPr lang="en-US" sz="2200" dirty="0"/>
              <a:t>	 		</a:t>
            </a:r>
            <a:r>
              <a:rPr lang="en-US" sz="2200" dirty="0">
                <a:hlinkClick r:id="rId4"/>
              </a:rPr>
              <a:t>Vanessa.Mayo@dps.texas.gov</a:t>
            </a:r>
            <a:r>
              <a:rPr lang="en-US" sz="2200" dirty="0"/>
              <a:t>		</a:t>
            </a:r>
          </a:p>
          <a:p>
            <a:pPr marL="0" indent="0">
              <a:buNone/>
            </a:pPr>
            <a:r>
              <a:rPr lang="en-US" sz="2200" dirty="0"/>
              <a:t>512-424-2158                                                                   512-424-3251</a:t>
            </a:r>
          </a:p>
        </p:txBody>
      </p:sp>
    </p:spTree>
    <p:extLst>
      <p:ext uri="{BB962C8B-B14F-4D97-AF65-F5344CB8AC3E}">
        <p14:creationId xmlns:p14="http://schemas.microsoft.com/office/powerpoint/2010/main" val="408416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FE60-03E9-3772-747A-997B4C3D13CF}"/>
              </a:ext>
            </a:extLst>
          </p:cNvPr>
          <p:cNvSpPr>
            <a:spLocks noGrp="1"/>
          </p:cNvSpPr>
          <p:nvPr>
            <p:ph type="title"/>
          </p:nvPr>
        </p:nvSpPr>
        <p:spPr>
          <a:xfrm>
            <a:off x="838200" y="365125"/>
            <a:ext cx="10515600" cy="1325563"/>
          </a:xfrm>
        </p:spPr>
        <p:txBody>
          <a:bodyPr>
            <a:normAutofit/>
          </a:bodyPr>
          <a:lstStyle/>
          <a:p>
            <a:r>
              <a:rPr lang="en-US"/>
              <a:t>Overview of what we will cover</a:t>
            </a:r>
          </a:p>
        </p:txBody>
      </p:sp>
      <p:graphicFrame>
        <p:nvGraphicFramePr>
          <p:cNvPr id="5" name="Content Placeholder 2">
            <a:extLst>
              <a:ext uri="{FF2B5EF4-FFF2-40B4-BE49-F238E27FC236}">
                <a16:creationId xmlns:a16="http://schemas.microsoft.com/office/drawing/2014/main" id="{B70EFF6D-4617-66F2-3776-9949CA4536A2}"/>
              </a:ext>
            </a:extLst>
          </p:cNvPr>
          <p:cNvGraphicFramePr>
            <a:graphicFrameLocks noGrp="1"/>
          </p:cNvGraphicFramePr>
          <p:nvPr>
            <p:ph idx="1"/>
            <p:extLst>
              <p:ext uri="{D42A27DB-BD31-4B8C-83A1-F6EECF244321}">
                <p14:modId xmlns:p14="http://schemas.microsoft.com/office/powerpoint/2010/main" val="33340505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7538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 Benefits of a Multidisciplinary Approach - Willingness">
            <a:extLst>
              <a:ext uri="{FF2B5EF4-FFF2-40B4-BE49-F238E27FC236}">
                <a16:creationId xmlns:a16="http://schemas.microsoft.com/office/drawing/2014/main" id="{E8E4F1AA-8D7F-095D-E5D4-CC11F8846DC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736" r="-1" b="14814"/>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FE5788-12B4-B2EF-8576-E1E61A7FC6FC}"/>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Why Connect?</a:t>
            </a:r>
          </a:p>
        </p:txBody>
      </p:sp>
      <p:sp>
        <p:nvSpPr>
          <p:cNvPr id="103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73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205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4A9F3C9-8F09-C58F-9D5A-BF575271174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What Happens </a:t>
            </a:r>
            <a:r>
              <a:rPr lang="en-US" sz="4000" dirty="0">
                <a:solidFill>
                  <a:srgbClr val="FFFFFF"/>
                </a:solidFill>
              </a:rPr>
              <a:t>W</a:t>
            </a:r>
            <a:r>
              <a:rPr lang="en-US" sz="4000" kern="1200" dirty="0">
                <a:solidFill>
                  <a:srgbClr val="FFFFFF"/>
                </a:solidFill>
                <a:latin typeface="+mj-lt"/>
                <a:ea typeface="+mj-ea"/>
                <a:cs typeface="+mj-cs"/>
              </a:rPr>
              <a:t>hen </a:t>
            </a:r>
            <a:r>
              <a:rPr lang="en-US" sz="4000" dirty="0">
                <a:solidFill>
                  <a:srgbClr val="FFFFFF"/>
                </a:solidFill>
              </a:rPr>
              <a:t>W</a:t>
            </a:r>
            <a:r>
              <a:rPr lang="en-US" sz="4000" kern="1200" dirty="0">
                <a:solidFill>
                  <a:srgbClr val="FFFFFF"/>
                </a:solidFill>
                <a:latin typeface="+mj-lt"/>
                <a:ea typeface="+mj-ea"/>
                <a:cs typeface="+mj-cs"/>
              </a:rPr>
              <a:t>e </a:t>
            </a:r>
            <a:r>
              <a:rPr lang="en-US" sz="4000" dirty="0">
                <a:solidFill>
                  <a:srgbClr val="FFFFFF"/>
                </a:solidFill>
              </a:rPr>
              <a:t>D</a:t>
            </a:r>
            <a:r>
              <a:rPr lang="en-US" sz="4000" kern="1200" dirty="0">
                <a:solidFill>
                  <a:srgbClr val="FFFFFF"/>
                </a:solidFill>
                <a:latin typeface="+mj-lt"/>
                <a:ea typeface="+mj-ea"/>
                <a:cs typeface="+mj-cs"/>
              </a:rPr>
              <a:t>on’t </a:t>
            </a:r>
            <a:r>
              <a:rPr lang="en-US" sz="4000" dirty="0">
                <a:solidFill>
                  <a:srgbClr val="FFFFFF"/>
                </a:solidFill>
              </a:rPr>
              <a:t>C</a:t>
            </a:r>
            <a:r>
              <a:rPr lang="en-US" sz="4000" kern="1200" dirty="0">
                <a:solidFill>
                  <a:srgbClr val="FFFFFF"/>
                </a:solidFill>
                <a:latin typeface="+mj-lt"/>
                <a:ea typeface="+mj-ea"/>
                <a:cs typeface="+mj-cs"/>
              </a:rPr>
              <a:t>onnect?</a:t>
            </a:r>
          </a:p>
        </p:txBody>
      </p:sp>
      <p:pic>
        <p:nvPicPr>
          <p:cNvPr id="2050" name="Picture 2" descr="The economic side to sustainability with a reusable packaging system | PPT">
            <a:extLst>
              <a:ext uri="{FF2B5EF4-FFF2-40B4-BE49-F238E27FC236}">
                <a16:creationId xmlns:a16="http://schemas.microsoft.com/office/drawing/2014/main" id="{41C69ABC-9689-490E-C518-6F45799C211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827731"/>
            <a:ext cx="7225748" cy="520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98">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C84E-AF1E-0174-CA85-2781E593E52B}"/>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a:solidFill>
                  <a:schemeClr val="tx2"/>
                </a:solidFill>
              </a:rPr>
              <a:t>The Benefits of Connection</a:t>
            </a:r>
          </a:p>
        </p:txBody>
      </p:sp>
      <p:pic>
        <p:nvPicPr>
          <p:cNvPr id="3074" name="Picture 2" descr="Connecting Archives - The Catalyst for Life">
            <a:extLst>
              <a:ext uri="{FF2B5EF4-FFF2-40B4-BE49-F238E27FC236}">
                <a16:creationId xmlns:a16="http://schemas.microsoft.com/office/drawing/2014/main" id="{B7303DF2-D053-C02F-FAAA-043180074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667" b="26173"/>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3100" name="Group 3099">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3095" name="Freeform: Shape 309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3096" name="Freeform: Shape 309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9588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0F16E6-169A-7BAF-9519-FB2E085BF6C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Building Strong Connections</a:t>
            </a:r>
          </a:p>
        </p:txBody>
      </p:sp>
      <p:graphicFrame>
        <p:nvGraphicFramePr>
          <p:cNvPr id="7" name="Content Placeholder 2">
            <a:extLst>
              <a:ext uri="{FF2B5EF4-FFF2-40B4-BE49-F238E27FC236}">
                <a16:creationId xmlns:a16="http://schemas.microsoft.com/office/drawing/2014/main" id="{50102BF0-2471-AB46-2D59-DE3FF631BE42}"/>
              </a:ext>
            </a:extLst>
          </p:cNvPr>
          <p:cNvGraphicFramePr>
            <a:graphicFrameLocks noGrp="1"/>
          </p:cNvGraphicFramePr>
          <p:nvPr>
            <p:ph idx="1"/>
            <p:extLst>
              <p:ext uri="{D42A27DB-BD31-4B8C-83A1-F6EECF244321}">
                <p14:modId xmlns:p14="http://schemas.microsoft.com/office/powerpoint/2010/main" val="29887805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41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A293FA1-851F-7A86-C517-A6BFD322B700}"/>
              </a:ext>
            </a:extLst>
          </p:cNvPr>
          <p:cNvPicPr>
            <a:picLocks noChangeAspect="1"/>
          </p:cNvPicPr>
          <p:nvPr/>
        </p:nvPicPr>
        <p:blipFill>
          <a:blip r:embed="rId3">
            <a:alphaModFix amt="35000"/>
          </a:blip>
          <a:srcRect t="3433"/>
          <a:stretch/>
        </p:blipFill>
        <p:spPr>
          <a:xfrm>
            <a:off x="20" y="10"/>
            <a:ext cx="12191980" cy="6857990"/>
          </a:xfrm>
          <a:prstGeom prst="rect">
            <a:avLst/>
          </a:prstGeom>
        </p:spPr>
      </p:pic>
      <p:sp>
        <p:nvSpPr>
          <p:cNvPr id="2" name="Title 1">
            <a:extLst>
              <a:ext uri="{FF2B5EF4-FFF2-40B4-BE49-F238E27FC236}">
                <a16:creationId xmlns:a16="http://schemas.microsoft.com/office/drawing/2014/main" id="{C5C5EB12-A2FE-12D5-AE25-27B7C5F23208}"/>
              </a:ext>
            </a:extLst>
          </p:cNvPr>
          <p:cNvSpPr>
            <a:spLocks noGrp="1"/>
          </p:cNvSpPr>
          <p:nvPr>
            <p:ph type="title"/>
          </p:nvPr>
        </p:nvSpPr>
        <p:spPr>
          <a:xfrm>
            <a:off x="838200" y="365125"/>
            <a:ext cx="10515600" cy="1325563"/>
          </a:xfrm>
        </p:spPr>
        <p:txBody>
          <a:bodyPr>
            <a:normAutofit/>
          </a:bodyPr>
          <a:lstStyle/>
          <a:p>
            <a:r>
              <a:rPr lang="en-US">
                <a:solidFill>
                  <a:srgbClr val="FFFFFF"/>
                </a:solidFill>
              </a:rPr>
              <a:t>CONNECT!</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677D9C63-B2FE-F825-1D79-A8CD3B68C74B}"/>
              </a:ext>
            </a:extLst>
          </p:cNvPr>
          <p:cNvGraphicFramePr>
            <a:graphicFrameLocks noGrp="1"/>
          </p:cNvGraphicFramePr>
          <p:nvPr>
            <p:ph idx="1"/>
            <p:extLst>
              <p:ext uri="{D42A27DB-BD31-4B8C-83A1-F6EECF244321}">
                <p14:modId xmlns:p14="http://schemas.microsoft.com/office/powerpoint/2010/main" val="4038097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158790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AC8B40-8A44-D15F-0C2E-2106C9ACF071}"/>
              </a:ext>
            </a:extLst>
          </p:cNvPr>
          <p:cNvPicPr>
            <a:picLocks noChangeAspect="1"/>
          </p:cNvPicPr>
          <p:nvPr/>
        </p:nvPicPr>
        <p:blipFill>
          <a:blip r:embed="rId3">
            <a:duotone>
              <a:prstClr val="black"/>
              <a:schemeClr val="tx2">
                <a:tint val="45000"/>
                <a:satMod val="400000"/>
              </a:schemeClr>
            </a:duotone>
            <a:alphaModFix amt="25000"/>
          </a:blip>
          <a:srcRect t="7529" b="8201"/>
          <a:stretch/>
        </p:blipFill>
        <p:spPr>
          <a:xfrm>
            <a:off x="20" y="10"/>
            <a:ext cx="12191980" cy="6857990"/>
          </a:xfrm>
          <a:prstGeom prst="rect">
            <a:avLst/>
          </a:prstGeom>
        </p:spPr>
      </p:pic>
      <p:graphicFrame>
        <p:nvGraphicFramePr>
          <p:cNvPr id="17" name="Content Placeholder 2">
            <a:extLst>
              <a:ext uri="{FF2B5EF4-FFF2-40B4-BE49-F238E27FC236}">
                <a16:creationId xmlns:a16="http://schemas.microsoft.com/office/drawing/2014/main" id="{94FEFB19-3303-C90E-AF67-6A953585E990}"/>
              </a:ext>
            </a:extLst>
          </p:cNvPr>
          <p:cNvGraphicFramePr>
            <a:graphicFrameLocks noGrp="1"/>
          </p:cNvGraphicFramePr>
          <p:nvPr>
            <p:ph idx="4294967295"/>
            <p:extLst>
              <p:ext uri="{D42A27DB-BD31-4B8C-83A1-F6EECF244321}">
                <p14:modId xmlns:p14="http://schemas.microsoft.com/office/powerpoint/2010/main" val="33305557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645950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B8255-0053-4B67-3395-E88F08508461}"/>
              </a:ext>
            </a:extLst>
          </p:cNvPr>
          <p:cNvSpPr>
            <a:spLocks noGrp="1"/>
          </p:cNvSpPr>
          <p:nvPr>
            <p:ph type="title"/>
          </p:nvPr>
        </p:nvSpPr>
        <p:spPr>
          <a:xfrm>
            <a:off x="1156851" y="637762"/>
            <a:ext cx="9888496" cy="900131"/>
          </a:xfrm>
        </p:spPr>
        <p:txBody>
          <a:bodyPr anchor="t">
            <a:normAutofit/>
          </a:bodyPr>
          <a:lstStyle/>
          <a:p>
            <a:r>
              <a:rPr lang="en-US" sz="4000" dirty="0">
                <a:solidFill>
                  <a:schemeClr val="bg1"/>
                </a:solidFill>
              </a:rPr>
              <a:t>Connection Action Plan</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2F05AB-A555-A20C-A7B4-7514AB5ECFE5}"/>
              </a:ext>
            </a:extLst>
          </p:cNvPr>
          <p:cNvSpPr>
            <a:spLocks noGrp="1"/>
          </p:cNvSpPr>
          <p:nvPr>
            <p:ph idx="1"/>
          </p:nvPr>
        </p:nvSpPr>
        <p:spPr>
          <a:xfrm>
            <a:off x="1155548" y="2217343"/>
            <a:ext cx="9880893" cy="3959619"/>
          </a:xfrm>
        </p:spPr>
        <p:txBody>
          <a:bodyPr>
            <a:normAutofit/>
          </a:bodyPr>
          <a:lstStyle/>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Identify departments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that you are connecting with or want to improve connection with (e.g., Procurement, Accounting, HR, etc.).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Assess your current strengths and challenges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in communication, collaboration, systems integration, and data sharing.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Outline clear, actionable steps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to improve those connections, assign responsibility, and set a realistic timeline for action.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SzPts val="1000"/>
              <a:buFont typeface="Symbol" panose="05050102010706020507" pitchFamily="18" charset="2"/>
              <a:buChar char=""/>
              <a:tabLst>
                <a:tab pos="457200" algn="l"/>
              </a:tabLs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Define success indicators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so that you can measure whether the changes are making a positive impact (e.g., reduced processing time, better alignment, or improved decision-making).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3160846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TotalTime>
  <Words>1175</Words>
  <Application>Microsoft Office PowerPoint</Application>
  <PresentationFormat>Widescreen</PresentationFormat>
  <Paragraphs>108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Courier New</vt:lpstr>
      <vt:lpstr>Symbol</vt:lpstr>
      <vt:lpstr>Times New Roman</vt:lpstr>
      <vt:lpstr>Office Theme</vt:lpstr>
      <vt:lpstr>The Power Of Connection: Enhancing Collaboration for Better Results</vt:lpstr>
      <vt:lpstr>Overview of what we will cover</vt:lpstr>
      <vt:lpstr>Why Connect?</vt:lpstr>
      <vt:lpstr>What Happens When We Don’t Connect?</vt:lpstr>
      <vt:lpstr>The Benefits of Connection</vt:lpstr>
      <vt:lpstr>Building Strong Connections</vt:lpstr>
      <vt:lpstr>CONNECT!</vt:lpstr>
      <vt:lpstr>PowerPoint Presentation</vt:lpstr>
      <vt:lpstr>Connection Action Plan</vt:lpstr>
      <vt:lpstr>Contact Information</vt:lpstr>
    </vt:vector>
  </TitlesOfParts>
  <Company>Texas Department of Public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Oballe, Susan</dc:creator>
  <cp:lastModifiedBy>Cutler, Zulia</cp:lastModifiedBy>
  <cp:revision>12</cp:revision>
  <dcterms:created xsi:type="dcterms:W3CDTF">2025-03-12T15:15:09Z</dcterms:created>
  <dcterms:modified xsi:type="dcterms:W3CDTF">2025-07-09T12:24:58Z</dcterms:modified>
</cp:coreProperties>
</file>