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6"/>
  </p:notesMasterIdLst>
  <p:sldIdLst>
    <p:sldId id="289" r:id="rId3"/>
    <p:sldId id="268" r:id="rId4"/>
    <p:sldId id="428" r:id="rId5"/>
    <p:sldId id="477" r:id="rId6"/>
    <p:sldId id="427" r:id="rId7"/>
    <p:sldId id="272" r:id="rId8"/>
    <p:sldId id="271" r:id="rId9"/>
    <p:sldId id="480" r:id="rId10"/>
    <p:sldId id="469" r:id="rId11"/>
    <p:sldId id="424" r:id="rId12"/>
    <p:sldId id="483" r:id="rId13"/>
    <p:sldId id="482" r:id="rId14"/>
    <p:sldId id="264" r:id="rId15"/>
    <p:sldId id="470" r:id="rId16"/>
    <p:sldId id="484" r:id="rId17"/>
    <p:sldId id="476" r:id="rId18"/>
    <p:sldId id="426" r:id="rId19"/>
    <p:sldId id="479" r:id="rId20"/>
    <p:sldId id="471" r:id="rId21"/>
    <p:sldId id="290" r:id="rId22"/>
    <p:sldId id="472" r:id="rId23"/>
    <p:sldId id="473" r:id="rId24"/>
    <p:sldId id="474" r:id="rId25"/>
    <p:sldId id="478" r:id="rId26"/>
    <p:sldId id="433" r:id="rId27"/>
    <p:sldId id="435" r:id="rId28"/>
    <p:sldId id="436" r:id="rId29"/>
    <p:sldId id="437" r:id="rId30"/>
    <p:sldId id="441" r:id="rId31"/>
    <p:sldId id="438" r:id="rId32"/>
    <p:sldId id="286" r:id="rId33"/>
    <p:sldId id="475" r:id="rId34"/>
    <p:sldId id="36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22" autoAdjust="0"/>
    <p:restoredTop sz="88604" autoAdjust="0"/>
  </p:normalViewPr>
  <p:slideViewPr>
    <p:cSldViewPr snapToGrid="0">
      <p:cViewPr varScale="1">
        <p:scale>
          <a:sx n="76" d="100"/>
          <a:sy n="76" d="100"/>
        </p:scale>
        <p:origin x="14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1DB6-D7EC-4B2F-BBDA-B6951DC515A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032EE-0D9E-491A-A733-D85C05C2D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86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11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0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30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8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Six Sigma, Lean, Deming PDCA, TQM, TOC,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47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77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82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34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1CB40-7FC1-4B81-A7A8-ED532F85851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3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54" y="8621911"/>
            <a:ext cx="2971909" cy="45394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BA61D-49F3-4DF2-B0B0-7EB72552A0C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56" y="4312430"/>
            <a:ext cx="5485089" cy="40839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0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032EE-0D9E-491A-A733-D85C05C2D4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54" y="8621911"/>
            <a:ext cx="2971909" cy="45394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BA61D-49F3-4DF2-B0B0-7EB72552A0C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56" y="4312430"/>
            <a:ext cx="5485089" cy="408398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25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032EE-0D9E-491A-A733-D85C05C2D44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2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004F4-F240-48F9-8AE1-486585C7F0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7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A458-0752-D3D8-F36B-B1E7BE42E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2F2FA-DC11-D76A-61BD-6018843DD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CB2DE-DFF6-6BA2-F620-1DA98988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6D3A-3DEA-C543-E37E-95824E55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0294-B3C4-12C4-9474-5C789119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01A2-C6B3-6FD2-62B2-8FCE222C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72969-4400-C810-C295-BEDD42375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4411C-6613-D48D-490F-4DD5AED5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E5841-4B58-47A7-6DC0-2B29A905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5883-956C-CE28-BB2E-498A4902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135A0-E3C8-E139-C010-7D8DB23EA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0A8D4-8ACE-9D3B-AAE4-910B29FFE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FF44-2BE6-E6D9-AE07-2F8FA8B7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2CF6C-2FBE-74E3-305B-8A128617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6631-FEE4-F4D7-C33E-CF09EF73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9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7/10/2025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0264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7/10/2025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81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A458-0752-D3D8-F36B-B1E7BE42E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2F2FA-DC11-D76A-61BD-6018843DD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CB2DE-DFF6-6BA2-F620-1DA98988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6D3A-3DEA-C543-E37E-95824E55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30294-B3C4-12C4-9474-5C789119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567E-68D9-9AD6-142D-EA9EA672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FBAA4-94B2-D187-771E-00BCBFE15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E119D-7268-BF61-42F0-302E5657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03C29-0899-139A-16F6-D590140A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2C57-AD1F-4D46-BB11-71E15108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0026-32BA-8BDA-DF2F-12916222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4A329-4B43-D084-06D3-020572199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5EE9-5DCA-3532-319B-41A6A328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744C-28FD-669D-D104-9B44ADDF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49435-9A7B-AD5F-30DF-97BEA6CB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4924-0335-6730-5559-4A4DCEC6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2998-4E33-8D1D-842A-96B78D128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0E08-FD3F-9730-22AE-30FA8085B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35008-A6B7-F341-4141-E30711DF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829C0-6F62-FBAE-2F9F-3A57F5AC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B495E-B8AD-3FE0-F493-7608BF87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E95F-21E6-4381-0E08-9847FA08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0D269-A511-B1B9-BE55-8A10620CD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233D2-B7E3-204F-203A-4D2A6B668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05919-678C-DA06-5589-37FAFBAD9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FAF48-AAC0-CF28-F3F0-3B10CE7BC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0664A-06D0-D614-3D2E-CD528B6A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172F9-53AE-D5C5-0277-7B39C0FE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59394-FDED-E03C-3AB1-3D623873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7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99AC-E85B-F985-84A2-F463DD16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46BC6-66F8-7DC7-83E5-089DFD59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37223-35F2-1AA6-C636-E8AF0AAB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52892-E564-0E20-3CE1-F56E074F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6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567E-68D9-9AD6-142D-EA9EA672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FBAA4-94B2-D187-771E-00BCBFE15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E119D-7268-BF61-42F0-302E5657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03C29-0899-139A-16F6-D590140A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2C57-AD1F-4D46-BB11-71E15108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0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980F6-55FA-989C-6674-1F835D89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ABA78-B7B6-6AD1-72CB-1C29D018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C10E6-78AA-56A0-5598-600F2475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68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FC69-D093-BA60-8C63-EBFA503E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39188-621F-5C8F-C9C8-449C2C9D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1B0DD-6700-03EA-7EAB-7EAE54730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87162-841F-EAAE-EE71-CCAEF8C5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774B8-0EDA-054A-BEBC-7FC268EA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E2C2A-FDAA-63B3-66B9-C084BDFA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6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EEED-6EC6-6A30-F1BE-1EA28682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1A871-C036-AA37-2B13-0967E817B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3280F-0257-41CE-8779-56797E73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8A59E-2DD1-6C6F-59A4-E1981DF6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5BCCA-0479-8011-567A-8792DD3F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B8C2A-E894-9DA6-2538-006FF2C8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2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01A2-C6B3-6FD2-62B2-8FCE222C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72969-4400-C810-C295-BEDD42375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4411C-6613-D48D-490F-4DD5AED57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E5841-4B58-47A7-6DC0-2B29A905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75883-956C-CE28-BB2E-498A4902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1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135A0-E3C8-E139-C010-7D8DB23EA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0A8D4-8ACE-9D3B-AAE4-910B29FFE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FF44-2BE6-E6D9-AE07-2F8FA8B7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2CF6C-2FBE-74E3-305B-8A128617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6631-FEE4-F4D7-C33E-CF09EF73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noProof="0" smtClean="0"/>
              <a:t>7/10/2025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696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noProof="0" smtClean="0"/>
              <a:t>7/10/2025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49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0026-32BA-8BDA-DF2F-12916222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4A329-4B43-D084-06D3-020572199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5EE9-5DCA-3532-319B-41A6A328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744C-28FD-669D-D104-9B44ADDF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49435-9A7B-AD5F-30DF-97BEA6CB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9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4924-0335-6730-5559-4A4DCEC6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2998-4E33-8D1D-842A-96B78D128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D0E08-FD3F-9730-22AE-30FA8085B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35008-A6B7-F341-4141-E30711DF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829C0-6F62-FBAE-2F9F-3A57F5AC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B495E-B8AD-3FE0-F493-7608BF87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E95F-21E6-4381-0E08-9847FA08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0D269-A511-B1B9-BE55-8A10620CD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233D2-B7E3-204F-203A-4D2A6B668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05919-678C-DA06-5589-37FAFBAD9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FAF48-AAC0-CF28-F3F0-3B10CE7BC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0664A-06D0-D614-3D2E-CD528B6A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172F9-53AE-D5C5-0277-7B39C0FE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59394-FDED-E03C-3AB1-3D623873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99AC-E85B-F985-84A2-F463DD16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46BC6-66F8-7DC7-83E5-089DFD59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37223-35F2-1AA6-C636-E8AF0AAB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52892-E564-0E20-3CE1-F56E074F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980F6-55FA-989C-6674-1F835D89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ABA78-B7B6-6AD1-72CB-1C29D018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C10E6-78AA-56A0-5598-600F2475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8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FC69-D093-BA60-8C63-EBFA503E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39188-621F-5C8F-C9C8-449C2C9D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1B0DD-6700-03EA-7EAB-7EAE54730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87162-841F-EAAE-EE71-CCAEF8C5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774B8-0EDA-054A-BEBC-7FC268EA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E2C2A-FDAA-63B3-66B9-C084BDFA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EEED-6EC6-6A30-F1BE-1EA28682B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D1A871-C036-AA37-2B13-0967E817B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3280F-0257-41CE-8779-56797E73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8A59E-2DD1-6C6F-59A4-E1981DF6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5BCCA-0479-8011-567A-8792DD3F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B8C2A-E894-9DA6-2538-006FF2C8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7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C6A37-4491-5760-CA39-974FEDCE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3361F-C635-7DC0-B297-17764098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8ECAF-D234-E003-2808-36C80414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5C325-2C1A-EA98-6089-481F35815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C4CA-475E-B9B1-1FCE-45D0BBC6D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0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C6A37-4491-5760-CA39-974FEDCE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3361F-C635-7DC0-B297-17764098D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8ECAF-D234-E003-2808-36C804143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9DD5E-D6CB-4BBA-8C5E-3CDF147D635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5C325-2C1A-EA98-6089-481F35815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C4CA-475E-B9B1-1FCE-45D0BBC6D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C4E01-5075-4F36-92C4-3B1924DE1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Tammara.West@dps.texas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Nikolaos.Alexander@dps.texas.gov" TargetMode="Externa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fessionals collaborating at a table over a laptop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22730" y="2364975"/>
            <a:ext cx="9144000" cy="2128049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Audit Ready</a:t>
            </a:r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2000" b="1" i="1" dirty="0">
                <a:solidFill>
                  <a:schemeClr val="bg1"/>
                </a:solidFill>
              </a:rPr>
              <a:t>Why Standardization Matters: The Connection Between Process and Performance</a:t>
            </a:r>
            <a:br>
              <a:rPr lang="en-US" sz="1600" dirty="0"/>
            </a:b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4044000" y="3229869"/>
            <a:ext cx="410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Gray">
          <a:xfrm>
            <a:off x="4044000" y="4221162"/>
            <a:ext cx="4104000" cy="882001"/>
          </a:xfrm>
          <a:solidFill>
            <a:schemeClr val="accent1">
              <a:lumMod val="60000"/>
              <a:lumOff val="40000"/>
              <a:alpha val="90000"/>
            </a:schemeClr>
          </a:solidFill>
        </p:spPr>
        <p:txBody>
          <a:bodyPr anchor="ctr" anchorCtr="0">
            <a:normAutofit/>
          </a:bodyPr>
          <a:lstStyle/>
          <a:p>
            <a:r>
              <a:rPr lang="en-US" sz="2500" b="1" i="1" spc="65" dirty="0">
                <a:solidFill>
                  <a:schemeClr val="bg1"/>
                </a:solidFill>
                <a:cs typeface="Arial"/>
              </a:rPr>
              <a:t>2025 TSABAA Summer Conference</a:t>
            </a: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2153" name="Rectangle 262152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55" name="Rectangle 262154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57" name="Rectangle 262156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59" name="Rectangle 262158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161" name="Rectangle 26216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63" name="Oval 262162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D19DD-F85F-74F2-EE3A-699182DE2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019"/>
          <a:stretch/>
        </p:blipFill>
        <p:spPr>
          <a:xfrm>
            <a:off x="6304478" y="457199"/>
            <a:ext cx="5037355" cy="5724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591131-5247-7232-54B8-A0BE5EA36A42}"/>
              </a:ext>
            </a:extLst>
          </p:cNvPr>
          <p:cNvSpPr txBox="1"/>
          <p:nvPr/>
        </p:nvSpPr>
        <p:spPr>
          <a:xfrm>
            <a:off x="99992" y="1675141"/>
            <a:ext cx="609904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  <a:effectLst/>
              <a:latin typeface="Dreaming Outloud Pro" panose="020F0502020204030204" pitchFamily="66" charset="0"/>
              <a:cs typeface="Dreaming Outloud Pro" panose="020F0502020204030204" pitchFamily="66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Follow all the instructions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effectLst/>
                <a:latin typeface="Dreaming Outloud Pro" panose="020F0502020204030204" pitchFamily="66" charset="0"/>
                <a:cs typeface="Dreaming Outloud Pro" panose="020F0502020204030204" pitchFamily="66" charset="0"/>
              </a:rPr>
              <a:t>Draw the pig in the exact sequence as stated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Draw each step as it appears</a:t>
            </a:r>
          </a:p>
        </p:txBody>
      </p:sp>
    </p:spTree>
    <p:extLst>
      <p:ext uri="{BB962C8B-B14F-4D97-AF65-F5344CB8AC3E}">
        <p14:creationId xmlns:p14="http://schemas.microsoft.com/office/powerpoint/2010/main" val="9546772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0F29FB-735A-D0C5-0368-E6510135D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45" y="227909"/>
            <a:ext cx="11244943" cy="64017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a letter M at the top left intersection.  Bottom center of M touches the intersection.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the letter W at the bottom left intersection.  Top center of W touches the intersection.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the letter W at the bottom right intersection.  Top center of W touches the intersection.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an arc from the letter M to the top right intersection.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another arc from the top right intersection to the bottom right W.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an arc between the two bottom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the letter O in the center left box.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an arc from the letter M to the tangent of the circle.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an arc from the left W to the tangent of the circle.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an arc for the eye.  Halfway between M and circle.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an arc for the mouth.  Halfway between W and circle.  Must be a happy pig!!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the cursive letter e near the top of arc on the right.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finally draw two dots in the middle of the circle for the pig's nose.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Put your pen down and hang up your pig. </a:t>
            </a:r>
          </a:p>
        </p:txBody>
      </p:sp>
    </p:spTree>
    <p:extLst>
      <p:ext uri="{BB962C8B-B14F-4D97-AF65-F5344CB8AC3E}">
        <p14:creationId xmlns:p14="http://schemas.microsoft.com/office/powerpoint/2010/main" val="40726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792433-B4E7-98B4-6786-E2A55C5948A9}"/>
              </a:ext>
            </a:extLst>
          </p:cNvPr>
          <p:cNvSpPr/>
          <p:nvPr/>
        </p:nvSpPr>
        <p:spPr>
          <a:xfrm>
            <a:off x="399667" y="374436"/>
            <a:ext cx="11391900" cy="6108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25A28-BF17-5F92-F0E3-CCB1F353D2BC}"/>
              </a:ext>
            </a:extLst>
          </p:cNvPr>
          <p:cNvSpPr/>
          <p:nvPr/>
        </p:nvSpPr>
        <p:spPr>
          <a:xfrm>
            <a:off x="397354" y="3428999"/>
            <a:ext cx="11391899" cy="30193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79A92-4677-1189-E4AA-F2176BF12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38" y="1036959"/>
            <a:ext cx="2393996" cy="23770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A0DFCF-7086-F89F-E35B-1FF452FCACCA}"/>
              </a:ext>
            </a:extLst>
          </p:cNvPr>
          <p:cNvSpPr txBox="1"/>
          <p:nvPr/>
        </p:nvSpPr>
        <p:spPr>
          <a:xfrm rot="882791">
            <a:off x="7741084" y="1900841"/>
            <a:ext cx="358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Kristen ITC" panose="03050502040202030202" pitchFamily="66" charset="0"/>
                <a:cs typeface="Cavolini" panose="03000502040302020204" pitchFamily="66" charset="0"/>
              </a:rPr>
              <a:t>Is Correct?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2868C-B808-D52B-8425-A249F2E5F10A}"/>
              </a:ext>
            </a:extLst>
          </p:cNvPr>
          <p:cNvSpPr txBox="1"/>
          <p:nvPr/>
        </p:nvSpPr>
        <p:spPr>
          <a:xfrm rot="20827965">
            <a:off x="1234360" y="1764548"/>
            <a:ext cx="358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Kristen ITC" panose="03050502040202030202" pitchFamily="66" charset="0"/>
                <a:cs typeface="Cavolini" panose="03000502040302020204" pitchFamily="66" charset="0"/>
              </a:rPr>
              <a:t>Which One</a:t>
            </a:r>
          </a:p>
        </p:txBody>
      </p:sp>
      <p:pic>
        <p:nvPicPr>
          <p:cNvPr id="6" name="Picture 5" descr="Diagram, schematic&#10;&#10;AI-generated content may be incorrect.">
            <a:extLst>
              <a:ext uri="{FF2B5EF4-FFF2-40B4-BE49-F238E27FC236}">
                <a16:creationId xmlns:a16="http://schemas.microsoft.com/office/drawing/2014/main" id="{131839B0-89B5-4544-B734-00EE0D70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t="8536" r="10859" b="22530"/>
          <a:stretch/>
        </p:blipFill>
        <p:spPr>
          <a:xfrm rot="16200000">
            <a:off x="942195" y="3252488"/>
            <a:ext cx="2766417" cy="334491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 descr="Diagram&#10;&#10;AI-generated content may be incorrect.">
            <a:extLst>
              <a:ext uri="{FF2B5EF4-FFF2-40B4-BE49-F238E27FC236}">
                <a16:creationId xmlns:a16="http://schemas.microsoft.com/office/drawing/2014/main" id="{EE534A9A-546B-78FA-CC02-986A7C2E6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3" t="13218" r="3991" b="22812"/>
          <a:stretch/>
        </p:blipFill>
        <p:spPr>
          <a:xfrm rot="16200000">
            <a:off x="4726609" y="3251103"/>
            <a:ext cx="2757693" cy="333264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Picture 17" descr="A picture containing text, white&#10;&#10;AI-generated content may be incorrect.">
            <a:extLst>
              <a:ext uri="{FF2B5EF4-FFF2-40B4-BE49-F238E27FC236}">
                <a16:creationId xmlns:a16="http://schemas.microsoft.com/office/drawing/2014/main" id="{34B9F0F1-1FB9-CF93-ED67-444E43EEE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r="2593" b="15292"/>
          <a:stretch/>
        </p:blipFill>
        <p:spPr>
          <a:xfrm rot="16200000">
            <a:off x="8500015" y="3269115"/>
            <a:ext cx="2766417" cy="331166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262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2727"/>
            <a:ext cx="11277600" cy="58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2153" name="Rectangle 262152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55" name="Rectangle 262154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57" name="Rectangle 262156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59" name="Rectangle 262158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161" name="Rectangle 26216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63" name="Oval 262162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91131-5247-7232-54B8-A0BE5EA36A42}"/>
              </a:ext>
            </a:extLst>
          </p:cNvPr>
          <p:cNvSpPr txBox="1"/>
          <p:nvPr/>
        </p:nvSpPr>
        <p:spPr>
          <a:xfrm>
            <a:off x="223139" y="1981067"/>
            <a:ext cx="530487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eaming Outloud Pro" panose="020F0502020204030204" pitchFamily="66" charset="0"/>
                <a:ea typeface="+mn-ea"/>
                <a:cs typeface="Dreaming Outloud Pro" panose="020F0502020204030204" pitchFamily="66" charset="0"/>
              </a:rPr>
              <a:t>Follow all the instructions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3200" b="1" dirty="0">
                <a:solidFill>
                  <a:schemeClr val="bg1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rPr>
              <a:t>Draw each step as it appears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eaming Outloud Pro" panose="020F0502020204030204" pitchFamily="66" charset="0"/>
              <a:ea typeface="+mn-ea"/>
              <a:cs typeface="Dreaming Outloud Pro" panose="020F050202020403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9ABECB-042F-53A0-B9B0-E981B2CC7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797" y="508187"/>
            <a:ext cx="4937075" cy="59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958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55ED73A-A2EB-32EA-37FC-C850038FE85F}"/>
              </a:ext>
            </a:extLst>
          </p:cNvPr>
          <p:cNvSpPr/>
          <p:nvPr/>
        </p:nvSpPr>
        <p:spPr>
          <a:xfrm>
            <a:off x="431800" y="304800"/>
            <a:ext cx="11442699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Line 2">
            <a:extLst>
              <a:ext uri="{FF2B5EF4-FFF2-40B4-BE49-F238E27FC236}">
                <a16:creationId xmlns:a16="http://schemas.microsoft.com/office/drawing/2014/main" id="{BACED5FD-E9C3-CBD5-666B-8F89D5ACF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04800"/>
            <a:ext cx="0" cy="63246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48A2AF40-CCF4-883F-9A49-6058E9265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04800"/>
            <a:ext cx="0" cy="63246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8CAB9F7D-0563-E471-540C-C5A86531C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286000"/>
            <a:ext cx="84582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862FE43F-FBE7-7A54-0222-13B853B61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572000"/>
            <a:ext cx="8458200" cy="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77752AE5-F878-9CC9-DB8F-5FF5B3F6F354}"/>
              </a:ext>
            </a:extLst>
          </p:cNvPr>
          <p:cNvGrpSpPr>
            <a:grpSpLocks/>
          </p:cNvGrpSpPr>
          <p:nvPr/>
        </p:nvGrpSpPr>
        <p:grpSpPr bwMode="auto">
          <a:xfrm>
            <a:off x="3956050" y="1143000"/>
            <a:ext cx="1181100" cy="1155700"/>
            <a:chOff x="1532" y="720"/>
            <a:chExt cx="744" cy="72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ECFFC4-8167-A7E5-7455-4BA518694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1060"/>
              <a:ext cx="744" cy="388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190" y="8"/>
                </a:cxn>
                <a:cxn ang="0">
                  <a:pos x="388" y="380"/>
                </a:cxn>
                <a:cxn ang="0">
                  <a:pos x="580" y="0"/>
                </a:cxn>
                <a:cxn ang="0">
                  <a:pos x="744" y="388"/>
                </a:cxn>
              </a:cxnLst>
              <a:rect l="0" t="0" r="r" b="b"/>
              <a:pathLst>
                <a:path w="744" h="388">
                  <a:moveTo>
                    <a:pt x="0" y="376"/>
                  </a:moveTo>
                  <a:lnTo>
                    <a:pt x="190" y="8"/>
                  </a:lnTo>
                  <a:lnTo>
                    <a:pt x="388" y="380"/>
                  </a:lnTo>
                  <a:lnTo>
                    <a:pt x="580" y="0"/>
                  </a:lnTo>
                  <a:lnTo>
                    <a:pt x="744" y="38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0AB874E2-1654-21CC-DC70-73144275A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72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639C7AE-405E-B58D-7EFD-333A742C9441}"/>
              </a:ext>
            </a:extLst>
          </p:cNvPr>
          <p:cNvGrpSpPr>
            <a:grpSpLocks/>
          </p:cNvGrpSpPr>
          <p:nvPr/>
        </p:nvGrpSpPr>
        <p:grpSpPr bwMode="auto">
          <a:xfrm>
            <a:off x="3917950" y="4572000"/>
            <a:ext cx="1187450" cy="1295400"/>
            <a:chOff x="1508" y="2880"/>
            <a:chExt cx="748" cy="816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29E9DBE-4AF2-45B5-90DA-9805AF6EF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880"/>
              <a:ext cx="748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376"/>
                </a:cxn>
                <a:cxn ang="0">
                  <a:pos x="400" y="4"/>
                </a:cxn>
                <a:cxn ang="0">
                  <a:pos x="592" y="384"/>
                </a:cxn>
                <a:cxn ang="0">
                  <a:pos x="748" y="2"/>
                </a:cxn>
              </a:cxnLst>
              <a:rect l="0" t="0" r="r" b="b"/>
              <a:pathLst>
                <a:path w="748" h="384">
                  <a:moveTo>
                    <a:pt x="0" y="0"/>
                  </a:moveTo>
                  <a:lnTo>
                    <a:pt x="202" y="376"/>
                  </a:lnTo>
                  <a:lnTo>
                    <a:pt x="400" y="4"/>
                  </a:lnTo>
                  <a:lnTo>
                    <a:pt x="592" y="384"/>
                  </a:lnTo>
                  <a:lnTo>
                    <a:pt x="748" y="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7C98AC34-8806-C126-B6B1-E4FD0C724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45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B34CBA-0D7C-B7DC-936A-D3B969DA932C}"/>
              </a:ext>
            </a:extLst>
          </p:cNvPr>
          <p:cNvGrpSpPr>
            <a:grpSpLocks/>
          </p:cNvGrpSpPr>
          <p:nvPr/>
        </p:nvGrpSpPr>
        <p:grpSpPr bwMode="auto">
          <a:xfrm>
            <a:off x="7000875" y="4572000"/>
            <a:ext cx="1231900" cy="1219200"/>
            <a:chOff x="3448" y="2880"/>
            <a:chExt cx="776" cy="768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DF51631-0B9A-196A-6273-0279D47F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880"/>
              <a:ext cx="776" cy="3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382"/>
                </a:cxn>
                <a:cxn ang="0">
                  <a:pos x="400" y="10"/>
                </a:cxn>
                <a:cxn ang="0">
                  <a:pos x="592" y="390"/>
                </a:cxn>
                <a:cxn ang="0">
                  <a:pos x="776" y="8"/>
                </a:cxn>
              </a:cxnLst>
              <a:rect l="0" t="0" r="r" b="b"/>
              <a:pathLst>
                <a:path w="776" h="390">
                  <a:moveTo>
                    <a:pt x="0" y="0"/>
                  </a:moveTo>
                  <a:lnTo>
                    <a:pt x="202" y="382"/>
                  </a:lnTo>
                  <a:lnTo>
                    <a:pt x="400" y="10"/>
                  </a:lnTo>
                  <a:lnTo>
                    <a:pt x="592" y="390"/>
                  </a:lnTo>
                  <a:lnTo>
                    <a:pt x="776" y="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5E0F3739-416F-2ADD-1E00-5A6BB5CC2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40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9" name="Group 15">
            <a:extLst>
              <a:ext uri="{FF2B5EF4-FFF2-40B4-BE49-F238E27FC236}">
                <a16:creationId xmlns:a16="http://schemas.microsoft.com/office/drawing/2014/main" id="{A6DD146A-BAD7-B501-86A3-D71FF6CE621D}"/>
              </a:ext>
            </a:extLst>
          </p:cNvPr>
          <p:cNvGrpSpPr>
            <a:grpSpLocks/>
          </p:cNvGrpSpPr>
          <p:nvPr/>
        </p:nvGrpSpPr>
        <p:grpSpPr bwMode="auto">
          <a:xfrm>
            <a:off x="5180013" y="1447801"/>
            <a:ext cx="2457450" cy="1838325"/>
            <a:chOff x="2303" y="912"/>
            <a:chExt cx="1548" cy="1158"/>
          </a:xfrm>
        </p:grpSpPr>
        <p:sp>
          <p:nvSpPr>
            <p:cNvPr id="20" name="Arc 16">
              <a:extLst>
                <a:ext uri="{FF2B5EF4-FFF2-40B4-BE49-F238E27FC236}">
                  <a16:creationId xmlns:a16="http://schemas.microsoft.com/office/drawing/2014/main" id="{B20F03DE-CB2E-18DE-D60D-8EC72CD9BD8D}"/>
                </a:ext>
              </a:extLst>
            </p:cNvPr>
            <p:cNvSpPr>
              <a:spLocks/>
            </p:cNvSpPr>
            <p:nvPr/>
          </p:nvSpPr>
          <p:spPr bwMode="auto">
            <a:xfrm rot="-1388399">
              <a:off x="2303" y="1151"/>
              <a:ext cx="1548" cy="919"/>
            </a:xfrm>
            <a:custGeom>
              <a:avLst/>
              <a:gdLst>
                <a:gd name="G0" fmla="+- 0 0 0"/>
                <a:gd name="G1" fmla="+- 21559 0 0"/>
                <a:gd name="G2" fmla="+- 21600 0 0"/>
                <a:gd name="T0" fmla="*/ 1327 w 20270"/>
                <a:gd name="T1" fmla="*/ 0 h 21559"/>
                <a:gd name="T2" fmla="*/ 20270 w 20270"/>
                <a:gd name="T3" fmla="*/ 14096 h 21559"/>
                <a:gd name="T4" fmla="*/ 0 w 20270"/>
                <a:gd name="T5" fmla="*/ 21559 h 2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70" h="21559" fill="none" extrusionOk="0">
                  <a:moveTo>
                    <a:pt x="1327" y="-1"/>
                  </a:moveTo>
                  <a:cubicBezTo>
                    <a:pt x="9878" y="526"/>
                    <a:pt x="17309" y="6056"/>
                    <a:pt x="20269" y="14096"/>
                  </a:cubicBezTo>
                </a:path>
                <a:path w="20270" h="21559" stroke="0" extrusionOk="0">
                  <a:moveTo>
                    <a:pt x="1327" y="-1"/>
                  </a:moveTo>
                  <a:cubicBezTo>
                    <a:pt x="9878" y="526"/>
                    <a:pt x="17309" y="6056"/>
                    <a:pt x="20269" y="14096"/>
                  </a:cubicBezTo>
                  <a:lnTo>
                    <a:pt x="0" y="2155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BA81E2AE-591E-8605-D596-6DBECB2D6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1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2" name="Group 18">
            <a:extLst>
              <a:ext uri="{FF2B5EF4-FFF2-40B4-BE49-F238E27FC236}">
                <a16:creationId xmlns:a16="http://schemas.microsoft.com/office/drawing/2014/main" id="{4803A755-1802-BEBA-411E-67465588E2C6}"/>
              </a:ext>
            </a:extLst>
          </p:cNvPr>
          <p:cNvGrpSpPr>
            <a:grpSpLocks/>
          </p:cNvGrpSpPr>
          <p:nvPr/>
        </p:nvGrpSpPr>
        <p:grpSpPr bwMode="auto">
          <a:xfrm>
            <a:off x="7013576" y="2640014"/>
            <a:ext cx="1978025" cy="1577975"/>
            <a:chOff x="3458" y="1663"/>
            <a:chExt cx="1246" cy="994"/>
          </a:xfrm>
        </p:grpSpPr>
        <p:sp>
          <p:nvSpPr>
            <p:cNvPr id="23" name="Arc 19">
              <a:extLst>
                <a:ext uri="{FF2B5EF4-FFF2-40B4-BE49-F238E27FC236}">
                  <a16:creationId xmlns:a16="http://schemas.microsoft.com/office/drawing/2014/main" id="{16AA4428-44F3-4019-24C8-26F3F512EB27}"/>
                </a:ext>
              </a:extLst>
            </p:cNvPr>
            <p:cNvSpPr>
              <a:spLocks/>
            </p:cNvSpPr>
            <p:nvPr/>
          </p:nvSpPr>
          <p:spPr bwMode="auto">
            <a:xfrm rot="2057113">
              <a:off x="3458" y="1663"/>
              <a:ext cx="1140" cy="994"/>
            </a:xfrm>
            <a:custGeom>
              <a:avLst/>
              <a:gdLst>
                <a:gd name="G0" fmla="+- 1909 0 0"/>
                <a:gd name="G1" fmla="+- 21600 0 0"/>
                <a:gd name="G2" fmla="+- 21600 0 0"/>
                <a:gd name="T0" fmla="*/ 0 w 23509"/>
                <a:gd name="T1" fmla="*/ 84 h 22376"/>
                <a:gd name="T2" fmla="*/ 23495 w 23509"/>
                <a:gd name="T3" fmla="*/ 22376 h 22376"/>
                <a:gd name="T4" fmla="*/ 1909 w 23509"/>
                <a:gd name="T5" fmla="*/ 21600 h 22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09" h="22376" fill="none" extrusionOk="0">
                  <a:moveTo>
                    <a:pt x="0" y="84"/>
                  </a:moveTo>
                  <a:cubicBezTo>
                    <a:pt x="634" y="28"/>
                    <a:pt x="1271" y="-1"/>
                    <a:pt x="1909" y="0"/>
                  </a:cubicBezTo>
                  <a:cubicBezTo>
                    <a:pt x="13838" y="0"/>
                    <a:pt x="23509" y="9670"/>
                    <a:pt x="23509" y="21600"/>
                  </a:cubicBezTo>
                  <a:cubicBezTo>
                    <a:pt x="23509" y="21858"/>
                    <a:pt x="23504" y="22117"/>
                    <a:pt x="23495" y="22376"/>
                  </a:cubicBezTo>
                </a:path>
                <a:path w="23509" h="22376" stroke="0" extrusionOk="0">
                  <a:moveTo>
                    <a:pt x="0" y="84"/>
                  </a:moveTo>
                  <a:cubicBezTo>
                    <a:pt x="634" y="28"/>
                    <a:pt x="1271" y="-1"/>
                    <a:pt x="1909" y="0"/>
                  </a:cubicBezTo>
                  <a:cubicBezTo>
                    <a:pt x="13838" y="0"/>
                    <a:pt x="23509" y="9670"/>
                    <a:pt x="23509" y="21600"/>
                  </a:cubicBezTo>
                  <a:cubicBezTo>
                    <a:pt x="23509" y="21858"/>
                    <a:pt x="23504" y="22117"/>
                    <a:pt x="23495" y="22376"/>
                  </a:cubicBezTo>
                  <a:lnTo>
                    <a:pt x="190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796B61B8-6272-1414-1ADB-4DCC4010C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11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DF45267E-31DB-1E0B-BC5E-64DEA5815DAC}"/>
              </a:ext>
            </a:extLst>
          </p:cNvPr>
          <p:cNvGrpSpPr>
            <a:grpSpLocks/>
          </p:cNvGrpSpPr>
          <p:nvPr/>
        </p:nvGrpSpPr>
        <p:grpSpPr bwMode="auto">
          <a:xfrm>
            <a:off x="5173663" y="3806826"/>
            <a:ext cx="1839912" cy="1603375"/>
            <a:chOff x="2299" y="2398"/>
            <a:chExt cx="1159" cy="1010"/>
          </a:xfrm>
        </p:grpSpPr>
        <p:sp>
          <p:nvSpPr>
            <p:cNvPr id="26" name="Arc 22">
              <a:extLst>
                <a:ext uri="{FF2B5EF4-FFF2-40B4-BE49-F238E27FC236}">
                  <a16:creationId xmlns:a16="http://schemas.microsoft.com/office/drawing/2014/main" id="{A582B38E-89DF-3AB6-B39D-5CED4059FEB1}"/>
                </a:ext>
              </a:extLst>
            </p:cNvPr>
            <p:cNvSpPr>
              <a:spLocks/>
            </p:cNvSpPr>
            <p:nvPr/>
          </p:nvSpPr>
          <p:spPr bwMode="auto">
            <a:xfrm rot="6270396">
              <a:off x="2519" y="2178"/>
              <a:ext cx="720" cy="1159"/>
            </a:xfrm>
            <a:custGeom>
              <a:avLst/>
              <a:gdLst>
                <a:gd name="G0" fmla="+- 0 0 0"/>
                <a:gd name="G1" fmla="+- 19072 0 0"/>
                <a:gd name="G2" fmla="+- 21600 0 0"/>
                <a:gd name="T0" fmla="*/ 10140 w 21600"/>
                <a:gd name="T1" fmla="*/ 0 h 29077"/>
                <a:gd name="T2" fmla="*/ 19143 w 21600"/>
                <a:gd name="T3" fmla="*/ 29077 h 29077"/>
                <a:gd name="T4" fmla="*/ 0 w 21600"/>
                <a:gd name="T5" fmla="*/ 19072 h 29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77" fill="none" extrusionOk="0">
                  <a:moveTo>
                    <a:pt x="10139" y="0"/>
                  </a:moveTo>
                  <a:cubicBezTo>
                    <a:pt x="17192" y="3749"/>
                    <a:pt x="21600" y="11084"/>
                    <a:pt x="21600" y="19072"/>
                  </a:cubicBezTo>
                  <a:cubicBezTo>
                    <a:pt x="21600" y="22556"/>
                    <a:pt x="20757" y="25989"/>
                    <a:pt x="19143" y="29077"/>
                  </a:cubicBezTo>
                </a:path>
                <a:path w="21600" h="29077" stroke="0" extrusionOk="0">
                  <a:moveTo>
                    <a:pt x="10139" y="0"/>
                  </a:moveTo>
                  <a:cubicBezTo>
                    <a:pt x="17192" y="3749"/>
                    <a:pt x="21600" y="11084"/>
                    <a:pt x="21600" y="19072"/>
                  </a:cubicBezTo>
                  <a:cubicBezTo>
                    <a:pt x="21600" y="22556"/>
                    <a:pt x="20757" y="25989"/>
                    <a:pt x="19143" y="29077"/>
                  </a:cubicBezTo>
                  <a:lnTo>
                    <a:pt x="0" y="1907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6BA968BB-7457-5EFA-DC9A-728FB9B3F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1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F4C9B861-B80B-6DB3-F25B-E9BF30631EF1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124200"/>
            <a:ext cx="1066800" cy="609600"/>
            <a:chOff x="480" y="1968"/>
            <a:chExt cx="672" cy="384"/>
          </a:xfrm>
        </p:grpSpPr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85664D3D-2DEF-01E5-6BB3-2DA431BB8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68"/>
              <a:ext cx="384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92E8DA80-6E3E-DAEB-730F-4765DDD82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01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31" name="Group 27">
            <a:extLst>
              <a:ext uri="{FF2B5EF4-FFF2-40B4-BE49-F238E27FC236}">
                <a16:creationId xmlns:a16="http://schemas.microsoft.com/office/drawing/2014/main" id="{F26F1639-9A28-D91A-CA8F-B2D2A90A665F}"/>
              </a:ext>
            </a:extLst>
          </p:cNvPr>
          <p:cNvGrpSpPr>
            <a:grpSpLocks/>
          </p:cNvGrpSpPr>
          <p:nvPr/>
        </p:nvGrpSpPr>
        <p:grpSpPr bwMode="auto">
          <a:xfrm>
            <a:off x="3056976" y="2286000"/>
            <a:ext cx="914400" cy="838200"/>
            <a:chOff x="960" y="1440"/>
            <a:chExt cx="576" cy="528"/>
          </a:xfrm>
        </p:grpSpPr>
        <p:sp>
          <p:nvSpPr>
            <p:cNvPr id="32" name="Arc 28">
              <a:extLst>
                <a:ext uri="{FF2B5EF4-FFF2-40B4-BE49-F238E27FC236}">
                  <a16:creationId xmlns:a16="http://schemas.microsoft.com/office/drawing/2014/main" id="{545A60E9-FD98-799A-71B8-58B6507A185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60" y="1440"/>
              <a:ext cx="576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25114AA7-BEC2-8E3B-7994-6455443BD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53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E4C72EC2-E230-E124-33C6-16998537A436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733800"/>
            <a:ext cx="914400" cy="838200"/>
            <a:chOff x="936" y="2352"/>
            <a:chExt cx="576" cy="528"/>
          </a:xfrm>
        </p:grpSpPr>
        <p:sp>
          <p:nvSpPr>
            <p:cNvPr id="35" name="Arc 31">
              <a:extLst>
                <a:ext uri="{FF2B5EF4-FFF2-40B4-BE49-F238E27FC236}">
                  <a16:creationId xmlns:a16="http://schemas.microsoft.com/office/drawing/2014/main" id="{9ADB5902-76C3-05E5-BC66-087D97B54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" y="2352"/>
              <a:ext cx="576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11AB1AA7-8E20-3005-B80D-14B2BC398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54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37" name="Group 33">
            <a:extLst>
              <a:ext uri="{FF2B5EF4-FFF2-40B4-BE49-F238E27FC236}">
                <a16:creationId xmlns:a16="http://schemas.microsoft.com/office/drawing/2014/main" id="{163595F5-999F-D79F-4EC3-61F2140DBD2C}"/>
              </a:ext>
            </a:extLst>
          </p:cNvPr>
          <p:cNvGrpSpPr>
            <a:grpSpLocks/>
          </p:cNvGrpSpPr>
          <p:nvPr/>
        </p:nvGrpSpPr>
        <p:grpSpPr bwMode="auto">
          <a:xfrm>
            <a:off x="3746502" y="2652713"/>
            <a:ext cx="782638" cy="381000"/>
            <a:chOff x="1400" y="1671"/>
            <a:chExt cx="493" cy="240"/>
          </a:xfrm>
        </p:grpSpPr>
        <p:sp>
          <p:nvSpPr>
            <p:cNvPr id="38" name="Arc 34">
              <a:extLst>
                <a:ext uri="{FF2B5EF4-FFF2-40B4-BE49-F238E27FC236}">
                  <a16:creationId xmlns:a16="http://schemas.microsoft.com/office/drawing/2014/main" id="{B6924254-851A-CFA2-06F7-C05716FECFD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00" y="1728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9" name="Oval 35">
              <a:extLst>
                <a:ext uri="{FF2B5EF4-FFF2-40B4-BE49-F238E27FC236}">
                  <a16:creationId xmlns:a16="http://schemas.microsoft.com/office/drawing/2014/main" id="{E2263B51-39BD-78A6-EB88-A7CAD7731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1671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40" name="Group 36">
            <a:extLst>
              <a:ext uri="{FF2B5EF4-FFF2-40B4-BE49-F238E27FC236}">
                <a16:creationId xmlns:a16="http://schemas.microsoft.com/office/drawing/2014/main" id="{CC3A11D0-CC53-5672-72D3-B030309D10D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733800"/>
            <a:ext cx="762000" cy="381000"/>
            <a:chOff x="1344" y="2352"/>
            <a:chExt cx="480" cy="240"/>
          </a:xfrm>
        </p:grpSpPr>
        <p:sp>
          <p:nvSpPr>
            <p:cNvPr id="41" name="Arc 37">
              <a:extLst>
                <a:ext uri="{FF2B5EF4-FFF2-40B4-BE49-F238E27FC236}">
                  <a16:creationId xmlns:a16="http://schemas.microsoft.com/office/drawing/2014/main" id="{EDA47FCA-8709-CBA2-491B-A844CBD2ED0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344" y="2448"/>
              <a:ext cx="144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2" name="Oval 38">
              <a:extLst>
                <a:ext uri="{FF2B5EF4-FFF2-40B4-BE49-F238E27FC236}">
                  <a16:creationId xmlns:a16="http://schemas.microsoft.com/office/drawing/2014/main" id="{4C543A18-FF0A-9A79-583D-821CB4265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35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43" name="Group 39">
            <a:extLst>
              <a:ext uri="{FF2B5EF4-FFF2-40B4-BE49-F238E27FC236}">
                <a16:creationId xmlns:a16="http://schemas.microsoft.com/office/drawing/2014/main" id="{20E5DC90-3CD3-5BB9-A2FA-334D3A468B14}"/>
              </a:ext>
            </a:extLst>
          </p:cNvPr>
          <p:cNvGrpSpPr>
            <a:grpSpLocks/>
          </p:cNvGrpSpPr>
          <p:nvPr/>
        </p:nvGrpSpPr>
        <p:grpSpPr bwMode="auto">
          <a:xfrm>
            <a:off x="8178800" y="2438400"/>
            <a:ext cx="1346200" cy="381000"/>
            <a:chOff x="4192" y="1536"/>
            <a:chExt cx="848" cy="240"/>
          </a:xfrm>
        </p:grpSpPr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58A8A22-A758-21B6-31AC-4EA914342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1551"/>
              <a:ext cx="484" cy="202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109" y="163"/>
                </a:cxn>
                <a:cxn ang="0">
                  <a:pos x="125" y="140"/>
                </a:cxn>
                <a:cxn ang="0">
                  <a:pos x="148" y="125"/>
                </a:cxn>
                <a:cxn ang="0">
                  <a:pos x="203" y="54"/>
                </a:cxn>
                <a:cxn ang="0">
                  <a:pos x="109" y="0"/>
                </a:cxn>
                <a:cxn ang="0">
                  <a:pos x="117" y="125"/>
                </a:cxn>
                <a:cxn ang="0">
                  <a:pos x="226" y="202"/>
                </a:cxn>
                <a:cxn ang="0">
                  <a:pos x="382" y="179"/>
                </a:cxn>
                <a:cxn ang="0">
                  <a:pos x="484" y="93"/>
                </a:cxn>
              </a:cxnLst>
              <a:rect l="0" t="0" r="r" b="b"/>
              <a:pathLst>
                <a:path w="484" h="202">
                  <a:moveTo>
                    <a:pt x="0" y="202"/>
                  </a:moveTo>
                  <a:cubicBezTo>
                    <a:pt x="41" y="195"/>
                    <a:pt x="75" y="187"/>
                    <a:pt x="109" y="163"/>
                  </a:cubicBezTo>
                  <a:cubicBezTo>
                    <a:pt x="114" y="155"/>
                    <a:pt x="118" y="147"/>
                    <a:pt x="125" y="140"/>
                  </a:cubicBezTo>
                  <a:cubicBezTo>
                    <a:pt x="132" y="134"/>
                    <a:pt x="142" y="132"/>
                    <a:pt x="148" y="125"/>
                  </a:cubicBezTo>
                  <a:cubicBezTo>
                    <a:pt x="158" y="113"/>
                    <a:pt x="191" y="73"/>
                    <a:pt x="203" y="54"/>
                  </a:cubicBezTo>
                  <a:cubicBezTo>
                    <a:pt x="192" y="23"/>
                    <a:pt x="140" y="9"/>
                    <a:pt x="109" y="0"/>
                  </a:cubicBezTo>
                  <a:cubicBezTo>
                    <a:pt x="56" y="16"/>
                    <a:pt x="110" y="73"/>
                    <a:pt x="117" y="125"/>
                  </a:cubicBezTo>
                  <a:cubicBezTo>
                    <a:pt x="124" y="178"/>
                    <a:pt x="176" y="185"/>
                    <a:pt x="226" y="202"/>
                  </a:cubicBezTo>
                  <a:cubicBezTo>
                    <a:pt x="315" y="187"/>
                    <a:pt x="295" y="201"/>
                    <a:pt x="382" y="179"/>
                  </a:cubicBezTo>
                  <a:cubicBezTo>
                    <a:pt x="445" y="163"/>
                    <a:pt x="463" y="111"/>
                    <a:pt x="484" y="9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5" name="Oval 41">
              <a:extLst>
                <a:ext uri="{FF2B5EF4-FFF2-40B4-BE49-F238E27FC236}">
                  <a16:creationId xmlns:a16="http://schemas.microsoft.com/office/drawing/2014/main" id="{E6A62F81-F791-245D-DAA9-47DD42DA2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53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46" name="Group 42">
            <a:extLst>
              <a:ext uri="{FF2B5EF4-FFF2-40B4-BE49-F238E27FC236}">
                <a16:creationId xmlns:a16="http://schemas.microsoft.com/office/drawing/2014/main" id="{E193F66A-B184-42B5-FD47-CA877760D80A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429000"/>
            <a:ext cx="762000" cy="990600"/>
            <a:chOff x="528" y="2160"/>
            <a:chExt cx="480" cy="624"/>
          </a:xfrm>
        </p:grpSpPr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A83E88D3-E9D0-C251-D96A-934A78F05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1F8C686E-94BD-0656-34F0-F897E7B2B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D37637F9-0022-2FC7-DD02-99F466527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256"/>
              <a:ext cx="384" cy="528"/>
              <a:chOff x="528" y="2256"/>
              <a:chExt cx="384" cy="528"/>
            </a:xfrm>
          </p:grpSpPr>
          <p:sp>
            <p:nvSpPr>
              <p:cNvPr id="50" name="Oval 46">
                <a:extLst>
                  <a:ext uri="{FF2B5EF4-FFF2-40B4-BE49-F238E27FC236}">
                    <a16:creationId xmlns:a16="http://schemas.microsoft.com/office/drawing/2014/main" id="{BA7A16F3-3A88-7327-E851-B56B89851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54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13</a:t>
                </a:r>
              </a:p>
            </p:txBody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7EE9F126-83C4-6B66-1528-F5F036717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" y="2256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755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8AE3D-A309-0328-BCBC-A6F0B8D0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406634"/>
            <a:ext cx="11480800" cy="60385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ADDE3E-6BCA-73A8-4CEF-DE1F6618E772}"/>
              </a:ext>
            </a:extLst>
          </p:cNvPr>
          <p:cNvSpPr txBox="1"/>
          <p:nvPr/>
        </p:nvSpPr>
        <p:spPr>
          <a:xfrm>
            <a:off x="2961297" y="593044"/>
            <a:ext cx="6269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Kristen ITC" panose="03050502040202030202" pitchFamily="66" charset="0"/>
              </a:rPr>
              <a:t>This One Is Correct!!</a:t>
            </a:r>
          </a:p>
        </p:txBody>
      </p:sp>
    </p:spTree>
    <p:extLst>
      <p:ext uri="{BB962C8B-B14F-4D97-AF65-F5344CB8AC3E}">
        <p14:creationId xmlns:p14="http://schemas.microsoft.com/office/powerpoint/2010/main" val="209550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9114"/>
            <a:ext cx="11277600" cy="57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9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DDAA1-6D00-1BD8-6D8C-0EF84D67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The Connection Between Standardization and Audit Readiness 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Standardization and Business Readiness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 flipV="1">
            <a:off x="927186" y="1216152"/>
            <a:ext cx="6808637" cy="130658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8D112-F24B-8D05-FAC2-5F205AAE16A2}"/>
              </a:ext>
            </a:extLst>
          </p:cNvPr>
          <p:cNvSpPr txBox="1"/>
          <p:nvPr/>
        </p:nvSpPr>
        <p:spPr>
          <a:xfrm>
            <a:off x="838200" y="1702308"/>
            <a:ext cx="10515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Improves Efficiency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Standardized procedures reduce errors, streamline workflows, and eliminate unnecessary complexity, saving time and resources.</a:t>
            </a:r>
          </a:p>
          <a:p>
            <a:pPr marL="0" marR="0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Enhances Quality Control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Uniform standards help maintain consistent product and service quality, ensuring customer satisfaction and regulatory compliance.</a:t>
            </a:r>
          </a:p>
          <a:p>
            <a:pPr marL="0" marR="0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Boosts Collaboration &amp; Communication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Clear, standardized procedures improve teamwork by ensuring everyone follows the same guidelines, reducing confusion and misunderstandings.</a:t>
            </a:r>
          </a:p>
          <a:p>
            <a:pPr marL="0" marR="0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2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 descr="People discuss something">
            <a:extLst>
              <a:ext uri="{FF2B5EF4-FFF2-40B4-BE49-F238E27FC236}">
                <a16:creationId xmlns:a16="http://schemas.microsoft.com/office/drawing/2014/main" id="{0FD54BB1-BA8F-46B1-AE35-C73B73A4821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"/>
            <a:ext cx="12189599" cy="6856649"/>
          </a:xfrm>
        </p:spPr>
      </p:pic>
      <p:sp>
        <p:nvSpPr>
          <p:cNvPr id="35" name="object 3" descr="Blue rectangle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3600" y="-2744"/>
            <a:ext cx="121884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Oval 47" descr="Beige oval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191305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 descr="Blue rectangle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 descr="Blue circle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2471922" y="2004364"/>
            <a:ext cx="2843784" cy="2843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 descr="Blue circle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6669258" y="1981199"/>
            <a:ext cx="2843784" cy="2843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9668" y="6356350"/>
            <a:ext cx="2743200" cy="365125"/>
          </a:xfrm>
        </p:spPr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2178626" y="45019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white">
          <a:xfrm>
            <a:off x="2005313" y="5015255"/>
            <a:ext cx="3849387" cy="930822"/>
          </a:xfrm>
        </p:spPr>
        <p:txBody>
          <a:bodyPr>
            <a:normAutofit fontScale="92500"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Tammara West, CIA, CISA, CGAP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Senior Audit Manager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Chief Auditor's Office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white">
          <a:xfrm>
            <a:off x="6434563" y="4927304"/>
            <a:ext cx="3610210" cy="11067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Niko Alexander, SSGB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Senior Process Improvement Analyst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Chief Auditor's Office</a:t>
            </a:r>
          </a:p>
        </p:txBody>
      </p:sp>
      <p:sp>
        <p:nvSpPr>
          <p:cNvPr id="49" name="object 6" descr="Beige rectangle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 bwMode="ltGray">
          <a:xfrm flipV="1">
            <a:off x="2005313" y="1253184"/>
            <a:ext cx="3058393" cy="205284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" name="Picture Placeholder 9" descr="A picture containing person, clothing, smiling, hairpiece&#10;&#10;AI-generated content may be incorrect.">
            <a:extLst>
              <a:ext uri="{FF2B5EF4-FFF2-40B4-BE49-F238E27FC236}">
                <a16:creationId xmlns:a16="http://schemas.microsoft.com/office/drawing/2014/main" id="{89F97E07-241F-7476-9AC2-591A2EC7BD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r="4151"/>
          <a:stretch>
            <a:fillRect/>
          </a:stretch>
        </p:blipFill>
        <p:spPr>
          <a:xfrm>
            <a:off x="2686050" y="2219325"/>
            <a:ext cx="2414588" cy="2414588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1DF694-3852-FD3E-819C-86C015595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52" y="58028"/>
            <a:ext cx="1766009" cy="1766009"/>
          </a:xfrm>
          <a:prstGeom prst="rect">
            <a:avLst/>
          </a:prstGeom>
        </p:spPr>
      </p:pic>
      <p:pic>
        <p:nvPicPr>
          <p:cNvPr id="8" name="Picture Placeholder 7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408E5ADF-16C8-809C-7A38-C121DC97131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 b="8973"/>
          <a:stretch>
            <a:fillRect/>
          </a:stretch>
        </p:blipFill>
        <p:spPr>
          <a:xfrm>
            <a:off x="6883400" y="2190750"/>
            <a:ext cx="2414588" cy="2414588"/>
          </a:xfrm>
        </p:spPr>
      </p:pic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Standardization and Business Readiness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8D112-F24B-8D05-FAC2-5F205AAE16A2}"/>
              </a:ext>
            </a:extLst>
          </p:cNvPr>
          <p:cNvSpPr txBox="1"/>
          <p:nvPr/>
        </p:nvSpPr>
        <p:spPr>
          <a:xfrm>
            <a:off x="838200" y="1791268"/>
            <a:ext cx="1051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Reduces Costs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When businesses follow standardized processes, they minimize waste, optimize resource utilization, and cut operational expenses.</a:t>
            </a:r>
          </a:p>
          <a:p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Facilitates Scalability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Standardization allows businesses to expand or replicate their operations more easily, whether it’s opening new locations or integrating with partners.</a:t>
            </a:r>
          </a:p>
          <a:p>
            <a:pPr marL="0" marR="0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Strengthens Compliance &amp; Risk Management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Adhering to industry regulations and standardized protocols reduces legal risks and enhances security measures.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bject 18" descr="Beige rectangle">
            <a:extLst>
              <a:ext uri="{FF2B5EF4-FFF2-40B4-BE49-F238E27FC236}">
                <a16:creationId xmlns:a16="http://schemas.microsoft.com/office/drawing/2014/main" id="{BC3E0F92-F7C2-B549-5B0D-5ADA71615DD2}"/>
              </a:ext>
            </a:extLst>
          </p:cNvPr>
          <p:cNvSpPr/>
          <p:nvPr/>
        </p:nvSpPr>
        <p:spPr>
          <a:xfrm flipV="1">
            <a:off x="927186" y="1216152"/>
            <a:ext cx="6808637" cy="130658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Standardization and Audit Readiness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object 18" descr="Beige rectangle">
            <a:extLst>
              <a:ext uri="{FF2B5EF4-FFF2-40B4-BE49-F238E27FC236}">
                <a16:creationId xmlns:a16="http://schemas.microsoft.com/office/drawing/2014/main" id="{BC3E0F92-F7C2-B549-5B0D-5ADA71615DD2}"/>
              </a:ext>
            </a:extLst>
          </p:cNvPr>
          <p:cNvSpPr/>
          <p:nvPr/>
        </p:nvSpPr>
        <p:spPr>
          <a:xfrm flipV="1">
            <a:off x="927186" y="1216152"/>
            <a:ext cx="6808637" cy="130658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BE7C26-C4EC-7EFC-E51B-3F27C4C5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180B09-FF09-B989-17AC-E405B741A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EC18F-546C-3066-2F70-A1BECF38EDCE}"/>
              </a:ext>
            </a:extLst>
          </p:cNvPr>
          <p:cNvSpPr txBox="1"/>
          <p:nvPr/>
        </p:nvSpPr>
        <p:spPr>
          <a:xfrm>
            <a:off x="838199" y="1605026"/>
            <a:ext cx="105155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 Documentation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Well-documented, repeatable processes are easier for auditors to test, validate, and rely on as evidence of control effectiveness.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Naming &amp; Version Control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Standard file names and version practices reduce confusion, minimize duplication, and save time during evidence gathering.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Clarity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Clearly defined responsibilities make it easier to trace approvals, handoffs, and ownership throughout the process lifecycle.</a:t>
            </a:r>
          </a:p>
        </p:txBody>
      </p:sp>
    </p:spTree>
    <p:extLst>
      <p:ext uri="{BB962C8B-B14F-4D97-AF65-F5344CB8AC3E}">
        <p14:creationId xmlns:p14="http://schemas.microsoft.com/office/powerpoint/2010/main" val="51852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Standardization and Audit Readiness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22</a:t>
            </a:fld>
            <a:endParaRPr lang="en-US" dirty="0"/>
          </a:p>
        </p:txBody>
      </p:sp>
      <p:sp>
        <p:nvSpPr>
          <p:cNvPr id="10" name="object 18" descr="Beige rectangle">
            <a:extLst>
              <a:ext uri="{FF2B5EF4-FFF2-40B4-BE49-F238E27FC236}">
                <a16:creationId xmlns:a16="http://schemas.microsoft.com/office/drawing/2014/main" id="{BC3E0F92-F7C2-B549-5B0D-5ADA71615DD2}"/>
              </a:ext>
            </a:extLst>
          </p:cNvPr>
          <p:cNvSpPr/>
          <p:nvPr/>
        </p:nvSpPr>
        <p:spPr>
          <a:xfrm flipV="1">
            <a:off x="927186" y="1216152"/>
            <a:ext cx="6808637" cy="130658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BE7C26-C4EC-7EFC-E51B-3F27C4C5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D2A9D0-89A1-3586-BF6C-A20BE2465C28}"/>
              </a:ext>
            </a:extLst>
          </p:cNvPr>
          <p:cNvSpPr txBox="1"/>
          <p:nvPr/>
        </p:nvSpPr>
        <p:spPr>
          <a:xfrm>
            <a:off x="883117" y="1486864"/>
            <a:ext cx="102659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Consistency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Standard forms, templates, and checklists help ensure required information is consistently captured, reducing the risk of missing or incomplete documentation.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Compliance Clarity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Clear, repeatable workflows make it easier to demonstrate alignment with laws, policies, and internal procedures during an audit.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Reduced Audit Stress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When processes are standardized, audit preparation becomes routine—not reactive—resulting in smoother audits and stronger outcomes.</a:t>
            </a:r>
          </a:p>
        </p:txBody>
      </p:sp>
    </p:spTree>
    <p:extLst>
      <p:ext uri="{BB962C8B-B14F-4D97-AF65-F5344CB8AC3E}">
        <p14:creationId xmlns:p14="http://schemas.microsoft.com/office/powerpoint/2010/main" val="82929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>
                <a:latin typeface="Gill Sans MT" panose="020B0502020104020203" pitchFamily="34" charset="0"/>
              </a:rPr>
              <a:t>Common Pitfalls Auditors See</a:t>
            </a:r>
            <a:r>
              <a:rPr lang="en-US" sz="3200" b="1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 flipV="1">
            <a:off x="927186" y="1301091"/>
            <a:ext cx="7311557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820755B-BBCD-187D-AECB-6A128EF7A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34039"/>
            <a:ext cx="992619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Processes vary by person or team—no single version of “correct.”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steps are undocumented or dependent on one employee.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Old versions of forms or procedures still in circulation.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Lack of training or reinforcement leads to drift from the standard.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8A4E5-BB46-3A76-376C-C8EB75405191}"/>
              </a:ext>
            </a:extLst>
          </p:cNvPr>
          <p:cNvSpPr txBox="1"/>
          <p:nvPr/>
        </p:nvSpPr>
        <p:spPr>
          <a:xfrm>
            <a:off x="674324" y="5489252"/>
            <a:ext cx="10843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“If it’s not documented, it didn’t happen.”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a phrase we live by in audit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63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DDAA1-6D00-1BD8-6D8C-0EF84D67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425"/>
              </a:spcBef>
            </a:pPr>
            <a:r>
              <a:rPr lang="en-US" sz="5400" b="1" spc="-15" dirty="0">
                <a:solidFill>
                  <a:schemeClr val="bg1"/>
                </a:solidFill>
                <a:latin typeface="+mj-lt"/>
                <a:cs typeface="Arial"/>
              </a:rPr>
              <a:t>Key Steps in Creating Standardized Processes</a:t>
            </a:r>
            <a:endParaRPr lang="en-US" sz="5400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814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How to Standardize Processes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 flipV="1">
            <a:off x="927186" y="1301091"/>
            <a:ext cx="7311557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4F378-AC06-30DC-769A-E4BAF2185C10}"/>
              </a:ext>
            </a:extLst>
          </p:cNvPr>
          <p:cNvSpPr txBox="1"/>
          <p:nvPr/>
        </p:nvSpPr>
        <p:spPr>
          <a:xfrm>
            <a:off x="838200" y="1690688"/>
            <a:ext cx="10515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Key Processes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Determine which workflows need standardization based on their impact on efficiency and quality.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Repetitive tasks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Create bottlenecks, backlogs, or delays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Involve compliance with regulations or standards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Consume excessive time or resources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6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How to Standardize Processes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 flipV="1">
            <a:off x="927186" y="1301091"/>
            <a:ext cx="7311557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4F378-AC06-30DC-769A-E4BAF2185C10}"/>
              </a:ext>
            </a:extLst>
          </p:cNvPr>
          <p:cNvSpPr txBox="1"/>
          <p:nvPr/>
        </p:nvSpPr>
        <p:spPr>
          <a:xfrm>
            <a:off x="927186" y="1690688"/>
            <a:ext cx="1051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Understanding the Process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Review all available documentation 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Conduct interviews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Perform Process walk also referred to as Gemba walk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Facilitated sessions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1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How to Standardize Processes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 flipV="1">
            <a:off x="927186" y="1301091"/>
            <a:ext cx="7311557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4F378-AC06-30DC-769A-E4BAF2185C10}"/>
              </a:ext>
            </a:extLst>
          </p:cNvPr>
          <p:cNvSpPr txBox="1"/>
          <p:nvPr/>
        </p:nvSpPr>
        <p:spPr>
          <a:xfrm>
            <a:off x="927186" y="1690688"/>
            <a:ext cx="1051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Process Mapping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2400" dirty="0"/>
              <a:t>Visualize workflows with flowcharts or diagrams to ensure clarity.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SIPOC Diagrams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Flow Charts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Swimlane Diagrams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Value Stream Maps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06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How to Standardize Processes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 flipV="1">
            <a:off x="927186" y="1301091"/>
            <a:ext cx="7311557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4F378-AC06-30DC-769A-E4BAF2185C10}"/>
              </a:ext>
            </a:extLst>
          </p:cNvPr>
          <p:cNvSpPr txBox="1"/>
          <p:nvPr/>
        </p:nvSpPr>
        <p:spPr>
          <a:xfrm>
            <a:off x="927186" y="1806766"/>
            <a:ext cx="1042661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 Best Practices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industry standards and proven methodologies.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 Sigma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PDCA (Plan-Do-Check-Act)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TQM (Total Quality Management)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TOC (Theory of Constraints)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2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How to Standardize Processes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 flipV="1">
            <a:off x="927186" y="1301091"/>
            <a:ext cx="7311557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4F378-AC06-30DC-769A-E4BAF2185C10}"/>
              </a:ext>
            </a:extLst>
          </p:cNvPr>
          <p:cNvSpPr txBox="1"/>
          <p:nvPr/>
        </p:nvSpPr>
        <p:spPr>
          <a:xfrm>
            <a:off x="927186" y="1690688"/>
            <a:ext cx="1051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Document Procedures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Create clear Standard Operating Procedures (SOPs) outlining each step in the process.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Visual aids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Checklists</a:t>
            </a:r>
          </a:p>
          <a:p>
            <a:pPr marL="1257300" lvl="2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Manuals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1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7B54-E3ED-4BBF-91BB-9F611C440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7064857" y="1735561"/>
            <a:ext cx="4531709" cy="84444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Understand the Importance of Standardization</a:t>
            </a:r>
            <a:endParaRPr lang="en-US" sz="22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pic>
        <p:nvPicPr>
          <p:cNvPr id="15" name="Picture Placeholder 14" descr="Check icon">
            <a:extLst>
              <a:ext uri="{FF2B5EF4-FFF2-40B4-BE49-F238E27FC236}">
                <a16:creationId xmlns:a16="http://schemas.microsoft.com/office/drawing/2014/main" id="{2BB6FD49-92B0-4DC9-AC1D-17947DECCC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90383" y="1735562"/>
            <a:ext cx="576000" cy="576000"/>
          </a:xfrm>
        </p:spPr>
      </p:pic>
      <p:pic>
        <p:nvPicPr>
          <p:cNvPr id="17" name="Picture Placeholder 16" descr="Check icon">
            <a:extLst>
              <a:ext uri="{FF2B5EF4-FFF2-40B4-BE49-F238E27FC236}">
                <a16:creationId xmlns:a16="http://schemas.microsoft.com/office/drawing/2014/main" id="{B35AF671-FB05-4C5C-AD79-E7C03FDFC8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90383" y="3175696"/>
            <a:ext cx="576000" cy="576001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7064857" y="3224966"/>
            <a:ext cx="5041799" cy="52145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dirty="0">
                <a:solidFill>
                  <a:schemeClr val="bg1"/>
                </a:solidFill>
                <a:latin typeface="+mj-lt"/>
              </a:rPr>
              <a:t>Understand the Connection Between Standardization and Audit Readiness </a:t>
            </a:r>
            <a:endParaRPr lang="en-US" sz="22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8" name="object 13" descr="Beige rectangle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>
            <a:off x="919594" y="1786728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EA3FA0D-7ED5-816C-970B-ED53E88086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6018" b="1601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6" name="Picture Placeholder 16" descr="Check icon">
            <a:extLst>
              <a:ext uri="{FF2B5EF4-FFF2-40B4-BE49-F238E27FC236}">
                <a16:creationId xmlns:a16="http://schemas.microsoft.com/office/drawing/2014/main" id="{38574631-44ED-E384-609B-F241775CF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490383" y="4700217"/>
            <a:ext cx="576000" cy="576001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61F6C18-F62A-D7AA-09B1-5301B8F6B447}"/>
              </a:ext>
            </a:extLst>
          </p:cNvPr>
          <p:cNvSpPr txBox="1">
            <a:spLocks/>
          </p:cNvSpPr>
          <p:nvPr/>
        </p:nvSpPr>
        <p:spPr bwMode="ltGray">
          <a:xfrm>
            <a:off x="7064857" y="4723780"/>
            <a:ext cx="4115495" cy="932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en-US" sz="2200" b="1" spc="-15" dirty="0">
                <a:solidFill>
                  <a:schemeClr val="bg1"/>
                </a:solidFill>
                <a:latin typeface="+mj-lt"/>
                <a:cs typeface="Arial"/>
              </a:rPr>
              <a:t>Identify Key Steps in Creating Standardized Processes</a:t>
            </a:r>
            <a:endParaRPr lang="en-US" sz="2200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2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How to Standardize Processes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 flipV="1">
            <a:off x="927186" y="1301091"/>
            <a:ext cx="7311557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4F378-AC06-30DC-769A-E4BAF2185C10}"/>
              </a:ext>
            </a:extLst>
          </p:cNvPr>
          <p:cNvSpPr txBox="1"/>
          <p:nvPr/>
        </p:nvSpPr>
        <p:spPr>
          <a:xfrm>
            <a:off x="838200" y="2120456"/>
            <a:ext cx="10515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 Employees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staff understands and follows standardized procedures.</a:t>
            </a: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Leverage Automation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software tools to streamline repetitive tasks and enforce consistency.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&amp; Improve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 review processes, gather feedback, and refine them for continuous improvement.</a:t>
            </a: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55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38C635-723E-7971-59E9-14296E11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313932" y="3042424"/>
            <a:ext cx="2970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A71A2-8FD2-71BF-C033-256E39291851}"/>
              </a:ext>
            </a:extLst>
          </p:cNvPr>
          <p:cNvSpPr txBox="1"/>
          <p:nvPr/>
        </p:nvSpPr>
        <p:spPr>
          <a:xfrm>
            <a:off x="6413500" y="3217631"/>
            <a:ext cx="4950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Improve the law enforcement recruiting process to ensure better outcomes and enhance efficiency and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760E-5794-42A9-8E56-3837F4FC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Ready for an Audit vs Audit Ready - Lessons Learned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1522-D6A9-4849-85EE-913E456D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object 18" descr="Beige rectangle">
            <a:extLst>
              <a:ext uri="{FF2B5EF4-FFF2-40B4-BE49-F238E27FC236}">
                <a16:creationId xmlns:a16="http://schemas.microsoft.com/office/drawing/2014/main" id="{7593E25A-C238-4F4D-B05B-996628D42B7D}"/>
              </a:ext>
            </a:extLst>
          </p:cNvPr>
          <p:cNvSpPr/>
          <p:nvPr/>
        </p:nvSpPr>
        <p:spPr>
          <a:xfrm flipV="1">
            <a:off x="927186" y="1301091"/>
            <a:ext cx="7311557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995CB-2F38-26E1-915D-0B26D1659C86}"/>
              </a:ext>
            </a:extLst>
          </p:cNvPr>
          <p:cNvSpPr txBox="1"/>
          <p:nvPr/>
        </p:nvSpPr>
        <p:spPr>
          <a:xfrm>
            <a:off x="838199" y="1356727"/>
            <a:ext cx="109828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and Share Policy Clearly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Moving from draft to distributed policy helps to ensure shared expectations and alignment across teams.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Culture of Expected Learning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When training is expected and supported, staff are empowered to act with clarity and consistency.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Confidence Through Consistency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Standard practices across teams eliminate guesswork and strengthen trust in processes and outcomes.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 the Process and the Oversight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Embedding monitoring into the process ensures it stays active, effective, and aligned with intent.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Audit Readiness a Daily Habit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Readiness isn’t about preparing under pressure—it’s the result of everyday habits and intentional design.</a:t>
            </a:r>
          </a:p>
        </p:txBody>
      </p:sp>
    </p:spTree>
    <p:extLst>
      <p:ext uri="{BB962C8B-B14F-4D97-AF65-F5344CB8AC3E}">
        <p14:creationId xmlns:p14="http://schemas.microsoft.com/office/powerpoint/2010/main" val="2475772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792" y="362309"/>
            <a:ext cx="4078416" cy="941275"/>
          </a:xfrm>
        </p:spPr>
        <p:txBody>
          <a:bodyPr>
            <a:noAutofit/>
          </a:bodyPr>
          <a:lstStyle/>
          <a:p>
            <a:r>
              <a:rPr lang="en-US" sz="6000" b="1" dirty="0"/>
              <a:t>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90143" y="5001674"/>
            <a:ext cx="3765935" cy="16714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endParaRPr lang="en-US" sz="1800" dirty="0"/>
          </a:p>
          <a:p>
            <a:endParaRPr lang="en-US" sz="18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86777" y="2079444"/>
            <a:ext cx="3283252" cy="1905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 fontAlgn="base"/>
            <a:r>
              <a:rPr lang="en-US" sz="2000" b="0" i="0" u="none" strike="noStrike" dirty="0">
                <a:solidFill>
                  <a:srgbClr val="404040"/>
                </a:solidFill>
                <a:effectLst/>
              </a:rPr>
              <a:t>Tammara West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r" rtl="0" fontAlgn="base"/>
            <a:r>
              <a:rPr lang="en-US" sz="2000" b="0" i="0" u="none" strike="noStrike" dirty="0">
                <a:solidFill>
                  <a:srgbClr val="404040"/>
                </a:solidFill>
                <a:effectLst/>
              </a:rPr>
              <a:t>Sr. Audit Manager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r" rtl="0" fontAlgn="base"/>
            <a:r>
              <a:rPr lang="en-US" sz="2000" b="0" i="0" u="none" strike="noStrike" dirty="0">
                <a:solidFill>
                  <a:srgbClr val="404040"/>
                </a:solidFill>
                <a:effectLst/>
              </a:rPr>
              <a:t>DPS Chief Auditor's Office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Tammara.West@dps.texas.gov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512.424.7624</a:t>
            </a:r>
          </a:p>
          <a:p>
            <a:endParaRPr lang="en-US" sz="1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7" b="12367"/>
          <a:stretch>
            <a:fillRect/>
          </a:stretch>
        </p:blipFill>
        <p:spPr>
          <a:xfrm>
            <a:off x="6019800" y="1984375"/>
            <a:ext cx="6172200" cy="4873625"/>
          </a:xfr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79920" y="4162683"/>
            <a:ext cx="3890109" cy="1076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Niko Alexander</a:t>
            </a:r>
          </a:p>
          <a:p>
            <a:pPr algn="r"/>
            <a:r>
              <a:rPr lang="en-US" sz="2000" dirty="0"/>
              <a:t>Sr. Process Improvement Analyst</a:t>
            </a:r>
          </a:p>
          <a:p>
            <a:pPr algn="r"/>
            <a:r>
              <a:rPr lang="en-US" sz="2000" dirty="0">
                <a:solidFill>
                  <a:srgbClr val="404040"/>
                </a:solidFill>
                <a:cs typeface="Calibri"/>
              </a:rPr>
              <a:t>DPS Chief Auditor's Office</a:t>
            </a:r>
            <a:endParaRPr lang="en-US" sz="2000" dirty="0">
              <a:solidFill>
                <a:srgbClr val="404040"/>
              </a:solidFill>
            </a:endParaRPr>
          </a:p>
          <a:p>
            <a:pPr algn="r"/>
            <a:r>
              <a:rPr lang="en-US" sz="18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Nikolaos.Alexander@dps.texas.gov</a:t>
            </a:r>
            <a:endParaRPr lang="en-US" sz="1800" dirty="0">
              <a:solidFill>
                <a:srgbClr val="FF0000"/>
              </a:solidFill>
            </a:endParaRPr>
          </a:p>
          <a:p>
            <a:pPr algn="r"/>
            <a:r>
              <a:rPr lang="en-US" sz="1800" dirty="0">
                <a:solidFill>
                  <a:srgbClr val="FF0000"/>
                </a:solidFill>
              </a:rPr>
              <a:t>512.424.2124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291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DDAA1-6D00-1BD8-6D8C-0EF84D67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Importance of Standardization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8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4BB665-CA6B-E5B7-3DE3-77DCCED24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090" y="-138023"/>
            <a:ext cx="12576294" cy="69960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D862BC-5813-822A-CE2D-C94DAE82F9EF}"/>
              </a:ext>
            </a:extLst>
          </p:cNvPr>
          <p:cNvSpPr/>
          <p:nvPr/>
        </p:nvSpPr>
        <p:spPr>
          <a:xfrm>
            <a:off x="2264664" y="1965960"/>
            <a:ext cx="7662672" cy="29260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B9910-0823-8193-E915-C7B02B22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620" y="2461411"/>
            <a:ext cx="6730760" cy="1935178"/>
          </a:xfrm>
          <a:solidFill>
            <a:srgbClr val="FF000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24732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E88CA-CFBC-42EC-B41D-9DCD0E6EF4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66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9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FE07E-B95E-4834-DB14-5E9EFDADE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>
            <a:fillRect/>
          </a:stretch>
        </p:blipFill>
        <p:spPr>
          <a:xfrm>
            <a:off x="596902" y="335755"/>
            <a:ext cx="10998195" cy="61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792433-B4E7-98B4-6786-E2A55C5948A9}"/>
              </a:ext>
            </a:extLst>
          </p:cNvPr>
          <p:cNvSpPr/>
          <p:nvPr/>
        </p:nvSpPr>
        <p:spPr>
          <a:xfrm>
            <a:off x="399667" y="374436"/>
            <a:ext cx="11391900" cy="6108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625A28-BF17-5F92-F0E3-CCB1F353D2BC}"/>
              </a:ext>
            </a:extLst>
          </p:cNvPr>
          <p:cNvSpPr/>
          <p:nvPr/>
        </p:nvSpPr>
        <p:spPr>
          <a:xfrm>
            <a:off x="397354" y="3428999"/>
            <a:ext cx="11391899" cy="30193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79A92-4677-1189-E4AA-F2176BF12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38" y="1036959"/>
            <a:ext cx="2393996" cy="2377017"/>
          </a:xfrm>
          <a:prstGeom prst="rect">
            <a:avLst/>
          </a:prstGeom>
        </p:spPr>
      </p:pic>
      <p:pic>
        <p:nvPicPr>
          <p:cNvPr id="7" name="Picture 6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9A783407-D4E4-2AD2-97AE-99953B6F0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3" r="13293" b="8777"/>
          <a:stretch/>
        </p:blipFill>
        <p:spPr>
          <a:xfrm rot="16200000">
            <a:off x="926047" y="3237447"/>
            <a:ext cx="2806700" cy="336760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 descr="Shape&#10;&#10;AI-generated content may be incorrect.">
            <a:extLst>
              <a:ext uri="{FF2B5EF4-FFF2-40B4-BE49-F238E27FC236}">
                <a16:creationId xmlns:a16="http://schemas.microsoft.com/office/drawing/2014/main" id="{E9379F22-DE4E-0968-BBDE-9D23453EC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12752" r="8803" b="20496"/>
          <a:stretch/>
        </p:blipFill>
        <p:spPr>
          <a:xfrm rot="16200000">
            <a:off x="4700436" y="3247930"/>
            <a:ext cx="2785733" cy="336760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 descr="Diagram&#10;&#10;AI-generated content may be incorrect.">
            <a:extLst>
              <a:ext uri="{FF2B5EF4-FFF2-40B4-BE49-F238E27FC236}">
                <a16:creationId xmlns:a16="http://schemas.microsoft.com/office/drawing/2014/main" id="{B9DCBCB9-0287-6CCE-E428-76E44DB07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t="22390" r="12361" b="17309"/>
          <a:stretch/>
        </p:blipFill>
        <p:spPr>
          <a:xfrm rot="16200000">
            <a:off x="8461954" y="3262845"/>
            <a:ext cx="2786589" cy="336760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A0DFCF-7086-F89F-E35B-1FF452FCACCA}"/>
              </a:ext>
            </a:extLst>
          </p:cNvPr>
          <p:cNvSpPr txBox="1"/>
          <p:nvPr/>
        </p:nvSpPr>
        <p:spPr>
          <a:xfrm rot="882791">
            <a:off x="7741084" y="1900841"/>
            <a:ext cx="358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Kristen ITC" panose="03050502040202030202" pitchFamily="66" charset="0"/>
                <a:cs typeface="Cavolini" panose="03000502040302020204" pitchFamily="66" charset="0"/>
              </a:rPr>
              <a:t>Is Correct?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2868C-B808-D52B-8425-A249F2E5F10A}"/>
              </a:ext>
            </a:extLst>
          </p:cNvPr>
          <p:cNvSpPr txBox="1"/>
          <p:nvPr/>
        </p:nvSpPr>
        <p:spPr>
          <a:xfrm rot="20827965">
            <a:off x="1234360" y="1764548"/>
            <a:ext cx="358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Kristen ITC" panose="03050502040202030202" pitchFamily="66" charset="0"/>
                <a:cs typeface="Cavolini" panose="03000502040302020204" pitchFamily="66" charset="0"/>
              </a:rPr>
              <a:t>Which One</a:t>
            </a:r>
          </a:p>
        </p:txBody>
      </p:sp>
    </p:spTree>
    <p:extLst>
      <p:ext uri="{BB962C8B-B14F-4D97-AF65-F5344CB8AC3E}">
        <p14:creationId xmlns:p14="http://schemas.microsoft.com/office/powerpoint/2010/main" val="10966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54" y="457200"/>
            <a:ext cx="108558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0A3041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3808</TotalTime>
  <Words>1143</Words>
  <Application>Microsoft Office PowerPoint</Application>
  <PresentationFormat>Widescreen</PresentationFormat>
  <Paragraphs>184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Comic Sans MS</vt:lpstr>
      <vt:lpstr>Dreaming Outloud Pro</vt:lpstr>
      <vt:lpstr>Gill Sans MT</vt:lpstr>
      <vt:lpstr>Kristen ITC</vt:lpstr>
      <vt:lpstr>Times New Roman</vt:lpstr>
      <vt:lpstr>Office Theme</vt:lpstr>
      <vt:lpstr>1_Office Theme</vt:lpstr>
      <vt:lpstr>Audit Ready  Why Standardization Matters: The Connection Between Process and Performance </vt:lpstr>
      <vt:lpstr>Presenters </vt:lpstr>
      <vt:lpstr>Objectives</vt:lpstr>
      <vt:lpstr>The Importance of Standardization</vt:lpstr>
      <vt:lpstr>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Connection Between Standardization and Audit Readiness </vt:lpstr>
      <vt:lpstr>Standardization and Business Readiness</vt:lpstr>
      <vt:lpstr>Standardization and Business Readiness</vt:lpstr>
      <vt:lpstr>Standardization and Audit Readiness</vt:lpstr>
      <vt:lpstr>Standardization and Audit Readiness</vt:lpstr>
      <vt:lpstr>Common Pitfalls Auditors See </vt:lpstr>
      <vt:lpstr>Key Steps in Creating Standardized Processes</vt:lpstr>
      <vt:lpstr>How to Standardize Processes </vt:lpstr>
      <vt:lpstr>How to Standardize Processes </vt:lpstr>
      <vt:lpstr>How to Standardize Processes </vt:lpstr>
      <vt:lpstr>How to Standardize Processes </vt:lpstr>
      <vt:lpstr>How to Standardize Processes </vt:lpstr>
      <vt:lpstr>How to Standardize Processes </vt:lpstr>
      <vt:lpstr>Case Study</vt:lpstr>
      <vt:lpstr>Ready for an Audit vs Audit Ready - Lessons Learned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Alexander, Nikolaos G</dc:creator>
  <cp:lastModifiedBy>West, Tammara</cp:lastModifiedBy>
  <cp:revision>15</cp:revision>
  <dcterms:created xsi:type="dcterms:W3CDTF">2025-06-12T13:44:43Z</dcterms:created>
  <dcterms:modified xsi:type="dcterms:W3CDTF">2025-07-10T21:28:13Z</dcterms:modified>
</cp:coreProperties>
</file>