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anva Sans Bold" panose="020B0604020202020204" charset="0"/>
      <p:regular r:id="rId28"/>
    </p:embeddedFont>
    <p:embeddedFont>
      <p:font typeface="Canva Sans Bold Italics" panose="020B0604020202020204" charset="0"/>
      <p:regular r:id="rId29"/>
    </p:embeddedFont>
    <p:embeddedFont>
      <p:font typeface="Intro Rust" panose="020B0604020202020204" charset="0"/>
      <p:regular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Norwester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964223" cy="10505841"/>
          </a:xfrm>
          <a:custGeom>
            <a:avLst/>
            <a:gdLst/>
            <a:ahLst/>
            <a:cxnLst/>
            <a:rect l="l" t="t" r="r" b="b"/>
            <a:pathLst>
              <a:path w="19964223" h="10505841">
                <a:moveTo>
                  <a:pt x="0" y="0"/>
                </a:moveTo>
                <a:lnTo>
                  <a:pt x="19964223" y="0"/>
                </a:lnTo>
                <a:lnTo>
                  <a:pt x="19964223" y="10505841"/>
                </a:lnTo>
                <a:lnTo>
                  <a:pt x="0" y="10505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6" r="-1423" b="-37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972798" y="4819967"/>
            <a:ext cx="3424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spc="54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8930" y="229019"/>
            <a:ext cx="16532544" cy="144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51"/>
              </a:lnSpc>
            </a:pPr>
            <a:r>
              <a:rPr lang="en-US" sz="853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Future Proofing the Texas Way: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5502" y="3909511"/>
            <a:ext cx="7938498" cy="319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03"/>
              </a:lnSpc>
            </a:pPr>
            <a:r>
              <a:rPr lang="en-US" sz="607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Adapt Fast,</a:t>
            </a:r>
          </a:p>
          <a:p>
            <a:pPr algn="l">
              <a:lnSpc>
                <a:spcPts val="8503"/>
              </a:lnSpc>
            </a:pPr>
            <a:r>
              <a:rPr lang="en-US" sz="607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Lead Strong,</a:t>
            </a:r>
          </a:p>
          <a:p>
            <a:pPr algn="l">
              <a:lnSpc>
                <a:spcPts val="8503"/>
              </a:lnSpc>
            </a:pPr>
            <a:r>
              <a:rPr lang="en-US" sz="607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5502" y="7280571"/>
            <a:ext cx="1486338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Don’t let your 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avatar take the reins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0" y="8996341"/>
            <a:ext cx="7371368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Dr. W. Boyd Bush, Jr.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10903" y="3669172"/>
            <a:ext cx="13127982" cy="331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9"/>
              </a:lnSpc>
            </a:pPr>
            <a:r>
              <a:rPr lang="en-US" sz="9549" b="1">
                <a:solidFill>
                  <a:srgbClr val="445D6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Three Adaptive Truths</a:t>
            </a:r>
          </a:p>
          <a:p>
            <a:pPr algn="ctr">
              <a:lnSpc>
                <a:spcPts val="13369"/>
              </a:lnSpc>
            </a:pPr>
            <a:endParaRPr lang="en-US" sz="9549" b="1">
              <a:solidFill>
                <a:srgbClr val="445D6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4069642"/>
            <a:ext cx="10502863" cy="1663822"/>
          </a:xfrm>
          <a:custGeom>
            <a:avLst/>
            <a:gdLst/>
            <a:ahLst/>
            <a:cxnLst/>
            <a:rect l="l" t="t" r="r" b="b"/>
            <a:pathLst>
              <a:path w="10502863" h="1663822">
                <a:moveTo>
                  <a:pt x="0" y="0"/>
                </a:moveTo>
                <a:lnTo>
                  <a:pt x="10502863" y="0"/>
                </a:lnTo>
                <a:lnTo>
                  <a:pt x="10502863" y="1663822"/>
                </a:lnTo>
                <a:lnTo>
                  <a:pt x="0" y="1663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031" t="-257073" r="-137572" b="-5399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61078" y="7028966"/>
            <a:ext cx="11486039" cy="1623195"/>
          </a:xfrm>
          <a:custGeom>
            <a:avLst/>
            <a:gdLst/>
            <a:ahLst/>
            <a:cxnLst/>
            <a:rect l="l" t="t" r="r" b="b"/>
            <a:pathLst>
              <a:path w="11486039" h="1623195">
                <a:moveTo>
                  <a:pt x="0" y="0"/>
                </a:moveTo>
                <a:lnTo>
                  <a:pt x="11486039" y="0"/>
                </a:lnTo>
                <a:lnTo>
                  <a:pt x="11486039" y="1623196"/>
                </a:lnTo>
                <a:lnTo>
                  <a:pt x="0" y="1623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889" t="-262482" r="-10815" b="-5644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588608" y="460702"/>
            <a:ext cx="14721457" cy="162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81"/>
              </a:lnSpc>
            </a:pPr>
            <a:r>
              <a:rPr lang="en-US" sz="948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Slow Down to Speed Up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959" y="2318067"/>
            <a:ext cx="15823655" cy="713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4"/>
              </a:lnSpc>
            </a:pPr>
            <a:r>
              <a:rPr lang="en-US" sz="4245" b="1" i="1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“With people, fast is slow and slow is fast.”</a:t>
            </a:r>
            <a:r>
              <a:rPr lang="en-US" sz="4245" b="1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latin typeface="Canva Sans Bold"/>
                <a:ea typeface="Canva Sans Bold"/>
                <a:cs typeface="Canva Sans Bold"/>
                <a:sym typeface="Canva Sans Bold"/>
              </a:rPr>
              <a:t> - Stephen Covey</a:t>
            </a:r>
          </a:p>
        </p:txBody>
      </p:sp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7540" y="4040758"/>
            <a:ext cx="10427774" cy="1731408"/>
          </a:xfrm>
          <a:custGeom>
            <a:avLst/>
            <a:gdLst/>
            <a:ahLst/>
            <a:cxnLst/>
            <a:rect l="l" t="t" r="r" b="b"/>
            <a:pathLst>
              <a:path w="10427774" h="1731408">
                <a:moveTo>
                  <a:pt x="0" y="0"/>
                </a:moveTo>
                <a:lnTo>
                  <a:pt x="10427774" y="0"/>
                </a:lnTo>
                <a:lnTo>
                  <a:pt x="10427774" y="1731408"/>
                </a:lnTo>
                <a:lnTo>
                  <a:pt x="0" y="1731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11" t="-490159" r="-138826" b="-2718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477302" y="7024345"/>
            <a:ext cx="10878661" cy="1615595"/>
          </a:xfrm>
          <a:custGeom>
            <a:avLst/>
            <a:gdLst/>
            <a:ahLst/>
            <a:cxnLst/>
            <a:rect l="l" t="t" r="r" b="b"/>
            <a:pathLst>
              <a:path w="10878661" h="1615595">
                <a:moveTo>
                  <a:pt x="0" y="0"/>
                </a:moveTo>
                <a:lnTo>
                  <a:pt x="10878661" y="0"/>
                </a:lnTo>
                <a:lnTo>
                  <a:pt x="10878661" y="1615595"/>
                </a:lnTo>
                <a:lnTo>
                  <a:pt x="0" y="1615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522" t="-534022" r="-17286" b="-2973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685031" y="526888"/>
            <a:ext cx="16510215" cy="1299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83"/>
              </a:lnSpc>
            </a:pPr>
            <a:r>
              <a:rPr lang="en-US" sz="763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Lead With Questions, Not Answers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7381" y="2133093"/>
            <a:ext cx="14161661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i="1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“The most dangerous thing isn’t the wrong answer, </a:t>
            </a:r>
          </a:p>
          <a:p>
            <a:pPr algn="ctr">
              <a:lnSpc>
                <a:spcPts val="5320"/>
              </a:lnSpc>
            </a:pPr>
            <a:r>
              <a:rPr lang="en-US" sz="3800" b="1" i="1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it’s answering the wrong question.”</a:t>
            </a:r>
            <a:r>
              <a:rPr lang="en-US" sz="3800" b="1">
                <a:gradFill>
                  <a:gsLst>
                    <a:gs pos="0">
                      <a:srgbClr val="FFDE59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latin typeface="Canva Sans Bold"/>
                <a:ea typeface="Canva Sans Bold"/>
                <a:cs typeface="Canva Sans Bold"/>
                <a:sym typeface="Canva Sans Bold"/>
              </a:rPr>
              <a:t> - Peter Drucker</a:t>
            </a:r>
          </a:p>
        </p:txBody>
      </p:sp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542826" y="3464622"/>
            <a:ext cx="6737431" cy="2096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41"/>
              </a:lnSpc>
            </a:pPr>
            <a:r>
              <a:rPr lang="en-US" sz="12315" b="1">
                <a:gradFill>
                  <a:gsLst>
                    <a:gs pos="0">
                      <a:srgbClr val="7B2D9F">
                        <a:alpha val="100000"/>
                      </a:srgbClr>
                    </a:gs>
                    <a:gs pos="100000">
                      <a:srgbClr val="FDD82E">
                        <a:alpha val="100000"/>
                      </a:srgbClr>
                    </a:gs>
                  </a:gsLst>
                  <a:lin ang="5400000"/>
                </a:gradFill>
                <a:latin typeface="Canva Sans Bold"/>
                <a:ea typeface="Canva Sans Bold"/>
                <a:cs typeface="Canva Sans Bold"/>
                <a:sym typeface="Canva Sans Bold"/>
              </a:rPr>
              <a:t>Complex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63293" y="576140"/>
            <a:ext cx="16510215" cy="1299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83"/>
              </a:lnSpc>
            </a:pPr>
            <a:r>
              <a:rPr lang="en-US" sz="763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Translate Complexity into Clarity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7200" y="2146553"/>
            <a:ext cx="16742100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“People don’t buy what you do--they buy why you do it.”</a:t>
            </a: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- Simon Sinek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11541" y="5518997"/>
            <a:ext cx="7249373" cy="2266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51"/>
              </a:lnSpc>
            </a:pPr>
            <a:r>
              <a:rPr lang="en-US" sz="13251" b="1">
                <a:solidFill>
                  <a:srgbClr val="2E3C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Clear</a:t>
            </a:r>
          </a:p>
        </p:txBody>
      </p:sp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05784" y="2926471"/>
            <a:ext cx="6995421" cy="6048125"/>
          </a:xfrm>
          <a:custGeom>
            <a:avLst/>
            <a:gdLst/>
            <a:ahLst/>
            <a:cxnLst/>
            <a:rect l="l" t="t" r="r" b="b"/>
            <a:pathLst>
              <a:path w="6995421" h="6048125">
                <a:moveTo>
                  <a:pt x="0" y="0"/>
                </a:moveTo>
                <a:lnTo>
                  <a:pt x="6995421" y="0"/>
                </a:lnTo>
                <a:lnTo>
                  <a:pt x="6995421" y="6048125"/>
                </a:lnTo>
                <a:lnTo>
                  <a:pt x="0" y="6048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743" t="-33476" r="-73804" b="-256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6725120">
            <a:off x="5332116" y="6283142"/>
            <a:ext cx="433334" cy="378182"/>
            <a:chOff x="0" y="0"/>
            <a:chExt cx="698500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8500" cy="609600"/>
            </a:xfrm>
            <a:custGeom>
              <a:avLst/>
              <a:gdLst/>
              <a:ahLst/>
              <a:cxnLst/>
              <a:rect l="l" t="t" r="r" b="b"/>
              <a:pathLst>
                <a:path w="698500" h="609600">
                  <a:moveTo>
                    <a:pt x="349250" y="609600"/>
                  </a:moveTo>
                  <a:lnTo>
                    <a:pt x="0" y="0"/>
                  </a:lnTo>
                  <a:lnTo>
                    <a:pt x="698500" y="0"/>
                  </a:lnTo>
                  <a:lnTo>
                    <a:pt x="349250" y="609600"/>
                  </a:lnTo>
                  <a:close/>
                </a:path>
              </a:pathLst>
            </a:custGeom>
            <a:solidFill>
              <a:srgbClr val="445D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15900" y="-38100"/>
              <a:ext cx="266700" cy="4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41918"/>
            <a:ext cx="14571263" cy="2200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6"/>
              </a:lnSpc>
            </a:pPr>
            <a:r>
              <a:rPr lang="en-US" sz="631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 Navigate Complex Terrain, </a:t>
            </a:r>
          </a:p>
          <a:p>
            <a:pPr algn="ctr">
              <a:lnSpc>
                <a:spcPts val="8846"/>
              </a:lnSpc>
            </a:pPr>
            <a:r>
              <a:rPr lang="en-US" sz="631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Must Constantly Switch Lenses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1288" y="8829803"/>
            <a:ext cx="4894615" cy="77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2"/>
              </a:lnSpc>
            </a:pPr>
            <a:r>
              <a:rPr lang="en-US" sz="450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Political Lens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3721" y="6291164"/>
            <a:ext cx="4916926" cy="77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1"/>
              </a:lnSpc>
            </a:pPr>
            <a:r>
              <a:rPr lang="en-US" sz="45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Cultural Lens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20328" y="3450218"/>
            <a:ext cx="6006982" cy="76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0"/>
              </a:lnSpc>
            </a:pPr>
            <a:r>
              <a:rPr lang="en-US" sz="455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Operational Lens</a:t>
            </a:r>
          </a:p>
        </p:txBody>
      </p:sp>
      <p:grpSp>
        <p:nvGrpSpPr>
          <p:cNvPr id="11" name="Group 11"/>
          <p:cNvGrpSpPr/>
          <p:nvPr/>
        </p:nvGrpSpPr>
        <p:grpSpPr>
          <a:xfrm rot="-6547067">
            <a:off x="10611347" y="6454444"/>
            <a:ext cx="433334" cy="378182"/>
            <a:chOff x="0" y="0"/>
            <a:chExt cx="698500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609600"/>
            </a:xfrm>
            <a:custGeom>
              <a:avLst/>
              <a:gdLst/>
              <a:ahLst/>
              <a:cxnLst/>
              <a:rect l="l" t="t" r="r" b="b"/>
              <a:pathLst>
                <a:path w="698500" h="609600">
                  <a:moveTo>
                    <a:pt x="349250" y="609600"/>
                  </a:moveTo>
                  <a:lnTo>
                    <a:pt x="0" y="0"/>
                  </a:lnTo>
                  <a:lnTo>
                    <a:pt x="698500" y="0"/>
                  </a:lnTo>
                  <a:lnTo>
                    <a:pt x="349250" y="609600"/>
                  </a:lnTo>
                  <a:close/>
                </a:path>
              </a:pathLst>
            </a:custGeom>
            <a:solidFill>
              <a:srgbClr val="445D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15900" y="-38100"/>
              <a:ext cx="266700" cy="4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35262" y="4218792"/>
            <a:ext cx="433334" cy="378182"/>
            <a:chOff x="0" y="0"/>
            <a:chExt cx="698500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8500" cy="609600"/>
            </a:xfrm>
            <a:custGeom>
              <a:avLst/>
              <a:gdLst/>
              <a:ahLst/>
              <a:cxnLst/>
              <a:rect l="l" t="t" r="r" b="b"/>
              <a:pathLst>
                <a:path w="698500" h="609600">
                  <a:moveTo>
                    <a:pt x="349250" y="609600"/>
                  </a:moveTo>
                  <a:lnTo>
                    <a:pt x="0" y="0"/>
                  </a:lnTo>
                  <a:lnTo>
                    <a:pt x="698500" y="0"/>
                  </a:lnTo>
                  <a:lnTo>
                    <a:pt x="349250" y="609600"/>
                  </a:lnTo>
                  <a:close/>
                </a:path>
              </a:pathLst>
            </a:custGeom>
            <a:solidFill>
              <a:srgbClr val="445D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5900" y="-38100"/>
              <a:ext cx="266700" cy="4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1487212">
            <a:off x="6022441" y="7971081"/>
            <a:ext cx="433334" cy="378182"/>
            <a:chOff x="0" y="0"/>
            <a:chExt cx="698500" cy="609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8500" cy="609600"/>
            </a:xfrm>
            <a:custGeom>
              <a:avLst/>
              <a:gdLst/>
              <a:ahLst/>
              <a:cxnLst/>
              <a:rect l="l" t="t" r="r" b="b"/>
              <a:pathLst>
                <a:path w="698500" h="609600">
                  <a:moveTo>
                    <a:pt x="349250" y="609600"/>
                  </a:moveTo>
                  <a:lnTo>
                    <a:pt x="0" y="0"/>
                  </a:lnTo>
                  <a:lnTo>
                    <a:pt x="698500" y="0"/>
                  </a:lnTo>
                  <a:lnTo>
                    <a:pt x="349250" y="609600"/>
                  </a:lnTo>
                  <a:close/>
                </a:path>
              </a:pathLst>
            </a:custGeom>
            <a:solidFill>
              <a:srgbClr val="445D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15900" y="-38100"/>
              <a:ext cx="266700" cy="4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7909425">
            <a:off x="9822840" y="7969222"/>
            <a:ext cx="491512" cy="324349"/>
            <a:chOff x="0" y="0"/>
            <a:chExt cx="698500" cy="4609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98500" cy="460940"/>
            </a:xfrm>
            <a:custGeom>
              <a:avLst/>
              <a:gdLst/>
              <a:ahLst/>
              <a:cxnLst/>
              <a:rect l="l" t="t" r="r" b="b"/>
              <a:pathLst>
                <a:path w="698500" h="460940">
                  <a:moveTo>
                    <a:pt x="349250" y="460940"/>
                  </a:moveTo>
                  <a:lnTo>
                    <a:pt x="0" y="0"/>
                  </a:lnTo>
                  <a:lnTo>
                    <a:pt x="698500" y="0"/>
                  </a:lnTo>
                  <a:lnTo>
                    <a:pt x="349250" y="460940"/>
                  </a:lnTo>
                  <a:close/>
                </a:path>
              </a:pathLst>
            </a:custGeom>
            <a:solidFill>
              <a:srgbClr val="445D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15900" y="-38100"/>
              <a:ext cx="266700" cy="326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079742" y="3688276"/>
            <a:ext cx="417875" cy="378182"/>
            <a:chOff x="0" y="0"/>
            <a:chExt cx="673581" cy="6096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73581" cy="609600"/>
            </a:xfrm>
            <a:custGeom>
              <a:avLst/>
              <a:gdLst/>
              <a:ahLst/>
              <a:cxnLst/>
              <a:rect l="l" t="t" r="r" b="b"/>
              <a:pathLst>
                <a:path w="673581" h="609600">
                  <a:moveTo>
                    <a:pt x="336791" y="609600"/>
                  </a:moveTo>
                  <a:lnTo>
                    <a:pt x="0" y="0"/>
                  </a:lnTo>
                  <a:lnTo>
                    <a:pt x="673581" y="0"/>
                  </a:lnTo>
                  <a:lnTo>
                    <a:pt x="336791" y="609600"/>
                  </a:lnTo>
                  <a:close/>
                </a:path>
              </a:pathLst>
            </a:custGeom>
            <a:solidFill>
              <a:srgbClr val="445D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8198" y="-38100"/>
              <a:ext cx="257186" cy="4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3266356"/>
            <a:ext cx="8687283" cy="6884875"/>
          </a:xfrm>
          <a:custGeom>
            <a:avLst/>
            <a:gdLst/>
            <a:ahLst/>
            <a:cxnLst/>
            <a:rect l="l" t="t" r="r" b="b"/>
            <a:pathLst>
              <a:path w="8687283" h="6884875">
                <a:moveTo>
                  <a:pt x="0" y="0"/>
                </a:moveTo>
                <a:lnTo>
                  <a:pt x="8687283" y="0"/>
                </a:lnTo>
                <a:lnTo>
                  <a:pt x="8687283" y="6884875"/>
                </a:lnTo>
                <a:lnTo>
                  <a:pt x="0" y="688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149" t="-41194" r="-9239" b="-147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259911"/>
            <a:ext cx="15519443" cy="300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5"/>
              </a:lnSpc>
            </a:pPr>
            <a:r>
              <a:rPr lang="en-US" sz="609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</a:t>
            </a:r>
            <a:r>
              <a:rPr lang="en-US" sz="6096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Our greatest advantage is the ability to </a:t>
            </a:r>
          </a:p>
          <a:p>
            <a:pPr algn="ctr">
              <a:lnSpc>
                <a:spcPts val="8535"/>
              </a:lnSpc>
            </a:pPr>
            <a:r>
              <a:rPr lang="en-US" sz="6096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keep expanding our capacity.” </a:t>
            </a:r>
          </a:p>
          <a:p>
            <a:pPr algn="l">
              <a:lnSpc>
                <a:spcPts val="6909"/>
              </a:lnSpc>
            </a:pPr>
            <a:r>
              <a:rPr lang="en-US" sz="4935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                                                                      -Sally Helgesen</a:t>
            </a:r>
          </a:p>
        </p:txBody>
      </p:sp>
      <p:sp>
        <p:nvSpPr>
          <p:cNvPr id="5" name="Freeform 5"/>
          <p:cNvSpPr/>
          <p:nvPr/>
        </p:nvSpPr>
        <p:spPr>
          <a:xfrm>
            <a:off x="261037" y="3538608"/>
            <a:ext cx="8324982" cy="2428153"/>
          </a:xfrm>
          <a:custGeom>
            <a:avLst/>
            <a:gdLst/>
            <a:ahLst/>
            <a:cxnLst/>
            <a:rect l="l" t="t" r="r" b="b"/>
            <a:pathLst>
              <a:path w="8324982" h="2428153">
                <a:moveTo>
                  <a:pt x="0" y="0"/>
                </a:moveTo>
                <a:lnTo>
                  <a:pt x="8324982" y="0"/>
                </a:lnTo>
                <a:lnTo>
                  <a:pt x="8324982" y="2428154"/>
                </a:lnTo>
                <a:lnTo>
                  <a:pt x="0" y="2428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20" t="-308866" r="-125257" b="-4844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432995" y="1413774"/>
            <a:ext cx="9422011" cy="645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The Four Pillars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of a Future-Proof 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Public Service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Career</a:t>
            </a:r>
          </a:p>
        </p:txBody>
      </p:sp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69244" y="471428"/>
            <a:ext cx="4636076" cy="4280253"/>
          </a:xfrm>
          <a:custGeom>
            <a:avLst/>
            <a:gdLst/>
            <a:ahLst/>
            <a:cxnLst/>
            <a:rect l="l" t="t" r="r" b="b"/>
            <a:pathLst>
              <a:path w="4636076" h="4280253">
                <a:moveTo>
                  <a:pt x="0" y="0"/>
                </a:moveTo>
                <a:lnTo>
                  <a:pt x="4636077" y="0"/>
                </a:lnTo>
                <a:lnTo>
                  <a:pt x="4636077" y="4280253"/>
                </a:lnTo>
                <a:lnTo>
                  <a:pt x="0" y="428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9496" t="-108627" r="-709230" b="-413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90829" y="515113"/>
            <a:ext cx="8994644" cy="369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87"/>
              </a:lnSpc>
            </a:pPr>
            <a:r>
              <a:rPr lang="en-US" sz="10633" b="1">
                <a:solidFill>
                  <a:srgbClr val="1C31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Pillar 1: </a:t>
            </a:r>
          </a:p>
          <a:p>
            <a:pPr algn="l">
              <a:lnSpc>
                <a:spcPts val="14887"/>
              </a:lnSpc>
            </a:pPr>
            <a:r>
              <a:rPr lang="en-US" sz="10633" b="1">
                <a:solidFill>
                  <a:srgbClr val="1C31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Skill Liquidity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3252" y="5137979"/>
            <a:ext cx="16753106" cy="1958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6"/>
              </a:lnSpc>
            </a:pPr>
            <a:r>
              <a:rPr lang="en-US" sz="56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 a Swiss Army knife,</a:t>
            </a:r>
          </a:p>
          <a:p>
            <a:pPr algn="ctr">
              <a:lnSpc>
                <a:spcPts val="7866"/>
              </a:lnSpc>
            </a:pPr>
            <a:r>
              <a:rPr lang="en-US" sz="56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not a single-use tool.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3252" y="6739602"/>
            <a:ext cx="15504678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D1D0C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</a:t>
            </a:r>
            <a:r>
              <a:rPr lang="en-US" sz="5199" b="1" i="1">
                <a:solidFill>
                  <a:srgbClr val="D1D0C8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The best leaders are learners</a:t>
            </a:r>
            <a:r>
              <a:rPr lang="en-US" sz="5199" b="1">
                <a:solidFill>
                  <a:srgbClr val="D1D0C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.”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D1D0C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-Liz Wiseman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D1D0C8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83736" y="347756"/>
            <a:ext cx="4636076" cy="4280253"/>
          </a:xfrm>
          <a:custGeom>
            <a:avLst/>
            <a:gdLst/>
            <a:ahLst/>
            <a:cxnLst/>
            <a:rect l="l" t="t" r="r" b="b"/>
            <a:pathLst>
              <a:path w="4636076" h="4280253">
                <a:moveTo>
                  <a:pt x="0" y="0"/>
                </a:moveTo>
                <a:lnTo>
                  <a:pt x="4636077" y="0"/>
                </a:lnTo>
                <a:lnTo>
                  <a:pt x="4636077" y="4280253"/>
                </a:lnTo>
                <a:lnTo>
                  <a:pt x="0" y="428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9667" t="-108627" r="-219059" b="-413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9534" y="647113"/>
            <a:ext cx="9909766" cy="349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58"/>
              </a:lnSpc>
            </a:pPr>
            <a:r>
              <a:rPr lang="en-US" sz="10041" b="1">
                <a:solidFill>
                  <a:srgbClr val="1C31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Pillar 2: </a:t>
            </a:r>
          </a:p>
          <a:p>
            <a:pPr algn="l">
              <a:lnSpc>
                <a:spcPts val="14058"/>
              </a:lnSpc>
            </a:pPr>
            <a:r>
              <a:rPr lang="en-US" sz="10041" b="1">
                <a:solidFill>
                  <a:srgbClr val="1C31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Network Equity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06688" y="4409087"/>
            <a:ext cx="9893060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D1D0C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</a:t>
            </a:r>
            <a:r>
              <a:rPr lang="en-US" sz="5199" b="1" i="1">
                <a:solidFill>
                  <a:srgbClr val="D1D0C8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Great vision without </a:t>
            </a:r>
          </a:p>
          <a:p>
            <a:pPr algn="l">
              <a:lnSpc>
                <a:spcPts val="7279"/>
              </a:lnSpc>
            </a:pPr>
            <a:r>
              <a:rPr lang="en-US" sz="5199" b="1" i="1">
                <a:solidFill>
                  <a:srgbClr val="D1D0C8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great people is irrelevant</a:t>
            </a:r>
            <a:r>
              <a:rPr lang="en-US" sz="5199" b="1">
                <a:solidFill>
                  <a:srgbClr val="D1D0C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.”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D1D0C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-Jim Collins</a:t>
            </a:r>
          </a:p>
        </p:txBody>
      </p:sp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96785" y="407519"/>
            <a:ext cx="4636076" cy="4280253"/>
          </a:xfrm>
          <a:custGeom>
            <a:avLst/>
            <a:gdLst/>
            <a:ahLst/>
            <a:cxnLst/>
            <a:rect l="l" t="t" r="r" b="b"/>
            <a:pathLst>
              <a:path w="4636076" h="4280253">
                <a:moveTo>
                  <a:pt x="0" y="0"/>
                </a:moveTo>
                <a:lnTo>
                  <a:pt x="4636076" y="0"/>
                </a:lnTo>
                <a:lnTo>
                  <a:pt x="4636076" y="4280252"/>
                </a:lnTo>
                <a:lnTo>
                  <a:pt x="0" y="4280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9496" t="-361085" r="-709230" b="-1608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740844" y="255119"/>
            <a:ext cx="11065643" cy="4372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83"/>
              </a:lnSpc>
            </a:pPr>
            <a:r>
              <a:rPr lang="en-US" sz="8345" b="1">
                <a:solidFill>
                  <a:srgbClr val="1C31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Pillar 3: </a:t>
            </a:r>
          </a:p>
          <a:p>
            <a:pPr algn="l">
              <a:lnSpc>
                <a:spcPts val="11683"/>
              </a:lnSpc>
            </a:pPr>
            <a:r>
              <a:rPr lang="en-US" sz="8345" b="1">
                <a:solidFill>
                  <a:srgbClr val="1C31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Reputation Engineering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06688" y="4409087"/>
            <a:ext cx="9893060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l">
              <a:lnSpc>
                <a:spcPts val="7279"/>
              </a:lnSpc>
            </a:pPr>
            <a:r>
              <a:rPr lang="en-US" sz="5199" b="1" i="1">
                <a:solidFill>
                  <a:srgbClr val="D1D0C8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“Your reputation walks in the room before you do.”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D1D0C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-John C. Maxwell</a:t>
            </a: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02899" y="2852932"/>
            <a:ext cx="13310201" cy="6585535"/>
          </a:xfrm>
          <a:custGeom>
            <a:avLst/>
            <a:gdLst/>
            <a:ahLst/>
            <a:cxnLst/>
            <a:rect l="l" t="t" r="r" b="b"/>
            <a:pathLst>
              <a:path w="13310201" h="6585535">
                <a:moveTo>
                  <a:pt x="0" y="0"/>
                </a:moveTo>
                <a:lnTo>
                  <a:pt x="13310201" y="0"/>
                </a:lnTo>
                <a:lnTo>
                  <a:pt x="13310201" y="6585535"/>
                </a:lnTo>
                <a:lnTo>
                  <a:pt x="0" y="65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08" t="-58940" r="-84955" b="-635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105950">
            <a:off x="15249561" y="7283056"/>
            <a:ext cx="3510873" cy="2334730"/>
          </a:xfrm>
          <a:custGeom>
            <a:avLst/>
            <a:gdLst/>
            <a:ahLst/>
            <a:cxnLst/>
            <a:rect l="l" t="t" r="r" b="b"/>
            <a:pathLst>
              <a:path w="3510873" h="2334730">
                <a:moveTo>
                  <a:pt x="0" y="0"/>
                </a:moveTo>
                <a:lnTo>
                  <a:pt x="3510873" y="0"/>
                </a:lnTo>
                <a:lnTo>
                  <a:pt x="3510873" y="2334731"/>
                </a:lnTo>
                <a:lnTo>
                  <a:pt x="0" y="2334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346529" y="6427153"/>
            <a:ext cx="159494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spc="543">
                <a:solidFill>
                  <a:srgbClr val="4C7031"/>
                </a:solidFill>
                <a:latin typeface="Montserrat"/>
                <a:ea typeface="Montserrat"/>
                <a:cs typeface="Montserrat"/>
                <a:sym typeface="Montserrat"/>
              </a:rPr>
              <a:t>BODY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11794" y="387028"/>
            <a:ext cx="13092410" cy="2228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>
                <a:solidFill>
                  <a:srgbClr val="A447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Leadership is Often an Accident.</a:t>
            </a:r>
          </a:p>
          <a:p>
            <a:pPr algn="ctr">
              <a:lnSpc>
                <a:spcPts val="8820"/>
              </a:lnSpc>
            </a:pPr>
            <a:r>
              <a:rPr lang="en-US" sz="6300" b="1">
                <a:solidFill>
                  <a:srgbClr val="A447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Navigating the Turbulence is Not.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04524" y="407519"/>
            <a:ext cx="5503405" cy="4730828"/>
          </a:xfrm>
          <a:custGeom>
            <a:avLst/>
            <a:gdLst/>
            <a:ahLst/>
            <a:cxnLst/>
            <a:rect l="l" t="t" r="r" b="b"/>
            <a:pathLst>
              <a:path w="5503405" h="4730828">
                <a:moveTo>
                  <a:pt x="0" y="0"/>
                </a:moveTo>
                <a:lnTo>
                  <a:pt x="5503405" y="0"/>
                </a:lnTo>
                <a:lnTo>
                  <a:pt x="5503405" y="4730828"/>
                </a:lnTo>
                <a:lnTo>
                  <a:pt x="0" y="473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0118" t="-327021" r="-176483" b="-1356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144000" y="1028069"/>
            <a:ext cx="11065643" cy="289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83"/>
              </a:lnSpc>
            </a:pPr>
            <a:r>
              <a:rPr lang="en-US" sz="8345" b="1">
                <a:solidFill>
                  <a:srgbClr val="1C31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Pillar 4: </a:t>
            </a:r>
          </a:p>
          <a:p>
            <a:pPr algn="l">
              <a:lnSpc>
                <a:spcPts val="11683"/>
              </a:lnSpc>
            </a:pPr>
            <a:r>
              <a:rPr lang="en-US" sz="8345" b="1">
                <a:solidFill>
                  <a:srgbClr val="1C31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Optionality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77881" y="4496176"/>
            <a:ext cx="13309488" cy="310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36"/>
              </a:lnSpc>
            </a:pPr>
            <a:r>
              <a:rPr lang="en-US" sz="588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l">
              <a:lnSpc>
                <a:spcPts val="8236"/>
              </a:lnSpc>
            </a:pPr>
            <a:endParaRPr lang="en-US" sz="5883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8236"/>
              </a:lnSpc>
            </a:pPr>
            <a:r>
              <a:rPr lang="en-US" sz="5883" b="1">
                <a:solidFill>
                  <a:srgbClr val="D1D0C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Build doors before you need them.</a:t>
            </a:r>
          </a:p>
        </p:txBody>
      </p:sp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262972"/>
            <a:ext cx="16541353" cy="6451464"/>
          </a:xfrm>
          <a:custGeom>
            <a:avLst/>
            <a:gdLst/>
            <a:ahLst/>
            <a:cxnLst/>
            <a:rect l="l" t="t" r="r" b="b"/>
            <a:pathLst>
              <a:path w="16541353" h="6451464">
                <a:moveTo>
                  <a:pt x="0" y="0"/>
                </a:moveTo>
                <a:lnTo>
                  <a:pt x="16541353" y="0"/>
                </a:lnTo>
                <a:lnTo>
                  <a:pt x="16541353" y="6451465"/>
                </a:lnTo>
                <a:lnTo>
                  <a:pt x="0" y="6451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58" t="-50372" r="-7053" b="-220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649885" y="363375"/>
            <a:ext cx="1339016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AI: We Come in Peace!</a:t>
            </a:r>
          </a:p>
        </p:txBody>
      </p:sp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478" y="2811896"/>
            <a:ext cx="18184522" cy="6600233"/>
          </a:xfrm>
          <a:custGeom>
            <a:avLst/>
            <a:gdLst/>
            <a:ahLst/>
            <a:cxnLst/>
            <a:rect l="l" t="t" r="r" b="b"/>
            <a:pathLst>
              <a:path w="18184522" h="6600233">
                <a:moveTo>
                  <a:pt x="0" y="0"/>
                </a:moveTo>
                <a:lnTo>
                  <a:pt x="18184522" y="0"/>
                </a:lnTo>
                <a:lnTo>
                  <a:pt x="18184522" y="6600233"/>
                </a:lnTo>
                <a:lnTo>
                  <a:pt x="0" y="6600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59" t="-49885" r="-5685" b="-2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56242" y="540233"/>
            <a:ext cx="1676102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“The Best Way to Predict the Future is to Create it.</a:t>
            </a: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”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Peter Drucker</a:t>
            </a:r>
          </a:p>
        </p:txBody>
      </p:sp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5466" y="2479398"/>
            <a:ext cx="15057068" cy="3184555"/>
          </a:xfrm>
          <a:custGeom>
            <a:avLst/>
            <a:gdLst/>
            <a:ahLst/>
            <a:cxnLst/>
            <a:rect l="l" t="t" r="r" b="b"/>
            <a:pathLst>
              <a:path w="15057068" h="3184555">
                <a:moveTo>
                  <a:pt x="0" y="0"/>
                </a:moveTo>
                <a:lnTo>
                  <a:pt x="15057068" y="0"/>
                </a:lnTo>
                <a:lnTo>
                  <a:pt x="15057068" y="3184555"/>
                </a:lnTo>
                <a:lnTo>
                  <a:pt x="0" y="31845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05" t="-104333" r="-10396" b="-11630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3794" y="931128"/>
            <a:ext cx="17304934" cy="2220082"/>
          </a:xfrm>
          <a:custGeom>
            <a:avLst/>
            <a:gdLst/>
            <a:ahLst/>
            <a:cxnLst/>
            <a:rect l="l" t="t" r="r" b="b"/>
            <a:pathLst>
              <a:path w="17304934" h="2220082">
                <a:moveTo>
                  <a:pt x="0" y="0"/>
                </a:moveTo>
                <a:lnTo>
                  <a:pt x="17304934" y="0"/>
                </a:lnTo>
                <a:lnTo>
                  <a:pt x="17304934" y="2220082"/>
                </a:lnTo>
                <a:lnTo>
                  <a:pt x="0" y="2220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03" t="-41481" r="-13821" b="-4133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725849" y="3739436"/>
            <a:ext cx="12429038" cy="5147848"/>
          </a:xfrm>
          <a:custGeom>
            <a:avLst/>
            <a:gdLst/>
            <a:ahLst/>
            <a:cxnLst/>
            <a:rect l="l" t="t" r="r" b="b"/>
            <a:pathLst>
              <a:path w="12429038" h="5147848">
                <a:moveTo>
                  <a:pt x="0" y="0"/>
                </a:moveTo>
                <a:lnTo>
                  <a:pt x="12429038" y="0"/>
                </a:lnTo>
                <a:lnTo>
                  <a:pt x="12429038" y="5147848"/>
                </a:lnTo>
                <a:lnTo>
                  <a:pt x="0" y="514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670" t="-58116" r="-23522" b="-4023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0814" y="4432901"/>
            <a:ext cx="17266371" cy="1326195"/>
          </a:xfrm>
          <a:custGeom>
            <a:avLst/>
            <a:gdLst/>
            <a:ahLst/>
            <a:cxnLst/>
            <a:rect l="l" t="t" r="r" b="b"/>
            <a:pathLst>
              <a:path w="17266371" h="1326195">
                <a:moveTo>
                  <a:pt x="0" y="0"/>
                </a:moveTo>
                <a:lnTo>
                  <a:pt x="17266372" y="0"/>
                </a:lnTo>
                <a:lnTo>
                  <a:pt x="17266372" y="1326195"/>
                </a:lnTo>
                <a:lnTo>
                  <a:pt x="0" y="1326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65" t="-267069" r="-5316" b="-4314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161284" y="918663"/>
            <a:ext cx="18191823" cy="267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7"/>
              </a:lnSpc>
            </a:pPr>
            <a:r>
              <a:rPr lang="en-US" sz="769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Formula for Sustaining Momentum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19881" y="6516933"/>
            <a:ext cx="13248239" cy="227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8"/>
              </a:lnSpc>
            </a:pPr>
            <a:r>
              <a:rPr lang="en-US" sz="4356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“Greatness is not a function of circumstance. </a:t>
            </a:r>
          </a:p>
          <a:p>
            <a:pPr algn="ctr">
              <a:lnSpc>
                <a:spcPts val="6098"/>
              </a:lnSpc>
            </a:pPr>
            <a:r>
              <a:rPr lang="en-US" sz="4356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It is a matter of conscious choice and discipline.”</a:t>
            </a:r>
          </a:p>
          <a:p>
            <a:pPr algn="ctr">
              <a:lnSpc>
                <a:spcPts val="6098"/>
              </a:lnSpc>
            </a:pPr>
            <a:r>
              <a:rPr lang="en-US" sz="4356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                                                                       </a:t>
            </a:r>
            <a:r>
              <a:rPr lang="en-US" sz="435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-Jim Collins</a:t>
            </a:r>
          </a:p>
        </p:txBody>
      </p:sp>
    </p:spTree>
  </p:cSld>
  <p:clrMapOvr>
    <a:masterClrMapping/>
  </p:clrMapOvr>
  <p:transition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4933" y="6009204"/>
            <a:ext cx="17496242" cy="2667674"/>
          </a:xfrm>
          <a:custGeom>
            <a:avLst/>
            <a:gdLst/>
            <a:ahLst/>
            <a:cxnLst/>
            <a:rect l="l" t="t" r="r" b="b"/>
            <a:pathLst>
              <a:path w="17496242" h="2667674">
                <a:moveTo>
                  <a:pt x="0" y="0"/>
                </a:moveTo>
                <a:lnTo>
                  <a:pt x="17496242" y="0"/>
                </a:lnTo>
                <a:lnTo>
                  <a:pt x="17496242" y="2667674"/>
                </a:lnTo>
                <a:lnTo>
                  <a:pt x="0" y="2667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061" t="-377961" r="-18227" b="-246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4933" y="587286"/>
            <a:ext cx="17198133" cy="415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3"/>
              </a:lnSpc>
            </a:pPr>
            <a:r>
              <a:rPr lang="en-US" sz="5945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“Follow effective action with quiet reflection.</a:t>
            </a:r>
          </a:p>
          <a:p>
            <a:pPr algn="ctr">
              <a:lnSpc>
                <a:spcPts val="8323"/>
              </a:lnSpc>
            </a:pPr>
            <a:r>
              <a:rPr lang="en-US" sz="5945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From the quiet reflection will come </a:t>
            </a:r>
          </a:p>
          <a:p>
            <a:pPr algn="ctr">
              <a:lnSpc>
                <a:spcPts val="8323"/>
              </a:lnSpc>
            </a:pPr>
            <a:r>
              <a:rPr lang="en-US" sz="5945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even more effective action.”</a:t>
            </a:r>
          </a:p>
          <a:p>
            <a:pPr algn="ctr">
              <a:lnSpc>
                <a:spcPts val="8323"/>
              </a:lnSpc>
            </a:pPr>
            <a:r>
              <a:rPr lang="en-US" sz="5945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                                          - Peter Drucker</a:t>
            </a: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45095" y="1276865"/>
            <a:ext cx="6734432" cy="7043351"/>
          </a:xfrm>
          <a:custGeom>
            <a:avLst/>
            <a:gdLst/>
            <a:ahLst/>
            <a:cxnLst/>
            <a:rect l="l" t="t" r="r" b="b"/>
            <a:pathLst>
              <a:path w="6734432" h="7043351">
                <a:moveTo>
                  <a:pt x="0" y="0"/>
                </a:moveTo>
                <a:lnTo>
                  <a:pt x="6734432" y="0"/>
                </a:lnTo>
                <a:lnTo>
                  <a:pt x="6734432" y="7043351"/>
                </a:lnTo>
                <a:lnTo>
                  <a:pt x="0" y="7043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7387" t="-43945" r="-21174" b="-3673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17057" y="2698119"/>
            <a:ext cx="16142243" cy="3412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3"/>
              </a:lnSpc>
            </a:pPr>
            <a:r>
              <a:rPr lang="en-US" sz="650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 the Modern State Agency,</a:t>
            </a:r>
          </a:p>
          <a:p>
            <a:pPr algn="ctr">
              <a:lnSpc>
                <a:spcPts val="9103"/>
              </a:lnSpc>
            </a:pPr>
            <a:r>
              <a:rPr lang="en-US" sz="650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Leadership is Influence, </a:t>
            </a:r>
          </a:p>
          <a:p>
            <a:pPr algn="ctr">
              <a:lnSpc>
                <a:spcPts val="9103"/>
              </a:lnSpc>
            </a:pPr>
            <a:r>
              <a:rPr lang="en-US" sz="650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 Authority.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2110" y="1028700"/>
            <a:ext cx="7903935" cy="8641247"/>
          </a:xfrm>
          <a:custGeom>
            <a:avLst/>
            <a:gdLst/>
            <a:ahLst/>
            <a:cxnLst/>
            <a:rect l="l" t="t" r="r" b="b"/>
            <a:pathLst>
              <a:path w="7903935" h="8641247">
                <a:moveTo>
                  <a:pt x="0" y="0"/>
                </a:moveTo>
                <a:lnTo>
                  <a:pt x="7903935" y="0"/>
                </a:lnTo>
                <a:lnTo>
                  <a:pt x="7903935" y="8641247"/>
                </a:lnTo>
                <a:lnTo>
                  <a:pt x="0" y="8641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658" t="-43051" r="-190186" b="-2227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85307" y="1501245"/>
            <a:ext cx="8101593" cy="7638887"/>
          </a:xfrm>
          <a:custGeom>
            <a:avLst/>
            <a:gdLst/>
            <a:ahLst/>
            <a:cxnLst/>
            <a:rect l="l" t="t" r="r" b="b"/>
            <a:pathLst>
              <a:path w="8101593" h="7638887">
                <a:moveTo>
                  <a:pt x="0" y="0"/>
                </a:moveTo>
                <a:lnTo>
                  <a:pt x="8101594" y="0"/>
                </a:lnTo>
                <a:lnTo>
                  <a:pt x="8101594" y="7638887"/>
                </a:lnTo>
                <a:lnTo>
                  <a:pt x="0" y="7638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268" t="-40119" r="-22410" b="-2129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88" b="-5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58624" y="2920367"/>
            <a:ext cx="5781667" cy="5966917"/>
          </a:xfrm>
          <a:custGeom>
            <a:avLst/>
            <a:gdLst/>
            <a:ahLst/>
            <a:cxnLst/>
            <a:rect l="l" t="t" r="r" b="b"/>
            <a:pathLst>
              <a:path w="5781667" h="5966917">
                <a:moveTo>
                  <a:pt x="0" y="0"/>
                </a:moveTo>
                <a:lnTo>
                  <a:pt x="5781667" y="0"/>
                </a:lnTo>
                <a:lnTo>
                  <a:pt x="5781667" y="5966917"/>
                </a:lnTo>
                <a:lnTo>
                  <a:pt x="0" y="5966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55" t="-44437" r="-180559" b="-209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17158" y="222489"/>
            <a:ext cx="16142243" cy="226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3"/>
              </a:lnSpc>
            </a:pPr>
            <a:r>
              <a:rPr lang="en-US" sz="650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 the Modern State Agency,</a:t>
            </a:r>
          </a:p>
          <a:p>
            <a:pPr algn="ctr">
              <a:lnSpc>
                <a:spcPts val="9103"/>
              </a:lnSpc>
            </a:pPr>
            <a:r>
              <a:rPr lang="en-US" sz="650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Leadership is Influence, Not Authority.</a:t>
            </a:r>
          </a:p>
        </p:txBody>
      </p:sp>
      <p:sp>
        <p:nvSpPr>
          <p:cNvPr id="5" name="Freeform 5"/>
          <p:cNvSpPr/>
          <p:nvPr/>
        </p:nvSpPr>
        <p:spPr>
          <a:xfrm>
            <a:off x="9648994" y="2920367"/>
            <a:ext cx="6572036" cy="5898114"/>
          </a:xfrm>
          <a:custGeom>
            <a:avLst/>
            <a:gdLst/>
            <a:ahLst/>
            <a:cxnLst/>
            <a:rect l="l" t="t" r="r" b="b"/>
            <a:pathLst>
              <a:path w="6572036" h="5898114">
                <a:moveTo>
                  <a:pt x="0" y="0"/>
                </a:moveTo>
                <a:lnTo>
                  <a:pt x="6572036" y="0"/>
                </a:lnTo>
                <a:lnTo>
                  <a:pt x="6572036" y="5898114"/>
                </a:lnTo>
                <a:lnTo>
                  <a:pt x="0" y="589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684" t="-44427" r="-22351" b="-22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9258759"/>
            <a:ext cx="18052460" cy="59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3"/>
              </a:lnSpc>
            </a:pPr>
            <a:r>
              <a:rPr lang="en-US" sz="3445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“The key to sucessful leadership today is influence, not authority.” -Ken Blanchard</a:t>
            </a:r>
          </a:p>
        </p:txBody>
      </p:sp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1277" y="2285553"/>
            <a:ext cx="17174952" cy="4653160"/>
          </a:xfrm>
          <a:custGeom>
            <a:avLst/>
            <a:gdLst/>
            <a:ahLst/>
            <a:cxnLst/>
            <a:rect l="l" t="t" r="r" b="b"/>
            <a:pathLst>
              <a:path w="17174952" h="4653160">
                <a:moveTo>
                  <a:pt x="0" y="0"/>
                </a:moveTo>
                <a:lnTo>
                  <a:pt x="17174952" y="0"/>
                </a:lnTo>
                <a:lnTo>
                  <a:pt x="17174952" y="4653160"/>
                </a:lnTo>
                <a:lnTo>
                  <a:pt x="0" y="465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05" t="-44493" r="-2814" b="-749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2319" y="6525825"/>
            <a:ext cx="3622244" cy="3742409"/>
          </a:xfrm>
          <a:custGeom>
            <a:avLst/>
            <a:gdLst/>
            <a:ahLst/>
            <a:cxnLst/>
            <a:rect l="l" t="t" r="r" b="b"/>
            <a:pathLst>
              <a:path w="3944412" h="4103420">
                <a:moveTo>
                  <a:pt x="0" y="0"/>
                </a:moveTo>
                <a:lnTo>
                  <a:pt x="3944412" y="0"/>
                </a:lnTo>
                <a:lnTo>
                  <a:pt x="3944412" y="4103420"/>
                </a:lnTo>
                <a:lnTo>
                  <a:pt x="0" y="4103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60244" y="6862513"/>
            <a:ext cx="15478938" cy="215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1"/>
              </a:lnSpc>
            </a:pPr>
            <a:r>
              <a:rPr lang="en-US" sz="41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“Your circumstances are not the reason you can’t succeed. They are the reality you must succeed in.” </a:t>
            </a:r>
          </a:p>
          <a:p>
            <a:pPr algn="ctr">
              <a:lnSpc>
                <a:spcPts val="5741"/>
              </a:lnSpc>
            </a:pPr>
            <a:r>
              <a:rPr lang="en-US" sz="41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-Cy Wakeman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" y="444337"/>
            <a:ext cx="16492042" cy="1828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86"/>
              </a:lnSpc>
            </a:pPr>
            <a:r>
              <a:rPr lang="en-US" sz="527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Bad System Will Beat a Good Person Every Time.</a:t>
            </a:r>
          </a:p>
          <a:p>
            <a:pPr algn="ctr">
              <a:lnSpc>
                <a:spcPts val="7386"/>
              </a:lnSpc>
            </a:pPr>
            <a:r>
              <a:rPr lang="en-US" sz="527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So, Stop Fighting It and Start Navigating It.</a:t>
            </a:r>
          </a:p>
        </p:txBody>
      </p:sp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0872" y="605957"/>
            <a:ext cx="16015097" cy="841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45"/>
              </a:lnSpc>
            </a:pPr>
            <a:r>
              <a:rPr lang="en-US" sz="9675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Adaptive </a:t>
            </a:r>
          </a:p>
          <a:p>
            <a:pPr algn="ctr">
              <a:lnSpc>
                <a:spcPts val="13545"/>
              </a:lnSpc>
            </a:pPr>
            <a:r>
              <a:rPr lang="en-US" sz="9675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Leadership</a:t>
            </a:r>
          </a:p>
          <a:p>
            <a:pPr algn="ctr">
              <a:lnSpc>
                <a:spcPts val="9346"/>
              </a:lnSpc>
            </a:pPr>
            <a:endParaRPr lang="en-US" sz="9675">
              <a:solidFill>
                <a:srgbClr val="000000"/>
              </a:solidFill>
              <a:latin typeface="Intro Rust"/>
              <a:ea typeface="Intro Rust"/>
              <a:cs typeface="Intro Rust"/>
              <a:sym typeface="Intro Rust"/>
            </a:endParaRPr>
          </a:p>
          <a:p>
            <a:pPr algn="ctr">
              <a:lnSpc>
                <a:spcPts val="7526"/>
              </a:lnSpc>
            </a:pPr>
            <a:r>
              <a:rPr lang="en-US" sz="537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 aren’t fighting these systems.</a:t>
            </a:r>
          </a:p>
          <a:p>
            <a:pPr algn="ctr">
              <a:lnSpc>
                <a:spcPts val="7526"/>
              </a:lnSpc>
            </a:pPr>
            <a:r>
              <a:rPr lang="en-US" sz="537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 are learning to lead </a:t>
            </a:r>
            <a:r>
              <a:rPr lang="en-US" sz="5376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through</a:t>
            </a:r>
            <a:r>
              <a:rPr lang="en-US" sz="537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them.</a:t>
            </a:r>
          </a:p>
          <a:p>
            <a:pPr algn="ctr">
              <a:lnSpc>
                <a:spcPts val="7386"/>
              </a:lnSpc>
            </a:pPr>
            <a:endParaRPr lang="en-US" sz="5376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7666"/>
              </a:lnSpc>
            </a:pPr>
            <a:r>
              <a:rPr lang="en-US" sz="547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is the core skill for navigating bureaucracy.</a:t>
            </a:r>
          </a:p>
        </p:txBody>
      </p:sp>
    </p:spTree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427</Words>
  <Application>Microsoft Office PowerPoint</Application>
  <PresentationFormat>Custom</PresentationFormat>
  <Paragraphs>84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Arial</vt:lpstr>
      <vt:lpstr>Canva Sans Bold Italics</vt:lpstr>
      <vt:lpstr>Montserrat</vt:lpstr>
      <vt:lpstr>Canva Sans Bold</vt:lpstr>
      <vt:lpstr>Norwester</vt:lpstr>
      <vt:lpstr>Intro Rust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paragraph text</dc:title>
  <cp:lastModifiedBy>Doc Roome</cp:lastModifiedBy>
  <cp:revision>4</cp:revision>
  <dcterms:created xsi:type="dcterms:W3CDTF">2006-08-16T00:00:00Z</dcterms:created>
  <dcterms:modified xsi:type="dcterms:W3CDTF">2025-12-11T18:17:32Z</dcterms:modified>
  <dc:identifier>DAG6l-_o504</dc:identifier>
</cp:coreProperties>
</file>