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4"/>
  </p:sldMasterIdLst>
  <p:notesMasterIdLst>
    <p:notesMasterId r:id="rId36"/>
  </p:notesMasterIdLst>
  <p:handoutMasterIdLst>
    <p:handoutMasterId r:id="rId37"/>
  </p:handoutMasterIdLst>
  <p:sldIdLst>
    <p:sldId id="1692" r:id="rId5"/>
    <p:sldId id="2147471709" r:id="rId6"/>
    <p:sldId id="2147471703" r:id="rId7"/>
    <p:sldId id="2147483556" r:id="rId8"/>
    <p:sldId id="2147483559" r:id="rId9"/>
    <p:sldId id="2147483557" r:id="rId10"/>
    <p:sldId id="2147483558" r:id="rId11"/>
    <p:sldId id="2147471715" r:id="rId12"/>
    <p:sldId id="2147482515" r:id="rId13"/>
    <p:sldId id="2147483513" r:id="rId14"/>
    <p:sldId id="272" r:id="rId15"/>
    <p:sldId id="261" r:id="rId16"/>
    <p:sldId id="2147483520" r:id="rId17"/>
    <p:sldId id="1706" r:id="rId18"/>
    <p:sldId id="2147483547" r:id="rId19"/>
    <p:sldId id="1704" r:id="rId20"/>
    <p:sldId id="1705" r:id="rId21"/>
    <p:sldId id="2147483521" r:id="rId22"/>
    <p:sldId id="263" r:id="rId23"/>
    <p:sldId id="264" r:id="rId24"/>
    <p:sldId id="2147483553" r:id="rId25"/>
    <p:sldId id="2147483534" r:id="rId26"/>
    <p:sldId id="2147483543" r:id="rId27"/>
    <p:sldId id="2147483550" r:id="rId28"/>
    <p:sldId id="2147483560" r:id="rId29"/>
    <p:sldId id="563" r:id="rId30"/>
    <p:sldId id="2147483563" r:id="rId31"/>
    <p:sldId id="2147483564" r:id="rId32"/>
    <p:sldId id="1735" r:id="rId33"/>
    <p:sldId id="2147483565" r:id="rId34"/>
    <p:sldId id="2147483562" r:id="rId35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80CE0C-0BFA-E908-8064-BAB5AAEB84C2}" name="Joseph Hildenbrand" initials="JH" userId="S::Joseph.Hildenbrand@cpa.texas.gov::48272bdc-7cda-4d30-9c05-db53f09b44fc" providerId="AD"/>
  <p188:author id="{86E7E32B-4D8F-878B-6A8C-264A96628567}" name="Dixon, Jennifer K" initials="JD" userId="S::jennifer.dixon@cgi.com::d8c0f9e6-60f9-4cea-ae43-9099023f20b3" providerId="AD"/>
  <p188:author id="{DB043A43-CDD8-56B0-15BC-DC2A367878E6}" name="Mitch Rogge" initials="MR" userId="S::Mitch.Rogge@cpa.texas.gov::001d3891-dd72-4734-a3a1-0d807d2249f2" providerId="AD"/>
  <p188:author id="{9A9D5552-1919-09F7-AFA3-9A07BD721E90}" name="Garrett Mixon" initials="GM" userId="S::Garrett.Mixon@cpa.texas.gov::e08577f8-1f41-44a5-b6e7-74b94b4d79ab" providerId="AD"/>
  <p188:author id="{075E4987-A9B9-46B9-8E75-782A9340ADDB}" name="Rachelle Wilkins" initials="" userId="S::Rachelle.Wilkins@cpa.texas.gov::7f9478df-20fe-409f-a72e-6ec5c184fdda" providerId="AD"/>
  <p188:author id="{E864E6AE-9319-0D69-85C2-5A50B73B3A03}" name="Jennifer Dixon" initials="JD" userId="S::Jennifer.Dixon@cpa.texas.gov::c9883117-ecbe-41c7-ba82-3b56d840b800" providerId="AD"/>
  <p188:author id="{9D60B5D1-A26A-02F7-34F9-22A35B728361}" name="Rachelle Wilkins" initials="RW" userId="S::rachelle.wilkins@cpa.texas.gov::7f9478df-20fe-409f-a72e-6ec5c184fdda" providerId="AD"/>
  <p188:author id="{CC5978D9-1284-F646-28D4-7AD7406605E4}" name="Rogge, Mitchell V" initials="MR" userId="S::mitch.rogge@cgi.com::d3ae9a13-b011-41cc-8999-424d5b45187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F56"/>
    <a:srgbClr val="008896"/>
    <a:srgbClr val="CAF5ED"/>
    <a:srgbClr val="B4E6FA"/>
    <a:srgbClr val="0D84B3"/>
    <a:srgbClr val="D1E2F1"/>
    <a:srgbClr val="B4D9FA"/>
    <a:srgbClr val="C4F4EB"/>
    <a:srgbClr val="CDFAFF"/>
    <a:srgbClr val="BCE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967B64-89A7-B4B1-A671-2B3A5B022C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105B9-C00B-8EC3-EAFA-5A330C81A0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77647-1E62-41B4-A393-C516DAD419E1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CC4B6-EB3A-C447-5619-FF5166E71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CA31B-DFB0-3916-1B15-7F96B20B4D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C23EB-0692-454D-93CD-AF025E22B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960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05AD4-EC73-4A7C-AF47-067F6C2308F4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E8445-9DE7-4262-B2E7-ED3952CE9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17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5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58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86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83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4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06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695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081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03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8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2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8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51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Speaker: 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504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83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37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38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5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21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6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E8445-9DE7-4262-B2E7-ED3952CE9D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6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OPTION 1">
    <p:bg>
      <p:bgPr>
        <a:solidFill>
          <a:srgbClr val="131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BD2B0A-0031-A47F-2B7C-34039FA09F8E}"/>
              </a:ext>
            </a:extLst>
          </p:cNvPr>
          <p:cNvSpPr/>
          <p:nvPr userDrawn="1"/>
        </p:nvSpPr>
        <p:spPr>
          <a:xfrm>
            <a:off x="1" y="-19250"/>
            <a:ext cx="12191999" cy="164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A1A83D-4460-9038-576A-86388748D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Meeting Topic /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AECB3A-5C56-F0AB-865C-111B98CC0E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03562" y="4761429"/>
            <a:ext cx="5984875" cy="469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5429CD3D-380C-2D44-AE0B-26C98A8BF8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69" y="141258"/>
            <a:ext cx="4243462" cy="1324903"/>
          </a:xfrm>
          <a:prstGeom prst="rect">
            <a:avLst/>
          </a:prstGeom>
        </p:spPr>
      </p:pic>
      <p:pic>
        <p:nvPicPr>
          <p:cNvPr id="5" name="CGI logo" descr="CGI Inc. logo">
            <a:extLst>
              <a:ext uri="{FF2B5EF4-FFF2-40B4-BE49-F238E27FC236}">
                <a16:creationId xmlns:a16="http://schemas.microsoft.com/office/drawing/2014/main" id="{7A8452AE-730C-5C53-34ED-2522C96EFC64}"/>
              </a:ext>
            </a:extLst>
          </p:cNvPr>
          <p:cNvPicPr/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>
            <a:off x="5800291" y="5795993"/>
            <a:ext cx="591416" cy="276471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318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7EAE98-50FB-4B50-ED2E-06006323A421}"/>
              </a:ext>
            </a:extLst>
          </p:cNvPr>
          <p:cNvSpPr txBox="1"/>
          <p:nvPr userDrawn="1"/>
        </p:nvSpPr>
        <p:spPr>
          <a:xfrm>
            <a:off x="9906247" y="6330874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E7C545-CFE5-4D7B-9958-2F6D968C1612}" type="slidenum">
              <a:rPr lang="en-US" sz="1200" smtClea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>
              <a:solidFill>
                <a:srgbClr val="131F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94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794BB4-8070-CB70-06F6-0F69C00130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 only slide – click to add 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C87742-AE32-5B9D-5FE2-AFB515A3B86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965950"/>
            <a:ext cx="4114800" cy="13716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7F76-3BCB-7CAC-C7D7-E0AAD9A90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63034" y="6965950"/>
            <a:ext cx="261660" cy="137160"/>
          </a:xfrm>
        </p:spPr>
        <p:txBody>
          <a:bodyPr/>
          <a:lstStyle/>
          <a:p>
            <a:fld id="{525A3C56-E491-49B2-93F3-63532DF516BC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455786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66765" y="684000"/>
            <a:ext cx="10658475" cy="5762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1" name="Content Placeholder 20"/>
          <p:cNvSpPr>
            <a:spLocks noGrp="1"/>
          </p:cNvSpPr>
          <p:nvPr>
            <p:ph sz="quarter" idx="17"/>
          </p:nvPr>
        </p:nvSpPr>
        <p:spPr>
          <a:xfrm>
            <a:off x="766765" y="1557341"/>
            <a:ext cx="10658475" cy="45354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500"/>
              </a:spcBef>
              <a:buClr>
                <a:schemeClr val="tx1"/>
              </a:buClr>
              <a:buSzPct val="110000"/>
              <a:buFont typeface="Arial" pitchFamily="34" charset="0"/>
              <a:buNone/>
              <a:defRPr sz="1999">
                <a:solidFill>
                  <a:schemeClr val="tx1"/>
                </a:solidFill>
                <a:latin typeface="Arial" pitchFamily="34" charset="0"/>
              </a:defRPr>
            </a:lvl1pPr>
            <a:lvl2pPr marL="263446" indent="-263446">
              <a:spcBef>
                <a:spcPts val="500"/>
              </a:spcBef>
              <a:buClr>
                <a:schemeClr val="tx1"/>
              </a:buClr>
              <a:buSzPct val="110000"/>
              <a:buFont typeface="Arial" pitchFamily="34" charset="0"/>
              <a:buChar char="•"/>
              <a:defRPr sz="1999" baseline="0">
                <a:solidFill>
                  <a:schemeClr val="tx1"/>
                </a:solidFill>
                <a:latin typeface="Arial" pitchFamily="34" charset="0"/>
              </a:defRPr>
            </a:lvl2pPr>
            <a:lvl3pPr marL="536414" indent="-272968">
              <a:spcBef>
                <a:spcPts val="500"/>
              </a:spcBef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</a:defRPr>
            </a:lvl3pPr>
            <a:lvl4pPr marL="810970" indent="-274556">
              <a:spcBef>
                <a:spcPts val="500"/>
              </a:spcBef>
              <a:buClr>
                <a:schemeClr val="tx1"/>
              </a:buClr>
              <a:buSzPct val="11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416" indent="-263446">
              <a:spcBef>
                <a:spcPts val="500"/>
              </a:spcBef>
              <a:buClr>
                <a:schemeClr val="tx1"/>
              </a:buClr>
              <a:buSzPct val="11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309" indent="-215835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2622" indent="-228531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8721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2D8AF-452C-D94D-A560-DAD6A962E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035" y="626430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61C906F-FE73-EC4B-9D46-7CD1B4F04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738" y="684003"/>
            <a:ext cx="10676439" cy="531097"/>
          </a:xfrm>
        </p:spPr>
        <p:txBody>
          <a:bodyPr>
            <a:noAutofit/>
          </a:bodyPr>
          <a:lstStyle>
            <a:lvl1pPr>
              <a:defRPr sz="2799">
                <a:solidFill>
                  <a:schemeClr val="tx1"/>
                </a:solidFill>
              </a:defRPr>
            </a:lvl1pPr>
          </a:lstStyle>
          <a:p>
            <a:r>
              <a:rPr lang="en-CA"/>
              <a:t>Title only slide</a:t>
            </a:r>
          </a:p>
        </p:txBody>
      </p:sp>
    </p:spTree>
    <p:extLst>
      <p:ext uri="{BB962C8B-B14F-4D97-AF65-F5344CB8AC3E}">
        <p14:creationId xmlns:p14="http://schemas.microsoft.com/office/powerpoint/2010/main" val="290641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97D8-0C01-E7E6-B531-E5D6AA9C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BE05B-DD5E-0E26-C832-6164472AA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EDC4C-7154-E9D6-14DF-30107A151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52E01-83BA-4242-A873-9145F6407A6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9B7E0-D9BE-037C-282B-2098807A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9FB8-9ED0-C37C-3CB3-122B2016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5A41-0E29-BD47-AF4D-5F3369E10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16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AF54B69-F2F9-F04B-B242-EB9722944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684000"/>
            <a:ext cx="10658475" cy="541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CA"/>
              <a:t>Standard text slide</a:t>
            </a:r>
            <a:endParaRPr lang="en-US" noProof="0"/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6A54173B-8497-A140-8F24-1AF3E1B758D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66763" y="1557338"/>
            <a:ext cx="10658475" cy="45354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500"/>
              </a:spcBef>
              <a:buClr>
                <a:schemeClr val="tx1"/>
              </a:buClr>
              <a:buSzPct val="11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tx1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tx1"/>
              </a:buClr>
              <a:buSzPct val="100000"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tx1"/>
              </a:buClr>
              <a:buSzPct val="11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tx1"/>
              </a:buClr>
              <a:buSzPct val="11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9F11F-EB91-974A-B104-3B694D3EA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034" y="6264308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2962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- 10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13DF76B2-8FA9-D54D-9F04-3EBFADE2D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737" y="683246"/>
            <a:ext cx="10676438" cy="531097"/>
          </a:xfrm>
        </p:spPr>
        <p:txBody>
          <a:bodyPr>
            <a:noAutofit/>
          </a:bodyPr>
          <a:lstStyle>
            <a:lvl1pPr marL="0" indent="0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Team slide with 10 individuals (layout A) – 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F69D0C-6FAF-3370-64ED-BF21B653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417320"/>
            <a:ext cx="12193200" cy="4686324"/>
            <a:chOff x="0" y="1417320"/>
            <a:chExt cx="12193200" cy="468632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68AA9B0-634F-E9AD-EFE7-21E29331A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 userDrawn="1"/>
          </p:nvSpPr>
          <p:spPr>
            <a:xfrm>
              <a:off x="0" y="1525320"/>
              <a:ext cx="12192000" cy="4578324"/>
            </a:xfrm>
            <a:prstGeom prst="rect">
              <a:avLst/>
            </a:prstGeom>
            <a:solidFill>
              <a:srgbClr val="F8F8F8"/>
            </a:solidFill>
          </p:spPr>
          <p:txBody>
            <a:bodyPr vert="horz" wrap="square" lIns="0" tIns="0" rIns="0" bIns="0" rtlCol="0" anchor="t" anchorCtr="0">
              <a:normAutofit/>
            </a:bodyPr>
            <a:lstStyle/>
            <a:p>
              <a:pPr algn="l"/>
              <a:endParaRPr lang="en-US" noProof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5C596F-D7B8-B486-5687-8F8C2CB0C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 userDrawn="1"/>
          </p:nvSpPr>
          <p:spPr>
            <a:xfrm>
              <a:off x="0" y="1417320"/>
              <a:ext cx="12193200" cy="108000"/>
            </a:xfrm>
            <a:prstGeom prst="rect">
              <a:avLst/>
            </a:prstGeom>
            <a:gradFill>
              <a:gsLst>
                <a:gs pos="60000">
                  <a:srgbClr val="B91C3A"/>
                </a:gs>
                <a:gs pos="0">
                  <a:srgbClr val="E31937"/>
                </a:gs>
                <a:gs pos="100000">
                  <a:srgbClr val="5236AB"/>
                </a:gs>
              </a:gsLst>
              <a:lin ang="10800000" scaled="0"/>
            </a:gradFill>
          </p:spPr>
          <p:txBody>
            <a:bodyPr vert="horz" wrap="square" lIns="0" tIns="0" rIns="0" bIns="0" rtlCol="0" anchor="t" anchorCtr="0">
              <a:normAutofit fontScale="40000" lnSpcReduction="20000"/>
            </a:bodyPr>
            <a:lstStyle/>
            <a:p>
              <a:pPr algn="l"/>
              <a:endParaRPr lang="en-US" noProof="0"/>
            </a:p>
          </p:txBody>
        </p:sp>
      </p:grpSp>
      <p:sp>
        <p:nvSpPr>
          <p:cNvPr id="53" name="Picture placeholder 5" descr="Photograph of First and Last name &#10;(person the slide is referencing)">
            <a:extLst>
              <a:ext uri="{FF2B5EF4-FFF2-40B4-BE49-F238E27FC236}">
                <a16:creationId xmlns:a16="http://schemas.microsoft.com/office/drawing/2014/main" id="{1E9DD10C-39C6-009E-EA85-C0A1F1D9BC1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59536" y="1746504"/>
            <a:ext cx="1152144" cy="1152144"/>
          </a:xfrm>
          <a:prstGeom prst="rect">
            <a:avLst/>
          </a:prstGeom>
          <a:noFill/>
          <a:ln w="95250" cmpd="sng">
            <a:solidFill>
              <a:schemeClr val="bg1"/>
            </a:solidFill>
            <a:miter lim="800000"/>
          </a:ln>
          <a:effectLst>
            <a:outerShdw blurRad="152400" dist="50800" dir="2700000" algn="tl" rotWithShape="0">
              <a:schemeClr val="tx1">
                <a:alpha val="25478"/>
              </a:schemeClr>
            </a:outerShdw>
          </a:effectLst>
        </p:spPr>
        <p:txBody>
          <a:bodyPr lIns="182880" tIns="18288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r-FR" sz="1100">
                <a:cs typeface="Arial" pitchFamily="34" charset="0"/>
              </a:defRPr>
            </a:lvl1pPr>
          </a:lstStyle>
          <a:p>
            <a:pPr marL="0" lvl="0" indent="0">
              <a:buNone/>
            </a:pPr>
            <a:r>
              <a:rPr lang="en-US" sz="1200" noProof="0">
                <a:cs typeface="Arial" pitchFamily="34" charset="0"/>
              </a:rPr>
              <a:t>Click icon to add photo</a:t>
            </a:r>
          </a:p>
        </p:txBody>
      </p:sp>
      <p:sp>
        <p:nvSpPr>
          <p:cNvPr id="56" name="Text placeholder 5">
            <a:extLst>
              <a:ext uri="{FF2B5EF4-FFF2-40B4-BE49-F238E27FC236}">
                <a16:creationId xmlns:a16="http://schemas.microsoft.com/office/drawing/2014/main" id="{A529CFD9-179B-0D57-D81E-98D524898A5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72630" y="3073237"/>
            <a:ext cx="1332000" cy="282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First and Last name</a:t>
            </a:r>
          </a:p>
        </p:txBody>
      </p:sp>
      <p:sp>
        <p:nvSpPr>
          <p:cNvPr id="57" name="Text placeholder 5">
            <a:extLst>
              <a:ext uri="{FF2B5EF4-FFF2-40B4-BE49-F238E27FC236}">
                <a16:creationId xmlns:a16="http://schemas.microsoft.com/office/drawing/2014/main" id="{D9523B55-398D-A183-44BA-D7978CA2094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72630" y="3430899"/>
            <a:ext cx="1332000" cy="3566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noProof="0"/>
              <a:t>Job title or role</a:t>
            </a:r>
          </a:p>
        </p:txBody>
      </p:sp>
      <p:sp>
        <p:nvSpPr>
          <p:cNvPr id="58" name="Picture placeholder 5" descr="Photograph of First and Last name &#10;(person the slide is referencing)">
            <a:extLst>
              <a:ext uri="{FF2B5EF4-FFF2-40B4-BE49-F238E27FC236}">
                <a16:creationId xmlns:a16="http://schemas.microsoft.com/office/drawing/2014/main" id="{F1F05CC9-60A2-C5F9-614F-CCC20CDAD1AA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3191256" y="1746504"/>
            <a:ext cx="1152144" cy="1152144"/>
          </a:xfrm>
          <a:prstGeom prst="rect">
            <a:avLst/>
          </a:prstGeom>
          <a:noFill/>
          <a:ln w="95250" cmpd="sng">
            <a:solidFill>
              <a:schemeClr val="bg1"/>
            </a:solidFill>
            <a:miter lim="800000"/>
          </a:ln>
          <a:effectLst>
            <a:outerShdw blurRad="152400" dist="50800" dir="2700000" algn="tl" rotWithShape="0">
              <a:schemeClr val="tx1">
                <a:alpha val="25478"/>
              </a:schemeClr>
            </a:outerShdw>
          </a:effectLst>
        </p:spPr>
        <p:txBody>
          <a:bodyPr lIns="182880" tIns="18288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r-FR" sz="1100">
                <a:cs typeface="Arial" pitchFamily="34" charset="0"/>
              </a:defRPr>
            </a:lvl1pPr>
          </a:lstStyle>
          <a:p>
            <a:pPr marL="0" lvl="0" indent="0">
              <a:buNone/>
            </a:pPr>
            <a:r>
              <a:rPr lang="en-US" sz="1200" noProof="0">
                <a:cs typeface="Arial" pitchFamily="34" charset="0"/>
              </a:rPr>
              <a:t>Click icon to add photo</a:t>
            </a:r>
          </a:p>
        </p:txBody>
      </p:sp>
      <p:sp>
        <p:nvSpPr>
          <p:cNvPr id="59" name="Text placeholder 5">
            <a:extLst>
              <a:ext uri="{FF2B5EF4-FFF2-40B4-BE49-F238E27FC236}">
                <a16:creationId xmlns:a16="http://schemas.microsoft.com/office/drawing/2014/main" id="{6562AEC7-DC14-9F64-A58F-57889D65389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096923" y="3073237"/>
            <a:ext cx="1332000" cy="282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First and Last name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8F3AF9E7-6D1F-FB1D-79D0-018727DEFB0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096923" y="3430899"/>
            <a:ext cx="1332000" cy="3566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Job title or role</a:t>
            </a:r>
          </a:p>
        </p:txBody>
      </p:sp>
      <p:sp>
        <p:nvSpPr>
          <p:cNvPr id="63" name="Picture placeholder 5" descr="Photograph of First and Last name &#10;(person the slide is referencing)">
            <a:extLst>
              <a:ext uri="{FF2B5EF4-FFF2-40B4-BE49-F238E27FC236}">
                <a16:creationId xmlns:a16="http://schemas.microsoft.com/office/drawing/2014/main" id="{A33BCA58-CD54-BBB9-5EEE-53CEC4688C79}"/>
              </a:ext>
            </a:extLst>
          </p:cNvPr>
          <p:cNvSpPr>
            <a:spLocks noGrp="1"/>
          </p:cNvSpPr>
          <p:nvPr>
            <p:ph type="pic" sz="quarter" idx="101" hasCustomPrompt="1"/>
          </p:nvPr>
        </p:nvSpPr>
        <p:spPr>
          <a:xfrm>
            <a:off x="5522976" y="1746504"/>
            <a:ext cx="1152144" cy="1152144"/>
          </a:xfrm>
          <a:prstGeom prst="rect">
            <a:avLst/>
          </a:prstGeom>
          <a:noFill/>
          <a:ln w="95250" cmpd="sng">
            <a:solidFill>
              <a:schemeClr val="bg1"/>
            </a:solidFill>
            <a:miter lim="800000"/>
          </a:ln>
          <a:effectLst>
            <a:outerShdw blurRad="152400" dist="50800" dir="2700000" algn="tl" rotWithShape="0">
              <a:schemeClr val="tx1">
                <a:alpha val="25478"/>
              </a:schemeClr>
            </a:outerShdw>
          </a:effectLst>
        </p:spPr>
        <p:txBody>
          <a:bodyPr lIns="182880" tIns="18288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r-FR" sz="1100">
                <a:cs typeface="Arial" pitchFamily="34" charset="0"/>
              </a:defRPr>
            </a:lvl1pPr>
          </a:lstStyle>
          <a:p>
            <a:pPr marL="0" lvl="0" indent="0">
              <a:buNone/>
            </a:pPr>
            <a:r>
              <a:rPr lang="en-US" sz="1200" noProof="0">
                <a:cs typeface="Arial" pitchFamily="34" charset="0"/>
              </a:rPr>
              <a:t>Click icon to add photo</a:t>
            </a:r>
          </a:p>
        </p:txBody>
      </p:sp>
      <p:sp>
        <p:nvSpPr>
          <p:cNvPr id="64" name="Text placeholder 5">
            <a:extLst>
              <a:ext uri="{FF2B5EF4-FFF2-40B4-BE49-F238E27FC236}">
                <a16:creationId xmlns:a16="http://schemas.microsoft.com/office/drawing/2014/main" id="{4E011573-D799-6DA8-5A8F-E217ADA30A1E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31389" y="3073237"/>
            <a:ext cx="1332000" cy="282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First and Last name</a:t>
            </a:r>
          </a:p>
        </p:txBody>
      </p:sp>
      <p:sp>
        <p:nvSpPr>
          <p:cNvPr id="65" name="Text placeholder 5">
            <a:extLst>
              <a:ext uri="{FF2B5EF4-FFF2-40B4-BE49-F238E27FC236}">
                <a16:creationId xmlns:a16="http://schemas.microsoft.com/office/drawing/2014/main" id="{5C26C960-18FD-1ECA-CB1E-E31538F69627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31389" y="3430899"/>
            <a:ext cx="1332000" cy="3566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Job title or role</a:t>
            </a:r>
          </a:p>
        </p:txBody>
      </p:sp>
      <p:sp>
        <p:nvSpPr>
          <p:cNvPr id="66" name="Picture placeholder 5" descr="Photograph of First and Last name &#10;(person the slide is referencing)">
            <a:extLst>
              <a:ext uri="{FF2B5EF4-FFF2-40B4-BE49-F238E27FC236}">
                <a16:creationId xmlns:a16="http://schemas.microsoft.com/office/drawing/2014/main" id="{89FBC76F-36CF-AE55-8453-B5C3AF130404}"/>
              </a:ext>
            </a:extLst>
          </p:cNvPr>
          <p:cNvSpPr>
            <a:spLocks noGrp="1"/>
          </p:cNvSpPr>
          <p:nvPr>
            <p:ph type="pic" sz="quarter" idx="102" hasCustomPrompt="1"/>
          </p:nvPr>
        </p:nvSpPr>
        <p:spPr>
          <a:xfrm>
            <a:off x="7854696" y="1746504"/>
            <a:ext cx="1152144" cy="1152144"/>
          </a:xfrm>
          <a:prstGeom prst="rect">
            <a:avLst/>
          </a:prstGeom>
          <a:noFill/>
          <a:ln w="95250" cmpd="sng">
            <a:solidFill>
              <a:schemeClr val="bg1"/>
            </a:solidFill>
            <a:miter lim="800000"/>
          </a:ln>
          <a:effectLst>
            <a:outerShdw blurRad="152400" dist="50800" dir="2700000" algn="tl" rotWithShape="0">
              <a:schemeClr val="tx1">
                <a:alpha val="25478"/>
              </a:schemeClr>
            </a:outerShdw>
          </a:effectLst>
        </p:spPr>
        <p:txBody>
          <a:bodyPr lIns="182880" tIns="18288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r-FR" sz="1100">
                <a:cs typeface="Arial" pitchFamily="34" charset="0"/>
              </a:defRPr>
            </a:lvl1pPr>
          </a:lstStyle>
          <a:p>
            <a:pPr marL="0" lvl="0" indent="0">
              <a:buNone/>
            </a:pPr>
            <a:r>
              <a:rPr lang="en-US" sz="1200" noProof="0">
                <a:cs typeface="Arial" pitchFamily="34" charset="0"/>
              </a:rPr>
              <a:t>Click icon to add photo</a:t>
            </a:r>
          </a:p>
        </p:txBody>
      </p:sp>
      <p:sp>
        <p:nvSpPr>
          <p:cNvPr id="69" name="Text placeholder 5">
            <a:extLst>
              <a:ext uri="{FF2B5EF4-FFF2-40B4-BE49-F238E27FC236}">
                <a16:creationId xmlns:a16="http://schemas.microsoft.com/office/drawing/2014/main" id="{7EBFF4F6-8FCF-9D24-59BF-878667B36CFF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65801" y="3073237"/>
            <a:ext cx="1332000" cy="282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First and Last name</a:t>
            </a: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A4E86292-6501-F817-DBF5-84F8B3B5996B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765801" y="3430899"/>
            <a:ext cx="1332000" cy="3566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Job title or role</a:t>
            </a:r>
          </a:p>
        </p:txBody>
      </p:sp>
      <p:sp>
        <p:nvSpPr>
          <p:cNvPr id="71" name="Picture placeholder 5" descr="Photograph of First and Last name &#10;(person the slide is referencing)">
            <a:extLst>
              <a:ext uri="{FF2B5EF4-FFF2-40B4-BE49-F238E27FC236}">
                <a16:creationId xmlns:a16="http://schemas.microsoft.com/office/drawing/2014/main" id="{0F916C77-5AD4-5C11-410B-ECF235BD2B43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10186416" y="1746504"/>
            <a:ext cx="1152144" cy="1152144"/>
          </a:xfrm>
          <a:prstGeom prst="rect">
            <a:avLst/>
          </a:prstGeom>
          <a:noFill/>
          <a:ln w="95250" cmpd="sng">
            <a:solidFill>
              <a:schemeClr val="bg1"/>
            </a:solidFill>
            <a:miter lim="800000"/>
          </a:ln>
          <a:effectLst>
            <a:outerShdw blurRad="152400" dist="50800" dir="2700000" algn="tl" rotWithShape="0">
              <a:schemeClr val="tx1">
                <a:alpha val="25478"/>
              </a:schemeClr>
            </a:outerShdw>
          </a:effectLst>
        </p:spPr>
        <p:txBody>
          <a:bodyPr lIns="182880" tIns="18288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r-FR" sz="1100">
                <a:cs typeface="Arial" pitchFamily="34" charset="0"/>
              </a:defRPr>
            </a:lvl1pPr>
          </a:lstStyle>
          <a:p>
            <a:pPr marL="0" lvl="0" indent="0">
              <a:buNone/>
            </a:pPr>
            <a:r>
              <a:rPr lang="en-US" sz="1200" noProof="0">
                <a:cs typeface="Arial" pitchFamily="34" charset="0"/>
              </a:rPr>
              <a:t>Click icon to add photo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980AF009-89AC-49AD-DCDA-46B857076804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0093238" y="3073237"/>
            <a:ext cx="1332000" cy="282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First and Last name</a:t>
            </a:r>
          </a:p>
        </p:txBody>
      </p:sp>
      <p:sp>
        <p:nvSpPr>
          <p:cNvPr id="73" name="Text placeholder 5">
            <a:extLst>
              <a:ext uri="{FF2B5EF4-FFF2-40B4-BE49-F238E27FC236}">
                <a16:creationId xmlns:a16="http://schemas.microsoft.com/office/drawing/2014/main" id="{A6DDA18B-1FE0-E0B9-76D4-0CF941CA2EB3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093238" y="3430899"/>
            <a:ext cx="1332000" cy="3566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Job title or role</a:t>
            </a:r>
          </a:p>
        </p:txBody>
      </p:sp>
      <p:sp>
        <p:nvSpPr>
          <p:cNvPr id="74" name="Picture placeholder 5" descr="Photograph of First and Last name &#10;(person the slide is referencing)">
            <a:extLst>
              <a:ext uri="{FF2B5EF4-FFF2-40B4-BE49-F238E27FC236}">
                <a16:creationId xmlns:a16="http://schemas.microsoft.com/office/drawing/2014/main" id="{45A3B18E-47C9-951B-1F34-B129E1383BF2}"/>
              </a:ext>
            </a:extLst>
          </p:cNvPr>
          <p:cNvSpPr>
            <a:spLocks noGrp="1"/>
          </p:cNvSpPr>
          <p:nvPr>
            <p:ph type="pic" sz="quarter" idx="104" hasCustomPrompt="1"/>
          </p:nvPr>
        </p:nvSpPr>
        <p:spPr>
          <a:xfrm>
            <a:off x="859536" y="4041648"/>
            <a:ext cx="1152144" cy="1152144"/>
          </a:xfrm>
          <a:prstGeom prst="rect">
            <a:avLst/>
          </a:prstGeom>
          <a:noFill/>
          <a:ln w="95250" cmpd="sng">
            <a:solidFill>
              <a:schemeClr val="bg1"/>
            </a:solidFill>
            <a:miter lim="800000"/>
          </a:ln>
          <a:effectLst>
            <a:outerShdw blurRad="152400" dist="50800" dir="2700000" algn="tl" rotWithShape="0">
              <a:schemeClr val="tx1">
                <a:alpha val="25478"/>
              </a:schemeClr>
            </a:outerShdw>
          </a:effectLst>
        </p:spPr>
        <p:txBody>
          <a:bodyPr lIns="182880" tIns="18288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r-FR" sz="1100">
                <a:cs typeface="Arial" pitchFamily="34" charset="0"/>
              </a:defRPr>
            </a:lvl1pPr>
          </a:lstStyle>
          <a:p>
            <a:pPr marL="0" lvl="0" indent="0">
              <a:buNone/>
            </a:pPr>
            <a:r>
              <a:rPr lang="en-US" sz="1200" noProof="0">
                <a:cs typeface="Arial" pitchFamily="34" charset="0"/>
              </a:rPr>
              <a:t>Click icon to add photo</a:t>
            </a:r>
          </a:p>
        </p:txBody>
      </p:sp>
      <p:sp>
        <p:nvSpPr>
          <p:cNvPr id="75" name="Text placeholder 5">
            <a:extLst>
              <a:ext uri="{FF2B5EF4-FFF2-40B4-BE49-F238E27FC236}">
                <a16:creationId xmlns:a16="http://schemas.microsoft.com/office/drawing/2014/main" id="{7C7D0432-6649-B033-7F99-5828767B1D19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772630" y="5367239"/>
            <a:ext cx="1332000" cy="282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First and Last name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09E68937-7497-3B1C-8978-5218C6146F2D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772630" y="5724901"/>
            <a:ext cx="1332000" cy="3566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Job title or role</a:t>
            </a:r>
          </a:p>
        </p:txBody>
      </p:sp>
      <p:sp>
        <p:nvSpPr>
          <p:cNvPr id="77" name="Picture placeholder 5" descr="Photograph of First and Last name &#10;(person the slide is referencing)">
            <a:extLst>
              <a:ext uri="{FF2B5EF4-FFF2-40B4-BE49-F238E27FC236}">
                <a16:creationId xmlns:a16="http://schemas.microsoft.com/office/drawing/2014/main" id="{DB398322-BDC5-7AD1-81AF-003F8196DB66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3191256" y="4041648"/>
            <a:ext cx="1152144" cy="1152144"/>
          </a:xfrm>
          <a:prstGeom prst="rect">
            <a:avLst/>
          </a:prstGeom>
          <a:noFill/>
          <a:ln w="95250" cmpd="sng">
            <a:solidFill>
              <a:schemeClr val="bg1"/>
            </a:solidFill>
            <a:miter lim="800000"/>
          </a:ln>
          <a:effectLst>
            <a:outerShdw blurRad="152400" dist="50800" dir="2700000" algn="tl" rotWithShape="0">
              <a:schemeClr val="tx1">
                <a:alpha val="25478"/>
              </a:schemeClr>
            </a:outerShdw>
          </a:effectLst>
        </p:spPr>
        <p:txBody>
          <a:bodyPr lIns="182880" tIns="18288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r-FR" sz="1100">
                <a:cs typeface="Arial" pitchFamily="34" charset="0"/>
              </a:defRPr>
            </a:lvl1pPr>
          </a:lstStyle>
          <a:p>
            <a:pPr marL="0" lvl="0" indent="0">
              <a:buNone/>
            </a:pPr>
            <a:r>
              <a:rPr lang="en-US" sz="1200" noProof="0">
                <a:cs typeface="Arial" pitchFamily="34" charset="0"/>
              </a:rPr>
              <a:t>Click icon to add photo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BF345552-43FD-CA3B-CBF3-A60FFDFB5EBF}"/>
              </a:ext>
            </a:extLst>
          </p:cNvPr>
          <p:cNvSpPr>
            <a:spLocks noGrp="1"/>
          </p:cNvSpPr>
          <p:nvPr>
            <p:ph type="body" sz="quarter" idx="89" hasCustomPrompt="1"/>
          </p:nvPr>
        </p:nvSpPr>
        <p:spPr>
          <a:xfrm>
            <a:off x="3096923" y="5367239"/>
            <a:ext cx="1332000" cy="282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First and Last name</a:t>
            </a:r>
          </a:p>
        </p:txBody>
      </p:sp>
      <p:sp>
        <p:nvSpPr>
          <p:cNvPr id="79" name="Text placeholder 5">
            <a:extLst>
              <a:ext uri="{FF2B5EF4-FFF2-40B4-BE49-F238E27FC236}">
                <a16:creationId xmlns:a16="http://schemas.microsoft.com/office/drawing/2014/main" id="{1C65CFED-6C08-2238-F0A9-1217AA0E4C63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3096923" y="5724901"/>
            <a:ext cx="1332000" cy="3566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Job title or role</a:t>
            </a:r>
          </a:p>
        </p:txBody>
      </p:sp>
      <p:sp>
        <p:nvSpPr>
          <p:cNvPr id="80" name="Picture placeholder 5" descr="Photograph of First and Last name &#10;(person the slide is referencing)">
            <a:extLst>
              <a:ext uri="{FF2B5EF4-FFF2-40B4-BE49-F238E27FC236}">
                <a16:creationId xmlns:a16="http://schemas.microsoft.com/office/drawing/2014/main" id="{6C7AE4E1-C7D3-A07E-F3B9-F7CFFC65D496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5522976" y="4041648"/>
            <a:ext cx="1152144" cy="1152144"/>
          </a:xfrm>
          <a:prstGeom prst="rect">
            <a:avLst/>
          </a:prstGeom>
          <a:noFill/>
          <a:ln w="95250" cmpd="sng">
            <a:solidFill>
              <a:schemeClr val="bg1"/>
            </a:solidFill>
            <a:miter lim="800000"/>
          </a:ln>
          <a:effectLst>
            <a:outerShdw blurRad="152400" dist="50800" dir="2700000" algn="tl" rotWithShape="0">
              <a:schemeClr val="tx1">
                <a:alpha val="25478"/>
              </a:schemeClr>
            </a:outerShdw>
          </a:effectLst>
        </p:spPr>
        <p:txBody>
          <a:bodyPr lIns="182880" tIns="18288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r-FR" sz="1100">
                <a:cs typeface="Arial" pitchFamily="34" charset="0"/>
              </a:defRPr>
            </a:lvl1pPr>
          </a:lstStyle>
          <a:p>
            <a:pPr marL="0" lvl="0" indent="0">
              <a:buNone/>
            </a:pPr>
            <a:r>
              <a:rPr lang="en-US" sz="1200" noProof="0">
                <a:cs typeface="Arial" pitchFamily="34" charset="0"/>
              </a:rPr>
              <a:t>Click icon to add photo</a:t>
            </a:r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D813AAFA-8DF6-DA12-A665-D2D4727E1AA9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5431389" y="5367239"/>
            <a:ext cx="1332000" cy="282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First and Last name</a:t>
            </a: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A7DEF59E-319D-9591-63E8-1B800A80D31C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5431389" y="5724901"/>
            <a:ext cx="1332000" cy="3566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Job title or role</a:t>
            </a:r>
          </a:p>
        </p:txBody>
      </p:sp>
      <p:sp>
        <p:nvSpPr>
          <p:cNvPr id="83" name="Picture placeholder 5" descr="Photograph of First and Last name &#10;(person the slide is referencing)">
            <a:extLst>
              <a:ext uri="{FF2B5EF4-FFF2-40B4-BE49-F238E27FC236}">
                <a16:creationId xmlns:a16="http://schemas.microsoft.com/office/drawing/2014/main" id="{CA89A590-686C-BEB3-E272-C48BF67718E7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7854696" y="4041648"/>
            <a:ext cx="1152144" cy="1152144"/>
          </a:xfrm>
          <a:prstGeom prst="rect">
            <a:avLst/>
          </a:prstGeom>
          <a:noFill/>
          <a:ln w="95250" cmpd="sng">
            <a:solidFill>
              <a:schemeClr val="bg1"/>
            </a:solidFill>
            <a:miter lim="800000"/>
          </a:ln>
          <a:effectLst>
            <a:outerShdw blurRad="152400" dist="50800" dir="2700000" algn="tl" rotWithShape="0">
              <a:schemeClr val="tx1">
                <a:alpha val="25478"/>
              </a:schemeClr>
            </a:outerShdw>
          </a:effectLst>
        </p:spPr>
        <p:txBody>
          <a:bodyPr lIns="182880" tIns="18288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r-FR" sz="1100">
                <a:cs typeface="Arial" pitchFamily="34" charset="0"/>
              </a:defRPr>
            </a:lvl1pPr>
          </a:lstStyle>
          <a:p>
            <a:pPr marL="0" lvl="0" indent="0">
              <a:buNone/>
            </a:pPr>
            <a:r>
              <a:rPr lang="en-US" sz="1200" noProof="0">
                <a:cs typeface="Arial" pitchFamily="34" charset="0"/>
              </a:rPr>
              <a:t>Click icon to add photo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62E75F92-DCE3-7CAC-54D5-E223958851CE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7765801" y="5367239"/>
            <a:ext cx="1332000" cy="282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First and Last name</a:t>
            </a:r>
          </a:p>
        </p:txBody>
      </p:sp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80CDE410-C3B4-49CF-020A-7A4BF252ECD7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7765801" y="5724901"/>
            <a:ext cx="1332000" cy="3566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Job title or role</a:t>
            </a:r>
          </a:p>
        </p:txBody>
      </p:sp>
      <p:sp>
        <p:nvSpPr>
          <p:cNvPr id="86" name="Picture placeholder 5" descr="Photograph of First and Last name &#10;(person the slide is referencing)">
            <a:extLst>
              <a:ext uri="{FF2B5EF4-FFF2-40B4-BE49-F238E27FC236}">
                <a16:creationId xmlns:a16="http://schemas.microsoft.com/office/drawing/2014/main" id="{4D5B701E-CF83-43D3-53AE-489AE08B2FFA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10186416" y="4041648"/>
            <a:ext cx="1152144" cy="1152144"/>
          </a:xfrm>
          <a:prstGeom prst="rect">
            <a:avLst/>
          </a:prstGeom>
          <a:noFill/>
          <a:ln w="95250" cmpd="sng">
            <a:solidFill>
              <a:schemeClr val="bg1"/>
            </a:solidFill>
            <a:miter lim="800000"/>
          </a:ln>
          <a:effectLst>
            <a:outerShdw blurRad="152400" dist="50800" dir="2700000" algn="tl" rotWithShape="0">
              <a:schemeClr val="tx1">
                <a:alpha val="25478"/>
              </a:schemeClr>
            </a:outerShdw>
          </a:effectLst>
        </p:spPr>
        <p:txBody>
          <a:bodyPr lIns="182880" tIns="18288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fr-FR" sz="1100">
                <a:cs typeface="Arial" pitchFamily="34" charset="0"/>
              </a:defRPr>
            </a:lvl1pPr>
          </a:lstStyle>
          <a:p>
            <a:pPr marL="0" lvl="0" indent="0">
              <a:buNone/>
            </a:pPr>
            <a:r>
              <a:rPr lang="en-US" sz="1200" noProof="0">
                <a:cs typeface="Arial" pitchFamily="34" charset="0"/>
              </a:rPr>
              <a:t>Click icon to add photo</a:t>
            </a:r>
          </a:p>
        </p:txBody>
      </p:sp>
      <p:sp>
        <p:nvSpPr>
          <p:cNvPr id="87" name="Text placeholder 5">
            <a:extLst>
              <a:ext uri="{FF2B5EF4-FFF2-40B4-BE49-F238E27FC236}">
                <a16:creationId xmlns:a16="http://schemas.microsoft.com/office/drawing/2014/main" id="{0A08428B-F243-D913-409A-B863F30EBD2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10093238" y="5367239"/>
            <a:ext cx="1332000" cy="282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First and Last name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BE699E39-5A18-3E54-C0F2-67BEB0C064EA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10093238" y="5724901"/>
            <a:ext cx="1332000" cy="3566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/>
              <a:t>Job title or role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AF0419-6770-892C-3061-9D79FF673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ftr" sz="quarter" idx="112"/>
          </p:nvPr>
        </p:nvSpPr>
        <p:spPr>
          <a:xfrm>
            <a:off x="4038600" y="7052789"/>
            <a:ext cx="4114800" cy="13716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FC32E26-E2EE-BEA4-9A03-54981F58F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sldNum" sz="quarter" idx="111"/>
          </p:nvPr>
        </p:nvSpPr>
        <p:spPr/>
        <p:txBody>
          <a:bodyPr/>
          <a:lstStyle/>
          <a:p>
            <a:fld id="{525A3C56-E491-49B2-93F3-63532DF516BC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843328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60BE23-CA16-4146-BB98-805987ADA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Autofit/>
          </a:bodyPr>
          <a:lstStyle/>
          <a:p>
            <a:fld id="{525A3C56-E491-49B2-93F3-63532DF516B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66" name="Espace réservé pour une image  5">
            <a:extLst>
              <a:ext uri="{FF2B5EF4-FFF2-40B4-BE49-F238E27FC236}">
                <a16:creationId xmlns:a16="http://schemas.microsoft.com/office/drawing/2014/main" id="{EE786B5B-ADB1-914E-B22C-446987A74902}"/>
              </a:ext>
            </a:extLst>
          </p:cNvPr>
          <p:cNvSpPr>
            <a:spLocks noGrp="1" noChangeAspect="1"/>
          </p:cNvSpPr>
          <p:nvPr>
            <p:ph type="pic" sz="quarter" idx="57" hasCustomPrompt="1"/>
          </p:nvPr>
        </p:nvSpPr>
        <p:spPr>
          <a:xfrm>
            <a:off x="772630" y="1505036"/>
            <a:ext cx="1332000" cy="13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3D2BFFA9-A0BB-4141-A691-E3BF1DB263B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72630" y="3245733"/>
            <a:ext cx="1332000" cy="50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Title</a:t>
            </a:r>
          </a:p>
        </p:txBody>
      </p:sp>
      <p:sp>
        <p:nvSpPr>
          <p:cNvPr id="68" name="Espace réservé du texte 5">
            <a:extLst>
              <a:ext uri="{FF2B5EF4-FFF2-40B4-BE49-F238E27FC236}">
                <a16:creationId xmlns:a16="http://schemas.microsoft.com/office/drawing/2014/main" id="{4624AFB6-631A-A342-BBEB-E9490E4283E4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72630" y="2865775"/>
            <a:ext cx="1332000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Name</a:t>
            </a:r>
          </a:p>
        </p:txBody>
      </p:sp>
      <p:sp>
        <p:nvSpPr>
          <p:cNvPr id="111" name="Espace réservé pour une image  5">
            <a:extLst>
              <a:ext uri="{FF2B5EF4-FFF2-40B4-BE49-F238E27FC236}">
                <a16:creationId xmlns:a16="http://schemas.microsoft.com/office/drawing/2014/main" id="{8E0BCA09-C5BF-D843-872B-821AF2D8187C}"/>
              </a:ext>
            </a:extLst>
          </p:cNvPr>
          <p:cNvSpPr>
            <a:spLocks noGrp="1" noChangeAspect="1"/>
          </p:cNvSpPr>
          <p:nvPr>
            <p:ph type="pic" sz="quarter" idx="60" hasCustomPrompt="1"/>
          </p:nvPr>
        </p:nvSpPr>
        <p:spPr>
          <a:xfrm>
            <a:off x="772630" y="3856188"/>
            <a:ext cx="1332000" cy="13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112" name="Espace réservé du texte 5">
            <a:extLst>
              <a:ext uri="{FF2B5EF4-FFF2-40B4-BE49-F238E27FC236}">
                <a16:creationId xmlns:a16="http://schemas.microsoft.com/office/drawing/2014/main" id="{F0985BBD-C1F4-4B4A-937A-6E61D3A1806F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772630" y="5595681"/>
            <a:ext cx="1332000" cy="501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Title</a:t>
            </a:r>
          </a:p>
        </p:txBody>
      </p:sp>
      <p:sp>
        <p:nvSpPr>
          <p:cNvPr id="113" name="Espace réservé du texte 5">
            <a:extLst>
              <a:ext uri="{FF2B5EF4-FFF2-40B4-BE49-F238E27FC236}">
                <a16:creationId xmlns:a16="http://schemas.microsoft.com/office/drawing/2014/main" id="{7C357D04-4C41-B242-B5E6-B881823FF24B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772630" y="5212077"/>
            <a:ext cx="1332000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Name</a:t>
            </a:r>
          </a:p>
        </p:txBody>
      </p:sp>
      <p:sp>
        <p:nvSpPr>
          <p:cNvPr id="41" name="Espace réservé pour une image  5">
            <a:extLst>
              <a:ext uri="{FF2B5EF4-FFF2-40B4-BE49-F238E27FC236}">
                <a16:creationId xmlns:a16="http://schemas.microsoft.com/office/drawing/2014/main" id="{B53C58A7-88E3-BC47-A71C-C4CDDA0CF2D1}"/>
              </a:ext>
            </a:extLst>
          </p:cNvPr>
          <p:cNvSpPr>
            <a:spLocks noGrp="1" noChangeAspect="1"/>
          </p:cNvSpPr>
          <p:nvPr>
            <p:ph type="pic" sz="quarter" idx="63" hasCustomPrompt="1"/>
          </p:nvPr>
        </p:nvSpPr>
        <p:spPr>
          <a:xfrm>
            <a:off x="3096923" y="1513387"/>
            <a:ext cx="1332000" cy="13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D802FA2-99DC-FF40-BA3E-663B446CFFF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096923" y="3245733"/>
            <a:ext cx="1332000" cy="50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Title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51803403-26FF-B145-8A44-43BFC0B0D0E6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096923" y="2865775"/>
            <a:ext cx="1332000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Name</a:t>
            </a:r>
          </a:p>
        </p:txBody>
      </p:sp>
      <p:sp>
        <p:nvSpPr>
          <p:cNvPr id="44" name="Espace réservé pour une image  5">
            <a:extLst>
              <a:ext uri="{FF2B5EF4-FFF2-40B4-BE49-F238E27FC236}">
                <a16:creationId xmlns:a16="http://schemas.microsoft.com/office/drawing/2014/main" id="{647C4664-4742-374A-A7E1-4F7610BDD3BB}"/>
              </a:ext>
            </a:extLst>
          </p:cNvPr>
          <p:cNvSpPr>
            <a:spLocks noGrp="1" noChangeAspect="1"/>
          </p:cNvSpPr>
          <p:nvPr>
            <p:ph type="pic" sz="quarter" idx="66" hasCustomPrompt="1"/>
          </p:nvPr>
        </p:nvSpPr>
        <p:spPr>
          <a:xfrm>
            <a:off x="3096923" y="3864539"/>
            <a:ext cx="1332000" cy="13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2B49B4A6-EB7B-724D-9F41-C0D8635DD6F8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3096923" y="5595681"/>
            <a:ext cx="1332000" cy="501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Title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DDC3CED0-DAE8-FF41-AC58-6E4CC35051A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096923" y="5212077"/>
            <a:ext cx="1332000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Name</a:t>
            </a:r>
          </a:p>
        </p:txBody>
      </p:sp>
      <p:sp>
        <p:nvSpPr>
          <p:cNvPr id="47" name="Espace réservé pour une image  5">
            <a:extLst>
              <a:ext uri="{FF2B5EF4-FFF2-40B4-BE49-F238E27FC236}">
                <a16:creationId xmlns:a16="http://schemas.microsoft.com/office/drawing/2014/main" id="{3A1AF66A-0642-9546-9367-C4D7B11E0D2E}"/>
              </a:ext>
            </a:extLst>
          </p:cNvPr>
          <p:cNvSpPr>
            <a:spLocks noGrp="1" noChangeAspect="1"/>
          </p:cNvSpPr>
          <p:nvPr>
            <p:ph type="pic" sz="quarter" idx="69" hasCustomPrompt="1"/>
          </p:nvPr>
        </p:nvSpPr>
        <p:spPr>
          <a:xfrm>
            <a:off x="5431389" y="1513388"/>
            <a:ext cx="1332000" cy="13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48" name="Espace réservé du texte 5">
            <a:extLst>
              <a:ext uri="{FF2B5EF4-FFF2-40B4-BE49-F238E27FC236}">
                <a16:creationId xmlns:a16="http://schemas.microsoft.com/office/drawing/2014/main" id="{714E316F-3190-0549-BE7D-55D1581EA9DC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431389" y="3245733"/>
            <a:ext cx="1332000" cy="50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Title</a:t>
            </a:r>
          </a:p>
        </p:txBody>
      </p:sp>
      <p:sp>
        <p:nvSpPr>
          <p:cNvPr id="49" name="Espace réservé du texte 5">
            <a:extLst>
              <a:ext uri="{FF2B5EF4-FFF2-40B4-BE49-F238E27FC236}">
                <a16:creationId xmlns:a16="http://schemas.microsoft.com/office/drawing/2014/main" id="{C2D8EF22-B1DF-4344-8269-C27CA6ED9F65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431389" y="2865775"/>
            <a:ext cx="1332000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Name</a:t>
            </a:r>
          </a:p>
        </p:txBody>
      </p:sp>
      <p:sp>
        <p:nvSpPr>
          <p:cNvPr id="50" name="Espace réservé pour une image  5">
            <a:extLst>
              <a:ext uri="{FF2B5EF4-FFF2-40B4-BE49-F238E27FC236}">
                <a16:creationId xmlns:a16="http://schemas.microsoft.com/office/drawing/2014/main" id="{9A1E6596-D7B1-084C-919F-05F806C50278}"/>
              </a:ext>
            </a:extLst>
          </p:cNvPr>
          <p:cNvSpPr>
            <a:spLocks noGrp="1" noChangeAspect="1"/>
          </p:cNvSpPr>
          <p:nvPr>
            <p:ph type="pic" sz="quarter" idx="72" hasCustomPrompt="1"/>
          </p:nvPr>
        </p:nvSpPr>
        <p:spPr>
          <a:xfrm>
            <a:off x="5431389" y="3864540"/>
            <a:ext cx="1332000" cy="13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51" name="Espace réservé du texte 5">
            <a:extLst>
              <a:ext uri="{FF2B5EF4-FFF2-40B4-BE49-F238E27FC236}">
                <a16:creationId xmlns:a16="http://schemas.microsoft.com/office/drawing/2014/main" id="{50ABBD99-D126-1546-8798-2BAA7DB51490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5431389" y="5595681"/>
            <a:ext cx="1332000" cy="501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Title</a:t>
            </a:r>
          </a:p>
        </p:txBody>
      </p: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F8BBAB7A-0874-F142-A742-9D362302388F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431389" y="5212077"/>
            <a:ext cx="1332000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Name</a:t>
            </a:r>
          </a:p>
        </p:txBody>
      </p:sp>
      <p:sp>
        <p:nvSpPr>
          <p:cNvPr id="53" name="Espace réservé pour une image  5">
            <a:extLst>
              <a:ext uri="{FF2B5EF4-FFF2-40B4-BE49-F238E27FC236}">
                <a16:creationId xmlns:a16="http://schemas.microsoft.com/office/drawing/2014/main" id="{E17433F2-ACBF-3D46-8718-C2A899DDC66E}"/>
              </a:ext>
            </a:extLst>
          </p:cNvPr>
          <p:cNvSpPr>
            <a:spLocks noGrp="1" noChangeAspect="1"/>
          </p:cNvSpPr>
          <p:nvPr>
            <p:ph type="pic" sz="quarter" idx="75" hasCustomPrompt="1"/>
          </p:nvPr>
        </p:nvSpPr>
        <p:spPr>
          <a:xfrm>
            <a:off x="7765801" y="1505036"/>
            <a:ext cx="1332000" cy="13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54" name="Espace réservé du texte 5">
            <a:extLst>
              <a:ext uri="{FF2B5EF4-FFF2-40B4-BE49-F238E27FC236}">
                <a16:creationId xmlns:a16="http://schemas.microsoft.com/office/drawing/2014/main" id="{86F25E95-9D1E-A245-8C5D-E1610A1BE5E9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7765801" y="3245733"/>
            <a:ext cx="1332000" cy="50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Title</a:t>
            </a:r>
          </a:p>
        </p:txBody>
      </p:sp>
      <p:sp>
        <p:nvSpPr>
          <p:cNvPr id="55" name="Espace réservé du texte 5">
            <a:extLst>
              <a:ext uri="{FF2B5EF4-FFF2-40B4-BE49-F238E27FC236}">
                <a16:creationId xmlns:a16="http://schemas.microsoft.com/office/drawing/2014/main" id="{B6631680-32C8-034C-BF09-79FF3D93A1A9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765801" y="2865775"/>
            <a:ext cx="1332000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Name</a:t>
            </a:r>
          </a:p>
        </p:txBody>
      </p:sp>
      <p:sp>
        <p:nvSpPr>
          <p:cNvPr id="56" name="Espace réservé pour une image  5">
            <a:extLst>
              <a:ext uri="{FF2B5EF4-FFF2-40B4-BE49-F238E27FC236}">
                <a16:creationId xmlns:a16="http://schemas.microsoft.com/office/drawing/2014/main" id="{C0FF4D73-45DC-334F-8DBD-DBF3F5724457}"/>
              </a:ext>
            </a:extLst>
          </p:cNvPr>
          <p:cNvSpPr>
            <a:spLocks noGrp="1" noChangeAspect="1"/>
          </p:cNvSpPr>
          <p:nvPr>
            <p:ph type="pic" sz="quarter" idx="78" hasCustomPrompt="1"/>
          </p:nvPr>
        </p:nvSpPr>
        <p:spPr>
          <a:xfrm>
            <a:off x="7765801" y="3856188"/>
            <a:ext cx="1332000" cy="13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57" name="Espace réservé du texte 5">
            <a:extLst>
              <a:ext uri="{FF2B5EF4-FFF2-40B4-BE49-F238E27FC236}">
                <a16:creationId xmlns:a16="http://schemas.microsoft.com/office/drawing/2014/main" id="{E91127D2-B259-8345-889C-202ACB849300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7765801" y="5595681"/>
            <a:ext cx="1332000" cy="501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Title</a:t>
            </a:r>
          </a:p>
        </p:txBody>
      </p:sp>
      <p:sp>
        <p:nvSpPr>
          <p:cNvPr id="58" name="Espace réservé du texte 5">
            <a:extLst>
              <a:ext uri="{FF2B5EF4-FFF2-40B4-BE49-F238E27FC236}">
                <a16:creationId xmlns:a16="http://schemas.microsoft.com/office/drawing/2014/main" id="{996D847F-688A-E048-ADEC-9FEF4146952C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7765801" y="5212077"/>
            <a:ext cx="1332000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Name</a:t>
            </a:r>
          </a:p>
        </p:txBody>
      </p:sp>
      <p:sp>
        <p:nvSpPr>
          <p:cNvPr id="59" name="Espace réservé pour une image  5">
            <a:extLst>
              <a:ext uri="{FF2B5EF4-FFF2-40B4-BE49-F238E27FC236}">
                <a16:creationId xmlns:a16="http://schemas.microsoft.com/office/drawing/2014/main" id="{EBF1FE4E-843B-BF42-82CC-5BD49C517620}"/>
              </a:ext>
            </a:extLst>
          </p:cNvPr>
          <p:cNvSpPr>
            <a:spLocks noGrp="1" noChangeAspect="1"/>
          </p:cNvSpPr>
          <p:nvPr>
            <p:ph type="pic" sz="quarter" idx="81" hasCustomPrompt="1"/>
          </p:nvPr>
        </p:nvSpPr>
        <p:spPr>
          <a:xfrm>
            <a:off x="10093238" y="1505036"/>
            <a:ext cx="1332000" cy="13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60" name="Espace réservé du texte 5">
            <a:extLst>
              <a:ext uri="{FF2B5EF4-FFF2-40B4-BE49-F238E27FC236}">
                <a16:creationId xmlns:a16="http://schemas.microsoft.com/office/drawing/2014/main" id="{1262C7B6-6252-C642-B297-716226E379CD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0093238" y="3245733"/>
            <a:ext cx="1332000" cy="50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Title</a:t>
            </a:r>
          </a:p>
        </p:txBody>
      </p: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573E24FE-8879-FB42-B8CA-4D3332150C4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0093238" y="2865775"/>
            <a:ext cx="1332000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Name</a:t>
            </a:r>
          </a:p>
        </p:txBody>
      </p:sp>
      <p:sp>
        <p:nvSpPr>
          <p:cNvPr id="62" name="Espace réservé pour une image  5">
            <a:extLst>
              <a:ext uri="{FF2B5EF4-FFF2-40B4-BE49-F238E27FC236}">
                <a16:creationId xmlns:a16="http://schemas.microsoft.com/office/drawing/2014/main" id="{CBD400C3-7A40-3048-8844-C3F44A0B40C3}"/>
              </a:ext>
            </a:extLst>
          </p:cNvPr>
          <p:cNvSpPr>
            <a:spLocks noGrp="1" noChangeAspect="1"/>
          </p:cNvSpPr>
          <p:nvPr>
            <p:ph type="pic" sz="quarter" idx="84" hasCustomPrompt="1"/>
          </p:nvPr>
        </p:nvSpPr>
        <p:spPr>
          <a:xfrm>
            <a:off x="10093238" y="3856188"/>
            <a:ext cx="1332000" cy="133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9454FE9C-B016-F44D-A539-D12B206A0547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0093238" y="5595681"/>
            <a:ext cx="1332000" cy="5013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0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Title</a:t>
            </a:r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BA682D77-F315-3140-B228-45A7B87CC973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0093238" y="5212077"/>
            <a:ext cx="1332000" cy="36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171450" marR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0" b="1">
                <a:solidFill>
                  <a:schemeClr val="tx1"/>
                </a:solidFill>
              </a:defRPr>
            </a:lvl1pPr>
            <a:lvl4pPr marL="1371600" indent="0">
              <a:buNone/>
              <a:defRPr/>
            </a:lvl4pPr>
          </a:lstStyle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/>
              <a:t>Name</a:t>
            </a:r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13DF76B2-8FA9-D54D-9F04-3EBFADE2D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5737" y="683246"/>
            <a:ext cx="10676438" cy="53109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CA"/>
              <a:t>Team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2FBC9F9-E98D-064D-AE5F-D9D1467E6684}"/>
              </a:ext>
            </a:extLst>
          </p:cNvPr>
          <p:cNvSpPr txBox="1"/>
          <p:nvPr userDrawn="1"/>
        </p:nvSpPr>
        <p:spPr>
          <a:xfrm>
            <a:off x="7141464" y="134416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3007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D62D33-9FEA-F269-5FD5-7B5DB87AA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Standard content slide – click to add title</a:t>
            </a:r>
          </a:p>
        </p:txBody>
      </p:sp>
      <p:sp>
        <p:nvSpPr>
          <p:cNvPr id="5" name="Content Placeholder 20">
            <a:extLst>
              <a:ext uri="{FF2B5EF4-FFF2-40B4-BE49-F238E27FC236}">
                <a16:creationId xmlns:a16="http://schemas.microsoft.com/office/drawing/2014/main" id="{6A54173B-8497-A140-8F24-1AF3E1B758D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66763" y="1527176"/>
            <a:ext cx="10658475" cy="4565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500"/>
              </a:spcBef>
              <a:buClr>
                <a:schemeClr val="tx1"/>
              </a:buClr>
              <a:buSzPct val="110000"/>
              <a:buFont typeface="Arial" pitchFamily="34" charset="0"/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63525" indent="-263525">
              <a:spcBef>
                <a:spcPts val="500"/>
              </a:spcBef>
              <a:buClr>
                <a:schemeClr val="tx1"/>
              </a:buClr>
              <a:buSzPct val="11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</a:defRPr>
            </a:lvl2pPr>
            <a:lvl3pPr marL="536575" indent="-273050">
              <a:spcBef>
                <a:spcPts val="500"/>
              </a:spcBef>
              <a:buClr>
                <a:schemeClr val="tx1"/>
              </a:buClr>
              <a:buSzTx/>
              <a:buFont typeface="Calibri" panose="020F0502020204030204" pitchFamily="34" charset="0"/>
              <a:buChar char="–"/>
              <a:defRPr sz="1800">
                <a:solidFill>
                  <a:schemeClr val="tx1"/>
                </a:solidFill>
                <a:latin typeface="Arial" pitchFamily="34" charset="0"/>
              </a:defRPr>
            </a:lvl3pPr>
            <a:lvl4pPr marL="811213" indent="-274638">
              <a:spcBef>
                <a:spcPts val="5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1074738" indent="-263525">
              <a:spcBef>
                <a:spcPts val="500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sz="1400">
                <a:solidFill>
                  <a:schemeClr val="tx1"/>
                </a:solidFill>
                <a:latin typeface="Arial" pitchFamily="34" charset="0"/>
              </a:defRPr>
            </a:lvl5pPr>
            <a:lvl6pPr marL="1136650" indent="-215900">
              <a:spcBef>
                <a:spcPts val="500"/>
              </a:spcBef>
              <a:buClr>
                <a:schemeClr val="accent1"/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6pPr>
            <a:lvl7pPr marL="1343025" indent="-228600"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Verdana" pitchFamily="34" charset="0"/>
              <a:buChar char="•"/>
              <a:defRPr sz="1400" baseline="0">
                <a:solidFill>
                  <a:schemeClr val="tx1"/>
                </a:solidFill>
              </a:defRPr>
            </a:lvl7pPr>
          </a:lstStyle>
          <a:p>
            <a:pPr lvl="0"/>
            <a:r>
              <a:rPr lang="en-US" noProof="0"/>
              <a:t>Click to add text or select an icon to insert associated content (i.e., table, chart, picture or video). Images and video are available to download from brand.cgi.com.</a:t>
            </a:r>
          </a:p>
          <a:p>
            <a:pPr lvl="0"/>
            <a:endParaRPr lang="en-US" noProof="0"/>
          </a:p>
        </p:txBody>
      </p:sp>
      <p:sp>
        <p:nvSpPr>
          <p:cNvPr id="7" name="Espace réservé du numéro de diapositive 2">
            <a:extLst>
              <a:ext uri="{FF2B5EF4-FFF2-40B4-BE49-F238E27FC236}">
                <a16:creationId xmlns:a16="http://schemas.microsoft.com/office/drawing/2014/main" id="{F5704E2C-C201-340C-43AC-717C7959BC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63034" y="6402533"/>
            <a:ext cx="261660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>
              <a:defRPr lang="en-US" smtClean="0"/>
            </a:lvl1pPr>
          </a:lstStyle>
          <a:p>
            <a:pPr algn="r"/>
            <a:fld id="{525A3C56-E491-49B2-93F3-63532DF516BC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9260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05B8AF-2247-47DD-D23B-5DB3BAE4EEAE}"/>
              </a:ext>
            </a:extLst>
          </p:cNvPr>
          <p:cNvSpPr/>
          <p:nvPr userDrawn="1"/>
        </p:nvSpPr>
        <p:spPr>
          <a:xfrm>
            <a:off x="-1604" y="1604"/>
            <a:ext cx="12192000" cy="762000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0CF5E-3D33-8E4E-6D63-5505551A00BE}"/>
              </a:ext>
            </a:extLst>
          </p:cNvPr>
          <p:cNvCxnSpPr>
            <a:cxnSpLocks/>
          </p:cNvCxnSpPr>
          <p:nvPr userDrawn="1"/>
        </p:nvCxnSpPr>
        <p:spPr>
          <a:xfrm>
            <a:off x="-9625" y="763604"/>
            <a:ext cx="12207240" cy="0"/>
          </a:xfrm>
          <a:prstGeom prst="line">
            <a:avLst/>
          </a:prstGeom>
          <a:ln w="63500">
            <a:solidFill>
              <a:srgbClr val="58ECD7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5396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61A102-6ABE-076F-2C3D-C9AC7CD467CE}"/>
              </a:ext>
            </a:extLst>
          </p:cNvPr>
          <p:cNvSpPr/>
          <p:nvPr userDrawn="1"/>
        </p:nvSpPr>
        <p:spPr bwMode="gray">
          <a:xfrm rot="5400000">
            <a:off x="6190130" y="856133"/>
            <a:ext cx="6858000" cy="5145735"/>
          </a:xfrm>
          <a:prstGeom prst="rect">
            <a:avLst/>
          </a:prstGeom>
          <a:solidFill>
            <a:srgbClr val="131F56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algn="ctr">
              <a:spcBef>
                <a:spcPct val="0"/>
              </a:spcBef>
              <a:buClrTx/>
              <a:buSzPct val="90000"/>
            </a:pPr>
            <a:endParaRPr lang="en-US" sz="16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7EBDBA-2E6D-EBA7-145F-97EF222309EA}"/>
              </a:ext>
            </a:extLst>
          </p:cNvPr>
          <p:cNvSpPr/>
          <p:nvPr userDrawn="1"/>
        </p:nvSpPr>
        <p:spPr bwMode="gray">
          <a:xfrm rot="5400000">
            <a:off x="3657599" y="3388667"/>
            <a:ext cx="6858001" cy="80676"/>
          </a:xfrm>
          <a:prstGeom prst="rect">
            <a:avLst/>
          </a:prstGeom>
          <a:solidFill>
            <a:srgbClr val="79F3E1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/>
          <a:p>
            <a:pPr algn="ctr">
              <a:spcBef>
                <a:spcPct val="0"/>
              </a:spcBef>
              <a:buClrTx/>
              <a:buSzPct val="90000"/>
            </a:pPr>
            <a:endParaRPr lang="en-US" sz="1600" b="1">
              <a:solidFill>
                <a:srgbClr val="87EEE6"/>
              </a:solidFill>
              <a:cs typeface="Arial" pitchFamily="34" charset="0"/>
            </a:endParaRPr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3603BF19-1983-019D-1281-4A27433BBF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35875" y="496888"/>
            <a:ext cx="4048125" cy="5864225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6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7418408B-A7E4-0FBF-048C-3EB907F92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8" y="699498"/>
            <a:ext cx="2874713" cy="897549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A14BEBC5-353B-A10F-3C3B-B70A9CBAD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919" y="1949485"/>
            <a:ext cx="4945445" cy="2142894"/>
          </a:xfrm>
        </p:spPr>
        <p:txBody>
          <a:bodyPr anchor="t"/>
          <a:lstStyle>
            <a:lvl1pPr>
              <a:defRPr/>
            </a:lvl1pPr>
          </a:lstStyle>
          <a:p>
            <a:r>
              <a:rPr lang="en-US"/>
              <a:t>Meeting Topic / Title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E2905D26-49F6-1315-0CBE-06E1468B44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3918" y="5167919"/>
            <a:ext cx="4945445" cy="408211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</a:lstStyle>
          <a:p>
            <a:pPr lvl="0"/>
            <a:r>
              <a:rPr lang="en-US" sz="2000"/>
              <a:t>Month Day, Year</a:t>
            </a:r>
            <a:endParaRPr lang="en-US"/>
          </a:p>
        </p:txBody>
      </p:sp>
      <p:pic>
        <p:nvPicPr>
          <p:cNvPr id="13" name="CGI logo" descr="CGI Inc. logo">
            <a:extLst>
              <a:ext uri="{FF2B5EF4-FFF2-40B4-BE49-F238E27FC236}">
                <a16:creationId xmlns:a16="http://schemas.microsoft.com/office/drawing/2014/main" id="{48E7915E-07A8-CEDB-CF30-04739ED52C41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>
            <a:off x="872829" y="5901013"/>
            <a:ext cx="699123" cy="3268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797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OPEN &amp; CLOSE SLIDE">
    <p:bg>
      <p:bgPr>
        <a:solidFill>
          <a:srgbClr val="131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BD2B0A-0031-A47F-2B7C-34039FA09F8E}"/>
              </a:ext>
            </a:extLst>
          </p:cNvPr>
          <p:cNvSpPr/>
          <p:nvPr userDrawn="1"/>
        </p:nvSpPr>
        <p:spPr>
          <a:xfrm>
            <a:off x="1" y="-19250"/>
            <a:ext cx="12191999" cy="164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 descr="Logo. CAPPS Centralized Accounting and Payroll Personnel System.">
            <a:extLst>
              <a:ext uri="{FF2B5EF4-FFF2-40B4-BE49-F238E27FC236}">
                <a16:creationId xmlns:a16="http://schemas.microsoft.com/office/drawing/2014/main" id="{C558E0A4-FA33-37F7-FB8C-CD33293D0F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66575"/>
            <a:ext cx="4114800" cy="14996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108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05B8AF-2247-47DD-D23B-5DB3BAE4EEAE}"/>
              </a:ext>
            </a:extLst>
          </p:cNvPr>
          <p:cNvSpPr/>
          <p:nvPr userDrawn="1"/>
        </p:nvSpPr>
        <p:spPr>
          <a:xfrm>
            <a:off x="-1604" y="1604"/>
            <a:ext cx="12192000" cy="762000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0CF5E-3D33-8E4E-6D63-5505551A00BE}"/>
              </a:ext>
            </a:extLst>
          </p:cNvPr>
          <p:cNvCxnSpPr>
            <a:cxnSpLocks/>
          </p:cNvCxnSpPr>
          <p:nvPr userDrawn="1"/>
        </p:nvCxnSpPr>
        <p:spPr>
          <a:xfrm>
            <a:off x="-9625" y="763604"/>
            <a:ext cx="12207240" cy="0"/>
          </a:xfrm>
          <a:prstGeom prst="line">
            <a:avLst/>
          </a:prstGeom>
          <a:ln w="63500">
            <a:solidFill>
              <a:srgbClr val="58ECD7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7E5E419-233D-B4EF-7987-B2CD4CDFD26F}"/>
              </a:ext>
            </a:extLst>
          </p:cNvPr>
          <p:cNvSpPr txBox="1"/>
          <p:nvPr userDrawn="1"/>
        </p:nvSpPr>
        <p:spPr>
          <a:xfrm>
            <a:off x="10121156" y="6523973"/>
            <a:ext cx="203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E7C545-CFE5-4D7B-9958-2F6D968C1612}" type="slidenum">
              <a:rPr lang="en-US" sz="1100" smtClean="0">
                <a:solidFill>
                  <a:srgbClr val="131F56"/>
                </a:solidFill>
                <a:latin typeface="+mn-lt"/>
              </a:rPr>
              <a:pPr algn="r"/>
              <a:t>‹#›</a:t>
            </a:fld>
            <a:endParaRPr lang="en-US" sz="1100" dirty="0">
              <a:solidFill>
                <a:srgbClr val="131F56"/>
              </a:solidFill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212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5E540D-06BA-D82C-6DED-56F8B121F3F1}"/>
              </a:ext>
            </a:extLst>
          </p:cNvPr>
          <p:cNvSpPr txBox="1"/>
          <p:nvPr userDrawn="1"/>
        </p:nvSpPr>
        <p:spPr>
          <a:xfrm>
            <a:off x="9906247" y="6330874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E7C545-CFE5-4D7B-9958-2F6D968C1612}" type="slidenum">
              <a:rPr lang="en-US" sz="1200" smtClea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>
              <a:solidFill>
                <a:srgbClr val="131F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05B8AF-2247-47DD-D23B-5DB3BAE4EEAE}"/>
              </a:ext>
            </a:extLst>
          </p:cNvPr>
          <p:cNvSpPr/>
          <p:nvPr userDrawn="1"/>
        </p:nvSpPr>
        <p:spPr>
          <a:xfrm>
            <a:off x="-1604" y="1604"/>
            <a:ext cx="12192000" cy="762000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0CF5E-3D33-8E4E-6D63-5505551A00BE}"/>
              </a:ext>
            </a:extLst>
          </p:cNvPr>
          <p:cNvCxnSpPr>
            <a:cxnSpLocks/>
          </p:cNvCxnSpPr>
          <p:nvPr userDrawn="1"/>
        </p:nvCxnSpPr>
        <p:spPr>
          <a:xfrm>
            <a:off x="-9625" y="763604"/>
            <a:ext cx="12207240" cy="0"/>
          </a:xfrm>
          <a:prstGeom prst="line">
            <a:avLst/>
          </a:prstGeom>
          <a:ln w="63500">
            <a:solidFill>
              <a:srgbClr val="58ECD7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D8B485-063E-03C2-7CF9-4D581C9C92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3754" y="120968"/>
            <a:ext cx="9652493" cy="523273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6BC378-7B95-A22F-8A36-85DC5261DF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3738" y="1219200"/>
            <a:ext cx="10409237" cy="4382610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romanUcPeriod"/>
              <a:defRPr sz="2200" b="1"/>
            </a:lvl1pPr>
            <a:lvl2pPr marL="914400" indent="-457200">
              <a:buFont typeface="+mj-lt"/>
              <a:buAutoNum type="alphaLcPeriod"/>
              <a:defRPr sz="2200"/>
            </a:lvl2pPr>
          </a:lstStyle>
          <a:p>
            <a:pPr lvl="0"/>
            <a:r>
              <a:rPr lang="en-US" sz="2200"/>
              <a:t>Topic</a:t>
            </a:r>
          </a:p>
          <a:p>
            <a:pPr lvl="0"/>
            <a:r>
              <a:rPr lang="en-US" sz="2200"/>
              <a:t>Topic</a:t>
            </a:r>
          </a:p>
          <a:p>
            <a:pPr lvl="0"/>
            <a:r>
              <a:rPr lang="en-US" sz="2200"/>
              <a:t>Topic</a:t>
            </a:r>
          </a:p>
          <a:p>
            <a:pPr lvl="1"/>
            <a:r>
              <a:rPr lang="en-US"/>
              <a:t>Subtopic</a:t>
            </a:r>
          </a:p>
          <a:p>
            <a:pPr lvl="1"/>
            <a:r>
              <a:rPr lang="en-US"/>
              <a:t>Subtopic</a:t>
            </a:r>
          </a:p>
          <a:p>
            <a:pPr lvl="0"/>
            <a:r>
              <a:rPr lang="en-US"/>
              <a:t>Topic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5BC8E0-31E6-E95E-7DF0-AC503CB003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0358" y="84410"/>
            <a:ext cx="1807889" cy="596388"/>
          </a:xfrm>
          <a:prstGeom prst="rect">
            <a:avLst/>
          </a:prstGeom>
        </p:spPr>
      </p:pic>
      <p:pic>
        <p:nvPicPr>
          <p:cNvPr id="8" name="CGI logo" descr="CGI Inc. logo">
            <a:extLst>
              <a:ext uri="{FF2B5EF4-FFF2-40B4-BE49-F238E27FC236}">
                <a16:creationId xmlns:a16="http://schemas.microsoft.com/office/drawing/2014/main" id="{6CB26031-530C-E3D4-DEB2-E31C1D7C276B}"/>
              </a:ext>
            </a:extLst>
          </p:cNvPr>
          <p:cNvPicPr/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>
            <a:off x="411473" y="6356350"/>
            <a:ext cx="591416" cy="276471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7713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5E540D-06BA-D82C-6DED-56F8B121F3F1}"/>
              </a:ext>
            </a:extLst>
          </p:cNvPr>
          <p:cNvSpPr txBox="1"/>
          <p:nvPr userDrawn="1"/>
        </p:nvSpPr>
        <p:spPr>
          <a:xfrm>
            <a:off x="9906247" y="6330874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E7C545-CFE5-4D7B-9958-2F6D968C1612}" type="slidenum">
              <a:rPr lang="en-US" sz="1200" smtClea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>
              <a:solidFill>
                <a:srgbClr val="131F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05B8AF-2247-47DD-D23B-5DB3BAE4EEAE}"/>
              </a:ext>
            </a:extLst>
          </p:cNvPr>
          <p:cNvSpPr/>
          <p:nvPr userDrawn="1"/>
        </p:nvSpPr>
        <p:spPr>
          <a:xfrm>
            <a:off x="-1604" y="1604"/>
            <a:ext cx="12192000" cy="762000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1B0CF5E-3D33-8E4E-6D63-5505551A00BE}"/>
              </a:ext>
            </a:extLst>
          </p:cNvPr>
          <p:cNvCxnSpPr>
            <a:cxnSpLocks/>
          </p:cNvCxnSpPr>
          <p:nvPr userDrawn="1"/>
        </p:nvCxnSpPr>
        <p:spPr>
          <a:xfrm>
            <a:off x="-9625" y="763604"/>
            <a:ext cx="12207240" cy="0"/>
          </a:xfrm>
          <a:prstGeom prst="line">
            <a:avLst/>
          </a:prstGeom>
          <a:ln w="63500">
            <a:solidFill>
              <a:srgbClr val="58ECD7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D8B485-063E-03C2-7CF9-4D581C9C92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3753" y="120968"/>
            <a:ext cx="9499847" cy="523273"/>
          </a:xfrm>
        </p:spPr>
        <p:txBody>
          <a:bodyPr anchor="ctr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895CFB12-244F-5A97-FCD2-393F4321CF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9741" y="1433658"/>
            <a:ext cx="10408507" cy="437625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sz="1800"/>
              <a:t>Insert Slide Content Here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05D97F-2AB6-B789-CEDF-30F8363BCF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30358" y="84410"/>
            <a:ext cx="1807889" cy="596388"/>
          </a:xfrm>
          <a:prstGeom prst="rect">
            <a:avLst/>
          </a:prstGeom>
        </p:spPr>
      </p:pic>
      <p:pic>
        <p:nvPicPr>
          <p:cNvPr id="7" name="CGI logo" descr="CGI Inc. logo">
            <a:extLst>
              <a:ext uri="{FF2B5EF4-FFF2-40B4-BE49-F238E27FC236}">
                <a16:creationId xmlns:a16="http://schemas.microsoft.com/office/drawing/2014/main" id="{7750B222-84E6-30DB-6574-D1AE7E246019}"/>
              </a:ext>
            </a:extLst>
          </p:cNvPr>
          <p:cNvPicPr/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>
            <a:off x="411473" y="6356350"/>
            <a:ext cx="591416" cy="276471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231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2F3D6-C200-9DF7-E1F5-929EE2DE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248376"/>
            <a:ext cx="8162922" cy="79557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6ADCF-4440-172E-80F2-033104EF14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BFED4C-112E-AAC8-A8AC-7ECEF26594E8}"/>
              </a:ext>
            </a:extLst>
          </p:cNvPr>
          <p:cNvCxnSpPr>
            <a:cxnSpLocks/>
          </p:cNvCxnSpPr>
          <p:nvPr userDrawn="1"/>
        </p:nvCxnSpPr>
        <p:spPr>
          <a:xfrm>
            <a:off x="0" y="6074314"/>
            <a:ext cx="12192000" cy="0"/>
          </a:xfrm>
          <a:prstGeom prst="line">
            <a:avLst/>
          </a:prstGeom>
          <a:ln w="63500">
            <a:solidFill>
              <a:srgbClr val="58ECD7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067D01D-BB78-4266-52CE-A0B78EAAB8FD}"/>
              </a:ext>
            </a:extLst>
          </p:cNvPr>
          <p:cNvSpPr/>
          <p:nvPr userDrawn="1"/>
        </p:nvSpPr>
        <p:spPr>
          <a:xfrm flipV="1">
            <a:off x="0" y="5905500"/>
            <a:ext cx="12192000" cy="140239"/>
          </a:xfrm>
          <a:prstGeom prst="rect">
            <a:avLst/>
          </a:prstGeom>
          <a:solidFill>
            <a:srgbClr val="131F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0789C993-0AB7-4747-7DCA-EC7557E68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011" y="302512"/>
            <a:ext cx="2201314" cy="687299"/>
          </a:xfrm>
          <a:prstGeom prst="rect">
            <a:avLst/>
          </a:prstGeom>
        </p:spPr>
      </p:pic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6054EFED-DB8C-71DD-EA25-4D9A9E4AE7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675" y="1272295"/>
            <a:ext cx="10408507" cy="4376259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 sz="1800"/>
              <a:t>Insert Slide Content Here</a:t>
            </a:r>
            <a:endParaRPr lang="en-US"/>
          </a:p>
        </p:txBody>
      </p:sp>
      <p:pic>
        <p:nvPicPr>
          <p:cNvPr id="8" name="CGI logo" descr="CGI Inc. logo">
            <a:extLst>
              <a:ext uri="{FF2B5EF4-FFF2-40B4-BE49-F238E27FC236}">
                <a16:creationId xmlns:a16="http://schemas.microsoft.com/office/drawing/2014/main" id="{18AB5088-924A-F253-E96A-300C2FE278DA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>
            <a:off x="411473" y="6356350"/>
            <a:ext cx="591416" cy="2764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66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AAE916-070C-68A7-5B47-C90663B93D2E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131F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CD2642-2B24-A87E-9E3E-E4F93F9281D8}"/>
              </a:ext>
            </a:extLst>
          </p:cNvPr>
          <p:cNvSpPr/>
          <p:nvPr userDrawn="1"/>
        </p:nvSpPr>
        <p:spPr>
          <a:xfrm>
            <a:off x="0" y="-9053"/>
            <a:ext cx="12192000" cy="1371600"/>
          </a:xfrm>
          <a:prstGeom prst="rect">
            <a:avLst/>
          </a:prstGeom>
          <a:solidFill>
            <a:srgbClr val="131F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F93EAC-A5A2-8487-7509-634187E8A9D0}"/>
              </a:ext>
            </a:extLst>
          </p:cNvPr>
          <p:cNvCxnSpPr>
            <a:cxnSpLocks/>
          </p:cNvCxnSpPr>
          <p:nvPr userDrawn="1"/>
        </p:nvCxnSpPr>
        <p:spPr>
          <a:xfrm>
            <a:off x="-15240" y="1362547"/>
            <a:ext cx="12207240" cy="0"/>
          </a:xfrm>
          <a:prstGeom prst="line">
            <a:avLst/>
          </a:prstGeom>
          <a:ln w="63500">
            <a:solidFill>
              <a:srgbClr val="58ECD7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1B9602-4A11-2263-AF4B-5AF19187F5BD}"/>
              </a:ext>
            </a:extLst>
          </p:cNvPr>
          <p:cNvCxnSpPr>
            <a:cxnSpLocks/>
          </p:cNvCxnSpPr>
          <p:nvPr userDrawn="1"/>
        </p:nvCxnSpPr>
        <p:spPr>
          <a:xfrm>
            <a:off x="-15240" y="6275559"/>
            <a:ext cx="12207240" cy="0"/>
          </a:xfrm>
          <a:prstGeom prst="line">
            <a:avLst/>
          </a:prstGeom>
          <a:ln w="63500">
            <a:solidFill>
              <a:srgbClr val="58ECD7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48AA020-3186-0004-D4FD-835D8F574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4437" y="2805819"/>
            <a:ext cx="9763125" cy="1549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en-US"/>
              <a:t>Section Title / Subject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76653-3198-2C7C-E8C9-7C01D177D4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806" y="92647"/>
            <a:ext cx="3541279" cy="1168200"/>
          </a:xfrm>
          <a:prstGeom prst="rect">
            <a:avLst/>
          </a:prstGeom>
        </p:spPr>
      </p:pic>
      <p:pic>
        <p:nvPicPr>
          <p:cNvPr id="7" name="CGI logo" descr="CGI Inc. logo">
            <a:extLst>
              <a:ext uri="{FF2B5EF4-FFF2-40B4-BE49-F238E27FC236}">
                <a16:creationId xmlns:a16="http://schemas.microsoft.com/office/drawing/2014/main" id="{B46EF761-1834-7E2E-DFDA-968BA9E9D322}"/>
              </a:ext>
            </a:extLst>
          </p:cNvPr>
          <p:cNvPicPr/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>
            <a:off x="336657" y="6439628"/>
            <a:ext cx="591416" cy="276471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42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AAE916-070C-68A7-5B47-C90663B93D2E}"/>
              </a:ext>
            </a:extLst>
          </p:cNvPr>
          <p:cNvSpPr/>
          <p:nvPr userDrawn="1"/>
        </p:nvSpPr>
        <p:spPr>
          <a:xfrm>
            <a:off x="0" y="6248400"/>
            <a:ext cx="12192000" cy="609600"/>
          </a:xfrm>
          <a:prstGeom prst="rect">
            <a:avLst/>
          </a:prstGeom>
          <a:solidFill>
            <a:srgbClr val="131F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F93EAC-A5A2-8487-7509-634187E8A9D0}"/>
              </a:ext>
            </a:extLst>
          </p:cNvPr>
          <p:cNvCxnSpPr>
            <a:cxnSpLocks/>
          </p:cNvCxnSpPr>
          <p:nvPr userDrawn="1"/>
        </p:nvCxnSpPr>
        <p:spPr>
          <a:xfrm>
            <a:off x="-15240" y="1695643"/>
            <a:ext cx="12207240" cy="0"/>
          </a:xfrm>
          <a:prstGeom prst="line">
            <a:avLst/>
          </a:prstGeom>
          <a:ln w="63500">
            <a:solidFill>
              <a:srgbClr val="58ECD7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1B9602-4A11-2263-AF4B-5AF19187F5BD}"/>
              </a:ext>
            </a:extLst>
          </p:cNvPr>
          <p:cNvCxnSpPr>
            <a:cxnSpLocks/>
          </p:cNvCxnSpPr>
          <p:nvPr userDrawn="1"/>
        </p:nvCxnSpPr>
        <p:spPr>
          <a:xfrm>
            <a:off x="-15240" y="6275559"/>
            <a:ext cx="12207240" cy="0"/>
          </a:xfrm>
          <a:prstGeom prst="line">
            <a:avLst/>
          </a:prstGeom>
          <a:ln w="63500">
            <a:solidFill>
              <a:srgbClr val="58ECD7"/>
            </a:solidFill>
            <a:beve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0E057C9-238E-E5BD-121C-A75EE93D51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958" y="3811392"/>
            <a:ext cx="3523500" cy="1027307"/>
          </a:xfrm>
          <a:prstGeom prst="rect">
            <a:avLst/>
          </a:prstGeom>
        </p:spPr>
      </p:pic>
      <p:pic>
        <p:nvPicPr>
          <p:cNvPr id="12" name="Picture 11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F4AE1688-E45B-8D40-C7A0-14441A1940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4" y="186009"/>
            <a:ext cx="3286619" cy="10261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E18272-725D-0060-6DCC-A524185A44C7}"/>
              </a:ext>
            </a:extLst>
          </p:cNvPr>
          <p:cNvSpPr/>
          <p:nvPr userDrawn="1"/>
        </p:nvSpPr>
        <p:spPr>
          <a:xfrm>
            <a:off x="0" y="1432462"/>
            <a:ext cx="12192000" cy="239396"/>
          </a:xfrm>
          <a:prstGeom prst="rect">
            <a:avLst/>
          </a:prstGeom>
          <a:solidFill>
            <a:srgbClr val="131F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8255803-6FF6-C4A9-FA79-542E857C6D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4437" y="2805819"/>
            <a:ext cx="9763125" cy="1549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/>
            </a:lvl1pPr>
          </a:lstStyle>
          <a:p>
            <a:pPr lvl="0"/>
            <a:r>
              <a:rPr lang="en-US"/>
              <a:t>Section Title / Subject</a:t>
            </a:r>
          </a:p>
        </p:txBody>
      </p:sp>
      <p:pic>
        <p:nvPicPr>
          <p:cNvPr id="6" name="CGI logo" descr="CGI Inc. logo">
            <a:extLst>
              <a:ext uri="{FF2B5EF4-FFF2-40B4-BE49-F238E27FC236}">
                <a16:creationId xmlns:a16="http://schemas.microsoft.com/office/drawing/2014/main" id="{77F635F3-8256-4DEC-0982-EB27B32F7C29}"/>
              </a:ext>
            </a:extLst>
          </p:cNvPr>
          <p:cNvPicPr/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>
            <a:off x="336657" y="6439628"/>
            <a:ext cx="591416" cy="276471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232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131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BD2B0A-0031-A47F-2B7C-34039FA09F8E}"/>
              </a:ext>
            </a:extLst>
          </p:cNvPr>
          <p:cNvSpPr/>
          <p:nvPr userDrawn="1"/>
        </p:nvSpPr>
        <p:spPr>
          <a:xfrm>
            <a:off x="1" y="-19250"/>
            <a:ext cx="12191999" cy="164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A1A83D-4460-9038-576A-86388748D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5AECB3A-5C56-F0AB-865C-111B98CC0E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03562" y="4761429"/>
            <a:ext cx="5984875" cy="469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Next Event Date or Contact Info</a:t>
            </a:r>
          </a:p>
        </p:txBody>
      </p:sp>
      <p:pic>
        <p:nvPicPr>
          <p:cNvPr id="4" name="CGI logo" descr="CGI Inc. logo">
            <a:extLst>
              <a:ext uri="{FF2B5EF4-FFF2-40B4-BE49-F238E27FC236}">
                <a16:creationId xmlns:a16="http://schemas.microsoft.com/office/drawing/2014/main" id="{44543070-4BB2-8FD1-B493-2748A8BD6875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>
            <a:off x="5800291" y="5795993"/>
            <a:ext cx="591416" cy="276471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Logo&#10;&#10;AI-generated content may be incorrect.">
            <a:extLst>
              <a:ext uri="{FF2B5EF4-FFF2-40B4-BE49-F238E27FC236}">
                <a16:creationId xmlns:a16="http://schemas.microsoft.com/office/drawing/2014/main" id="{EDCE7221-19C7-79A9-8B3F-69186BAD91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269" y="141258"/>
            <a:ext cx="4243462" cy="13249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263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97EAE98-50FB-4B50-ED2E-06006323A421}"/>
              </a:ext>
            </a:extLst>
          </p:cNvPr>
          <p:cNvSpPr txBox="1"/>
          <p:nvPr userDrawn="1"/>
        </p:nvSpPr>
        <p:spPr>
          <a:xfrm>
            <a:off x="9906247" y="6330874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E7C545-CFE5-4D7B-9958-2F6D968C1612}" type="slidenum">
              <a:rPr lang="en-US" sz="1200" smtClea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>
              <a:solidFill>
                <a:srgbClr val="131F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321B301B-085B-4DB4-40B9-B948EB9ECE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204" y="308045"/>
            <a:ext cx="2045918" cy="638781"/>
          </a:xfrm>
          <a:prstGeom prst="rect">
            <a:avLst/>
          </a:prstGeom>
        </p:spPr>
      </p:pic>
      <p:pic>
        <p:nvPicPr>
          <p:cNvPr id="2" name="CGI logo" descr="CGI Inc. logo">
            <a:extLst>
              <a:ext uri="{FF2B5EF4-FFF2-40B4-BE49-F238E27FC236}">
                <a16:creationId xmlns:a16="http://schemas.microsoft.com/office/drawing/2014/main" id="{D7715088-ABEC-FB6B-4873-09A082B0AA16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8"/>
          <a:stretch/>
        </p:blipFill>
        <p:spPr>
          <a:xfrm>
            <a:off x="411473" y="6356350"/>
            <a:ext cx="591416" cy="2764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38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793486-D10E-2D21-0612-8DEB21F2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6460E-4BDE-900E-F1B1-B6BA17971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AFBD0-D4FC-D1E9-8F0E-1EE36D03C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3993EC-C403-B181-F0F8-FA28E4243D37}"/>
              </a:ext>
            </a:extLst>
          </p:cNvPr>
          <p:cNvSpPr txBox="1"/>
          <p:nvPr userDrawn="1"/>
        </p:nvSpPr>
        <p:spPr>
          <a:xfrm>
            <a:off x="9906247" y="6330874"/>
            <a:ext cx="203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9E7C545-CFE5-4D7B-9958-2F6D968C1612}" type="slidenum">
              <a:rPr lang="en-US" sz="1200" smtClea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‹#›</a:t>
            </a:fld>
            <a:endParaRPr lang="en-US" sz="1400">
              <a:solidFill>
                <a:srgbClr val="131F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28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0" r:id="rId2"/>
    <p:sldLayoutId id="2147483676" r:id="rId3"/>
    <p:sldLayoutId id="2147483690" r:id="rId4"/>
    <p:sldLayoutId id="2147483682" r:id="rId5"/>
    <p:sldLayoutId id="2147483687" r:id="rId6"/>
    <p:sldLayoutId id="2147483679" r:id="rId7"/>
    <p:sldLayoutId id="2147483674" r:id="rId8"/>
    <p:sldLayoutId id="2147483685" r:id="rId9"/>
    <p:sldLayoutId id="2147483683" r:id="rId10"/>
    <p:sldLayoutId id="2147483691" r:id="rId11"/>
    <p:sldLayoutId id="2147483692" r:id="rId12"/>
    <p:sldLayoutId id="2147483693" r:id="rId13"/>
    <p:sldLayoutId id="2147483694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131F5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31F5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31F5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31F5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1F5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31F56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capps.starr@cpa.texas.gov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759A64-F350-4713-A423-63BBADCE33B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83746" y="2470616"/>
            <a:ext cx="6016752" cy="83099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CAPPS Update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746CE-7E77-4B3E-47AF-35AC2163D7B4}"/>
              </a:ext>
            </a:extLst>
          </p:cNvPr>
          <p:cNvSpPr txBox="1"/>
          <p:nvPr/>
        </p:nvSpPr>
        <p:spPr>
          <a:xfrm>
            <a:off x="6353313" y="4655176"/>
            <a:ext cx="50693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December 16, 2025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1BD72-085C-2C48-5B85-0B35CED88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4390"/>
            <a:ext cx="12192000" cy="52536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1131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F9084-B38B-8E20-345B-E394B3221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F7E0CD-9960-98BC-39E1-A6DA8515A3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Project Background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CC45D9-F44B-E788-A8FC-AE146A1C73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30063" y="6465888"/>
            <a:ext cx="261937" cy="1365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GB" sz="900" kern="1200" noProof="0" smtClean="0">
                <a:solidFill>
                  <a:srgbClr val="E6E6E6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5A3C56-E491-49B2-93F3-63532DF516BC}" type="slidenum">
              <a:rPr lang="en-US" smtClean="0"/>
              <a:pPr/>
              <a:t>10</a:t>
            </a:fld>
            <a:endParaRPr lang="en-US" noProof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A2311CC-CAA0-464A-BF13-D60CDD407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913086" y="1449601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7933DF-39E1-D81D-E6CD-FEC35904F851}"/>
              </a:ext>
            </a:extLst>
          </p:cNvPr>
          <p:cNvSpPr>
            <a:spLocks/>
          </p:cNvSpPr>
          <p:nvPr/>
        </p:nvSpPr>
        <p:spPr>
          <a:xfrm>
            <a:off x="1419604" y="1449601"/>
            <a:ext cx="5366934" cy="419089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Uniform Statewide Accounting System (USAS)</a:t>
            </a:r>
          </a:p>
          <a:p>
            <a:pPr>
              <a:spcAft>
                <a:spcPts val="1000"/>
              </a:spcAft>
            </a:pPr>
            <a:r>
              <a:rPr lang="en-US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Implemented in 1993 – 3,366 statewide users</a:t>
            </a:r>
          </a:p>
          <a:p>
            <a:pPr>
              <a:spcAft>
                <a:spcPts val="1000"/>
              </a:spcAft>
            </a:pPr>
            <a:r>
              <a:rPr lang="en-US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42.7 million transactions annually</a:t>
            </a:r>
          </a:p>
          <a:p>
            <a:pPr>
              <a:spcAft>
                <a:spcPts val="1000"/>
              </a:spcAft>
            </a:pPr>
            <a:r>
              <a:rPr lang="en-US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$378 billion in revenue and $355 billion in expenses</a:t>
            </a:r>
          </a:p>
          <a:p>
            <a:pPr>
              <a:spcAft>
                <a:spcPts val="1000"/>
              </a:spcAft>
            </a:pPr>
            <a:r>
              <a:rPr lang="en-US" b="1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Texas Identification Numbering Systems (TINS)</a:t>
            </a:r>
          </a:p>
          <a:p>
            <a:pPr>
              <a:spcAft>
                <a:spcPts val="1000"/>
              </a:spcAft>
            </a:pPr>
            <a:r>
              <a:rPr lang="en-US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Implemented in 1989 – 5,299 statewide users</a:t>
            </a:r>
          </a:p>
          <a:p>
            <a:pPr>
              <a:spcAft>
                <a:spcPts val="1000"/>
              </a:spcAft>
            </a:pPr>
            <a:r>
              <a:rPr lang="en-US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Tracks 14.3 million payments annually</a:t>
            </a:r>
          </a:p>
          <a:p>
            <a:pPr>
              <a:spcAft>
                <a:spcPts val="1000"/>
              </a:spcAft>
            </a:pPr>
            <a:r>
              <a:rPr lang="en-US" b="1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Statewide Property Accounting (SPA)</a:t>
            </a:r>
          </a:p>
          <a:p>
            <a:pPr>
              <a:spcAft>
                <a:spcPts val="1000"/>
              </a:spcAft>
            </a:pPr>
            <a:r>
              <a:rPr lang="en-US" b="1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Built in 1993, 526 statewide users</a:t>
            </a:r>
          </a:p>
          <a:p>
            <a:pPr>
              <a:spcAft>
                <a:spcPts val="1000"/>
              </a:spcAft>
            </a:pPr>
            <a:r>
              <a:rPr lang="en-US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Tracks 528,604 active assets</a:t>
            </a:r>
          </a:p>
          <a:p>
            <a:endParaRPr lang="en-US" sz="90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DCAE631-1B34-AF1B-1A02-258264472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899767" y="3072605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F182A9C-C829-51E2-F51D-4E5F54751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899767" y="4248292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id="{5D9BBF8E-EAE4-D4BA-D7BB-D977C80095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0" r="22160"/>
          <a:stretch/>
        </p:blipFill>
        <p:spPr>
          <a:xfrm>
            <a:off x="7442959" y="1448448"/>
            <a:ext cx="4166104" cy="4193595"/>
          </a:xfrm>
          <a:prstGeom prst="rect">
            <a:avLst/>
          </a:prstGeom>
        </p:spPr>
      </p:pic>
      <p:sp>
        <p:nvSpPr>
          <p:cNvPr id="2" name="Freeform 11">
            <a:extLst>
              <a:ext uri="{FF2B5EF4-FFF2-40B4-BE49-F238E27FC236}">
                <a16:creationId xmlns:a16="http://schemas.microsoft.com/office/drawing/2014/main" id="{BF98D998-2110-9C0F-6D4E-526E6AE11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335232" y="1915125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F8A899EB-E4A9-02C6-C577-42FD43F6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335233" y="2345702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BF7040A8-857B-0572-A51E-C956646D3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335232" y="2742982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5C4434D-D946-8B65-F2D8-0F0FE88BE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335232" y="3544731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46BA291-74BB-257C-5F65-B13B4E0BE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335231" y="3911600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74ACF02E-D067-D637-53F2-C1E499BC3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332700" y="4739455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66AF280D-35E3-A3DA-C95E-51FE737B7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332702" y="5136556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3C6898-464B-A417-D609-F86E564120CC}"/>
              </a:ext>
            </a:extLst>
          </p:cNvPr>
          <p:cNvSpPr/>
          <p:nvPr/>
        </p:nvSpPr>
        <p:spPr>
          <a:xfrm>
            <a:off x="292358" y="6127186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16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A85AB8-B6A2-E562-D7E7-09C1925D0D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Vendor Selection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D0D5C4-0C85-6890-2CB7-7CE470F97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34020" y="1238336"/>
            <a:ext cx="6256024" cy="523608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/>
              <a:t>CPA conducted a robust competitive bid process and selected CGI to implement their Advantage ERP product to replace the functionality of USAS, TINS, and SPA.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/>
              <a:t>CGI only works with state and local governments.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/>
              <a:t>CGI has modernized state accounting applications based on the same technology as USAS (</a:t>
            </a:r>
            <a:r>
              <a:rPr lang="en-US" sz="2000" b="0" i="0">
                <a:effectLst/>
              </a:rPr>
              <a:t>R*STARS</a:t>
            </a:r>
            <a:r>
              <a:rPr lang="en-US" sz="2000"/>
              <a:t>)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/>
              <a:t>CGI both develops and implements Advantage where other products rely on a separate integrator for implementation.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 u="none" strike="noStrike" baseline="0"/>
              <a:t>CGI has successfully implemented over 500 projects with the CGI Advantage solution – with a 100% success rate. </a:t>
            </a:r>
            <a:endParaRPr lang="en-US" sz="200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000"/>
              <a:t>22 states are currently running on Advantage.</a:t>
            </a:r>
          </a:p>
        </p:txBody>
      </p:sp>
      <p:pic>
        <p:nvPicPr>
          <p:cNvPr id="2" name="Picture 2" descr="CGI">
            <a:extLst>
              <a:ext uri="{FF2B5EF4-FFF2-40B4-BE49-F238E27FC236}">
                <a16:creationId xmlns:a16="http://schemas.microsoft.com/office/drawing/2014/main" id="{B8163F4F-10B4-AD8E-3251-6B70A0F4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24" y="1635416"/>
            <a:ext cx="3121152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764E2C2-64FC-DA86-22D6-4A742FF51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1048384" y="1238336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C830C3A-1B0D-B57E-4E59-EAA9D51D6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1044536" y="2282241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7791072-450E-483A-1898-2F1C09B42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1045238" y="2804907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8C170-153A-507E-8868-FEEDD2788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1048384" y="3580062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81B344B-BABB-DD31-AA21-096BBAD63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1045238" y="4637177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165B709-C534-B9E5-D128-51D9791DB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1045238" y="5390827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F83FF4-8D74-6B08-95BC-BF89823C4E60}"/>
              </a:ext>
            </a:extLst>
          </p:cNvPr>
          <p:cNvSpPr/>
          <p:nvPr/>
        </p:nvSpPr>
        <p:spPr>
          <a:xfrm>
            <a:off x="368684" y="6127125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74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53854-4DD6-2B3C-B44F-3C7034A228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53" y="120968"/>
            <a:ext cx="9499847" cy="523273"/>
          </a:xfrm>
        </p:spPr>
        <p:txBody>
          <a:bodyPr>
            <a:normAutofit lnSpcReduction="10000"/>
          </a:bodyPr>
          <a:lstStyle/>
          <a:p>
            <a:r>
              <a:rPr lang="en-US"/>
              <a:t>CAPPS STARR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574663-0570-46F3-0F7A-E3026CC673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6985" y="1252728"/>
            <a:ext cx="5808719" cy="5700557"/>
          </a:xfrm>
        </p:spPr>
        <p:txBody>
          <a:bodyPr>
            <a:noAutofit/>
          </a:bodyPr>
          <a:lstStyle/>
          <a:p>
            <a:pPr marL="457200" lvl="1" indent="0">
              <a:spcBef>
                <a:spcPts val="1800"/>
              </a:spcBef>
              <a:buNone/>
            </a:pPr>
            <a:r>
              <a:rPr lang="en-US" sz="2000"/>
              <a:t>Advantage is a cloud-based Software as a Service (SaaS) product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en-US" sz="2000"/>
              <a:t>Contains 97% of the functionality out-of-the-box needed to replace USAS, TINS, and SPA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en-US" sz="2000"/>
              <a:t>Remaining 3% of functionality will be incorporated into the product baseline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en-US" sz="2000"/>
              <a:t>Will be accessed through the existing CAPPS portal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en-US" sz="2000"/>
              <a:t>Contains integrated workflow management for approvals</a:t>
            </a:r>
          </a:p>
          <a:p>
            <a:pPr marL="457200" lvl="1" indent="0">
              <a:spcBef>
                <a:spcPts val="1800"/>
              </a:spcBef>
              <a:buNone/>
            </a:pPr>
            <a:r>
              <a:rPr lang="en-US" sz="2000"/>
              <a:t>STARR will continue to accept INRECS as an input and output HX files to limit the initial impact of switching to the new system</a:t>
            </a:r>
          </a:p>
          <a:p>
            <a:endParaRPr lang="en-US" sz="2000"/>
          </a:p>
        </p:txBody>
      </p:sp>
      <p:pic>
        <p:nvPicPr>
          <p:cNvPr id="1026" name="Picture 2" descr="Texas Facts &amp; FAQs: Why Texas is known as the Lone Star State | YTexas">
            <a:extLst>
              <a:ext uri="{FF2B5EF4-FFF2-40B4-BE49-F238E27FC236}">
                <a16:creationId xmlns:a16="http://schemas.microsoft.com/office/drawing/2014/main" id="{6A5C867E-FAE2-BE22-9A9B-D3890CBA2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21" y="1979676"/>
            <a:ext cx="4346630" cy="289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0FABB376-0A16-8A53-130B-9897B306E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966985" y="1252728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65C524C-1FD1-4EAE-7E93-2E0F1F249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966985" y="2045208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042542-D5FC-1006-5C53-3AC0CBC8B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966985" y="2800440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350AD4A-EF99-90A3-88DD-E63E75D09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966985" y="3584858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B6182F1-D949-75D7-4C6F-D827A9A16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966985" y="4378076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9CD0D61-645B-4317-30FB-3DECBBB80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966985" y="5139652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D8E351-F913-C15D-01B0-12C699AE0C0E}"/>
              </a:ext>
            </a:extLst>
          </p:cNvPr>
          <p:cNvSpPr/>
          <p:nvPr/>
        </p:nvSpPr>
        <p:spPr>
          <a:xfrm>
            <a:off x="404629" y="6218935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066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93706-D661-EEAA-41C1-AA012283C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287698E0-85CF-CA38-F5D7-A85AD84C37B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106363"/>
            <a:ext cx="11734800" cy="492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CGI Advantage – Core Financial Functions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11B5CF-8791-2EFA-7DD6-AE19AEE91392}"/>
              </a:ext>
            </a:extLst>
          </p:cNvPr>
          <p:cNvGrpSpPr/>
          <p:nvPr/>
        </p:nvGrpSpPr>
        <p:grpSpPr>
          <a:xfrm>
            <a:off x="344190" y="1009126"/>
            <a:ext cx="11313120" cy="1549400"/>
            <a:chOff x="514632" y="1849910"/>
            <a:chExt cx="11313120" cy="1188719"/>
          </a:xfrm>
        </p:grpSpPr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4B8CD08F-5A1D-5832-7279-74BB788E2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632" y="1849910"/>
              <a:ext cx="11313120" cy="1188719"/>
            </a:xfrm>
            <a:prstGeom prst="rect">
              <a:avLst/>
            </a:prstGeom>
            <a:solidFill>
              <a:srgbClr val="4C329E"/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C719B5-372A-A8C4-5651-D18ACD76BB1F}"/>
                </a:ext>
              </a:extLst>
            </p:cNvPr>
            <p:cNvGrpSpPr/>
            <p:nvPr/>
          </p:nvGrpSpPr>
          <p:grpSpPr>
            <a:xfrm>
              <a:off x="2799960" y="1928928"/>
              <a:ext cx="8624734" cy="1041644"/>
              <a:chOff x="3178145" y="2812501"/>
              <a:chExt cx="8624734" cy="105767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CED7D59-C41B-E89E-38E0-282A1CDE97F7}"/>
                  </a:ext>
                </a:extLst>
              </p:cNvPr>
              <p:cNvGrpSpPr/>
              <p:nvPr/>
            </p:nvGrpSpPr>
            <p:grpSpPr>
              <a:xfrm>
                <a:off x="3178145" y="3388587"/>
                <a:ext cx="8624734" cy="481584"/>
                <a:chOff x="3178145" y="3388587"/>
                <a:chExt cx="8624734" cy="481584"/>
              </a:xfrm>
            </p:grpSpPr>
            <p:sp>
              <p:nvSpPr>
                <p:cNvPr id="46" name="Freeform 13">
                  <a:extLst>
                    <a:ext uri="{FF2B5EF4-FFF2-40B4-BE49-F238E27FC236}">
                      <a16:creationId xmlns:a16="http://schemas.microsoft.com/office/drawing/2014/main" id="{DA24D2E2-D90E-444E-C59D-C7D2F6FFD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8145" y="3388587"/>
                  <a:ext cx="1346200" cy="457200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Cost 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Accounting</a:t>
                  </a:r>
                </a:p>
              </p:txBody>
            </p:sp>
            <p:sp>
              <p:nvSpPr>
                <p:cNvPr id="47" name="Freeform 14">
                  <a:extLst>
                    <a:ext uri="{FF2B5EF4-FFF2-40B4-BE49-F238E27FC236}">
                      <a16:creationId xmlns:a16="http://schemas.microsoft.com/office/drawing/2014/main" id="{19EA00A0-BDF6-1129-D838-3B44E38525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8318" y="3388587"/>
                  <a:ext cx="1383959" cy="457200"/>
                </a:xfrm>
                <a:prstGeom prst="rect">
                  <a:avLst/>
                </a:prstGeom>
                <a:solidFill>
                  <a:srgbClr val="4C329E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Inventory Management </a:t>
                  </a:r>
                </a:p>
              </p:txBody>
            </p:sp>
            <p:sp>
              <p:nvSpPr>
                <p:cNvPr id="48" name="Freeform 15">
                  <a:extLst>
                    <a:ext uri="{FF2B5EF4-FFF2-40B4-BE49-F238E27FC236}">
                      <a16:creationId xmlns:a16="http://schemas.microsoft.com/office/drawing/2014/main" id="{E61260BB-1F66-B677-0E9C-558E67962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1694" y="3412971"/>
                  <a:ext cx="1510652" cy="457200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Asset Management </a:t>
                  </a:r>
                </a:p>
              </p:txBody>
            </p:sp>
            <p:sp>
              <p:nvSpPr>
                <p:cNvPr id="49" name="Freeform 16">
                  <a:extLst>
                    <a:ext uri="{FF2B5EF4-FFF2-40B4-BE49-F238E27FC236}">
                      <a16:creationId xmlns:a16="http://schemas.microsoft.com/office/drawing/2014/main" id="{29243E34-7612-2F9A-74B6-FA2C5CFFFB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88721" y="3396254"/>
                  <a:ext cx="1672018" cy="457200"/>
                </a:xfrm>
                <a:prstGeom prst="rect">
                  <a:avLst/>
                </a:prstGeom>
                <a:solidFill>
                  <a:srgbClr val="4C329E"/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Travel &amp; Expense Management</a:t>
                  </a:r>
                </a:p>
              </p:txBody>
            </p:sp>
            <p:sp>
              <p:nvSpPr>
                <p:cNvPr id="50" name="Freeform 17">
                  <a:extLst>
                    <a:ext uri="{FF2B5EF4-FFF2-40B4-BE49-F238E27FC236}">
                      <a16:creationId xmlns:a16="http://schemas.microsoft.com/office/drawing/2014/main" id="{3ECCB02A-9770-DC5A-1E91-8416DA6F54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86239" y="3398781"/>
                  <a:ext cx="1516640" cy="457200"/>
                </a:xfrm>
                <a:prstGeom prst="rect">
                  <a:avLst/>
                </a:prstGeom>
                <a:solidFill>
                  <a:srgbClr val="4C329E"/>
                </a:solidFill>
                <a:ln w="2857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Grant Lifecycle Management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C132692F-2753-AB6C-06A6-AD69CD9095D1}"/>
                  </a:ext>
                </a:extLst>
              </p:cNvPr>
              <p:cNvGrpSpPr/>
              <p:nvPr/>
            </p:nvGrpSpPr>
            <p:grpSpPr>
              <a:xfrm>
                <a:off x="3178145" y="2812501"/>
                <a:ext cx="8624734" cy="481584"/>
                <a:chOff x="3178145" y="2812501"/>
                <a:chExt cx="8624734" cy="481584"/>
              </a:xfrm>
            </p:grpSpPr>
            <p:sp>
              <p:nvSpPr>
                <p:cNvPr id="39" name="Freeform 9">
                  <a:extLst>
                    <a:ext uri="{FF2B5EF4-FFF2-40B4-BE49-F238E27FC236}">
                      <a16:creationId xmlns:a16="http://schemas.microsoft.com/office/drawing/2014/main" id="{ECF1878F-3482-ED7F-2943-7AC0CBF32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8145" y="2812501"/>
                  <a:ext cx="1345349" cy="457200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General</a:t>
                  </a:r>
                  <a:b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kumimoji="0" lang="en-US" sz="1200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 Accounting</a:t>
                  </a:r>
                </a:p>
              </p:txBody>
            </p:sp>
            <p:sp>
              <p:nvSpPr>
                <p:cNvPr id="40" name="Freeform 10">
                  <a:extLst>
                    <a:ext uri="{FF2B5EF4-FFF2-40B4-BE49-F238E27FC236}">
                      <a16:creationId xmlns:a16="http://schemas.microsoft.com/office/drawing/2014/main" id="{557F112B-3257-3250-4804-1DD7864271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608" y="2812501"/>
                  <a:ext cx="1377386" cy="457200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>
                      <a:latin typeface="Arial" panose="020B0604020202020204" pitchFamily="34" charset="0"/>
                      <a:cs typeface="Arial" panose="020B0604020202020204" pitchFamily="34" charset="0"/>
                    </a:rPr>
                    <a:t>Budget </a:t>
                  </a:r>
                </a:p>
                <a:p>
                  <a:pPr algn="ctr"/>
                  <a:r>
                    <a:rPr lang="en-US" sz="1200">
                      <a:latin typeface="Arial" panose="020B0604020202020204" pitchFamily="34" charset="0"/>
                      <a:cs typeface="Arial" panose="020B0604020202020204" pitchFamily="34" charset="0"/>
                    </a:rPr>
                    <a:t>Control</a:t>
                  </a:r>
                </a:p>
              </p:txBody>
            </p:sp>
            <p:sp>
              <p:nvSpPr>
                <p:cNvPr id="41" name="Freeform 11">
                  <a:extLst>
                    <a:ext uri="{FF2B5EF4-FFF2-40B4-BE49-F238E27FC236}">
                      <a16:creationId xmlns:a16="http://schemas.microsoft.com/office/drawing/2014/main" id="{3B5481FF-0EA2-B67C-D120-B511833C70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2729" y="2836885"/>
                  <a:ext cx="1516640" cy="457200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>
                      <a:latin typeface="Arial" panose="020B0604020202020204" pitchFamily="34" charset="0"/>
                      <a:cs typeface="Arial" panose="020B0604020202020204" pitchFamily="34" charset="0"/>
                    </a:rPr>
                    <a:t>Accounts Payable and Receivable</a:t>
                  </a:r>
                </a:p>
              </p:txBody>
            </p:sp>
            <p:sp>
              <p:nvSpPr>
                <p:cNvPr id="42" name="Freeform 12">
                  <a:extLst>
                    <a:ext uri="{FF2B5EF4-FFF2-40B4-BE49-F238E27FC236}">
                      <a16:creationId xmlns:a16="http://schemas.microsoft.com/office/drawing/2014/main" id="{A30A5E4C-1B40-8474-9D12-09DFB9387E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86238" y="2822695"/>
                  <a:ext cx="1516641" cy="457200"/>
                </a:xfrm>
                <a:prstGeom prst="rect">
                  <a:avLst/>
                </a:prstGeom>
                <a:solidFill>
                  <a:srgbClr val="4C329E"/>
                </a:solidFill>
                <a:ln w="28575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200">
                      <a:solidFill>
                        <a:srgbClr val="FFFF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Cash Management</a:t>
                  </a: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2520F5EC-5CB1-4A9D-B555-98C28CF41D70}"/>
                    </a:ext>
                  </a:extLst>
                </p:cNvPr>
                <p:cNvGrpSpPr/>
                <p:nvPr/>
              </p:nvGrpSpPr>
              <p:grpSpPr>
                <a:xfrm>
                  <a:off x="8280105" y="2827334"/>
                  <a:ext cx="1686195" cy="466751"/>
                  <a:chOff x="8278293" y="2846614"/>
                  <a:chExt cx="1686195" cy="466751"/>
                </a:xfrm>
              </p:grpSpPr>
              <p:sp>
                <p:nvSpPr>
                  <p:cNvPr id="44" name="Freeform 12">
                    <a:extLst>
                      <a:ext uri="{FF2B5EF4-FFF2-40B4-BE49-F238E27FC236}">
                        <a16:creationId xmlns:a16="http://schemas.microsoft.com/office/drawing/2014/main" id="{0F9F1214-ABA4-92E8-76E8-898E6A04BF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78293" y="2846614"/>
                    <a:ext cx="1680634" cy="457200"/>
                  </a:xfrm>
                  <a:prstGeom prst="rect">
                    <a:avLst/>
                  </a:prstGeom>
                  <a:solidFill>
                    <a:srgbClr val="4C329E"/>
                  </a:solidFill>
                  <a:ln w="28575">
                    <a:noFill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D516D78D-852E-EFCB-B2ED-89C377C95F9F}"/>
                      </a:ext>
                    </a:extLst>
                  </p:cNvPr>
                  <p:cNvSpPr txBox="1"/>
                  <p:nvPr/>
                </p:nvSpPr>
                <p:spPr>
                  <a:xfrm>
                    <a:off x="8286909" y="2878642"/>
                    <a:ext cx="1677579" cy="434723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</p:spPr>
                <p:txBody>
                  <a:bodyPr vert="horz" wrap="square" lIns="0" tIns="0" rIns="0" bIns="0" rtlCol="0" anchor="ctr" anchorCtr="0">
                    <a:norm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20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Offsets</a:t>
                    </a:r>
                  </a:p>
                </p:txBody>
              </p:sp>
            </p:grp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4BFD7E5-A3FA-1244-87A1-E783CF9CD6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26447" y="1947551"/>
              <a:ext cx="823270" cy="548640"/>
              <a:chOff x="1667165" y="2546165"/>
              <a:chExt cx="1029646" cy="686172"/>
            </a:xfrm>
          </p:grpSpPr>
          <p:sp>
            <p:nvSpPr>
              <p:cNvPr id="34" name="Freeform 38">
                <a:extLst>
                  <a:ext uri="{FF2B5EF4-FFF2-40B4-BE49-F238E27FC236}">
                    <a16:creationId xmlns:a16="http://schemas.microsoft.com/office/drawing/2014/main" id="{6C90B6BA-96A4-8882-3BF7-3A1482FE8F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77353" y="2634444"/>
                <a:ext cx="413981" cy="406384"/>
              </a:xfrm>
              <a:custGeom>
                <a:avLst/>
                <a:gdLst>
                  <a:gd name="T0" fmla="*/ 231 w 472"/>
                  <a:gd name="T1" fmla="*/ 463 h 463"/>
                  <a:gd name="T2" fmla="*/ 98 w 472"/>
                  <a:gd name="T3" fmla="*/ 417 h 463"/>
                  <a:gd name="T4" fmla="*/ 6 w 472"/>
                  <a:gd name="T5" fmla="*/ 214 h 463"/>
                  <a:gd name="T6" fmla="*/ 56 w 472"/>
                  <a:gd name="T7" fmla="*/ 87 h 463"/>
                  <a:gd name="T8" fmla="*/ 136 w 472"/>
                  <a:gd name="T9" fmla="*/ 26 h 463"/>
                  <a:gd name="T10" fmla="*/ 187 w 472"/>
                  <a:gd name="T11" fmla="*/ 7 h 463"/>
                  <a:gd name="T12" fmla="*/ 220 w 472"/>
                  <a:gd name="T13" fmla="*/ 3 h 463"/>
                  <a:gd name="T14" fmla="*/ 324 w 472"/>
                  <a:gd name="T15" fmla="*/ 19 h 463"/>
                  <a:gd name="T16" fmla="*/ 373 w 472"/>
                  <a:gd name="T17" fmla="*/ 46 h 463"/>
                  <a:gd name="T18" fmla="*/ 419 w 472"/>
                  <a:gd name="T19" fmla="*/ 92 h 463"/>
                  <a:gd name="T20" fmla="*/ 449 w 472"/>
                  <a:gd name="T21" fmla="*/ 141 h 463"/>
                  <a:gd name="T22" fmla="*/ 462 w 472"/>
                  <a:gd name="T23" fmla="*/ 288 h 463"/>
                  <a:gd name="T24" fmla="*/ 441 w 472"/>
                  <a:gd name="T25" fmla="*/ 341 h 463"/>
                  <a:gd name="T26" fmla="*/ 382 w 472"/>
                  <a:gd name="T27" fmla="*/ 414 h 463"/>
                  <a:gd name="T28" fmla="*/ 339 w 472"/>
                  <a:gd name="T29" fmla="*/ 440 h 463"/>
                  <a:gd name="T30" fmla="*/ 289 w 472"/>
                  <a:gd name="T31" fmla="*/ 458 h 463"/>
                  <a:gd name="T32" fmla="*/ 275 w 472"/>
                  <a:gd name="T33" fmla="*/ 461 h 463"/>
                  <a:gd name="T34" fmla="*/ 231 w 472"/>
                  <a:gd name="T35" fmla="*/ 463 h 463"/>
                  <a:gd name="T36" fmla="*/ 236 w 472"/>
                  <a:gd name="T37" fmla="*/ 32 h 463"/>
                  <a:gd name="T38" fmla="*/ 192 w 472"/>
                  <a:gd name="T39" fmla="*/ 34 h 463"/>
                  <a:gd name="T40" fmla="*/ 156 w 472"/>
                  <a:gd name="T41" fmla="*/ 48 h 463"/>
                  <a:gd name="T42" fmla="*/ 93 w 472"/>
                  <a:gd name="T43" fmla="*/ 93 h 463"/>
                  <a:gd name="T44" fmla="*/ 36 w 472"/>
                  <a:gd name="T45" fmla="*/ 216 h 463"/>
                  <a:gd name="T46" fmla="*/ 51 w 472"/>
                  <a:gd name="T47" fmla="*/ 308 h 463"/>
                  <a:gd name="T48" fmla="*/ 85 w 472"/>
                  <a:gd name="T49" fmla="*/ 365 h 463"/>
                  <a:gd name="T50" fmla="*/ 116 w 472"/>
                  <a:gd name="T51" fmla="*/ 394 h 463"/>
                  <a:gd name="T52" fmla="*/ 158 w 472"/>
                  <a:gd name="T53" fmla="*/ 418 h 463"/>
                  <a:gd name="T54" fmla="*/ 221 w 472"/>
                  <a:gd name="T55" fmla="*/ 434 h 463"/>
                  <a:gd name="T56" fmla="*/ 255 w 472"/>
                  <a:gd name="T57" fmla="*/ 434 h 463"/>
                  <a:gd name="T58" fmla="*/ 320 w 472"/>
                  <a:gd name="T59" fmla="*/ 416 h 463"/>
                  <a:gd name="T60" fmla="*/ 387 w 472"/>
                  <a:gd name="T61" fmla="*/ 365 h 463"/>
                  <a:gd name="T62" fmla="*/ 421 w 472"/>
                  <a:gd name="T63" fmla="*/ 315 h 463"/>
                  <a:gd name="T64" fmla="*/ 424 w 472"/>
                  <a:gd name="T65" fmla="*/ 159 h 463"/>
                  <a:gd name="T66" fmla="*/ 339 w 472"/>
                  <a:gd name="T67" fmla="*/ 58 h 463"/>
                  <a:gd name="T68" fmla="*/ 294 w 472"/>
                  <a:gd name="T69" fmla="*/ 40 h 463"/>
                  <a:gd name="T70" fmla="*/ 236 w 472"/>
                  <a:gd name="T71" fmla="*/ 32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72" h="463">
                    <a:moveTo>
                      <a:pt x="231" y="463"/>
                    </a:moveTo>
                    <a:cubicBezTo>
                      <a:pt x="181" y="463"/>
                      <a:pt x="137" y="447"/>
                      <a:pt x="98" y="417"/>
                    </a:cubicBezTo>
                    <a:cubicBezTo>
                      <a:pt x="32" y="365"/>
                      <a:pt x="0" y="297"/>
                      <a:pt x="6" y="214"/>
                    </a:cubicBezTo>
                    <a:cubicBezTo>
                      <a:pt x="8" y="167"/>
                      <a:pt x="25" y="123"/>
                      <a:pt x="56" y="87"/>
                    </a:cubicBezTo>
                    <a:cubicBezTo>
                      <a:pt x="78" y="61"/>
                      <a:pt x="103" y="38"/>
                      <a:pt x="136" y="26"/>
                    </a:cubicBezTo>
                    <a:cubicBezTo>
                      <a:pt x="153" y="19"/>
                      <a:pt x="170" y="12"/>
                      <a:pt x="187" y="7"/>
                    </a:cubicBezTo>
                    <a:cubicBezTo>
                      <a:pt x="197" y="4"/>
                      <a:pt x="209" y="4"/>
                      <a:pt x="220" y="3"/>
                    </a:cubicBezTo>
                    <a:cubicBezTo>
                      <a:pt x="256" y="0"/>
                      <a:pt x="291" y="6"/>
                      <a:pt x="324" y="19"/>
                    </a:cubicBezTo>
                    <a:cubicBezTo>
                      <a:pt x="341" y="25"/>
                      <a:pt x="358" y="35"/>
                      <a:pt x="373" y="46"/>
                    </a:cubicBezTo>
                    <a:cubicBezTo>
                      <a:pt x="390" y="60"/>
                      <a:pt x="405" y="75"/>
                      <a:pt x="419" y="92"/>
                    </a:cubicBezTo>
                    <a:cubicBezTo>
                      <a:pt x="431" y="107"/>
                      <a:pt x="441" y="124"/>
                      <a:pt x="449" y="141"/>
                    </a:cubicBezTo>
                    <a:cubicBezTo>
                      <a:pt x="472" y="189"/>
                      <a:pt x="471" y="239"/>
                      <a:pt x="462" y="288"/>
                    </a:cubicBezTo>
                    <a:cubicBezTo>
                      <a:pt x="458" y="307"/>
                      <a:pt x="449" y="324"/>
                      <a:pt x="441" y="341"/>
                    </a:cubicBezTo>
                    <a:cubicBezTo>
                      <a:pt x="427" y="370"/>
                      <a:pt x="406" y="393"/>
                      <a:pt x="382" y="414"/>
                    </a:cubicBezTo>
                    <a:cubicBezTo>
                      <a:pt x="369" y="424"/>
                      <a:pt x="354" y="432"/>
                      <a:pt x="339" y="440"/>
                    </a:cubicBezTo>
                    <a:cubicBezTo>
                      <a:pt x="323" y="448"/>
                      <a:pt x="306" y="451"/>
                      <a:pt x="289" y="458"/>
                    </a:cubicBezTo>
                    <a:cubicBezTo>
                      <a:pt x="285" y="460"/>
                      <a:pt x="280" y="460"/>
                      <a:pt x="275" y="461"/>
                    </a:cubicBezTo>
                    <a:cubicBezTo>
                      <a:pt x="261" y="462"/>
                      <a:pt x="246" y="462"/>
                      <a:pt x="231" y="463"/>
                    </a:cubicBezTo>
                    <a:close/>
                    <a:moveTo>
                      <a:pt x="236" y="32"/>
                    </a:moveTo>
                    <a:cubicBezTo>
                      <a:pt x="218" y="33"/>
                      <a:pt x="205" y="32"/>
                      <a:pt x="192" y="34"/>
                    </a:cubicBezTo>
                    <a:cubicBezTo>
                      <a:pt x="180" y="37"/>
                      <a:pt x="167" y="42"/>
                      <a:pt x="156" y="48"/>
                    </a:cubicBezTo>
                    <a:cubicBezTo>
                      <a:pt x="133" y="61"/>
                      <a:pt x="111" y="74"/>
                      <a:pt x="93" y="93"/>
                    </a:cubicBezTo>
                    <a:cubicBezTo>
                      <a:pt x="59" y="128"/>
                      <a:pt x="43" y="170"/>
                      <a:pt x="36" y="216"/>
                    </a:cubicBezTo>
                    <a:cubicBezTo>
                      <a:pt x="31" y="248"/>
                      <a:pt x="40" y="279"/>
                      <a:pt x="51" y="308"/>
                    </a:cubicBezTo>
                    <a:cubicBezTo>
                      <a:pt x="59" y="329"/>
                      <a:pt x="70" y="348"/>
                      <a:pt x="85" y="365"/>
                    </a:cubicBezTo>
                    <a:cubicBezTo>
                      <a:pt x="95" y="375"/>
                      <a:pt x="104" y="386"/>
                      <a:pt x="116" y="394"/>
                    </a:cubicBezTo>
                    <a:cubicBezTo>
                      <a:pt x="129" y="404"/>
                      <a:pt x="143" y="411"/>
                      <a:pt x="158" y="418"/>
                    </a:cubicBezTo>
                    <a:cubicBezTo>
                      <a:pt x="178" y="426"/>
                      <a:pt x="198" y="435"/>
                      <a:pt x="221" y="434"/>
                    </a:cubicBezTo>
                    <a:cubicBezTo>
                      <a:pt x="232" y="433"/>
                      <a:pt x="244" y="434"/>
                      <a:pt x="255" y="434"/>
                    </a:cubicBezTo>
                    <a:cubicBezTo>
                      <a:pt x="278" y="434"/>
                      <a:pt x="299" y="424"/>
                      <a:pt x="320" y="416"/>
                    </a:cubicBezTo>
                    <a:cubicBezTo>
                      <a:pt x="347" y="405"/>
                      <a:pt x="368" y="386"/>
                      <a:pt x="387" y="365"/>
                    </a:cubicBezTo>
                    <a:cubicBezTo>
                      <a:pt x="400" y="350"/>
                      <a:pt x="414" y="333"/>
                      <a:pt x="421" y="315"/>
                    </a:cubicBezTo>
                    <a:cubicBezTo>
                      <a:pt x="441" y="264"/>
                      <a:pt x="446" y="212"/>
                      <a:pt x="424" y="159"/>
                    </a:cubicBezTo>
                    <a:cubicBezTo>
                      <a:pt x="406" y="116"/>
                      <a:pt x="377" y="84"/>
                      <a:pt x="339" y="58"/>
                    </a:cubicBezTo>
                    <a:cubicBezTo>
                      <a:pt x="325" y="49"/>
                      <a:pt x="309" y="47"/>
                      <a:pt x="294" y="40"/>
                    </a:cubicBezTo>
                    <a:cubicBezTo>
                      <a:pt x="274" y="32"/>
                      <a:pt x="253" y="32"/>
                      <a:pt x="236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36353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4486E5A3-0C36-A1B6-998B-DB90ECFF1A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9594" y="2703594"/>
                <a:ext cx="131625" cy="273405"/>
              </a:xfrm>
              <a:custGeom>
                <a:avLst/>
                <a:gdLst>
                  <a:gd name="T0" fmla="*/ 59 w 151"/>
                  <a:gd name="T1" fmla="*/ 61 h 311"/>
                  <a:gd name="T2" fmla="*/ 59 w 151"/>
                  <a:gd name="T3" fmla="*/ 25 h 311"/>
                  <a:gd name="T4" fmla="*/ 64 w 151"/>
                  <a:gd name="T5" fmla="*/ 8 h 311"/>
                  <a:gd name="T6" fmla="*/ 81 w 151"/>
                  <a:gd name="T7" fmla="*/ 2 h 311"/>
                  <a:gd name="T8" fmla="*/ 89 w 151"/>
                  <a:gd name="T9" fmla="*/ 15 h 311"/>
                  <a:gd name="T10" fmla="*/ 89 w 151"/>
                  <a:gd name="T11" fmla="*/ 61 h 311"/>
                  <a:gd name="T12" fmla="*/ 118 w 151"/>
                  <a:gd name="T13" fmla="*/ 63 h 311"/>
                  <a:gd name="T14" fmla="*/ 144 w 151"/>
                  <a:gd name="T15" fmla="*/ 63 h 311"/>
                  <a:gd name="T16" fmla="*/ 145 w 151"/>
                  <a:gd name="T17" fmla="*/ 91 h 311"/>
                  <a:gd name="T18" fmla="*/ 119 w 151"/>
                  <a:gd name="T19" fmla="*/ 91 h 311"/>
                  <a:gd name="T20" fmla="*/ 51 w 151"/>
                  <a:gd name="T21" fmla="*/ 92 h 311"/>
                  <a:gd name="T22" fmla="*/ 34 w 151"/>
                  <a:gd name="T23" fmla="*/ 109 h 311"/>
                  <a:gd name="T24" fmla="*/ 35 w 151"/>
                  <a:gd name="T25" fmla="*/ 120 h 311"/>
                  <a:gd name="T26" fmla="*/ 56 w 151"/>
                  <a:gd name="T27" fmla="*/ 140 h 311"/>
                  <a:gd name="T28" fmla="*/ 101 w 151"/>
                  <a:gd name="T29" fmla="*/ 140 h 311"/>
                  <a:gd name="T30" fmla="*/ 137 w 151"/>
                  <a:gd name="T31" fmla="*/ 163 h 311"/>
                  <a:gd name="T32" fmla="*/ 148 w 151"/>
                  <a:gd name="T33" fmla="*/ 202 h 311"/>
                  <a:gd name="T34" fmla="*/ 99 w 151"/>
                  <a:gd name="T35" fmla="*/ 245 h 311"/>
                  <a:gd name="T36" fmla="*/ 90 w 151"/>
                  <a:gd name="T37" fmla="*/ 246 h 311"/>
                  <a:gd name="T38" fmla="*/ 89 w 151"/>
                  <a:gd name="T39" fmla="*/ 292 h 311"/>
                  <a:gd name="T40" fmla="*/ 68 w 151"/>
                  <a:gd name="T41" fmla="*/ 305 h 311"/>
                  <a:gd name="T42" fmla="*/ 60 w 151"/>
                  <a:gd name="T43" fmla="*/ 291 h 311"/>
                  <a:gd name="T44" fmla="*/ 59 w 151"/>
                  <a:gd name="T45" fmla="*/ 267 h 311"/>
                  <a:gd name="T46" fmla="*/ 59 w 151"/>
                  <a:gd name="T47" fmla="*/ 246 h 311"/>
                  <a:gd name="T48" fmla="*/ 42 w 151"/>
                  <a:gd name="T49" fmla="*/ 245 h 311"/>
                  <a:gd name="T50" fmla="*/ 15 w 151"/>
                  <a:gd name="T51" fmla="*/ 245 h 311"/>
                  <a:gd name="T52" fmla="*/ 0 w 151"/>
                  <a:gd name="T53" fmla="*/ 237 h 311"/>
                  <a:gd name="T54" fmla="*/ 14 w 151"/>
                  <a:gd name="T55" fmla="*/ 217 h 311"/>
                  <a:gd name="T56" fmla="*/ 31 w 151"/>
                  <a:gd name="T57" fmla="*/ 217 h 311"/>
                  <a:gd name="T58" fmla="*/ 108 w 151"/>
                  <a:gd name="T59" fmla="*/ 217 h 311"/>
                  <a:gd name="T60" fmla="*/ 119 w 151"/>
                  <a:gd name="T61" fmla="*/ 189 h 311"/>
                  <a:gd name="T62" fmla="*/ 97 w 151"/>
                  <a:gd name="T63" fmla="*/ 169 h 311"/>
                  <a:gd name="T64" fmla="*/ 53 w 151"/>
                  <a:gd name="T65" fmla="*/ 168 h 311"/>
                  <a:gd name="T66" fmla="*/ 5 w 151"/>
                  <a:gd name="T67" fmla="*/ 141 h 311"/>
                  <a:gd name="T68" fmla="*/ 3 w 151"/>
                  <a:gd name="T69" fmla="*/ 135 h 311"/>
                  <a:gd name="T70" fmla="*/ 7 w 151"/>
                  <a:gd name="T71" fmla="*/ 90 h 311"/>
                  <a:gd name="T72" fmla="*/ 39 w 151"/>
                  <a:gd name="T73" fmla="*/ 63 h 311"/>
                  <a:gd name="T74" fmla="*/ 59 w 151"/>
                  <a:gd name="T75" fmla="*/ 6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1" h="311">
                    <a:moveTo>
                      <a:pt x="59" y="61"/>
                    </a:moveTo>
                    <a:cubicBezTo>
                      <a:pt x="59" y="48"/>
                      <a:pt x="59" y="37"/>
                      <a:pt x="59" y="25"/>
                    </a:cubicBezTo>
                    <a:cubicBezTo>
                      <a:pt x="60" y="19"/>
                      <a:pt x="62" y="13"/>
                      <a:pt x="64" y="8"/>
                    </a:cubicBezTo>
                    <a:cubicBezTo>
                      <a:pt x="67" y="1"/>
                      <a:pt x="74" y="0"/>
                      <a:pt x="81" y="2"/>
                    </a:cubicBezTo>
                    <a:cubicBezTo>
                      <a:pt x="88" y="4"/>
                      <a:pt x="89" y="9"/>
                      <a:pt x="89" y="15"/>
                    </a:cubicBezTo>
                    <a:cubicBezTo>
                      <a:pt x="89" y="30"/>
                      <a:pt x="89" y="45"/>
                      <a:pt x="89" y="61"/>
                    </a:cubicBezTo>
                    <a:cubicBezTo>
                      <a:pt x="99" y="62"/>
                      <a:pt x="109" y="63"/>
                      <a:pt x="118" y="63"/>
                    </a:cubicBezTo>
                    <a:cubicBezTo>
                      <a:pt x="127" y="63"/>
                      <a:pt x="136" y="63"/>
                      <a:pt x="144" y="63"/>
                    </a:cubicBezTo>
                    <a:cubicBezTo>
                      <a:pt x="151" y="73"/>
                      <a:pt x="146" y="81"/>
                      <a:pt x="145" y="91"/>
                    </a:cubicBezTo>
                    <a:cubicBezTo>
                      <a:pt x="136" y="91"/>
                      <a:pt x="128" y="91"/>
                      <a:pt x="119" y="91"/>
                    </a:cubicBezTo>
                    <a:cubicBezTo>
                      <a:pt x="97" y="91"/>
                      <a:pt x="74" y="91"/>
                      <a:pt x="51" y="92"/>
                    </a:cubicBezTo>
                    <a:cubicBezTo>
                      <a:pt x="37" y="92"/>
                      <a:pt x="35" y="95"/>
                      <a:pt x="34" y="109"/>
                    </a:cubicBezTo>
                    <a:cubicBezTo>
                      <a:pt x="34" y="112"/>
                      <a:pt x="34" y="116"/>
                      <a:pt x="35" y="120"/>
                    </a:cubicBezTo>
                    <a:cubicBezTo>
                      <a:pt x="36" y="133"/>
                      <a:pt x="43" y="140"/>
                      <a:pt x="56" y="140"/>
                    </a:cubicBezTo>
                    <a:cubicBezTo>
                      <a:pt x="71" y="140"/>
                      <a:pt x="86" y="141"/>
                      <a:pt x="101" y="140"/>
                    </a:cubicBezTo>
                    <a:cubicBezTo>
                      <a:pt x="118" y="140"/>
                      <a:pt x="129" y="148"/>
                      <a:pt x="137" y="163"/>
                    </a:cubicBezTo>
                    <a:cubicBezTo>
                      <a:pt x="144" y="175"/>
                      <a:pt x="150" y="187"/>
                      <a:pt x="148" y="202"/>
                    </a:cubicBezTo>
                    <a:cubicBezTo>
                      <a:pt x="143" y="226"/>
                      <a:pt x="124" y="244"/>
                      <a:pt x="99" y="245"/>
                    </a:cubicBezTo>
                    <a:cubicBezTo>
                      <a:pt x="97" y="245"/>
                      <a:pt x="94" y="246"/>
                      <a:pt x="90" y="246"/>
                    </a:cubicBezTo>
                    <a:cubicBezTo>
                      <a:pt x="89" y="261"/>
                      <a:pt x="89" y="276"/>
                      <a:pt x="89" y="292"/>
                    </a:cubicBezTo>
                    <a:cubicBezTo>
                      <a:pt x="89" y="304"/>
                      <a:pt x="78" y="311"/>
                      <a:pt x="68" y="305"/>
                    </a:cubicBezTo>
                    <a:cubicBezTo>
                      <a:pt x="64" y="302"/>
                      <a:pt x="61" y="296"/>
                      <a:pt x="60" y="291"/>
                    </a:cubicBezTo>
                    <a:cubicBezTo>
                      <a:pt x="58" y="283"/>
                      <a:pt x="59" y="275"/>
                      <a:pt x="59" y="267"/>
                    </a:cubicBezTo>
                    <a:cubicBezTo>
                      <a:pt x="59" y="261"/>
                      <a:pt x="59" y="254"/>
                      <a:pt x="59" y="246"/>
                    </a:cubicBezTo>
                    <a:cubicBezTo>
                      <a:pt x="53" y="246"/>
                      <a:pt x="47" y="246"/>
                      <a:pt x="42" y="245"/>
                    </a:cubicBezTo>
                    <a:cubicBezTo>
                      <a:pt x="33" y="245"/>
                      <a:pt x="24" y="245"/>
                      <a:pt x="15" y="245"/>
                    </a:cubicBezTo>
                    <a:cubicBezTo>
                      <a:pt x="9" y="245"/>
                      <a:pt x="1" y="245"/>
                      <a:pt x="0" y="237"/>
                    </a:cubicBezTo>
                    <a:cubicBezTo>
                      <a:pt x="0" y="229"/>
                      <a:pt x="6" y="218"/>
                      <a:pt x="14" y="217"/>
                    </a:cubicBezTo>
                    <a:cubicBezTo>
                      <a:pt x="19" y="216"/>
                      <a:pt x="25" y="217"/>
                      <a:pt x="31" y="217"/>
                    </a:cubicBezTo>
                    <a:cubicBezTo>
                      <a:pt x="56" y="217"/>
                      <a:pt x="82" y="217"/>
                      <a:pt x="108" y="217"/>
                    </a:cubicBezTo>
                    <a:cubicBezTo>
                      <a:pt x="113" y="207"/>
                      <a:pt x="122" y="201"/>
                      <a:pt x="119" y="189"/>
                    </a:cubicBezTo>
                    <a:cubicBezTo>
                      <a:pt x="117" y="178"/>
                      <a:pt x="108" y="169"/>
                      <a:pt x="97" y="169"/>
                    </a:cubicBezTo>
                    <a:cubicBezTo>
                      <a:pt x="82" y="168"/>
                      <a:pt x="68" y="168"/>
                      <a:pt x="53" y="168"/>
                    </a:cubicBezTo>
                    <a:cubicBezTo>
                      <a:pt x="32" y="168"/>
                      <a:pt x="19" y="154"/>
                      <a:pt x="5" y="141"/>
                    </a:cubicBezTo>
                    <a:cubicBezTo>
                      <a:pt x="4" y="140"/>
                      <a:pt x="3" y="137"/>
                      <a:pt x="3" y="135"/>
                    </a:cubicBezTo>
                    <a:cubicBezTo>
                      <a:pt x="4" y="120"/>
                      <a:pt x="2" y="104"/>
                      <a:pt x="7" y="90"/>
                    </a:cubicBezTo>
                    <a:cubicBezTo>
                      <a:pt x="11" y="76"/>
                      <a:pt x="23" y="66"/>
                      <a:pt x="39" y="63"/>
                    </a:cubicBezTo>
                    <a:cubicBezTo>
                      <a:pt x="45" y="63"/>
                      <a:pt x="50" y="62"/>
                      <a:pt x="5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36353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37">
                <a:extLst>
                  <a:ext uri="{FF2B5EF4-FFF2-40B4-BE49-F238E27FC236}">
                    <a16:creationId xmlns:a16="http://schemas.microsoft.com/office/drawing/2014/main" id="{CF284AAF-0666-B37A-2B86-F3C98DC5BB66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1667165" y="2546165"/>
                <a:ext cx="1029646" cy="686172"/>
              </a:xfrm>
              <a:custGeom>
                <a:avLst/>
                <a:gdLst>
                  <a:gd name="T0" fmla="*/ 1169 w 1176"/>
                  <a:gd name="T1" fmla="*/ 633 h 782"/>
                  <a:gd name="T2" fmla="*/ 1116 w 1176"/>
                  <a:gd name="T3" fmla="*/ 758 h 782"/>
                  <a:gd name="T4" fmla="*/ 185 w 1176"/>
                  <a:gd name="T5" fmla="*/ 782 h 782"/>
                  <a:gd name="T6" fmla="*/ 42 w 1176"/>
                  <a:gd name="T7" fmla="*/ 739 h 782"/>
                  <a:gd name="T8" fmla="*/ 8 w 1176"/>
                  <a:gd name="T9" fmla="*/ 678 h 782"/>
                  <a:gd name="T10" fmla="*/ 81 w 1176"/>
                  <a:gd name="T11" fmla="*/ 632 h 782"/>
                  <a:gd name="T12" fmla="*/ 82 w 1176"/>
                  <a:gd name="T13" fmla="*/ 150 h 782"/>
                  <a:gd name="T14" fmla="*/ 156 w 1176"/>
                  <a:gd name="T15" fmla="*/ 4 h 782"/>
                  <a:gd name="T16" fmla="*/ 917 w 1176"/>
                  <a:gd name="T17" fmla="*/ 3 h 782"/>
                  <a:gd name="T18" fmla="*/ 1080 w 1176"/>
                  <a:gd name="T19" fmla="*/ 30 h 782"/>
                  <a:gd name="T20" fmla="*/ 1096 w 1176"/>
                  <a:gd name="T21" fmla="*/ 98 h 782"/>
                  <a:gd name="T22" fmla="*/ 1096 w 1176"/>
                  <a:gd name="T23" fmla="*/ 633 h 782"/>
                  <a:gd name="T24" fmla="*/ 1065 w 1176"/>
                  <a:gd name="T25" fmla="*/ 624 h 782"/>
                  <a:gd name="T26" fmla="*/ 1064 w 1176"/>
                  <a:gd name="T27" fmla="*/ 81 h 782"/>
                  <a:gd name="T28" fmla="*/ 1031 w 1176"/>
                  <a:gd name="T29" fmla="*/ 36 h 782"/>
                  <a:gd name="T30" fmla="*/ 164 w 1176"/>
                  <a:gd name="T31" fmla="*/ 34 h 782"/>
                  <a:gd name="T32" fmla="*/ 115 w 1176"/>
                  <a:gd name="T33" fmla="*/ 72 h 782"/>
                  <a:gd name="T34" fmla="*/ 114 w 1176"/>
                  <a:gd name="T35" fmla="*/ 217 h 782"/>
                  <a:gd name="T36" fmla="*/ 113 w 1176"/>
                  <a:gd name="T37" fmla="*/ 631 h 782"/>
                  <a:gd name="T38" fmla="*/ 491 w 1176"/>
                  <a:gd name="T39" fmla="*/ 632 h 782"/>
                  <a:gd name="T40" fmla="*/ 543 w 1176"/>
                  <a:gd name="T41" fmla="*/ 670 h 782"/>
                  <a:gd name="T42" fmla="*/ 650 w 1176"/>
                  <a:gd name="T43" fmla="*/ 658 h 782"/>
                  <a:gd name="T44" fmla="*/ 672 w 1176"/>
                  <a:gd name="T45" fmla="*/ 632 h 782"/>
                  <a:gd name="T46" fmla="*/ 1046 w 1176"/>
                  <a:gd name="T47" fmla="*/ 633 h 782"/>
                  <a:gd name="T48" fmla="*/ 36 w 1176"/>
                  <a:gd name="T49" fmla="*/ 663 h 782"/>
                  <a:gd name="T50" fmla="*/ 65 w 1176"/>
                  <a:gd name="T51" fmla="*/ 720 h 782"/>
                  <a:gd name="T52" fmla="*/ 125 w 1176"/>
                  <a:gd name="T53" fmla="*/ 748 h 782"/>
                  <a:gd name="T54" fmla="*/ 775 w 1176"/>
                  <a:gd name="T55" fmla="*/ 751 h 782"/>
                  <a:gd name="T56" fmla="*/ 1086 w 1176"/>
                  <a:gd name="T57" fmla="*/ 741 h 782"/>
                  <a:gd name="T58" fmla="*/ 1141 w 1176"/>
                  <a:gd name="T59" fmla="*/ 663 h 782"/>
                  <a:gd name="T60" fmla="*/ 704 w 1176"/>
                  <a:gd name="T61" fmla="*/ 662 h 782"/>
                  <a:gd name="T62" fmla="*/ 633 w 1176"/>
                  <a:gd name="T63" fmla="*/ 702 h 782"/>
                  <a:gd name="T64" fmla="*/ 504 w 1176"/>
                  <a:gd name="T65" fmla="*/ 679 h 782"/>
                  <a:gd name="T66" fmla="*/ 458 w 1176"/>
                  <a:gd name="T67" fmla="*/ 662 h 782"/>
                  <a:gd name="T68" fmla="*/ 36 w 1176"/>
                  <a:gd name="T69" fmla="*/ 663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76" h="782">
                    <a:moveTo>
                      <a:pt x="1096" y="633"/>
                    </a:moveTo>
                    <a:cubicBezTo>
                      <a:pt x="1122" y="633"/>
                      <a:pt x="1146" y="633"/>
                      <a:pt x="1169" y="633"/>
                    </a:cubicBezTo>
                    <a:cubicBezTo>
                      <a:pt x="1175" y="649"/>
                      <a:pt x="1176" y="665"/>
                      <a:pt x="1172" y="680"/>
                    </a:cubicBezTo>
                    <a:cubicBezTo>
                      <a:pt x="1164" y="714"/>
                      <a:pt x="1144" y="739"/>
                      <a:pt x="1116" y="758"/>
                    </a:cubicBezTo>
                    <a:cubicBezTo>
                      <a:pt x="1094" y="774"/>
                      <a:pt x="1069" y="782"/>
                      <a:pt x="1041" y="782"/>
                    </a:cubicBezTo>
                    <a:cubicBezTo>
                      <a:pt x="756" y="782"/>
                      <a:pt x="470" y="782"/>
                      <a:pt x="185" y="782"/>
                    </a:cubicBezTo>
                    <a:cubicBezTo>
                      <a:pt x="171" y="782"/>
                      <a:pt x="158" y="781"/>
                      <a:pt x="145" y="782"/>
                    </a:cubicBezTo>
                    <a:cubicBezTo>
                      <a:pt x="105" y="782"/>
                      <a:pt x="71" y="768"/>
                      <a:pt x="42" y="739"/>
                    </a:cubicBezTo>
                    <a:cubicBezTo>
                      <a:pt x="27" y="724"/>
                      <a:pt x="17" y="708"/>
                      <a:pt x="12" y="688"/>
                    </a:cubicBezTo>
                    <a:cubicBezTo>
                      <a:pt x="11" y="685"/>
                      <a:pt x="9" y="681"/>
                      <a:pt x="8" y="678"/>
                    </a:cubicBezTo>
                    <a:cubicBezTo>
                      <a:pt x="2" y="663"/>
                      <a:pt x="0" y="648"/>
                      <a:pt x="14" y="632"/>
                    </a:cubicBezTo>
                    <a:cubicBezTo>
                      <a:pt x="35" y="632"/>
                      <a:pt x="58" y="632"/>
                      <a:pt x="81" y="632"/>
                    </a:cubicBezTo>
                    <a:cubicBezTo>
                      <a:pt x="82" y="628"/>
                      <a:pt x="82" y="626"/>
                      <a:pt x="82" y="624"/>
                    </a:cubicBezTo>
                    <a:cubicBezTo>
                      <a:pt x="82" y="466"/>
                      <a:pt x="82" y="308"/>
                      <a:pt x="82" y="150"/>
                    </a:cubicBezTo>
                    <a:cubicBezTo>
                      <a:pt x="82" y="129"/>
                      <a:pt x="81" y="107"/>
                      <a:pt x="82" y="85"/>
                    </a:cubicBezTo>
                    <a:cubicBezTo>
                      <a:pt x="82" y="43"/>
                      <a:pt x="108" y="5"/>
                      <a:pt x="156" y="4"/>
                    </a:cubicBezTo>
                    <a:cubicBezTo>
                      <a:pt x="166" y="3"/>
                      <a:pt x="175" y="3"/>
                      <a:pt x="185" y="3"/>
                    </a:cubicBezTo>
                    <a:cubicBezTo>
                      <a:pt x="429" y="3"/>
                      <a:pt x="673" y="3"/>
                      <a:pt x="917" y="3"/>
                    </a:cubicBezTo>
                    <a:cubicBezTo>
                      <a:pt x="949" y="3"/>
                      <a:pt x="981" y="0"/>
                      <a:pt x="1012" y="1"/>
                    </a:cubicBezTo>
                    <a:cubicBezTo>
                      <a:pt x="1038" y="2"/>
                      <a:pt x="1062" y="10"/>
                      <a:pt x="1080" y="30"/>
                    </a:cubicBezTo>
                    <a:cubicBezTo>
                      <a:pt x="1088" y="39"/>
                      <a:pt x="1093" y="49"/>
                      <a:pt x="1094" y="61"/>
                    </a:cubicBezTo>
                    <a:cubicBezTo>
                      <a:pt x="1095" y="73"/>
                      <a:pt x="1096" y="86"/>
                      <a:pt x="1096" y="98"/>
                    </a:cubicBezTo>
                    <a:cubicBezTo>
                      <a:pt x="1096" y="270"/>
                      <a:pt x="1096" y="443"/>
                      <a:pt x="1096" y="615"/>
                    </a:cubicBezTo>
                    <a:cubicBezTo>
                      <a:pt x="1096" y="620"/>
                      <a:pt x="1096" y="625"/>
                      <a:pt x="1096" y="633"/>
                    </a:cubicBezTo>
                    <a:close/>
                    <a:moveTo>
                      <a:pt x="1065" y="632"/>
                    </a:moveTo>
                    <a:cubicBezTo>
                      <a:pt x="1065" y="628"/>
                      <a:pt x="1065" y="626"/>
                      <a:pt x="1065" y="624"/>
                    </a:cubicBezTo>
                    <a:cubicBezTo>
                      <a:pt x="1065" y="461"/>
                      <a:pt x="1065" y="298"/>
                      <a:pt x="1065" y="135"/>
                    </a:cubicBezTo>
                    <a:cubicBezTo>
                      <a:pt x="1065" y="117"/>
                      <a:pt x="1065" y="99"/>
                      <a:pt x="1064" y="81"/>
                    </a:cubicBezTo>
                    <a:cubicBezTo>
                      <a:pt x="1063" y="72"/>
                      <a:pt x="1059" y="62"/>
                      <a:pt x="1056" y="52"/>
                    </a:cubicBezTo>
                    <a:cubicBezTo>
                      <a:pt x="1053" y="39"/>
                      <a:pt x="1044" y="36"/>
                      <a:pt x="1031" y="36"/>
                    </a:cubicBezTo>
                    <a:cubicBezTo>
                      <a:pt x="1010" y="36"/>
                      <a:pt x="988" y="35"/>
                      <a:pt x="966" y="35"/>
                    </a:cubicBezTo>
                    <a:cubicBezTo>
                      <a:pt x="699" y="34"/>
                      <a:pt x="431" y="34"/>
                      <a:pt x="164" y="34"/>
                    </a:cubicBezTo>
                    <a:cubicBezTo>
                      <a:pt x="161" y="34"/>
                      <a:pt x="158" y="35"/>
                      <a:pt x="155" y="35"/>
                    </a:cubicBezTo>
                    <a:cubicBezTo>
                      <a:pt x="130" y="35"/>
                      <a:pt x="119" y="51"/>
                      <a:pt x="115" y="72"/>
                    </a:cubicBezTo>
                    <a:cubicBezTo>
                      <a:pt x="113" y="83"/>
                      <a:pt x="113" y="94"/>
                      <a:pt x="113" y="105"/>
                    </a:cubicBezTo>
                    <a:cubicBezTo>
                      <a:pt x="113" y="142"/>
                      <a:pt x="114" y="180"/>
                      <a:pt x="114" y="217"/>
                    </a:cubicBezTo>
                    <a:cubicBezTo>
                      <a:pt x="114" y="348"/>
                      <a:pt x="113" y="479"/>
                      <a:pt x="113" y="610"/>
                    </a:cubicBezTo>
                    <a:cubicBezTo>
                      <a:pt x="113" y="617"/>
                      <a:pt x="113" y="623"/>
                      <a:pt x="113" y="631"/>
                    </a:cubicBezTo>
                    <a:cubicBezTo>
                      <a:pt x="122" y="632"/>
                      <a:pt x="130" y="632"/>
                      <a:pt x="138" y="632"/>
                    </a:cubicBezTo>
                    <a:cubicBezTo>
                      <a:pt x="256" y="632"/>
                      <a:pt x="373" y="632"/>
                      <a:pt x="491" y="632"/>
                    </a:cubicBezTo>
                    <a:cubicBezTo>
                      <a:pt x="523" y="632"/>
                      <a:pt x="519" y="630"/>
                      <a:pt x="529" y="656"/>
                    </a:cubicBezTo>
                    <a:cubicBezTo>
                      <a:pt x="532" y="663"/>
                      <a:pt x="534" y="670"/>
                      <a:pt x="543" y="670"/>
                    </a:cubicBezTo>
                    <a:cubicBezTo>
                      <a:pt x="573" y="670"/>
                      <a:pt x="602" y="670"/>
                      <a:pt x="632" y="670"/>
                    </a:cubicBezTo>
                    <a:cubicBezTo>
                      <a:pt x="641" y="670"/>
                      <a:pt x="647" y="666"/>
                      <a:pt x="650" y="658"/>
                    </a:cubicBezTo>
                    <a:cubicBezTo>
                      <a:pt x="652" y="652"/>
                      <a:pt x="655" y="647"/>
                      <a:pt x="657" y="642"/>
                    </a:cubicBezTo>
                    <a:cubicBezTo>
                      <a:pt x="660" y="635"/>
                      <a:pt x="665" y="632"/>
                      <a:pt x="672" y="632"/>
                    </a:cubicBezTo>
                    <a:cubicBezTo>
                      <a:pt x="675" y="632"/>
                      <a:pt x="678" y="632"/>
                      <a:pt x="681" y="632"/>
                    </a:cubicBezTo>
                    <a:cubicBezTo>
                      <a:pt x="803" y="632"/>
                      <a:pt x="924" y="633"/>
                      <a:pt x="1046" y="633"/>
                    </a:cubicBezTo>
                    <a:cubicBezTo>
                      <a:pt x="1052" y="633"/>
                      <a:pt x="1058" y="632"/>
                      <a:pt x="1065" y="632"/>
                    </a:cubicBezTo>
                    <a:close/>
                    <a:moveTo>
                      <a:pt x="36" y="663"/>
                    </a:moveTo>
                    <a:cubicBezTo>
                      <a:pt x="39" y="673"/>
                      <a:pt x="39" y="681"/>
                      <a:pt x="43" y="688"/>
                    </a:cubicBezTo>
                    <a:cubicBezTo>
                      <a:pt x="49" y="699"/>
                      <a:pt x="57" y="710"/>
                      <a:pt x="65" y="720"/>
                    </a:cubicBezTo>
                    <a:cubicBezTo>
                      <a:pt x="68" y="724"/>
                      <a:pt x="71" y="728"/>
                      <a:pt x="74" y="731"/>
                    </a:cubicBezTo>
                    <a:cubicBezTo>
                      <a:pt x="90" y="740"/>
                      <a:pt x="106" y="747"/>
                      <a:pt x="125" y="748"/>
                    </a:cubicBezTo>
                    <a:cubicBezTo>
                      <a:pt x="148" y="749"/>
                      <a:pt x="172" y="751"/>
                      <a:pt x="196" y="751"/>
                    </a:cubicBezTo>
                    <a:cubicBezTo>
                      <a:pt x="389" y="751"/>
                      <a:pt x="582" y="752"/>
                      <a:pt x="775" y="751"/>
                    </a:cubicBezTo>
                    <a:cubicBezTo>
                      <a:pt x="867" y="751"/>
                      <a:pt x="960" y="750"/>
                      <a:pt x="1052" y="748"/>
                    </a:cubicBezTo>
                    <a:cubicBezTo>
                      <a:pt x="1063" y="748"/>
                      <a:pt x="1076" y="746"/>
                      <a:pt x="1086" y="741"/>
                    </a:cubicBezTo>
                    <a:cubicBezTo>
                      <a:pt x="1112" y="727"/>
                      <a:pt x="1130" y="706"/>
                      <a:pt x="1141" y="679"/>
                    </a:cubicBezTo>
                    <a:cubicBezTo>
                      <a:pt x="1143" y="674"/>
                      <a:pt x="1141" y="669"/>
                      <a:pt x="1141" y="663"/>
                    </a:cubicBezTo>
                    <a:cubicBezTo>
                      <a:pt x="1135" y="663"/>
                      <a:pt x="1130" y="662"/>
                      <a:pt x="1126" y="662"/>
                    </a:cubicBezTo>
                    <a:cubicBezTo>
                      <a:pt x="985" y="662"/>
                      <a:pt x="844" y="662"/>
                      <a:pt x="704" y="662"/>
                    </a:cubicBezTo>
                    <a:cubicBezTo>
                      <a:pt x="690" y="662"/>
                      <a:pt x="680" y="665"/>
                      <a:pt x="673" y="678"/>
                    </a:cubicBezTo>
                    <a:cubicBezTo>
                      <a:pt x="665" y="693"/>
                      <a:pt x="651" y="702"/>
                      <a:pt x="633" y="702"/>
                    </a:cubicBezTo>
                    <a:cubicBezTo>
                      <a:pt x="603" y="702"/>
                      <a:pt x="573" y="701"/>
                      <a:pt x="543" y="700"/>
                    </a:cubicBezTo>
                    <a:cubicBezTo>
                      <a:pt x="526" y="700"/>
                      <a:pt x="511" y="693"/>
                      <a:pt x="504" y="679"/>
                    </a:cubicBezTo>
                    <a:cubicBezTo>
                      <a:pt x="497" y="661"/>
                      <a:pt x="486" y="660"/>
                      <a:pt x="471" y="662"/>
                    </a:cubicBezTo>
                    <a:cubicBezTo>
                      <a:pt x="467" y="662"/>
                      <a:pt x="462" y="662"/>
                      <a:pt x="458" y="662"/>
                    </a:cubicBezTo>
                    <a:cubicBezTo>
                      <a:pt x="341" y="662"/>
                      <a:pt x="223" y="662"/>
                      <a:pt x="106" y="662"/>
                    </a:cubicBezTo>
                    <a:cubicBezTo>
                      <a:pt x="84" y="662"/>
                      <a:pt x="62" y="662"/>
                      <a:pt x="36" y="6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00" b="0" i="0" u="none" strike="noStrike" kern="1200" cap="none" spc="0" normalizeH="0" baseline="0" noProof="0">
                  <a:ln>
                    <a:noFill/>
                  </a:ln>
                  <a:solidFill>
                    <a:srgbClr val="36353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Rectangle 15">
              <a:extLst>
                <a:ext uri="{FF2B5EF4-FFF2-40B4-BE49-F238E27FC236}">
                  <a16:creationId xmlns:a16="http://schemas.microsoft.com/office/drawing/2014/main" id="{693086E6-F29E-8537-6CC9-3EE1C8CF9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271" y="2595788"/>
              <a:ext cx="1146154" cy="349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Financial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Arial" panose="020B0604020202020204" pitchFamily="34" charset="0"/>
                </a:rPr>
                <a:t>Management</a:t>
              </a: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363534"/>
                </a:solidFill>
                <a:effectLst/>
                <a:uLnTx/>
                <a:uFillTx/>
                <a:cs typeface="Arial" panose="020B0604020202020204" pitchFamily="34" charset="0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530BAD2E-3769-E75B-2FFA-3F592E823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583" y="2831809"/>
            <a:ext cx="5898019" cy="340068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43385DB-3486-0500-6C68-98DFEF3009F7}"/>
              </a:ext>
            </a:extLst>
          </p:cNvPr>
          <p:cNvSpPr txBox="1"/>
          <p:nvPr/>
        </p:nvSpPr>
        <p:spPr>
          <a:xfrm>
            <a:off x="419787" y="2781319"/>
            <a:ext cx="5324796" cy="39703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Robust COA designed for government accounting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Delivered for GAAP and GASB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Dedicated ACFR roll-ups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Configurable budget control and cash control</a:t>
            </a:r>
          </a:p>
          <a:p>
            <a:pPr marL="285750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Flexible and configurable journals and ledgers</a:t>
            </a:r>
          </a:p>
          <a:p>
            <a:pPr marL="285750" marR="0" lvl="0" indent="-285750" algn="l" defTabSz="914400" rtl="0" eaLnBrk="1" fontAlgn="auto" latinLnBrk="0" hangingPunct="1">
              <a:spcBef>
                <a:spcPts val="300"/>
              </a:spcBef>
              <a:spcAft>
                <a:spcPts val="600"/>
              </a:spcAft>
              <a:buClr>
                <a:srgbClr val="5236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5236A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Finance go-live on September 1, 2027</a:t>
            </a:r>
          </a:p>
          <a:p>
            <a:pPr marL="285750" marR="0" lvl="0" indent="-285750" algn="l" defTabSz="914400" rtl="0" eaLnBrk="1" fontAlgn="auto" latinLnBrk="0" hangingPunct="1">
              <a:spcBef>
                <a:spcPts val="300"/>
              </a:spcBef>
              <a:spcAft>
                <a:spcPts val="600"/>
              </a:spcAft>
              <a:buClr>
                <a:srgbClr val="5236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5236AB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Asset go-live on March 1, 2028</a:t>
            </a:r>
          </a:p>
          <a:p>
            <a:pPr marL="285750" marR="0" lvl="0" indent="-285750" algn="l" defTabSz="914400" rtl="0" eaLnBrk="1" fontAlgn="auto" latinLnBrk="0" hangingPunct="1">
              <a:spcBef>
                <a:spcPts val="300"/>
              </a:spcBef>
              <a:spcAft>
                <a:spcPts val="600"/>
              </a:spcAft>
              <a:buClr>
                <a:srgbClr val="5236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life-cycle implementation services from kickoff through transition to steady-state </a:t>
            </a:r>
          </a:p>
          <a:p>
            <a:pPr marL="285750" marR="0" lvl="0" indent="-285750" algn="l" defTabSz="914400" rtl="0" eaLnBrk="1" fontAlgn="auto" latinLnBrk="0" hangingPunct="1">
              <a:spcBef>
                <a:spcPts val="300"/>
              </a:spcBef>
              <a:spcAft>
                <a:spcPts val="600"/>
              </a:spcAft>
              <a:buClr>
                <a:srgbClr val="5236A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Numerous optional software and services options included in the contract</a:t>
            </a:r>
          </a:p>
        </p:txBody>
      </p:sp>
    </p:spTree>
    <p:extLst>
      <p:ext uri="{BB962C8B-B14F-4D97-AF65-F5344CB8AC3E}">
        <p14:creationId xmlns:p14="http://schemas.microsoft.com/office/powerpoint/2010/main" val="4281723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4B0FAF3-FB90-3FB1-2EB7-AC65B7692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648" y="1114425"/>
            <a:ext cx="8229600" cy="462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EB3114-F2B9-487D-2726-A5FFDF5B8DC6}"/>
              </a:ext>
            </a:extLst>
          </p:cNvPr>
          <p:cNvSpPr txBox="1"/>
          <p:nvPr/>
        </p:nvSpPr>
        <p:spPr>
          <a:xfrm>
            <a:off x="301842" y="72786"/>
            <a:ext cx="6107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Modern, Intuitive User Experience</a:t>
            </a:r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5C6E5F-FCCB-EB42-0D7B-6A6BB9109DB3}"/>
              </a:ext>
            </a:extLst>
          </p:cNvPr>
          <p:cNvSpPr txBox="1"/>
          <p:nvPr/>
        </p:nvSpPr>
        <p:spPr>
          <a:xfrm>
            <a:off x="391922" y="1114425"/>
            <a:ext cx="2733018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Intuitive Homepages</a:t>
            </a:r>
          </a:p>
          <a:p>
            <a:pPr>
              <a:spcAft>
                <a:spcPts val="600"/>
              </a:spcAft>
            </a:pPr>
            <a:endParaRPr lang="en-US" sz="800" b="1" u="sng" kern="0">
              <a:solidFill>
                <a:srgbClr val="131F5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All-in-One View</a:t>
            </a:r>
            <a:r>
              <a:rPr lang="en-US" b="1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info, tasks, and metrics in one place.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Role-Based &amp; Configurable: </a:t>
            </a:r>
            <a:r>
              <a:rPr lang="en-US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Tailors content and layout to each user’s role and preferences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 &amp; Intuitive: </a:t>
            </a:r>
            <a:r>
              <a:rPr lang="en-US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Designed for quick access to critical workflows and data, helping users easily find what they need</a:t>
            </a:r>
          </a:p>
        </p:txBody>
      </p:sp>
    </p:spTree>
    <p:extLst>
      <p:ext uri="{BB962C8B-B14F-4D97-AF65-F5344CB8AC3E}">
        <p14:creationId xmlns:p14="http://schemas.microsoft.com/office/powerpoint/2010/main" val="1019447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9988B-6BFE-1EF9-ABAA-353EDDE10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8683EE9-BE41-2D4E-19DE-F60CDA6665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200" y="106434"/>
            <a:ext cx="11734800" cy="492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Modern, Intuitive User Experience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D433A8C-FD0A-FE84-9A66-E3FD4D5C48B2}"/>
              </a:ext>
            </a:extLst>
          </p:cNvPr>
          <p:cNvSpPr txBox="1"/>
          <p:nvPr/>
        </p:nvSpPr>
        <p:spPr>
          <a:xfrm>
            <a:off x="391922" y="995403"/>
            <a:ext cx="1932178" cy="29238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Responsive, mobile-first design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Role-based approach with integrated workflow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Real-time data and configurable inquiries 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8CA9C84-12AC-D7A6-E341-10761E682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62" y="995403"/>
            <a:ext cx="9334238" cy="525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8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8A286-ED68-EC12-E762-B76529F0F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0B275A58-6094-4663-11E7-9E7AE5149B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200" y="106434"/>
            <a:ext cx="11734800" cy="492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Modern, Intuitive User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8B0249-99CA-068E-022C-56224D1AE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4925" y="1364382"/>
            <a:ext cx="9277350" cy="5218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455068-40D7-918A-9290-03D8E193A440}"/>
              </a:ext>
            </a:extLst>
          </p:cNvPr>
          <p:cNvSpPr txBox="1"/>
          <p:nvPr/>
        </p:nvSpPr>
        <p:spPr>
          <a:xfrm>
            <a:off x="391922" y="995403"/>
            <a:ext cx="444677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 General Expenditure Transaction</a:t>
            </a:r>
          </a:p>
        </p:txBody>
      </p:sp>
    </p:spTree>
    <p:extLst>
      <p:ext uri="{BB962C8B-B14F-4D97-AF65-F5344CB8AC3E}">
        <p14:creationId xmlns:p14="http://schemas.microsoft.com/office/powerpoint/2010/main" val="2041945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36E80E-7B7F-E53C-F954-F78A5DF0D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85" y="1074197"/>
            <a:ext cx="4546696" cy="5033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C2EEAF0-423B-3F46-F495-AC91F546E49D}"/>
              </a:ext>
            </a:extLst>
          </p:cNvPr>
          <p:cNvSpPr txBox="1">
            <a:spLocks/>
          </p:cNvSpPr>
          <p:nvPr/>
        </p:nvSpPr>
        <p:spPr>
          <a:xfrm>
            <a:off x="76200" y="106434"/>
            <a:ext cx="11734800" cy="4921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00">
                <a:solidFill>
                  <a:schemeClr val="bg1"/>
                </a:solidFill>
                <a:ea typeface="+mn-ea"/>
                <a:cs typeface="+mn-cs"/>
              </a:rPr>
              <a:t>Modern, Intuitive User Experience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D7C6CF7-A88A-3C03-F6D0-9B9158E9B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472" y="2814221"/>
            <a:ext cx="5854823" cy="329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26B0C3-59B0-F162-BE51-8D97C3A88F31}"/>
              </a:ext>
            </a:extLst>
          </p:cNvPr>
          <p:cNvSpPr txBox="1"/>
          <p:nvPr/>
        </p:nvSpPr>
        <p:spPr>
          <a:xfrm>
            <a:off x="5560472" y="1074197"/>
            <a:ext cx="5854822" cy="1492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Embedded reports and analytics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Real-Time Insights: data at your fingertips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Contextual Analytics: reports embedded where work happens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Interactive &amp; Visual: drill-downs and dashboards for deeper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295274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7D048-E51F-07D8-D2D9-172B52FE6A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9763" y="94596"/>
            <a:ext cx="10658475" cy="541337"/>
          </a:xfrm>
        </p:spPr>
        <p:txBody>
          <a:bodyPr>
            <a:normAutofit/>
          </a:bodyPr>
          <a:lstStyle/>
          <a:p>
            <a:r>
              <a:rPr lang="en-US" sz="3200" b="0">
                <a:solidFill>
                  <a:schemeClr val="bg1"/>
                </a:solidFill>
              </a:rPr>
              <a:t>USAS to Advantage Comparison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B8C0-F5B7-48E4-A5BB-AD10EA240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5977"/>
            <a:ext cx="7797800" cy="3408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ADE03-B7CF-38D2-2189-C7DCF3C33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" y="3619831"/>
            <a:ext cx="11099800" cy="25901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A2FF20-8285-FE7F-B5CA-FE16DEBF1764}"/>
              </a:ext>
            </a:extLst>
          </p:cNvPr>
          <p:cNvSpPr/>
          <p:nvPr/>
        </p:nvSpPr>
        <p:spPr>
          <a:xfrm>
            <a:off x="203200" y="6209968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45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8FE3B8-E5F0-7225-A840-1D05F59A92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4695" y="1606630"/>
            <a:ext cx="6190285" cy="4376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/>
              <a:t>USAS, TINS, and SPA Mainframe Systems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Written in the COBOL and Natural programming languages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User interface utilizes mainframe green screens 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Utilizes primarily file-based batch processes for integrations with external systems and reporting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Legacy mainframe systems are difficult to execute, maintain, and update due to the specialized hardware, software, and personnel required</a:t>
            </a:r>
          </a:p>
          <a:p>
            <a:endParaRPr lang="en-US" sz="20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299E7FC-9A49-8CCB-75A1-2C8048FA5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Technology Overview</a:t>
            </a:r>
          </a:p>
        </p:txBody>
      </p: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30D63311-9497-0CC1-D70E-DC1085C441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4" b="394"/>
          <a:stretch/>
        </p:blipFill>
        <p:spPr>
          <a:xfrm>
            <a:off x="7750848" y="1299654"/>
            <a:ext cx="4005503" cy="4027663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93421E48-E0B7-FCBD-FC4F-751EA5DF2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804284" y="1604096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D8CD0FE7-2194-D041-7708-8AED3A3C8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386725" y="2141391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6091F139-216F-10E5-E82F-E0886D27F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382089" y="2788657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4D3F048C-B533-FDBA-03B4-E42144B31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382089" y="3186084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B92D5BB5-DA7E-7609-7B7E-B77386949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380053" y="3866437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EB6FD6-6C98-EB20-8488-2A906EF4792B}"/>
              </a:ext>
            </a:extLst>
          </p:cNvPr>
          <p:cNvSpPr/>
          <p:nvPr/>
        </p:nvSpPr>
        <p:spPr>
          <a:xfrm>
            <a:off x="253753" y="6162125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92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07C3C56-9AD6-0B67-B9B3-624B2BE9C3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5148" t="220" r="35259" b="23560"/>
          <a:stretch>
            <a:fillRect/>
          </a:stretch>
        </p:blipFill>
        <p:spPr>
          <a:xfrm>
            <a:off x="7635875" y="496888"/>
            <a:ext cx="4048125" cy="58642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8F63304-DEDE-C384-95D3-9B8F8C54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Project Update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B98AFD-47E2-4A1B-5130-605032C4CD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919" y="4419774"/>
            <a:ext cx="4945445" cy="408211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9600" dirty="0">
                <a:latin typeface="Calibri"/>
                <a:ea typeface="Calibri"/>
                <a:cs typeface="Calibri"/>
              </a:rPr>
              <a:t>Texas State Agency Business Administrators' Association (TSABAA)</a:t>
            </a:r>
          </a:p>
          <a:p>
            <a:r>
              <a:rPr lang="en-US" sz="8000" dirty="0">
                <a:latin typeface="Calibri"/>
                <a:ea typeface="Calibri"/>
                <a:cs typeface="Calibri"/>
              </a:rPr>
              <a:t>December 16, 2025</a:t>
            </a:r>
            <a:endParaRPr lang="en-US" sz="8000" dirty="0"/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873845-C982-D2AC-E30F-702C37560CB0}"/>
              </a:ext>
            </a:extLst>
          </p:cNvPr>
          <p:cNvSpPr/>
          <p:nvPr/>
        </p:nvSpPr>
        <p:spPr>
          <a:xfrm>
            <a:off x="740664" y="5843016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46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37793-50B9-614A-BA0E-E0D5D33628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07782" y="1212134"/>
            <a:ext cx="5915978" cy="437625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/>
              <a:t>Benefits of Software as a Service (SaaS)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Receive quarterly updates with new functionality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Lower infrastructure cost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Reduced maintenance requirements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Scales up and down as needed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Improved User Interface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Web-based solution provides increased accessibility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Decreased implementation time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Real-time integration with external systems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Real-time reporting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sz="2000"/>
              <a:t>Highly Configurable</a:t>
            </a:r>
          </a:p>
          <a:p>
            <a:endParaRPr lang="en-US" sz="200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8B8C07-9357-3B56-C59C-D1768C5C1C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Technology 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98355F-287F-C621-5CFF-0221D7B34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0" r="21630"/>
          <a:stretch>
            <a:fillRect/>
          </a:stretch>
        </p:blipFill>
        <p:spPr bwMode="auto">
          <a:xfrm>
            <a:off x="7549675" y="990612"/>
            <a:ext cx="4104163" cy="481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C5DE9FC6-C59C-CD15-F9B3-5854FB1A5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951166" y="1171101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FF2E853-0BD6-D95F-8089-1AB73D891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553165" y="1668951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390A20C0-4C1F-661F-C50B-BF018C841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553167" y="2004231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7E3F3553-DC6B-1BA6-2594-21F76A1A4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553165" y="2417746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8964FC43-CEDF-3B33-D02E-8AD8731F3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553166" y="2773624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A4CFD70-FBB0-5543-7EF0-EC8CDABC4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553165" y="3125122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CEAE35AB-419D-472B-B24A-253BC26FE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553166" y="3491858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461ECFA5-65E7-28D8-035E-43659C5B2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553163" y="4127294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DE5ECF8-8235-2521-D81D-87B27DB6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553162" y="4494434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4D5D0888-0B18-A219-C424-666214118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553163" y="4862956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6D0D5DEF-37F6-AD46-1596-D04CBE90A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1553162" y="5243149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A43E4-B914-FAA3-B229-7BF55136A422}"/>
              </a:ext>
            </a:extLst>
          </p:cNvPr>
          <p:cNvSpPr/>
          <p:nvPr/>
        </p:nvSpPr>
        <p:spPr>
          <a:xfrm>
            <a:off x="253753" y="6218935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32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3CABC-9888-DE07-98BC-3039D5B23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7B907-3E66-0616-882F-E5AA5E7A8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53" y="120968"/>
            <a:ext cx="9499847" cy="523273"/>
          </a:xfrm>
        </p:spPr>
        <p:txBody>
          <a:bodyPr>
            <a:normAutofit lnSpcReduction="10000"/>
          </a:bodyPr>
          <a:lstStyle/>
          <a:p>
            <a:r>
              <a:rPr lang="en-US"/>
              <a:t>Enhanced Interface Approach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8B20B-4153-0817-C3DC-649F3A10CD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30063" y="6967538"/>
            <a:ext cx="261937" cy="138112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GB" sz="900" kern="1200" noProof="0" smtClean="0">
                <a:solidFill>
                  <a:srgbClr val="E6E6E6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5A3C56-E491-49B2-93F3-63532DF516BC}" type="slidenum">
              <a:rPr lang="en-US" smtClean="0"/>
              <a:pPr/>
              <a:t>21</a:t>
            </a:fld>
            <a:endParaRPr lang="en-US" noProof="0"/>
          </a:p>
        </p:txBody>
      </p:sp>
      <p:pic>
        <p:nvPicPr>
          <p:cNvPr id="21" name="Content Placeholder 2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C7B9AF-87BC-9930-269A-A2C89096C21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32" y="888289"/>
            <a:ext cx="7002518" cy="57254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EB0367-19D1-4D4E-3788-696A3F9C59BF}"/>
              </a:ext>
            </a:extLst>
          </p:cNvPr>
          <p:cNvSpPr/>
          <p:nvPr/>
        </p:nvSpPr>
        <p:spPr>
          <a:xfrm>
            <a:off x="253753" y="6218935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8752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40437-6DBD-0CCF-087F-6F009E9440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Project Work Plan (High-Level)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E3111F-E580-FA68-6717-F11C891141D6}"/>
              </a:ext>
            </a:extLst>
          </p:cNvPr>
          <p:cNvSpPr/>
          <p:nvPr/>
        </p:nvSpPr>
        <p:spPr>
          <a:xfrm>
            <a:off x="323273" y="6419273"/>
            <a:ext cx="665018" cy="350983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0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A3A0E3-A124-CC5C-6E43-98EE90EC5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CAPPS STARR High-Level Schedule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D82C21-D2F0-DD27-D975-F250C0A6A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4773"/>
            <a:ext cx="12192000" cy="4868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5F3EFD-3542-B918-70EA-7924FD88FC78}"/>
              </a:ext>
            </a:extLst>
          </p:cNvPr>
          <p:cNvSpPr/>
          <p:nvPr/>
        </p:nvSpPr>
        <p:spPr>
          <a:xfrm>
            <a:off x="380446" y="6147816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72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8CDB33-F492-334D-A74F-8618279D6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753" y="120968"/>
            <a:ext cx="9499847" cy="523273"/>
          </a:xfrm>
        </p:spPr>
        <p:txBody>
          <a:bodyPr>
            <a:normAutofit lnSpcReduction="10000"/>
          </a:bodyPr>
          <a:lstStyle/>
          <a:p>
            <a:r>
              <a:rPr lang="en-US"/>
              <a:t>Project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89E43-93C3-F140-8BBD-132C5599F8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7742" y="1240631"/>
            <a:ext cx="9242323" cy="437673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/>
              <a:t>Success of the project will depend on the team’s ability to effectively communicate project status, dependencies, requirements, and risks.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spcAft>
                <a:spcPts val="600"/>
              </a:spcAft>
              <a:buNone/>
            </a:pPr>
            <a:r>
              <a:rPr lang="en-US" sz="2000" b="1" dirty="0"/>
              <a:t>Communication Tools</a:t>
            </a:r>
            <a:r>
              <a:rPr lang="en-US" sz="2000" dirty="0"/>
              <a:t> (Internal &amp; External)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000" dirty="0"/>
              <a:t>Project Website (FMX)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000" dirty="0"/>
              <a:t>Teams Site and File Repository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000" dirty="0"/>
              <a:t>Email Groups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000" dirty="0"/>
              <a:t>Town Halls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000" dirty="0"/>
              <a:t>Meeting Minutes (OneNote)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000" dirty="0"/>
              <a:t>Project Status Updates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000" dirty="0"/>
              <a:t>Sponsor Meetings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000" dirty="0"/>
              <a:t>IV&amp;V Reports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2000" dirty="0"/>
              <a:t>QAT Quarterly Reports</a:t>
            </a:r>
          </a:p>
          <a:p>
            <a:endParaRPr lang="en-US" sz="2000" dirty="0"/>
          </a:p>
        </p:txBody>
      </p:sp>
      <p:pic>
        <p:nvPicPr>
          <p:cNvPr id="6" name="Picture 2" descr="Effective Communication Strategies: 10 Ways To Improve | Insperity">
            <a:extLst>
              <a:ext uri="{FF2B5EF4-FFF2-40B4-BE49-F238E27FC236}">
                <a16:creationId xmlns:a16="http://schemas.microsoft.com/office/drawing/2014/main" id="{415C10D4-F359-A150-B882-BD5A8A69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89" y="2503842"/>
            <a:ext cx="5087228" cy="266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C8C658C-B046-68EC-0E40-1D9180CC2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357830" y="1240631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DFDEDA55-833E-1611-F91E-22779CE68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349478" y="2067158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1CB7CBCE-8F32-AE86-F215-B23887F368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969981" y="2487303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6ECDF59A-4878-D2EA-B5A8-BA302EF03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969982" y="2822718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FAB18D75-ED89-7E3F-5BD7-A9575A581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969982" y="3168457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50667A26-C542-32BD-D261-D59AA94D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969983" y="3508063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55B1A53E-3E48-5359-BF64-CFD9F7542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969978" y="3859366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A99D5E4-F015-AF75-28E1-EB3683331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969977" y="4191518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4241B1FE-5E5F-2382-7171-7F6668305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969978" y="4538839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9E835A84-977A-E371-3544-8F213644E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969980" y="4886160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C4DBFFA9-8BA0-6E6A-B309-E819B287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gray">
          <a:xfrm rot="2700000">
            <a:off x="969981" y="5228061"/>
            <a:ext cx="168741" cy="168741"/>
          </a:xfrm>
          <a:custGeom>
            <a:avLst/>
            <a:gdLst>
              <a:gd name="connsiteX0" fmla="*/ 727075 w 769336"/>
              <a:gd name="connsiteY0" fmla="*/ 769335 h 769335"/>
              <a:gd name="connsiteX1" fmla="*/ 727076 w 769336"/>
              <a:gd name="connsiteY1" fmla="*/ 769335 h 769335"/>
              <a:gd name="connsiteX2" fmla="*/ 727076 w 769336"/>
              <a:gd name="connsiteY2" fmla="*/ 769335 h 769335"/>
              <a:gd name="connsiteX3" fmla="*/ 21194 w 769336"/>
              <a:gd name="connsiteY3" fmla="*/ 746144 h 769335"/>
              <a:gd name="connsiteX4" fmla="*/ 21195 w 769336"/>
              <a:gd name="connsiteY4" fmla="*/ 746145 h 769335"/>
              <a:gd name="connsiteX5" fmla="*/ 21195 w 769336"/>
              <a:gd name="connsiteY5" fmla="*/ 746145 h 769335"/>
              <a:gd name="connsiteX6" fmla="*/ 0 w 769336"/>
              <a:gd name="connsiteY6" fmla="*/ 42259 h 769335"/>
              <a:gd name="connsiteX7" fmla="*/ 0 w 769336"/>
              <a:gd name="connsiteY7" fmla="*/ 42259 h 769335"/>
              <a:gd name="connsiteX8" fmla="*/ 0 w 769336"/>
              <a:gd name="connsiteY8" fmla="*/ 42260 h 769335"/>
              <a:gd name="connsiteX9" fmla="*/ 12377 w 769336"/>
              <a:gd name="connsiteY9" fmla="*/ 12378 h 769335"/>
              <a:gd name="connsiteX10" fmla="*/ 42260 w 769336"/>
              <a:gd name="connsiteY10" fmla="*/ 0 h 769335"/>
              <a:gd name="connsiteX11" fmla="*/ 719741 w 769336"/>
              <a:gd name="connsiteY11" fmla="*/ 0 h 769335"/>
              <a:gd name="connsiteX12" fmla="*/ 749624 w 769336"/>
              <a:gd name="connsiteY12" fmla="*/ 12378 h 769335"/>
              <a:gd name="connsiteX13" fmla="*/ 751772 w 769336"/>
              <a:gd name="connsiteY13" fmla="*/ 17564 h 769335"/>
              <a:gd name="connsiteX14" fmla="*/ 756959 w 769336"/>
              <a:gd name="connsiteY14" fmla="*/ 19713 h 769335"/>
              <a:gd name="connsiteX15" fmla="*/ 769336 w 769336"/>
              <a:gd name="connsiteY15" fmla="*/ 49595 h 769335"/>
              <a:gd name="connsiteX16" fmla="*/ 769335 w 769336"/>
              <a:gd name="connsiteY16" fmla="*/ 727075 h 769335"/>
              <a:gd name="connsiteX17" fmla="*/ 756958 w 769336"/>
              <a:gd name="connsiteY17" fmla="*/ 756958 h 769335"/>
              <a:gd name="connsiteX18" fmla="*/ 727076 w 769336"/>
              <a:gd name="connsiteY18" fmla="*/ 769335 h 769335"/>
              <a:gd name="connsiteX19" fmla="*/ 697194 w 769336"/>
              <a:gd name="connsiteY19" fmla="*/ 756958 h 769335"/>
              <a:gd name="connsiteX20" fmla="*/ 684816 w 769336"/>
              <a:gd name="connsiteY20" fmla="*/ 727075 h 769335"/>
              <a:gd name="connsiteX21" fmla="*/ 684816 w 769336"/>
              <a:gd name="connsiteY21" fmla="*/ 142288 h 769335"/>
              <a:gd name="connsiteX22" fmla="*/ 80959 w 769336"/>
              <a:gd name="connsiteY22" fmla="*/ 746144 h 769335"/>
              <a:gd name="connsiteX23" fmla="*/ 51076 w 769336"/>
              <a:gd name="connsiteY23" fmla="*/ 758522 h 769335"/>
              <a:gd name="connsiteX24" fmla="*/ 21195 w 769336"/>
              <a:gd name="connsiteY24" fmla="*/ 746145 h 769335"/>
              <a:gd name="connsiteX25" fmla="*/ 8817 w 769336"/>
              <a:gd name="connsiteY25" fmla="*/ 716263 h 769335"/>
              <a:gd name="connsiteX26" fmla="*/ 21195 w 769336"/>
              <a:gd name="connsiteY26" fmla="*/ 686380 h 769335"/>
              <a:gd name="connsiteX27" fmla="*/ 623055 w 769336"/>
              <a:gd name="connsiteY27" fmla="*/ 84520 h 769335"/>
              <a:gd name="connsiteX28" fmla="*/ 42260 w 769336"/>
              <a:gd name="connsiteY28" fmla="*/ 84519 h 769335"/>
              <a:gd name="connsiteX29" fmla="*/ 12377 w 769336"/>
              <a:gd name="connsiteY29" fmla="*/ 72141 h 769335"/>
              <a:gd name="connsiteX30" fmla="*/ 0 w 769336"/>
              <a:gd name="connsiteY30" fmla="*/ 42259 h 76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9336" h="769335">
                <a:moveTo>
                  <a:pt x="727075" y="769335"/>
                </a:moveTo>
                <a:lnTo>
                  <a:pt x="727076" y="769335"/>
                </a:lnTo>
                <a:lnTo>
                  <a:pt x="727076" y="769335"/>
                </a:lnTo>
                <a:close/>
                <a:moveTo>
                  <a:pt x="21194" y="746144"/>
                </a:moveTo>
                <a:lnTo>
                  <a:pt x="21195" y="746145"/>
                </a:lnTo>
                <a:lnTo>
                  <a:pt x="21195" y="746145"/>
                </a:lnTo>
                <a:close/>
                <a:moveTo>
                  <a:pt x="0" y="42259"/>
                </a:moveTo>
                <a:lnTo>
                  <a:pt x="0" y="42259"/>
                </a:lnTo>
                <a:lnTo>
                  <a:pt x="0" y="42260"/>
                </a:lnTo>
                <a:close/>
                <a:moveTo>
                  <a:pt x="12377" y="12378"/>
                </a:moveTo>
                <a:cubicBezTo>
                  <a:pt x="20025" y="4730"/>
                  <a:pt x="30590" y="0"/>
                  <a:pt x="42260" y="0"/>
                </a:cubicBezTo>
                <a:lnTo>
                  <a:pt x="719741" y="0"/>
                </a:lnTo>
                <a:cubicBezTo>
                  <a:pt x="731411" y="0"/>
                  <a:pt x="741976" y="4730"/>
                  <a:pt x="749624" y="12378"/>
                </a:cubicBezTo>
                <a:lnTo>
                  <a:pt x="751772" y="17564"/>
                </a:lnTo>
                <a:lnTo>
                  <a:pt x="756959" y="19713"/>
                </a:lnTo>
                <a:cubicBezTo>
                  <a:pt x="764606" y="27360"/>
                  <a:pt x="769336" y="37925"/>
                  <a:pt x="769336" y="49595"/>
                </a:cubicBezTo>
                <a:lnTo>
                  <a:pt x="769335" y="727075"/>
                </a:lnTo>
                <a:cubicBezTo>
                  <a:pt x="769335" y="738745"/>
                  <a:pt x="764605" y="749310"/>
                  <a:pt x="756958" y="756958"/>
                </a:cubicBezTo>
                <a:lnTo>
                  <a:pt x="727076" y="769335"/>
                </a:lnTo>
                <a:lnTo>
                  <a:pt x="697194" y="756958"/>
                </a:lnTo>
                <a:cubicBezTo>
                  <a:pt x="689546" y="749310"/>
                  <a:pt x="684816" y="738745"/>
                  <a:pt x="684816" y="727075"/>
                </a:cubicBezTo>
                <a:lnTo>
                  <a:pt x="684816" y="142288"/>
                </a:lnTo>
                <a:lnTo>
                  <a:pt x="80959" y="746144"/>
                </a:lnTo>
                <a:cubicBezTo>
                  <a:pt x="72707" y="754396"/>
                  <a:pt x="61892" y="758522"/>
                  <a:pt x="51076" y="758522"/>
                </a:cubicBezTo>
                <a:lnTo>
                  <a:pt x="21195" y="746145"/>
                </a:lnTo>
                <a:lnTo>
                  <a:pt x="8817" y="716263"/>
                </a:lnTo>
                <a:cubicBezTo>
                  <a:pt x="8817" y="705448"/>
                  <a:pt x="12943" y="694632"/>
                  <a:pt x="21195" y="686380"/>
                </a:cubicBezTo>
                <a:lnTo>
                  <a:pt x="623055" y="84520"/>
                </a:lnTo>
                <a:lnTo>
                  <a:pt x="42260" y="84519"/>
                </a:lnTo>
                <a:cubicBezTo>
                  <a:pt x="30590" y="84519"/>
                  <a:pt x="20025" y="79789"/>
                  <a:pt x="12377" y="72141"/>
                </a:cubicBezTo>
                <a:lnTo>
                  <a:pt x="0" y="42259"/>
                </a:lnTo>
                <a:close/>
              </a:path>
            </a:pathLst>
          </a:custGeom>
          <a:solidFill>
            <a:srgbClr val="777777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63500" tIns="0" rIns="6480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ClrTx/>
              <a:buSzPct val="90000"/>
            </a:pPr>
            <a:endParaRPr lang="en-US" sz="1400" b="1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3A5A8-6C09-068C-51B9-6DAC578F4A1E}"/>
              </a:ext>
            </a:extLst>
          </p:cNvPr>
          <p:cNvSpPr/>
          <p:nvPr/>
        </p:nvSpPr>
        <p:spPr>
          <a:xfrm>
            <a:off x="253753" y="6140442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70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3D0E18-D3C2-500F-EB72-1C6D424640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CAPPS STARR Project Website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023E3-F2D3-AA0D-DD87-74FDEB4527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38744" y="1442802"/>
            <a:ext cx="3061509" cy="437625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0BF278-910C-1E34-3D58-8A58071F7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965424"/>
            <a:ext cx="5098496" cy="58925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2B8F0D-E7E5-DA70-833F-CE0DA24C98AD}"/>
              </a:ext>
            </a:extLst>
          </p:cNvPr>
          <p:cNvSpPr txBox="1"/>
          <p:nvPr/>
        </p:nvSpPr>
        <p:spPr>
          <a:xfrm>
            <a:off x="5504688" y="965424"/>
            <a:ext cx="57955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CAPPS STARR website serves as an information hub for this joint effort between the Comptroller's Fiscal Management Division and Information Technology Division.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website will contain important information on the current project timeline as well as FAQs, which are assembled from questions asked by Texas state agencies and institutions of higher education.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Please feel free to send questions/comments to </a:t>
            </a:r>
            <a:r>
              <a:rPr lang="en-US" dirty="0">
                <a:hlinkClick r:id="rId4"/>
              </a:rPr>
              <a:t>capps.starr@cpa.texas.gov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96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759A64-F350-4713-A423-63BBADCE33B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1376" y="2962870"/>
            <a:ext cx="10229248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CAPPS Financials &amp; HR/Payroll Update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0397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674AC8B-08E5-F238-2EDF-5382C9BC6B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200" y="113475"/>
            <a:ext cx="11103863" cy="4924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0" rIns="9144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CAPPS Roadmap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3B0E29-9AFF-8D95-4397-143F950DB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1092383"/>
            <a:ext cx="11437620" cy="5326380"/>
          </a:xfrm>
          <a:prstGeom prst="rect">
            <a:avLst/>
          </a:prstGeom>
        </p:spPr>
      </p:pic>
      <p:sp>
        <p:nvSpPr>
          <p:cNvPr id="4" name="Text Placeholder 37">
            <a:extLst>
              <a:ext uri="{FF2B5EF4-FFF2-40B4-BE49-F238E27FC236}">
                <a16:creationId xmlns:a16="http://schemas.microsoft.com/office/drawing/2014/main" id="{B5A093EE-9E8E-67CA-961E-915E5812A3BA}"/>
              </a:ext>
            </a:extLst>
          </p:cNvPr>
          <p:cNvSpPr txBox="1">
            <a:spLocks/>
          </p:cNvSpPr>
          <p:nvPr/>
        </p:nvSpPr>
        <p:spPr>
          <a:xfrm>
            <a:off x="2144973" y="1135670"/>
            <a:ext cx="2213278" cy="86822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31F56"/>
                </a:solidFill>
                <a:cs typeface="Segoe UI" panose="020B0502040204020203" pitchFamily="34" charset="0"/>
              </a:rPr>
              <a:t>Image Upgrade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131F56"/>
                </a:solidFill>
                <a:cs typeface="Segoe UI" panose="020B0502040204020203" pitchFamily="34" charset="0"/>
              </a:rPr>
              <a:t>Configuration and testing are underway for the PeopleSoft image upgrade on June 29, 2026. </a:t>
            </a:r>
          </a:p>
        </p:txBody>
      </p:sp>
      <p:sp>
        <p:nvSpPr>
          <p:cNvPr id="5" name="Text Placeholder 37">
            <a:extLst>
              <a:ext uri="{FF2B5EF4-FFF2-40B4-BE49-F238E27FC236}">
                <a16:creationId xmlns:a16="http://schemas.microsoft.com/office/drawing/2014/main" id="{F73EF192-0CE4-E6D5-7056-DAD07556A1EC}"/>
              </a:ext>
            </a:extLst>
          </p:cNvPr>
          <p:cNvSpPr txBox="1">
            <a:spLocks/>
          </p:cNvSpPr>
          <p:nvPr/>
        </p:nvSpPr>
        <p:spPr>
          <a:xfrm>
            <a:off x="2473943" y="2698830"/>
            <a:ext cx="2075166" cy="8027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31F56"/>
                </a:solidFill>
                <a:cs typeface="Segoe UI" panose="020B0502040204020203" pitchFamily="34" charset="0"/>
              </a:rPr>
              <a:t>CAPPS Recruit – Go Live #1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131F56"/>
                </a:solidFill>
                <a:cs typeface="Segoe UI" panose="020B0502040204020203" pitchFamily="34" charset="0"/>
              </a:rPr>
              <a:t>TAM/CG implementation preparation is underway for Phase 1 on June 29, 2026.  </a:t>
            </a:r>
          </a:p>
        </p:txBody>
      </p:sp>
      <p:sp>
        <p:nvSpPr>
          <p:cNvPr id="6" name="Text Placeholder 37">
            <a:extLst>
              <a:ext uri="{FF2B5EF4-FFF2-40B4-BE49-F238E27FC236}">
                <a16:creationId xmlns:a16="http://schemas.microsoft.com/office/drawing/2014/main" id="{8B7F326B-24F0-B964-B49A-262434E3C90C}"/>
              </a:ext>
            </a:extLst>
          </p:cNvPr>
          <p:cNvSpPr txBox="1">
            <a:spLocks/>
          </p:cNvSpPr>
          <p:nvPr/>
        </p:nvSpPr>
        <p:spPr>
          <a:xfrm>
            <a:off x="7942008" y="4118010"/>
            <a:ext cx="2419135" cy="73152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31F56"/>
                </a:solidFill>
                <a:cs typeface="Segoe UI" panose="020B0502040204020203" pitchFamily="34" charset="0"/>
              </a:rPr>
              <a:t>Reporting Strategy: ADDA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131F56"/>
                </a:solidFill>
                <a:cs typeface="Segoe UI" panose="020B0502040204020203" pitchFamily="34" charset="0"/>
              </a:rPr>
              <a:t>Agency Direct Data Connect implementations are in progress. </a:t>
            </a: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8A38D615-5DE2-2C64-5BA7-7EE7180974D7}"/>
              </a:ext>
            </a:extLst>
          </p:cNvPr>
          <p:cNvSpPr txBox="1">
            <a:spLocks/>
          </p:cNvSpPr>
          <p:nvPr/>
        </p:nvSpPr>
        <p:spPr>
          <a:xfrm>
            <a:off x="5719269" y="2713387"/>
            <a:ext cx="2117262" cy="73152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31F56"/>
                </a:solidFill>
                <a:cs typeface="Segoe UI" panose="020B0502040204020203" pitchFamily="34" charset="0"/>
              </a:rPr>
              <a:t>TDCJ HR/Payroll Deployment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131F56"/>
                </a:solidFill>
                <a:cs typeface="Segoe UI" panose="020B0502040204020203" pitchFamily="34" charset="0"/>
              </a:rPr>
              <a:t>TDCJ go-live on CAPPS HR/Payroll on July 13, 2026. </a:t>
            </a:r>
          </a:p>
        </p:txBody>
      </p:sp>
      <p:sp>
        <p:nvSpPr>
          <p:cNvPr id="8" name="Text Placeholder 37">
            <a:extLst>
              <a:ext uri="{FF2B5EF4-FFF2-40B4-BE49-F238E27FC236}">
                <a16:creationId xmlns:a16="http://schemas.microsoft.com/office/drawing/2014/main" id="{21AE8352-C4D1-DCE0-C04A-BF1781885FDB}"/>
              </a:ext>
            </a:extLst>
          </p:cNvPr>
          <p:cNvSpPr txBox="1">
            <a:spLocks/>
          </p:cNvSpPr>
          <p:nvPr/>
        </p:nvSpPr>
        <p:spPr>
          <a:xfrm>
            <a:off x="5277162" y="5576475"/>
            <a:ext cx="2258792" cy="63123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31F56"/>
                </a:solidFill>
                <a:cs typeface="Segoe UI" panose="020B0502040204020203" pitchFamily="34" charset="0"/>
              </a:rPr>
              <a:t>Legacy Fiscal Modernization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131F56"/>
                </a:solidFill>
                <a:cs typeface="Segoe UI" panose="020B0502040204020203" pitchFamily="34" charset="0"/>
              </a:rPr>
              <a:t>CAPPS STARR Financials upgrades and STARR Go-Live – Sept. 1, 2027</a:t>
            </a:r>
          </a:p>
        </p:txBody>
      </p:sp>
      <p:sp>
        <p:nvSpPr>
          <p:cNvPr id="9" name="Text Placeholder 37">
            <a:extLst>
              <a:ext uri="{FF2B5EF4-FFF2-40B4-BE49-F238E27FC236}">
                <a16:creationId xmlns:a16="http://schemas.microsoft.com/office/drawing/2014/main" id="{548B8DFB-E30B-FEB4-2CE3-2D8E37A6A70F}"/>
              </a:ext>
            </a:extLst>
          </p:cNvPr>
          <p:cNvSpPr txBox="1">
            <a:spLocks/>
          </p:cNvSpPr>
          <p:nvPr/>
        </p:nvSpPr>
        <p:spPr>
          <a:xfrm>
            <a:off x="8961830" y="2720596"/>
            <a:ext cx="2156204" cy="69327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31F56"/>
                </a:solidFill>
                <a:cs typeface="Segoe UI" panose="020B0502040204020203" pitchFamily="34" charset="0"/>
              </a:rPr>
              <a:t>CAPPS Recruit – Go Live #2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131F56"/>
                </a:solidFill>
                <a:cs typeface="Segoe UI" panose="020B0502040204020203" pitchFamily="34" charset="0"/>
              </a:rPr>
              <a:t>TAM/CG implementations Phase 2 go-live on July 20, 2026.  </a:t>
            </a:r>
          </a:p>
        </p:txBody>
      </p:sp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069BC779-58FF-A320-4E2A-B5365AA8BC84}"/>
              </a:ext>
            </a:extLst>
          </p:cNvPr>
          <p:cNvSpPr txBox="1">
            <a:spLocks/>
          </p:cNvSpPr>
          <p:nvPr/>
        </p:nvSpPr>
        <p:spPr>
          <a:xfrm>
            <a:off x="3817246" y="4144246"/>
            <a:ext cx="2117262" cy="73152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31F56"/>
                </a:solidFill>
                <a:cs typeface="Segoe UI" panose="020B0502040204020203" pitchFamily="34" charset="0"/>
              </a:rPr>
              <a:t>ERS Financials Deployment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131F56"/>
                </a:solidFill>
                <a:cs typeface="Segoe UI" panose="020B0502040204020203" pitchFamily="34" charset="0"/>
              </a:rPr>
              <a:t>ERS go-live on CAPPS Financials on Sept. 1, 2026. </a:t>
            </a:r>
          </a:p>
        </p:txBody>
      </p:sp>
      <p:sp>
        <p:nvSpPr>
          <p:cNvPr id="11" name="Text Placeholder 37">
            <a:extLst>
              <a:ext uri="{FF2B5EF4-FFF2-40B4-BE49-F238E27FC236}">
                <a16:creationId xmlns:a16="http://schemas.microsoft.com/office/drawing/2014/main" id="{BF9C7AD4-3E20-A7E0-7DB5-C187568F1D3E}"/>
              </a:ext>
            </a:extLst>
          </p:cNvPr>
          <p:cNvSpPr txBox="1">
            <a:spLocks/>
          </p:cNvSpPr>
          <p:nvPr/>
        </p:nvSpPr>
        <p:spPr>
          <a:xfrm>
            <a:off x="1402213" y="5582004"/>
            <a:ext cx="2180659" cy="71774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131F56"/>
                </a:solidFill>
                <a:cs typeface="Segoe UI" panose="020B0502040204020203" pitchFamily="34" charset="0"/>
              </a:rPr>
              <a:t>Home Page Redesign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100" dirty="0">
                <a:solidFill>
                  <a:srgbClr val="131F56"/>
                </a:solidFill>
                <a:cs typeface="Segoe UI" panose="020B0502040204020203" pitchFamily="34" charset="0"/>
              </a:rPr>
              <a:t>Refresh look and feel of the CAPPS landing page – Summer 2027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4914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0E17E-F9DC-849A-156A-78ED40966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44" y="2580766"/>
            <a:ext cx="7610856" cy="426165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7199CD-B3EE-CA37-660E-A5B7FCF572FE}"/>
              </a:ext>
            </a:extLst>
          </p:cNvPr>
          <p:cNvSpPr txBox="1">
            <a:spLocks/>
          </p:cNvSpPr>
          <p:nvPr/>
        </p:nvSpPr>
        <p:spPr>
          <a:xfrm>
            <a:off x="146304" y="1709928"/>
            <a:ext cx="4325112" cy="452431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Talent Acquisition Management (TAM) and Candidate Gateway (CG)</a:t>
            </a:r>
          </a:p>
        </p:txBody>
      </p:sp>
    </p:spTree>
    <p:extLst>
      <p:ext uri="{BB962C8B-B14F-4D97-AF65-F5344CB8AC3E}">
        <p14:creationId xmlns:p14="http://schemas.microsoft.com/office/powerpoint/2010/main" val="4129278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D091F4-EF40-7A28-57F8-C9B96B7CDCAC}"/>
              </a:ext>
            </a:extLst>
          </p:cNvPr>
          <p:cNvSpPr txBox="1"/>
          <p:nvPr/>
        </p:nvSpPr>
        <p:spPr>
          <a:xfrm>
            <a:off x="242888" y="128588"/>
            <a:ext cx="1128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Agency Direct Data Access (ADDA) Architecture Diagram </a:t>
            </a:r>
            <a:endParaRPr lang="en-US" sz="28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61951BD-9D8E-8E6E-1DC8-272950102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838200"/>
            <a:ext cx="12065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676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E40437-6DBD-0CCF-087F-6F009E9440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TSABAA Member Survey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A2E5F5-92E2-69F5-11F7-1D4CACA6FAA5}"/>
              </a:ext>
            </a:extLst>
          </p:cNvPr>
          <p:cNvSpPr/>
          <p:nvPr/>
        </p:nvSpPr>
        <p:spPr>
          <a:xfrm>
            <a:off x="323273" y="6419273"/>
            <a:ext cx="665018" cy="350983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0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805C2-BBE3-48D9-0563-C12E35729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616" y="1616364"/>
            <a:ext cx="9071912" cy="515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756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759A64-F350-4713-A423-63BBADCE33B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81376" y="2962870"/>
            <a:ext cx="10229248" cy="9233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alibri" panose="020F0502020204030204" pitchFamily="34" charset="0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667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46B9E6-33BE-1759-277D-4DA1054E0D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Primary Concerns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D5B00-0959-8748-EDE1-C8B44EF37D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400"/>
              </a:spcAft>
            </a:pPr>
            <a:r>
              <a:rPr lang="en-US" sz="2200" b="1" dirty="0"/>
              <a:t>Integration</a:t>
            </a:r>
            <a:r>
              <a:rPr lang="en-US" sz="2200" dirty="0"/>
              <a:t> – Will CAPPS STARR work with our current systems?</a:t>
            </a:r>
          </a:p>
          <a:p>
            <a:pPr lvl="1"/>
            <a:r>
              <a:rPr lang="en-US" sz="1900" dirty="0"/>
              <a:t>Integration with agency’s internal applications (PeopleSoft, pension systems, etc.)</a:t>
            </a:r>
          </a:p>
          <a:p>
            <a:pPr lvl="1"/>
            <a:r>
              <a:rPr lang="en-US" sz="1900" dirty="0"/>
              <a:t>Integration with CPA’s CAPPS PeopleSoft Financials</a:t>
            </a:r>
          </a:p>
          <a:p>
            <a:pPr lvl="1"/>
            <a:r>
              <a:rPr lang="en-US" sz="1900" dirty="0"/>
              <a:t>Existing interface preservation</a:t>
            </a:r>
          </a:p>
          <a:p>
            <a:pPr marL="457200" lvl="1" indent="0">
              <a:buNone/>
            </a:pPr>
            <a:endParaRPr lang="en-US" sz="1800" dirty="0"/>
          </a:p>
          <a:p>
            <a:pPr>
              <a:spcAft>
                <a:spcPts val="400"/>
              </a:spcAft>
            </a:pPr>
            <a:r>
              <a:rPr lang="en-US" sz="2200" b="1" dirty="0"/>
              <a:t>Functionality</a:t>
            </a:r>
            <a:r>
              <a:rPr lang="en-US" sz="2200" dirty="0"/>
              <a:t> – Will we lose critical capabilities?</a:t>
            </a:r>
          </a:p>
          <a:p>
            <a:pPr lvl="1"/>
            <a:r>
              <a:rPr lang="en-US" sz="1900" dirty="0"/>
              <a:t>USAS screen 62 (comprehensive appropriation view)</a:t>
            </a:r>
          </a:p>
          <a:p>
            <a:pPr lvl="1"/>
            <a:r>
              <a:rPr lang="en-US" sz="1900" dirty="0"/>
              <a:t>SIRS queries, DAFR reports, and other reports</a:t>
            </a:r>
          </a:p>
          <a:p>
            <a:pPr lvl="1"/>
            <a:r>
              <a:rPr lang="en-US" sz="1900" dirty="0"/>
              <a:t>Real-time vs. overnight data access</a:t>
            </a:r>
          </a:p>
          <a:p>
            <a:pPr lvl="1"/>
            <a:r>
              <a:rPr lang="en-US" sz="1900" dirty="0"/>
              <a:t>Data upload capabilities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FAFC19-5FD7-74BF-EBF1-7DA2089322F9}"/>
              </a:ext>
            </a:extLst>
          </p:cNvPr>
          <p:cNvSpPr/>
          <p:nvPr/>
        </p:nvSpPr>
        <p:spPr>
          <a:xfrm>
            <a:off x="253753" y="6218935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55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46B9E6-33BE-1759-277D-4DA1054E0D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Primary Concerns </a:t>
            </a:r>
            <a:r>
              <a:rPr lang="en-US" dirty="0"/>
              <a:t>(continued)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D5B00-0959-8748-EDE1-C8B44EF37D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400" b="1" dirty="0"/>
              <a:t>Implementation </a:t>
            </a:r>
            <a:r>
              <a:rPr lang="en-US" sz="2400" dirty="0"/>
              <a:t>–</a:t>
            </a:r>
            <a:r>
              <a:rPr lang="en-US" sz="2400" b="1" dirty="0"/>
              <a:t> </a:t>
            </a:r>
            <a:r>
              <a:rPr lang="en-US" sz="2400" dirty="0"/>
              <a:t>We have questions around timeline and resources</a:t>
            </a:r>
            <a:r>
              <a:rPr lang="en-US" sz="2200" dirty="0"/>
              <a:t>.</a:t>
            </a:r>
          </a:p>
          <a:p>
            <a:pPr lvl="1">
              <a:lnSpc>
                <a:spcPct val="100000"/>
              </a:lnSpc>
            </a:pPr>
            <a:r>
              <a:rPr lang="en-US" sz="1900" dirty="0"/>
              <a:t>How long will transition take?</a:t>
            </a:r>
          </a:p>
          <a:p>
            <a:pPr lvl="1">
              <a:lnSpc>
                <a:spcPct val="100000"/>
              </a:lnSpc>
            </a:pPr>
            <a:r>
              <a:rPr lang="en-US" sz="1900" dirty="0"/>
              <a:t>Staggered vs. simultaneous rollout?</a:t>
            </a:r>
          </a:p>
          <a:p>
            <a:pPr lvl="1">
              <a:lnSpc>
                <a:spcPct val="100000"/>
              </a:lnSpc>
            </a:pPr>
            <a:r>
              <a:rPr lang="en-US" sz="1900" dirty="0"/>
              <a:t>Agency resource commitment required</a:t>
            </a:r>
          </a:p>
          <a:p>
            <a:pPr lvl="1">
              <a:lnSpc>
                <a:spcPct val="100000"/>
              </a:lnSpc>
            </a:pPr>
            <a:r>
              <a:rPr lang="en-US" sz="1900" dirty="0"/>
              <a:t>Parallel systems during transition?</a:t>
            </a:r>
          </a:p>
          <a:p>
            <a:pPr marL="457200" lvl="1" indent="0">
              <a:buNone/>
            </a:pPr>
            <a:endParaRPr lang="en-US" sz="1800" dirty="0">
              <a:highlight>
                <a:srgbClr val="FFFF00"/>
              </a:highlight>
            </a:endParaRPr>
          </a:p>
          <a:p>
            <a:pPr>
              <a:spcAft>
                <a:spcPts val="400"/>
              </a:spcAft>
            </a:pPr>
            <a:r>
              <a:rPr lang="en-US" sz="2400" b="1" dirty="0"/>
              <a:t>Change Management </a:t>
            </a:r>
            <a:r>
              <a:rPr lang="en-US" sz="2400" dirty="0"/>
              <a:t>– We need to talk about training and user adoption. </a:t>
            </a:r>
          </a:p>
          <a:p>
            <a:pPr lvl="1"/>
            <a:r>
              <a:rPr lang="en-US" sz="1900" dirty="0"/>
              <a:t>Adequate training availability</a:t>
            </a:r>
          </a:p>
          <a:p>
            <a:pPr lvl="1"/>
            <a:r>
              <a:rPr lang="en-US" sz="1900" dirty="0"/>
              <a:t>Resistance from long-term USAS users</a:t>
            </a:r>
          </a:p>
          <a:p>
            <a:pPr lvl="1"/>
            <a:r>
              <a:rPr lang="en-US" sz="1900" dirty="0"/>
              <a:t>Concerns around complexity </a:t>
            </a:r>
          </a:p>
          <a:p>
            <a:pPr lvl="1"/>
            <a:r>
              <a:rPr lang="en-US" sz="1900" dirty="0"/>
              <a:t>Learning curve expectations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E14F17-32F5-B995-6DEB-A478E1A0ED88}"/>
              </a:ext>
            </a:extLst>
          </p:cNvPr>
          <p:cNvSpPr/>
          <p:nvPr/>
        </p:nvSpPr>
        <p:spPr>
          <a:xfrm>
            <a:off x="327385" y="6218935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91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DF44DF-223D-8BE5-B192-CFF8E11609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What Agencies Need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41ABE-FCC0-AD5A-13ED-BC6D52DC8F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numCol="2">
            <a:normAutofit fontScale="85000" lnSpcReduction="20000"/>
          </a:bodyPr>
          <a:lstStyle/>
          <a:p>
            <a:pPr>
              <a:spcAft>
                <a:spcPts val="400"/>
              </a:spcAft>
            </a:pPr>
            <a:r>
              <a:rPr lang="en-US" sz="3100" b="1" dirty="0"/>
              <a:t>Training</a:t>
            </a:r>
            <a:r>
              <a:rPr lang="en-US" sz="3100" dirty="0"/>
              <a:t> - Education &amp; Documentation Requests</a:t>
            </a:r>
          </a:p>
          <a:p>
            <a:pPr lvl="1"/>
            <a:r>
              <a:rPr lang="en-US" sz="2700" dirty="0"/>
              <a:t>User manuals and desk aids</a:t>
            </a:r>
          </a:p>
          <a:p>
            <a:pPr lvl="1"/>
            <a:r>
              <a:rPr lang="en-US" sz="2500" dirty="0"/>
              <a:t>Training resources (basic to advanced)</a:t>
            </a:r>
          </a:p>
          <a:p>
            <a:pPr lvl="1"/>
            <a:r>
              <a:rPr lang="en-US" sz="2500" dirty="0"/>
              <a:t>Change management communication</a:t>
            </a:r>
          </a:p>
          <a:p>
            <a:pPr lvl="1"/>
            <a:r>
              <a:rPr lang="en-US" sz="2500" dirty="0"/>
              <a:t>"Keep it basic - don't assume we know everything”</a:t>
            </a:r>
          </a:p>
          <a:p>
            <a:pPr marL="457200" lvl="1" indent="0">
              <a:buNone/>
            </a:pPr>
            <a:endParaRPr lang="en-US" sz="2300" dirty="0"/>
          </a:p>
          <a:p>
            <a:pPr>
              <a:spcAft>
                <a:spcPts val="400"/>
              </a:spcAft>
            </a:pPr>
            <a:r>
              <a:rPr lang="en-US" sz="3100" b="1" dirty="0"/>
              <a:t>Technical Information </a:t>
            </a:r>
            <a:r>
              <a:rPr lang="en-US" sz="3100" dirty="0"/>
              <a:t>- System Details and Specifications</a:t>
            </a:r>
          </a:p>
          <a:p>
            <a:pPr lvl="1"/>
            <a:r>
              <a:rPr lang="en-US" sz="2500" dirty="0"/>
              <a:t>What stays the same vs. what changes</a:t>
            </a:r>
          </a:p>
          <a:p>
            <a:pPr lvl="1"/>
            <a:r>
              <a:rPr lang="en-US" sz="2500" dirty="0"/>
              <a:t>Field specifications and data maps</a:t>
            </a:r>
          </a:p>
          <a:p>
            <a:pPr lvl="1"/>
            <a:r>
              <a:rPr lang="en-US" sz="2500" dirty="0"/>
              <a:t>Test/sandbox environment access</a:t>
            </a:r>
          </a:p>
          <a:p>
            <a:pPr lvl="1"/>
            <a:r>
              <a:rPr lang="en-US" sz="2500" dirty="0"/>
              <a:t>Prototype screens and reports</a:t>
            </a:r>
          </a:p>
          <a:p>
            <a:pPr>
              <a:spcAft>
                <a:spcPts val="400"/>
              </a:spcAft>
            </a:pPr>
            <a:r>
              <a:rPr lang="en-US" sz="3100" b="1" dirty="0"/>
              <a:t>Demonstrations</a:t>
            </a:r>
            <a:r>
              <a:rPr lang="en-US" sz="3100" dirty="0"/>
              <a:t> - Show Us How It Works</a:t>
            </a:r>
          </a:p>
          <a:p>
            <a:pPr lvl="1"/>
            <a:r>
              <a:rPr lang="en-US" sz="2500" dirty="0"/>
              <a:t>Live demo sessions with Q&amp;A</a:t>
            </a:r>
          </a:p>
          <a:p>
            <a:pPr lvl="1"/>
            <a:r>
              <a:rPr lang="en-US" sz="2500" dirty="0"/>
              <a:t>Phase 1 feature overview</a:t>
            </a:r>
          </a:p>
          <a:p>
            <a:pPr lvl="1"/>
            <a:r>
              <a:rPr lang="en-US" sz="2500" dirty="0"/>
              <a:t>Comparison with current systems</a:t>
            </a:r>
          </a:p>
          <a:p>
            <a:pPr lvl="1"/>
            <a:r>
              <a:rPr lang="en-US" sz="2500" dirty="0"/>
              <a:t>Use case walkthroughs</a:t>
            </a:r>
          </a:p>
          <a:p>
            <a:endParaRPr lang="en-US" sz="3100" dirty="0"/>
          </a:p>
          <a:p>
            <a:pPr>
              <a:spcAft>
                <a:spcPts val="400"/>
              </a:spcAft>
            </a:pPr>
            <a:r>
              <a:rPr lang="en-US" sz="3100" b="1" dirty="0"/>
              <a:t>Communication </a:t>
            </a:r>
            <a:r>
              <a:rPr lang="en-US" sz="3100" dirty="0"/>
              <a:t>- Keep Us Informed</a:t>
            </a:r>
          </a:p>
          <a:p>
            <a:pPr lvl="1"/>
            <a:r>
              <a:rPr lang="en-US" sz="2500" dirty="0"/>
              <a:t>Regular progress updates</a:t>
            </a:r>
          </a:p>
          <a:p>
            <a:pPr lvl="1"/>
            <a:r>
              <a:rPr lang="en-US" sz="2500" dirty="0"/>
              <a:t>Implementation timeline and milestones</a:t>
            </a:r>
          </a:p>
          <a:p>
            <a:pPr lvl="1"/>
            <a:r>
              <a:rPr lang="en-US" sz="2500" dirty="0"/>
              <a:t>Technical and functional changes</a:t>
            </a:r>
          </a:p>
          <a:p>
            <a:pPr lvl="1"/>
            <a:r>
              <a:rPr lang="en-US" sz="2500" dirty="0"/>
              <a:t>Early warning of required agency actions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26D8BD-73B5-0DE3-B3DF-DD2E8D615760}"/>
              </a:ext>
            </a:extLst>
          </p:cNvPr>
          <p:cNvSpPr/>
          <p:nvPr/>
        </p:nvSpPr>
        <p:spPr>
          <a:xfrm>
            <a:off x="327385" y="6147816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19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B13BA5-2A36-4AD0-DC5D-7C5FF39A2A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Addressing Agency Concerns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A4DC3-1CB5-F2AA-9145-AC9F9FF021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3961" y="881401"/>
            <a:ext cx="10408507" cy="2499026"/>
          </a:xfrm>
        </p:spPr>
        <p:txBody>
          <a:bodyPr/>
          <a:lstStyle/>
          <a:p>
            <a:endParaRPr lang="en-US" dirty="0"/>
          </a:p>
          <a:p>
            <a:pPr marL="0" indent="0">
              <a:spcAft>
                <a:spcPts val="400"/>
              </a:spcAft>
              <a:buNone/>
            </a:pPr>
            <a:r>
              <a:rPr lang="en-US" b="1" dirty="0"/>
              <a:t>In your own words…</a:t>
            </a:r>
          </a:p>
          <a:p>
            <a:r>
              <a:rPr lang="en-US" dirty="0"/>
              <a:t>"Just keep communication open every step of the way and keep it basic.“</a:t>
            </a:r>
          </a:p>
          <a:p>
            <a:r>
              <a:rPr lang="en-US" dirty="0"/>
              <a:t>"Will there be a comparable substitute for USAS's 62 screen that shows the whole picture?“</a:t>
            </a:r>
          </a:p>
          <a:p>
            <a:r>
              <a:rPr lang="en-US" dirty="0"/>
              <a:t>"Will we be able to complete our recons as we have done in the past?“</a:t>
            </a:r>
          </a:p>
          <a:p>
            <a:r>
              <a:rPr lang="en-US" dirty="0"/>
              <a:t>"USAS users that have been in the system since conception simply don't want to convert."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BC10049-8FB4-BC3C-BA6E-9727A1A9822E}"/>
              </a:ext>
            </a:extLst>
          </p:cNvPr>
          <p:cNvSpPr txBox="1">
            <a:spLocks/>
          </p:cNvSpPr>
          <p:nvPr/>
        </p:nvSpPr>
        <p:spPr>
          <a:xfrm>
            <a:off x="333961" y="3617587"/>
            <a:ext cx="10408507" cy="437625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b="1" dirty="0"/>
              <a:t>What I am hearing…</a:t>
            </a:r>
          </a:p>
          <a:p>
            <a:r>
              <a:rPr lang="en-US" dirty="0"/>
              <a:t>Cautious optimism mixed with anxiety</a:t>
            </a:r>
          </a:p>
          <a:p>
            <a:r>
              <a:rPr lang="en-US" dirty="0"/>
              <a:t>Recognition that upgrade is needed</a:t>
            </a:r>
          </a:p>
          <a:p>
            <a:r>
              <a:rPr lang="en-US" dirty="0"/>
              <a:t>Fear of losing established workflows</a:t>
            </a:r>
          </a:p>
          <a:p>
            <a:r>
              <a:rPr lang="en-US" dirty="0"/>
              <a:t>Strong desire for agency input in design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b="1" dirty="0"/>
              <a:t>How CPA can address it…</a:t>
            </a:r>
          </a:p>
          <a:p>
            <a:r>
              <a:rPr lang="en-US" dirty="0"/>
              <a:t>Establish regular communication cadence</a:t>
            </a:r>
          </a:p>
          <a:p>
            <a:r>
              <a:rPr lang="en-US" dirty="0"/>
              <a:t>Provide early access to training materials</a:t>
            </a:r>
          </a:p>
          <a:p>
            <a:r>
              <a:rPr lang="en-US" dirty="0"/>
              <a:t>Create agency advisory groups</a:t>
            </a:r>
          </a:p>
          <a:p>
            <a:r>
              <a:rPr lang="en-US" dirty="0"/>
              <a:t>Develop detailed implementation roadmap</a:t>
            </a:r>
          </a:p>
          <a:p>
            <a:r>
              <a:rPr lang="en-US" dirty="0"/>
              <a:t>Demonstrate functionality preservation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6E13F6-466D-F6C1-0023-235AC56C235C}"/>
              </a:ext>
            </a:extLst>
          </p:cNvPr>
          <p:cNvSpPr/>
          <p:nvPr/>
        </p:nvSpPr>
        <p:spPr>
          <a:xfrm>
            <a:off x="333961" y="6129343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5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4BB2B9-C897-6A85-2DAF-9230719C76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Project Overview &amp; Objectives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E13B19-BF7D-A3D0-FE1F-1C036007D132}"/>
              </a:ext>
            </a:extLst>
          </p:cNvPr>
          <p:cNvSpPr/>
          <p:nvPr/>
        </p:nvSpPr>
        <p:spPr>
          <a:xfrm>
            <a:off x="323273" y="6419273"/>
            <a:ext cx="665018" cy="350983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83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B09958-81BB-5D71-91B1-C262BCBFC1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Project Background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26FC9-F092-841C-3846-5B05E5AAD4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30063" y="6419850"/>
            <a:ext cx="261937" cy="1365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lang="en-GB" sz="900" kern="1200" noProof="0" smtClean="0">
                <a:solidFill>
                  <a:srgbClr val="E6E6E6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5A3C56-E491-49B2-93F3-63532DF516BC}" type="slidenum">
              <a:rPr lang="en-US" smtClean="0"/>
              <a:pPr/>
              <a:t>9</a:t>
            </a:fld>
            <a:endParaRPr lang="en-US" noProof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2343732-7E5A-F11D-2C8D-BF63138B2D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767802" y="1520664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7230FD-5114-34D7-FE26-A8F6E23D6B4C}"/>
              </a:ext>
            </a:extLst>
          </p:cNvPr>
          <p:cNvSpPr/>
          <p:nvPr/>
        </p:nvSpPr>
        <p:spPr>
          <a:xfrm>
            <a:off x="1395893" y="2161778"/>
            <a:ext cx="483910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Centralized Accounting and Payroll/Personnel System (CAPPS) is the official name of the statewide Enterprise Resource Planning (ERP) system directed by Texas CPA.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26C07B-DB41-CDAF-5A0F-0269EBE32A10}"/>
              </a:ext>
            </a:extLst>
          </p:cNvPr>
          <p:cNvSpPr>
            <a:spLocks/>
          </p:cNvSpPr>
          <p:nvPr/>
        </p:nvSpPr>
        <p:spPr>
          <a:xfrm>
            <a:off x="1393757" y="1558095"/>
            <a:ext cx="5200856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b="1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What is CAPPS?</a:t>
            </a:r>
          </a:p>
        </p:txBody>
      </p:sp>
      <p:pic>
        <p:nvPicPr>
          <p:cNvPr id="16" name="Picture 8" descr="A blue letters on a black background&#10;&#10;AI-generated content may be incorrect.">
            <a:extLst>
              <a:ext uri="{FF2B5EF4-FFF2-40B4-BE49-F238E27FC236}">
                <a16:creationId xmlns:a16="http://schemas.microsoft.com/office/drawing/2014/main" id="{FB0DDAC2-3E86-4456-1673-D7979A4F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388" y="3791469"/>
            <a:ext cx="1514267" cy="53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ECA19A9-412E-1745-B830-976BB490D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spect="1"/>
          </p:cNvSpPr>
          <p:nvPr/>
        </p:nvSpPr>
        <p:spPr>
          <a:xfrm>
            <a:off x="766763" y="3883551"/>
            <a:ext cx="356616" cy="351863"/>
          </a:xfrm>
          <a:prstGeom prst="ellipse">
            <a:avLst/>
          </a:prstGeom>
          <a:noFill/>
          <a:ln w="22225">
            <a:solidFill>
              <a:srgbClr val="131F5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>
                <a:sym typeface="Wingdings 3" panose="05040102010807070707" pitchFamily="18" charset="2"/>
              </a:rPr>
              <a:t></a:t>
            </a:r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AC4FEF-FC16-CB2E-AEAF-65BF82FDB290}"/>
              </a:ext>
            </a:extLst>
          </p:cNvPr>
          <p:cNvSpPr>
            <a:spLocks/>
          </p:cNvSpPr>
          <p:nvPr/>
        </p:nvSpPr>
        <p:spPr>
          <a:xfrm>
            <a:off x="1392718" y="3920982"/>
            <a:ext cx="5200856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en-US" b="1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What is CAPPS STARR?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D9EF94-5CBC-28EC-7E26-6C5F03A86BAD}"/>
              </a:ext>
            </a:extLst>
          </p:cNvPr>
          <p:cNvSpPr/>
          <p:nvPr/>
        </p:nvSpPr>
        <p:spPr>
          <a:xfrm>
            <a:off x="1395893" y="4430875"/>
            <a:ext cx="4839109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>
                <a:solidFill>
                  <a:srgbClr val="131F5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of Texas Accounting and Reporting Resource (STARR) is a new system to replace the legacy central accounting system run by CPA that services the official state books, vendor file, and payment processor.</a:t>
            </a:r>
          </a:p>
        </p:txBody>
      </p:sp>
      <p:pic>
        <p:nvPicPr>
          <p:cNvPr id="2050" name="Picture 2" descr="CAPPS">
            <a:extLst>
              <a:ext uri="{FF2B5EF4-FFF2-40B4-BE49-F238E27FC236}">
                <a16:creationId xmlns:a16="http://schemas.microsoft.com/office/drawing/2014/main" id="{533CD69B-C582-2918-5995-CD249D481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854" y="1416928"/>
            <a:ext cx="1524673" cy="55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87E049-51F4-68CD-043C-C7385BE9E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7624" y="1407413"/>
            <a:ext cx="4484168" cy="44754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3EDE2D-A6AF-7385-D080-13C0D8A2944D}"/>
              </a:ext>
            </a:extLst>
          </p:cNvPr>
          <p:cNvSpPr/>
          <p:nvPr/>
        </p:nvSpPr>
        <p:spPr>
          <a:xfrm>
            <a:off x="382715" y="6160801"/>
            <a:ext cx="1124712" cy="51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07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GI x CAPPS STARR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6B77F927EC3F4F97692ACC7060D554" ma:contentTypeVersion="13" ma:contentTypeDescription="Create a new document." ma:contentTypeScope="" ma:versionID="d1d881d242b9df1b36516ee990d0cf49">
  <xsd:schema xmlns:xsd="http://www.w3.org/2001/XMLSchema" xmlns:xs="http://www.w3.org/2001/XMLSchema" xmlns:p="http://schemas.microsoft.com/office/2006/metadata/properties" xmlns:ns2="8f239138-6d8f-47d9-8233-67a993a5d873" xmlns:ns3="2287aafe-6d15-4f84-b518-d5297521ff80" targetNamespace="http://schemas.microsoft.com/office/2006/metadata/properties" ma:root="true" ma:fieldsID="0cfaa9c70cf322d566d7d47c9ee83f19" ns2:_="" ns3:_="">
    <xsd:import namespace="8f239138-6d8f-47d9-8233-67a993a5d873"/>
    <xsd:import namespace="2287aafe-6d15-4f84-b518-d5297521ff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Ta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39138-6d8f-47d9-8233-67a993a5d8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593c1e6-1b19-43fc-8c97-9917042d44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Tag" ma:index="20" nillable="true" ma:displayName="Tag" ma:description="Report Tag for searchability of meeting recordings related to reports covered in a meeting" ma:format="Dropdown" ma:internalName="Tag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7aafe-6d15-4f84-b518-d5297521ff8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7108946-f29d-4ce1-9a2a-ab54e306894b}" ma:internalName="TaxCatchAll" ma:showField="CatchAllData" ma:web="2287aafe-6d15-4f84-b518-d5297521ff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239138-6d8f-47d9-8233-67a993a5d873">
      <Terms xmlns="http://schemas.microsoft.com/office/infopath/2007/PartnerControls"/>
    </lcf76f155ced4ddcb4097134ff3c332f>
    <TaxCatchAll xmlns="2287aafe-6d15-4f84-b518-d5297521ff80" xsi:nil="true"/>
    <Tag xmlns="8f239138-6d8f-47d9-8233-67a993a5d873" xsi:nil="true"/>
  </documentManagement>
</p:properties>
</file>

<file path=customXml/itemProps1.xml><?xml version="1.0" encoding="utf-8"?>
<ds:datastoreItem xmlns:ds="http://schemas.openxmlformats.org/officeDocument/2006/customXml" ds:itemID="{72FCF55F-2EC4-4DCA-8CD2-58BD89B3B5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239138-6d8f-47d9-8233-67a993a5d873"/>
    <ds:schemaRef ds:uri="2287aafe-6d15-4f84-b518-d5297521ff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13F9248-9A31-4184-9F41-626EF8B861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DCE745-309E-4261-A7D5-1195751129F5}">
  <ds:schemaRefs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8f239138-6d8f-47d9-8233-67a993a5d873"/>
    <ds:schemaRef ds:uri="http://schemas.microsoft.com/office/infopath/2007/PartnerControls"/>
    <ds:schemaRef ds:uri="http://schemas.openxmlformats.org/package/2006/metadata/core-properties"/>
    <ds:schemaRef ds:uri="2287aafe-6d15-4f84-b518-d5297521ff80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4af293e6-3850-4258-b2c7-0aa0e3bfa7d9}" enabled="1" method="Privileged" siteId="{b9fec68c-c92d-461e-9a97-3d03a0f18b82}" contentBits="3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1433</Words>
  <Application>Microsoft Office PowerPoint</Application>
  <PresentationFormat>Widescreen</PresentationFormat>
  <Paragraphs>256</Paragraphs>
  <Slides>31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Arial</vt:lpstr>
      <vt:lpstr>Calibri</vt:lpstr>
      <vt:lpstr>Courier New</vt:lpstr>
      <vt:lpstr>Segoe UI</vt:lpstr>
      <vt:lpstr>Verdana</vt:lpstr>
      <vt:lpstr>Wingdings</vt:lpstr>
      <vt:lpstr>Wingdings 3</vt:lpstr>
      <vt:lpstr>CGI x CAPPS STARR Theme</vt:lpstr>
      <vt:lpstr>CAPPS Update</vt:lpstr>
      <vt:lpstr>Project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CGI Advantage – Core Financial Functions</vt:lpstr>
      <vt:lpstr>PowerPoint Presentation</vt:lpstr>
      <vt:lpstr>Modern, Intuitive User Experience</vt:lpstr>
      <vt:lpstr>Modern, Intuitive User Experience</vt:lpstr>
      <vt:lpstr>PowerPoint Presentation</vt:lpstr>
      <vt:lpstr>USAS to Advantage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CAPPS Financials &amp; HR/Payroll Update</vt:lpstr>
      <vt:lpstr>CAPPS Roadmap</vt:lpstr>
      <vt:lpstr>PowerPoint Presentation</vt:lpstr>
      <vt:lpstr>PowerPoint Presentation</vt:lpstr>
      <vt:lpstr>PowerPoint Presentation</vt:lpstr>
      <vt:lpstr>Thank you!</vt:lpstr>
    </vt:vector>
  </TitlesOfParts>
  <Company>CPA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Template CAPPS Presentation — Oct. 23, 2024</dc:title>
  <dc:creator>Texas Comptroller of Public Accounts</dc:creator>
  <cp:lastModifiedBy>Clarisse Roquemore</cp:lastModifiedBy>
  <cp:revision>12</cp:revision>
  <dcterms:created xsi:type="dcterms:W3CDTF">2024-09-03T21:18:10Z</dcterms:created>
  <dcterms:modified xsi:type="dcterms:W3CDTF">2025-12-08T18:30:55Z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16B959E9-6DAC-425B-A169-0106165804CD</vt:lpwstr>
  </property>
  <property fmtid="{D5CDD505-2E9C-101B-9397-08002B2CF9AE}" pid="3" name="ArticulatePath">
    <vt:lpwstr>MasterTmp_CAPPS_Presentations_2024-10-23</vt:lpwstr>
  </property>
  <property fmtid="{D5CDD505-2E9C-101B-9397-08002B2CF9AE}" pid="4" name="ClassificationContentMarkingFooterLocations">
    <vt:lpwstr>Office Theme:3</vt:lpwstr>
  </property>
  <property fmtid="{D5CDD505-2E9C-101B-9397-08002B2CF9AE}" pid="5" name="ClassificationContentMarkingFooterText">
    <vt:lpwstr>Internal</vt:lpwstr>
  </property>
  <property fmtid="{D5CDD505-2E9C-101B-9397-08002B2CF9AE}" pid="6" name="ContentTypeId">
    <vt:lpwstr>0x0101008C6B77F927EC3F4F97692ACC7060D554</vt:lpwstr>
  </property>
  <property fmtid="{D5CDD505-2E9C-101B-9397-08002B2CF9AE}" pid="7" name="MediaServiceImageTags">
    <vt:lpwstr/>
  </property>
</Properties>
</file>