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68D_86BCBEA2.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8" r:id="rId3"/>
    <p:sldId id="272" r:id="rId4"/>
    <p:sldId id="555" r:id="rId5"/>
    <p:sldId id="1671" r:id="rId6"/>
    <p:sldId id="1672" r:id="rId7"/>
    <p:sldId id="274" r:id="rId8"/>
    <p:sldId id="1663" r:id="rId9"/>
    <p:sldId id="275" r:id="rId10"/>
    <p:sldId id="276" r:id="rId11"/>
    <p:sldId id="277" r:id="rId12"/>
    <p:sldId id="1673" r:id="rId13"/>
    <p:sldId id="1674" r:id="rId14"/>
    <p:sldId id="1675" r:id="rId15"/>
    <p:sldId id="278" r:id="rId16"/>
    <p:sldId id="1676" r:id="rId17"/>
    <p:sldId id="1664" r:id="rId18"/>
    <p:sldId id="1666" r:id="rId19"/>
    <p:sldId id="1677" r:id="rId20"/>
    <p:sldId id="1667" r:id="rId21"/>
    <p:sldId id="1669" r:id="rId22"/>
    <p:sldId id="1679" r:id="rId23"/>
    <p:sldId id="1681" r:id="rId24"/>
    <p:sldId id="1678" r:id="rId25"/>
    <p:sldId id="1680" r:id="rId26"/>
    <p:sldId id="25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F3A133-E5B4-2FC0-F355-AB70DA2D8865}" name="Melissa Popkoff" initials="MP" userId="S::Melissa.Popkoff@cpa.texas.gov::f86533f8-ed34-4987-a274-aa90348edd8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6AC78"/>
    <a:srgbClr val="002C43"/>
    <a:srgbClr val="489EB6"/>
    <a:srgbClr val="3D5563"/>
    <a:srgbClr val="8AACBC"/>
    <a:srgbClr val="003857"/>
    <a:srgbClr val="9AD8E5"/>
    <a:srgbClr val="12A0DC"/>
    <a:srgbClr val="3A3E3E"/>
    <a:srgbClr val="4DC0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p:restoredTop sz="81719" autoAdjust="0"/>
  </p:normalViewPr>
  <p:slideViewPr>
    <p:cSldViewPr snapToGrid="0">
      <p:cViewPr varScale="1">
        <p:scale>
          <a:sx n="90" d="100"/>
          <a:sy n="90" d="100"/>
        </p:scale>
        <p:origin x="13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omments/modernComment_68D_86BCBEA2.xml><?xml version="1.0" encoding="utf-8"?>
<p188:cmLst xmlns:a="http://schemas.openxmlformats.org/drawingml/2006/main" xmlns:r="http://schemas.openxmlformats.org/officeDocument/2006/relationships" xmlns:p188="http://schemas.microsoft.com/office/powerpoint/2018/8/main">
  <p188:cm id="{4879CEBE-353C-4C84-8B89-178EC8BD03C4}" authorId="{3EF3A133-E5B4-2FC0-F355-AB70DA2D8865}" created="2025-12-05T14:46:55.768">
    <ac:txMkLst xmlns:ac="http://schemas.microsoft.com/office/drawing/2013/main/command">
      <pc:docMk xmlns:pc="http://schemas.microsoft.com/office/powerpoint/2013/main/command"/>
      <pc:sldMk xmlns:pc="http://schemas.microsoft.com/office/powerpoint/2013/main/command" cId="2260516514" sldId="1677"/>
      <ac:spMk id="3" creationId="{E3818145-F98B-509A-8EE0-2B396B7FA81A}"/>
      <ac:txMk cp="329" len="20">
        <ac:context len="1916" hash="4150201052"/>
      </ac:txMk>
    </ac:txMkLst>
    <p188:pos x="2858426" y="2244719"/>
    <p188:txBody>
      <a:bodyPr/>
      <a:lstStyle/>
      <a:p>
        <a:r>
          <a:rPr lang="en-US"/>
          <a:t>I couldn't get the "f" to format consistently (in black font) but I did try!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28292-3D99-4862-9377-37B4375B9811}" type="datetimeFigureOut">
              <a:rPr lang="en-US" smtClean="0"/>
              <a:t>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7CC7E-6F11-40DC-8E10-5D7289585D20}" type="slidenum">
              <a:rPr lang="en-US" smtClean="0"/>
              <a:t>‹#›</a:t>
            </a:fld>
            <a:endParaRPr lang="en-US"/>
          </a:p>
        </p:txBody>
      </p:sp>
    </p:spTree>
    <p:extLst>
      <p:ext uri="{BB962C8B-B14F-4D97-AF65-F5344CB8AC3E}">
        <p14:creationId xmlns:p14="http://schemas.microsoft.com/office/powerpoint/2010/main" val="1114224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C7CC7E-6F11-40DC-8E10-5D7289585D20}" type="slidenum">
              <a:rPr lang="en-US" smtClean="0"/>
              <a:t>1</a:t>
            </a:fld>
            <a:endParaRPr lang="en-US"/>
          </a:p>
        </p:txBody>
      </p:sp>
    </p:spTree>
    <p:extLst>
      <p:ext uri="{BB962C8B-B14F-4D97-AF65-F5344CB8AC3E}">
        <p14:creationId xmlns:p14="http://schemas.microsoft.com/office/powerpoint/2010/main" val="1863130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Compliance at the issuer level. This is the responsibility of each issuer – each agency that issues debt.</a:t>
            </a:r>
          </a:p>
        </p:txBody>
      </p:sp>
      <p:sp>
        <p:nvSpPr>
          <p:cNvPr id="4" name="Slide Number Placeholder 3"/>
          <p:cNvSpPr>
            <a:spLocks noGrp="1"/>
          </p:cNvSpPr>
          <p:nvPr>
            <p:ph type="sldNum" sz="quarter" idx="5"/>
          </p:nvPr>
        </p:nvSpPr>
        <p:spPr/>
        <p:txBody>
          <a:bodyPr/>
          <a:lstStyle/>
          <a:p>
            <a:fld id="{5EC7CC7E-6F11-40DC-8E10-5D7289585D20}" type="slidenum">
              <a:rPr lang="en-US" smtClean="0"/>
              <a:t>15</a:t>
            </a:fld>
            <a:endParaRPr lang="en-US"/>
          </a:p>
        </p:txBody>
      </p:sp>
    </p:spTree>
    <p:extLst>
      <p:ext uri="{BB962C8B-B14F-4D97-AF65-F5344CB8AC3E}">
        <p14:creationId xmlns:p14="http://schemas.microsoft.com/office/powerpoint/2010/main" val="2097036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C7CC7E-6F11-40DC-8E10-5D7289585D20}" type="slidenum">
              <a:rPr lang="en-US" smtClean="0"/>
              <a:t>16</a:t>
            </a:fld>
            <a:endParaRPr lang="en-US"/>
          </a:p>
        </p:txBody>
      </p:sp>
    </p:spTree>
    <p:extLst>
      <p:ext uri="{BB962C8B-B14F-4D97-AF65-F5344CB8AC3E}">
        <p14:creationId xmlns:p14="http://schemas.microsoft.com/office/powerpoint/2010/main" val="1842951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can’t lie, cheat or steal; you should tell “the truth, the whole truth and nothing but the truth.” Examples: </a:t>
            </a:r>
          </a:p>
        </p:txBody>
      </p:sp>
      <p:sp>
        <p:nvSpPr>
          <p:cNvPr id="4" name="Slide Number Placeholder 3"/>
          <p:cNvSpPr>
            <a:spLocks noGrp="1"/>
          </p:cNvSpPr>
          <p:nvPr>
            <p:ph type="sldNum" sz="quarter" idx="5"/>
          </p:nvPr>
        </p:nvSpPr>
        <p:spPr/>
        <p:txBody>
          <a:bodyPr/>
          <a:lstStyle/>
          <a:p>
            <a:fld id="{5EC7CC7E-6F11-40DC-8E10-5D7289585D20}" type="slidenum">
              <a:rPr lang="en-US" smtClean="0"/>
              <a:t>17</a:t>
            </a:fld>
            <a:endParaRPr lang="en-US"/>
          </a:p>
        </p:txBody>
      </p:sp>
    </p:spTree>
    <p:extLst>
      <p:ext uri="{BB962C8B-B14F-4D97-AF65-F5344CB8AC3E}">
        <p14:creationId xmlns:p14="http://schemas.microsoft.com/office/powerpoint/2010/main" val="3108771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1F487C"/>
                </a:solidFill>
                <a:latin typeface="Lato" panose="020F0502020204030203" pitchFamily="34" charset="0"/>
              </a:rPr>
              <a:t>SEC Staff Legal Bulletin (Feb. 7, 2020) 10b-5 more voluntary disclosure, then in </a:t>
            </a:r>
            <a:r>
              <a:rPr lang="en-US" sz="1800" b="0" i="0" u="none" strike="noStrike" baseline="0" dirty="0">
                <a:latin typeface="Lato" panose="020F0502020204030203" pitchFamily="34" charset="0"/>
              </a:rPr>
              <a:t>May 2020 statement from the SEC encourages voluntary disclosure of COVID-19 impacts and seeks to provide some assurances to issuers and borrowers in making a voluntary disclosure during this time of uncertainty</a:t>
            </a:r>
          </a:p>
          <a:p>
            <a:pPr marR="0" algn="l"/>
            <a:endParaRPr lang="en-US" sz="1800" b="1" i="0" u="none" strike="noStrike" baseline="0" dirty="0">
              <a:latin typeface="Lato" panose="020F0502020204030203" pitchFamily="34" charset="0"/>
            </a:endParaRPr>
          </a:p>
          <a:p>
            <a:pPr marR="0" algn="l"/>
            <a:endParaRPr lang="en-US" dirty="0"/>
          </a:p>
        </p:txBody>
      </p:sp>
      <p:sp>
        <p:nvSpPr>
          <p:cNvPr id="4" name="Slide Number Placeholder 3"/>
          <p:cNvSpPr>
            <a:spLocks noGrp="1"/>
          </p:cNvSpPr>
          <p:nvPr>
            <p:ph type="sldNum" sz="quarter" idx="5"/>
          </p:nvPr>
        </p:nvSpPr>
        <p:spPr/>
        <p:txBody>
          <a:bodyPr/>
          <a:lstStyle/>
          <a:p>
            <a:fld id="{5EC7CC7E-6F11-40DC-8E10-5D7289585D20}" type="slidenum">
              <a:rPr lang="en-US" smtClean="0"/>
              <a:t>18</a:t>
            </a:fld>
            <a:endParaRPr lang="en-US"/>
          </a:p>
        </p:txBody>
      </p:sp>
    </p:spTree>
    <p:extLst>
      <p:ext uri="{BB962C8B-B14F-4D97-AF65-F5344CB8AC3E}">
        <p14:creationId xmlns:p14="http://schemas.microsoft.com/office/powerpoint/2010/main" val="509466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Lists 16 “material events” ; 10 of them say “if material”  The gist of this is that you are supposed to let investors know when things are starting to head south, instead of waiting until after the damage is done.</a:t>
            </a:r>
          </a:p>
        </p:txBody>
      </p:sp>
      <p:sp>
        <p:nvSpPr>
          <p:cNvPr id="4" name="Slide Number Placeholder 3"/>
          <p:cNvSpPr>
            <a:spLocks noGrp="1"/>
          </p:cNvSpPr>
          <p:nvPr>
            <p:ph type="sldNum" sz="quarter" idx="5"/>
          </p:nvPr>
        </p:nvSpPr>
        <p:spPr/>
        <p:txBody>
          <a:bodyPr/>
          <a:lstStyle/>
          <a:p>
            <a:fld id="{5EC7CC7E-6F11-40DC-8E10-5D7289585D20}" type="slidenum">
              <a:rPr lang="en-US" smtClean="0"/>
              <a:t>19</a:t>
            </a:fld>
            <a:endParaRPr lang="en-US"/>
          </a:p>
        </p:txBody>
      </p:sp>
    </p:spTree>
    <p:extLst>
      <p:ext uri="{BB962C8B-B14F-4D97-AF65-F5344CB8AC3E}">
        <p14:creationId xmlns:p14="http://schemas.microsoft.com/office/powerpoint/2010/main" val="2989626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C7CC7E-6F11-40DC-8E10-5D7289585D20}" type="slidenum">
              <a:rPr lang="en-US" smtClean="0"/>
              <a:t>20</a:t>
            </a:fld>
            <a:endParaRPr lang="en-US"/>
          </a:p>
        </p:txBody>
      </p:sp>
    </p:spTree>
    <p:extLst>
      <p:ext uri="{BB962C8B-B14F-4D97-AF65-F5344CB8AC3E}">
        <p14:creationId xmlns:p14="http://schemas.microsoft.com/office/powerpoint/2010/main" val="2153448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Box – this will be on the test!</a:t>
            </a:r>
          </a:p>
          <a:p>
            <a:r>
              <a:rPr lang="en-US" dirty="0"/>
              <a:t>CPA CDA with BRB is required because debt issued in the state of Texas is decentralized.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issuer level, each issuer also has a due diligence call prior to the publication of the Official Statement.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 fact: Corporate issuers file quarterly on a system called EDGAR.</a:t>
            </a:r>
          </a:p>
          <a:p>
            <a:endParaRPr lang="en-US" dirty="0"/>
          </a:p>
        </p:txBody>
      </p:sp>
      <p:sp>
        <p:nvSpPr>
          <p:cNvPr id="4" name="Slide Number Placeholder 3"/>
          <p:cNvSpPr>
            <a:spLocks noGrp="1"/>
          </p:cNvSpPr>
          <p:nvPr>
            <p:ph type="sldNum" sz="quarter" idx="5"/>
          </p:nvPr>
        </p:nvSpPr>
        <p:spPr/>
        <p:txBody>
          <a:bodyPr/>
          <a:lstStyle/>
          <a:p>
            <a:fld id="{5EC7CC7E-6F11-40DC-8E10-5D7289585D20}" type="slidenum">
              <a:rPr lang="en-US" smtClean="0"/>
              <a:t>21</a:t>
            </a:fld>
            <a:endParaRPr lang="en-US"/>
          </a:p>
        </p:txBody>
      </p:sp>
    </p:spTree>
    <p:extLst>
      <p:ext uri="{BB962C8B-B14F-4D97-AF65-F5344CB8AC3E}">
        <p14:creationId xmlns:p14="http://schemas.microsoft.com/office/powerpoint/2010/main" val="3483611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 appendix is dissected into 26 different sections. Some sections have multiple editors. Also, some editors have more than one section sent to them. </a:t>
            </a: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C7CC7E-6F11-40DC-8E10-5D7289585D20}" type="slidenum">
              <a:rPr lang="en-US" smtClean="0"/>
              <a:t>22</a:t>
            </a:fld>
            <a:endParaRPr lang="en-US"/>
          </a:p>
        </p:txBody>
      </p:sp>
    </p:spTree>
    <p:extLst>
      <p:ext uri="{BB962C8B-B14F-4D97-AF65-F5344CB8AC3E}">
        <p14:creationId xmlns:p14="http://schemas.microsoft.com/office/powerpoint/2010/main" val="3245319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C7CC7E-6F11-40DC-8E10-5D7289585D20}" type="slidenum">
              <a:rPr lang="en-US" smtClean="0"/>
              <a:t>2</a:t>
            </a:fld>
            <a:endParaRPr lang="en-US"/>
          </a:p>
        </p:txBody>
      </p:sp>
    </p:spTree>
    <p:extLst>
      <p:ext uri="{BB962C8B-B14F-4D97-AF65-F5344CB8AC3E}">
        <p14:creationId xmlns:p14="http://schemas.microsoft.com/office/powerpoint/2010/main" val="44945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C7CC7E-6F11-40DC-8E10-5D7289585D20}" type="slidenum">
              <a:rPr lang="en-US" smtClean="0"/>
              <a:t>3</a:t>
            </a:fld>
            <a:endParaRPr lang="en-US"/>
          </a:p>
        </p:txBody>
      </p:sp>
    </p:spTree>
    <p:extLst>
      <p:ext uri="{BB962C8B-B14F-4D97-AF65-F5344CB8AC3E}">
        <p14:creationId xmlns:p14="http://schemas.microsoft.com/office/powerpoint/2010/main" val="191927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like ordering your burrito bowl at </a:t>
            </a:r>
            <a:r>
              <a:rPr lang="en-US" dirty="0" err="1"/>
              <a:t>Chipolte</a:t>
            </a:r>
            <a:r>
              <a:rPr lang="en-US" dirty="0"/>
              <a:t>: Mix and Match by choosing one from each row </a:t>
            </a:r>
          </a:p>
        </p:txBody>
      </p:sp>
      <p:sp>
        <p:nvSpPr>
          <p:cNvPr id="4" name="Slide Number Placeholder 3"/>
          <p:cNvSpPr>
            <a:spLocks noGrp="1"/>
          </p:cNvSpPr>
          <p:nvPr>
            <p:ph type="sldNum" sz="quarter" idx="5"/>
          </p:nvPr>
        </p:nvSpPr>
        <p:spPr/>
        <p:txBody>
          <a:bodyPr/>
          <a:lstStyle/>
          <a:p>
            <a:pPr>
              <a:defRPr/>
            </a:pPr>
            <a:fld id="{EDAD990A-2E1F-45C0-8E59-63848BEA1E85}" type="slidenum">
              <a:rPr lang="en-US" altLang="en-US" smtClean="0"/>
              <a:pPr>
                <a:defRPr/>
              </a:pPr>
              <a:t>8</a:t>
            </a:fld>
            <a:endParaRPr lang="en-US" altLang="en-US" dirty="0"/>
          </a:p>
        </p:txBody>
      </p:sp>
    </p:spTree>
    <p:extLst>
      <p:ext uri="{BB962C8B-B14F-4D97-AF65-F5344CB8AC3E}">
        <p14:creationId xmlns:p14="http://schemas.microsoft.com/office/powerpoint/2010/main" val="414229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 issuance in the state of Texas is decentralized – over 16 state agencies and higher ed institutions issue their own bonds. In smaller or more centralized states, often all debt is issued through the Treasurer's office. </a:t>
            </a:r>
          </a:p>
        </p:txBody>
      </p:sp>
      <p:sp>
        <p:nvSpPr>
          <p:cNvPr id="4" name="Slide Number Placeholder 3"/>
          <p:cNvSpPr>
            <a:spLocks noGrp="1"/>
          </p:cNvSpPr>
          <p:nvPr>
            <p:ph type="sldNum" sz="quarter" idx="5"/>
          </p:nvPr>
        </p:nvSpPr>
        <p:spPr/>
        <p:txBody>
          <a:bodyPr/>
          <a:lstStyle/>
          <a:p>
            <a:fld id="{5EC7CC7E-6F11-40DC-8E10-5D7289585D20}" type="slidenum">
              <a:rPr lang="en-US" smtClean="0"/>
              <a:t>10</a:t>
            </a:fld>
            <a:endParaRPr lang="en-US"/>
          </a:p>
        </p:txBody>
      </p:sp>
    </p:spTree>
    <p:extLst>
      <p:ext uri="{BB962C8B-B14F-4D97-AF65-F5344CB8AC3E}">
        <p14:creationId xmlns:p14="http://schemas.microsoft.com/office/powerpoint/2010/main" val="4142626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other states have AAA rating from all agencies. </a:t>
            </a:r>
          </a:p>
          <a:p>
            <a:r>
              <a:rPr lang="en-US" dirty="0"/>
              <a:t>Most State of Texas Debt is “Self Supporting” – that is, supported by Program Revenues, not General Revenue. (Slide 10, most debt are loan programs.  TPFA is the main issuer of GR supported debt).</a:t>
            </a:r>
          </a:p>
        </p:txBody>
      </p:sp>
      <p:sp>
        <p:nvSpPr>
          <p:cNvPr id="4" name="Slide Number Placeholder 3"/>
          <p:cNvSpPr>
            <a:spLocks noGrp="1"/>
          </p:cNvSpPr>
          <p:nvPr>
            <p:ph type="sldNum" sz="quarter" idx="5"/>
          </p:nvPr>
        </p:nvSpPr>
        <p:spPr/>
        <p:txBody>
          <a:bodyPr/>
          <a:lstStyle/>
          <a:p>
            <a:fld id="{5EC7CC7E-6F11-40DC-8E10-5D7289585D20}" type="slidenum">
              <a:rPr lang="en-US" smtClean="0"/>
              <a:t>11</a:t>
            </a:fld>
            <a:endParaRPr lang="en-US"/>
          </a:p>
        </p:txBody>
      </p:sp>
    </p:spTree>
    <p:extLst>
      <p:ext uri="{BB962C8B-B14F-4D97-AF65-F5344CB8AC3E}">
        <p14:creationId xmlns:p14="http://schemas.microsoft.com/office/powerpoint/2010/main" val="3798943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32</a:t>
            </a:r>
            <a:r>
              <a:rPr lang="en-US" baseline="30000" dirty="0"/>
              <a:t>nd</a:t>
            </a:r>
            <a:r>
              <a:rPr lang="en-US" dirty="0"/>
              <a:t> in debt outstanding as % of revenue, per capita, personal income, and State GDP</a:t>
            </a:r>
          </a:p>
          <a:p>
            <a:endParaRPr lang="en-US" dirty="0"/>
          </a:p>
        </p:txBody>
      </p:sp>
      <p:sp>
        <p:nvSpPr>
          <p:cNvPr id="4" name="Slide Number Placeholder 3"/>
          <p:cNvSpPr>
            <a:spLocks noGrp="1"/>
          </p:cNvSpPr>
          <p:nvPr>
            <p:ph type="sldNum" sz="quarter" idx="5"/>
          </p:nvPr>
        </p:nvSpPr>
        <p:spPr/>
        <p:txBody>
          <a:bodyPr/>
          <a:lstStyle/>
          <a:p>
            <a:fld id="{5EC7CC7E-6F11-40DC-8E10-5D7289585D20}" type="slidenum">
              <a:rPr lang="en-US" smtClean="0"/>
              <a:t>12</a:t>
            </a:fld>
            <a:endParaRPr lang="en-US"/>
          </a:p>
        </p:txBody>
      </p:sp>
    </p:spTree>
    <p:extLst>
      <p:ext uri="{BB962C8B-B14F-4D97-AF65-F5344CB8AC3E}">
        <p14:creationId xmlns:p14="http://schemas.microsoft.com/office/powerpoint/2010/main" val="1771575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C7CC7E-6F11-40DC-8E10-5D7289585D20}" type="slidenum">
              <a:rPr lang="en-US" smtClean="0"/>
              <a:t>13</a:t>
            </a:fld>
            <a:endParaRPr lang="en-US"/>
          </a:p>
        </p:txBody>
      </p:sp>
    </p:spTree>
    <p:extLst>
      <p:ext uri="{BB962C8B-B14F-4D97-AF65-F5344CB8AC3E}">
        <p14:creationId xmlns:p14="http://schemas.microsoft.com/office/powerpoint/2010/main" val="3708103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Tax-exempt debt issuance comes with “strings attached,” that is compliance with federal tax (IRS) and securities (SEC) law. Since debt issuance is decentralized, and the Comptroller is the State’s chief fiscal officer, CPA is responsible for compliance, and we need your help!</a:t>
            </a:r>
          </a:p>
        </p:txBody>
      </p:sp>
      <p:sp>
        <p:nvSpPr>
          <p:cNvPr id="4" name="Slide Number Placeholder 3"/>
          <p:cNvSpPr>
            <a:spLocks noGrp="1"/>
          </p:cNvSpPr>
          <p:nvPr>
            <p:ph type="sldNum" sz="quarter" idx="5"/>
          </p:nvPr>
        </p:nvSpPr>
        <p:spPr/>
        <p:txBody>
          <a:bodyPr/>
          <a:lstStyle/>
          <a:p>
            <a:fld id="{5EC7CC7E-6F11-40DC-8E10-5D7289585D20}" type="slidenum">
              <a:rPr lang="en-US" smtClean="0"/>
              <a:t>14</a:t>
            </a:fld>
            <a:endParaRPr lang="en-US"/>
          </a:p>
        </p:txBody>
      </p:sp>
    </p:spTree>
    <p:extLst>
      <p:ext uri="{BB962C8B-B14F-4D97-AF65-F5344CB8AC3E}">
        <p14:creationId xmlns:p14="http://schemas.microsoft.com/office/powerpoint/2010/main" val="3460704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D4B3E-EF2F-31C0-8C8C-28750E83C7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EB405F-218A-E2B2-19B9-8BF5C3157073}"/>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23B5D7-143B-270A-5263-D12C5977EB20}"/>
              </a:ext>
            </a:extLst>
          </p:cNvPr>
          <p:cNvSpPr>
            <a:spLocks noGrp="1"/>
          </p:cNvSpPr>
          <p:nvPr>
            <p:ph type="dt" sz="half" idx="10"/>
          </p:nvPr>
        </p:nvSpPr>
        <p:spPr/>
        <p:txBody>
          <a:bodyPr/>
          <a:lstStyle/>
          <a:p>
            <a:fld id="{9FF52E01-83BA-4242-A873-9145F6407A6A}" type="datetimeFigureOut">
              <a:rPr lang="en-US" smtClean="0"/>
              <a:t>12/5/2025</a:t>
            </a:fld>
            <a:endParaRPr lang="en-US"/>
          </a:p>
        </p:txBody>
      </p:sp>
      <p:sp>
        <p:nvSpPr>
          <p:cNvPr id="5" name="Footer Placeholder 4">
            <a:extLst>
              <a:ext uri="{FF2B5EF4-FFF2-40B4-BE49-F238E27FC236}">
                <a16:creationId xmlns:a16="http://schemas.microsoft.com/office/drawing/2014/main" id="{8367710D-9F11-85B7-AE8C-C2B3D234D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4F6A5-4403-F234-694F-3D6A22C9C594}"/>
              </a:ext>
            </a:extLst>
          </p:cNvPr>
          <p:cNvSpPr>
            <a:spLocks noGrp="1"/>
          </p:cNvSpPr>
          <p:nvPr>
            <p:ph type="sldNum" sz="quarter" idx="12"/>
          </p:nvPr>
        </p:nvSpPr>
        <p:spPr/>
        <p:txBody>
          <a:bodyPr/>
          <a:lstStyle/>
          <a:p>
            <a:fld id="{73D55A41-0E29-BD47-AF4D-5F3369E10FE1}" type="slidenum">
              <a:rPr lang="en-US" smtClean="0"/>
              <a:t>‹#›</a:t>
            </a:fld>
            <a:endParaRPr lang="en-US"/>
          </a:p>
        </p:txBody>
      </p:sp>
    </p:spTree>
    <p:extLst>
      <p:ext uri="{BB962C8B-B14F-4D97-AF65-F5344CB8AC3E}">
        <p14:creationId xmlns:p14="http://schemas.microsoft.com/office/powerpoint/2010/main" val="219411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133CB-34A3-2427-8227-FE28C8F750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AB6AAC-FC13-BF0B-0979-0B3CA42F55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AF5BF-78C0-A1D0-8213-1F3D54477B13}"/>
              </a:ext>
            </a:extLst>
          </p:cNvPr>
          <p:cNvSpPr>
            <a:spLocks noGrp="1"/>
          </p:cNvSpPr>
          <p:nvPr>
            <p:ph type="dt" sz="half" idx="10"/>
          </p:nvPr>
        </p:nvSpPr>
        <p:spPr/>
        <p:txBody>
          <a:bodyPr/>
          <a:lstStyle/>
          <a:p>
            <a:fld id="{9FF52E01-83BA-4242-A873-9145F6407A6A}" type="datetimeFigureOut">
              <a:rPr lang="en-US" smtClean="0"/>
              <a:t>12/5/2025</a:t>
            </a:fld>
            <a:endParaRPr lang="en-US"/>
          </a:p>
        </p:txBody>
      </p:sp>
      <p:sp>
        <p:nvSpPr>
          <p:cNvPr id="5" name="Footer Placeholder 4">
            <a:extLst>
              <a:ext uri="{FF2B5EF4-FFF2-40B4-BE49-F238E27FC236}">
                <a16:creationId xmlns:a16="http://schemas.microsoft.com/office/drawing/2014/main" id="{1FFACD79-6357-A426-BFB6-20BF24283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82DBF-BA8F-BCFB-1D16-0A1923DE45E3}"/>
              </a:ext>
            </a:extLst>
          </p:cNvPr>
          <p:cNvSpPr>
            <a:spLocks noGrp="1"/>
          </p:cNvSpPr>
          <p:nvPr>
            <p:ph type="sldNum" sz="quarter" idx="12"/>
          </p:nvPr>
        </p:nvSpPr>
        <p:spPr/>
        <p:txBody>
          <a:bodyPr/>
          <a:lstStyle/>
          <a:p>
            <a:fld id="{73D55A41-0E29-BD47-AF4D-5F3369E10FE1}" type="slidenum">
              <a:rPr lang="en-US" smtClean="0"/>
              <a:t>‹#›</a:t>
            </a:fld>
            <a:endParaRPr lang="en-US"/>
          </a:p>
        </p:txBody>
      </p:sp>
    </p:spTree>
    <p:extLst>
      <p:ext uri="{BB962C8B-B14F-4D97-AF65-F5344CB8AC3E}">
        <p14:creationId xmlns:p14="http://schemas.microsoft.com/office/powerpoint/2010/main" val="394894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CC3BAB-18E9-F93D-F0EB-5362034DCD36}"/>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45B491-51A2-7BDB-869C-2D2323CA0898}"/>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59EA0-78E2-14D0-7F86-4A8637A70365}"/>
              </a:ext>
            </a:extLst>
          </p:cNvPr>
          <p:cNvSpPr>
            <a:spLocks noGrp="1"/>
          </p:cNvSpPr>
          <p:nvPr>
            <p:ph type="dt" sz="half" idx="10"/>
          </p:nvPr>
        </p:nvSpPr>
        <p:spPr/>
        <p:txBody>
          <a:bodyPr/>
          <a:lstStyle/>
          <a:p>
            <a:fld id="{9FF52E01-83BA-4242-A873-9145F6407A6A}" type="datetimeFigureOut">
              <a:rPr lang="en-US" smtClean="0"/>
              <a:t>12/5/2025</a:t>
            </a:fld>
            <a:endParaRPr lang="en-US"/>
          </a:p>
        </p:txBody>
      </p:sp>
      <p:sp>
        <p:nvSpPr>
          <p:cNvPr id="5" name="Footer Placeholder 4">
            <a:extLst>
              <a:ext uri="{FF2B5EF4-FFF2-40B4-BE49-F238E27FC236}">
                <a16:creationId xmlns:a16="http://schemas.microsoft.com/office/drawing/2014/main" id="{42FB8B2F-5451-9221-4ECB-F441BD755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07DBE-5081-AF48-6703-5E8F442E68C8}"/>
              </a:ext>
            </a:extLst>
          </p:cNvPr>
          <p:cNvSpPr>
            <a:spLocks noGrp="1"/>
          </p:cNvSpPr>
          <p:nvPr>
            <p:ph type="sldNum" sz="quarter" idx="12"/>
          </p:nvPr>
        </p:nvSpPr>
        <p:spPr/>
        <p:txBody>
          <a:bodyPr/>
          <a:lstStyle/>
          <a:p>
            <a:fld id="{73D55A41-0E29-BD47-AF4D-5F3369E10FE1}" type="slidenum">
              <a:rPr lang="en-US" smtClean="0"/>
              <a:t>‹#›</a:t>
            </a:fld>
            <a:endParaRPr lang="en-US"/>
          </a:p>
        </p:txBody>
      </p:sp>
    </p:spTree>
    <p:extLst>
      <p:ext uri="{BB962C8B-B14F-4D97-AF65-F5344CB8AC3E}">
        <p14:creationId xmlns:p14="http://schemas.microsoft.com/office/powerpoint/2010/main" val="154040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ntent Area">
    <p:spTree>
      <p:nvGrpSpPr>
        <p:cNvPr id="1" name=""/>
        <p:cNvGrpSpPr/>
        <p:nvPr/>
      </p:nvGrpSpPr>
      <p:grpSpPr>
        <a:xfrm>
          <a:off x="0" y="0"/>
          <a:ext cx="0" cy="0"/>
          <a:chOff x="0" y="0"/>
          <a:chExt cx="0" cy="0"/>
        </a:xfrm>
      </p:grpSpPr>
      <p:sp>
        <p:nvSpPr>
          <p:cNvPr id="25" name="Text Placeholder 24"/>
          <p:cNvSpPr>
            <a:spLocks noGrp="1"/>
          </p:cNvSpPr>
          <p:nvPr>
            <p:ph type="body" sz="quarter" idx="11" hasCustomPrompt="1"/>
          </p:nvPr>
        </p:nvSpPr>
        <p:spPr>
          <a:xfrm>
            <a:off x="554182" y="712683"/>
            <a:ext cx="11083636" cy="524435"/>
          </a:xfrm>
          <a:prstGeom prst="rect">
            <a:avLst/>
          </a:prstGeom>
        </p:spPr>
        <p:txBody>
          <a:bodyPr lIns="0" tIns="0" rIns="0" bIns="0"/>
          <a:lstStyle>
            <a:lvl1pPr>
              <a:defRPr b="1" baseline="0">
                <a:solidFill>
                  <a:schemeClr val="accent1"/>
                </a:solidFill>
                <a:latin typeface="HelveticaNeueLT Std" pitchFamily="34" charset="0"/>
              </a:defRPr>
            </a:lvl1pPr>
            <a:lvl2pPr>
              <a:defRPr b="1">
                <a:latin typeface="HelveticaNeueLT Std" pitchFamily="34" charset="0"/>
              </a:defRPr>
            </a:lvl2pPr>
          </a:lstStyle>
          <a:p>
            <a:pPr lvl="0"/>
            <a:r>
              <a:rPr lang="en-US" dirty="0"/>
              <a:t>Page Title</a:t>
            </a:r>
          </a:p>
          <a:p>
            <a:pPr lvl="1"/>
            <a:r>
              <a:rPr lang="en-US" dirty="0"/>
              <a:t>Page Subtitle</a:t>
            </a:r>
          </a:p>
        </p:txBody>
      </p:sp>
      <p:sp>
        <p:nvSpPr>
          <p:cNvPr id="12" name="Text Placeholder 22"/>
          <p:cNvSpPr>
            <a:spLocks noGrp="1"/>
          </p:cNvSpPr>
          <p:nvPr>
            <p:ph type="body" sz="quarter" idx="10" hasCustomPrompt="1"/>
          </p:nvPr>
        </p:nvSpPr>
        <p:spPr>
          <a:xfrm>
            <a:off x="554182" y="1727108"/>
            <a:ext cx="11083636" cy="4203606"/>
          </a:xfrm>
          <a:prstGeom prst="rect">
            <a:avLst/>
          </a:prstGeom>
        </p:spPr>
        <p:txBody>
          <a:bodyPr lIns="0" tIns="0" rIns="0" bIns="0"/>
          <a:lstStyle>
            <a:lvl1pPr>
              <a:lnSpc>
                <a:spcPct val="100000"/>
              </a:lnSpc>
              <a:spcBef>
                <a:spcPts val="529"/>
              </a:spcBef>
              <a:spcAft>
                <a:spcPts val="265"/>
              </a:spcAft>
              <a:defRPr>
                <a:solidFill>
                  <a:schemeClr val="accent1"/>
                </a:solidFill>
              </a:defRPr>
            </a:lvl1pPr>
            <a:lvl2pPr>
              <a:lnSpc>
                <a:spcPct val="100000"/>
              </a:lnSpc>
              <a:spcAft>
                <a:spcPts val="529"/>
              </a:spcAft>
              <a:defRPr/>
            </a:lvl2pPr>
            <a:lvl3pPr>
              <a:lnSpc>
                <a:spcPct val="100000"/>
              </a:lnSpc>
              <a:spcBef>
                <a:spcPts val="529"/>
              </a:spcBef>
              <a:spcAft>
                <a:spcPts val="265"/>
              </a:spcAft>
              <a:defRPr b="1" baseline="0">
                <a:solidFill>
                  <a:schemeClr val="accent1"/>
                </a:solidFill>
                <a:latin typeface="HelveticaNeueLT Std" pitchFamily="34" charset="0"/>
              </a:defRPr>
            </a:lvl3pPr>
            <a:lvl4pPr>
              <a:lnSpc>
                <a:spcPct val="100000"/>
              </a:lnSpc>
              <a:spcBef>
                <a:spcPts val="529"/>
              </a:spcBef>
              <a:spcAft>
                <a:spcPts val="265"/>
              </a:spcAft>
              <a:defRPr sz="1059" baseline="0">
                <a:latin typeface="HelveticaNeueLT Std" pitchFamily="34" charset="0"/>
              </a:defRPr>
            </a:lvl4pPr>
            <a:lvl5pPr marL="151287" indent="-151287">
              <a:lnSpc>
                <a:spcPct val="100000"/>
              </a:lnSpc>
              <a:spcAft>
                <a:spcPts val="265"/>
              </a:spcAft>
              <a:buFont typeface="Arial" panose="020B0604020202020204" pitchFamily="34" charset="0"/>
              <a:buChar char="•"/>
              <a:defRPr sz="1059" baseline="0">
                <a:latin typeface="HelveticaNeueLT Std" pitchFamily="34" charset="0"/>
              </a:defRPr>
            </a:lvl5pPr>
            <a:lvl6pPr marL="353004" indent="-151287">
              <a:lnSpc>
                <a:spcPct val="100000"/>
              </a:lnSpc>
              <a:spcBef>
                <a:spcPts val="0"/>
              </a:spcBef>
              <a:spcAft>
                <a:spcPts val="265"/>
              </a:spcAft>
              <a:buFont typeface="Courier New" panose="02070309020205020404" pitchFamily="49" charset="0"/>
              <a:buChar char="o"/>
              <a:defRPr sz="1059" baseline="0">
                <a:latin typeface="HelveticaNeueLT Std" pitchFamily="34" charset="0"/>
              </a:defRPr>
            </a:lvl6pPr>
          </a:lstStyle>
          <a:p>
            <a:pPr lvl="2"/>
            <a:r>
              <a:rPr lang="en-US" dirty="0"/>
              <a:t>Content </a:t>
            </a:r>
          </a:p>
          <a:p>
            <a:pPr lvl="3"/>
            <a:r>
              <a:rPr lang="en-US" dirty="0"/>
              <a:t>Content</a:t>
            </a:r>
          </a:p>
          <a:p>
            <a:pPr lvl="4"/>
            <a:r>
              <a:rPr lang="en-US" dirty="0"/>
              <a:t>Bulleted content</a:t>
            </a:r>
          </a:p>
          <a:p>
            <a:pPr lvl="5"/>
            <a:r>
              <a:rPr lang="en-US" dirty="0"/>
              <a:t>Bulleted content</a:t>
            </a:r>
          </a:p>
        </p:txBody>
      </p:sp>
    </p:spTree>
    <p:extLst>
      <p:ext uri="{BB962C8B-B14F-4D97-AF65-F5344CB8AC3E}">
        <p14:creationId xmlns:p14="http://schemas.microsoft.com/office/powerpoint/2010/main" val="5027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97D8-0C01-E7E6-B531-E5D6AA9CF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3BE05B-DD5E-0E26-C832-6164472AA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EDC4C-7154-E9D6-14DF-30107A15176D}"/>
              </a:ext>
            </a:extLst>
          </p:cNvPr>
          <p:cNvSpPr>
            <a:spLocks noGrp="1"/>
          </p:cNvSpPr>
          <p:nvPr>
            <p:ph type="dt" sz="half" idx="10"/>
          </p:nvPr>
        </p:nvSpPr>
        <p:spPr/>
        <p:txBody>
          <a:bodyPr/>
          <a:lstStyle/>
          <a:p>
            <a:fld id="{9FF52E01-83BA-4242-A873-9145F6407A6A}" type="datetimeFigureOut">
              <a:rPr lang="en-US" smtClean="0"/>
              <a:t>12/5/2025</a:t>
            </a:fld>
            <a:endParaRPr lang="en-US"/>
          </a:p>
        </p:txBody>
      </p:sp>
      <p:sp>
        <p:nvSpPr>
          <p:cNvPr id="5" name="Footer Placeholder 4">
            <a:extLst>
              <a:ext uri="{FF2B5EF4-FFF2-40B4-BE49-F238E27FC236}">
                <a16:creationId xmlns:a16="http://schemas.microsoft.com/office/drawing/2014/main" id="{3B59B7E0-D9BE-037C-282B-2098807A0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B9FB8-9ED0-C37C-3CB3-122B20164456}"/>
              </a:ext>
            </a:extLst>
          </p:cNvPr>
          <p:cNvSpPr>
            <a:spLocks noGrp="1"/>
          </p:cNvSpPr>
          <p:nvPr>
            <p:ph type="sldNum" sz="quarter" idx="12"/>
          </p:nvPr>
        </p:nvSpPr>
        <p:spPr/>
        <p:txBody>
          <a:bodyPr/>
          <a:lstStyle/>
          <a:p>
            <a:fld id="{73D55A41-0E29-BD47-AF4D-5F3369E10FE1}" type="slidenum">
              <a:rPr lang="en-US" smtClean="0"/>
              <a:t>‹#›</a:t>
            </a:fld>
            <a:endParaRPr lang="en-US"/>
          </a:p>
        </p:txBody>
      </p:sp>
    </p:spTree>
    <p:extLst>
      <p:ext uri="{BB962C8B-B14F-4D97-AF65-F5344CB8AC3E}">
        <p14:creationId xmlns:p14="http://schemas.microsoft.com/office/powerpoint/2010/main" val="164330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D55C-E9A5-C1BB-9EA0-FBB228019C01}"/>
              </a:ext>
            </a:extLst>
          </p:cNvPr>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56C3D1-9887-0FB2-4EEE-D905E6FF20CB}"/>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5CC061-9850-8A3C-9853-7FA42C6AE53D}"/>
              </a:ext>
            </a:extLst>
          </p:cNvPr>
          <p:cNvSpPr>
            <a:spLocks noGrp="1"/>
          </p:cNvSpPr>
          <p:nvPr>
            <p:ph type="dt" sz="half" idx="10"/>
          </p:nvPr>
        </p:nvSpPr>
        <p:spPr/>
        <p:txBody>
          <a:bodyPr/>
          <a:lstStyle/>
          <a:p>
            <a:fld id="{9FF52E01-83BA-4242-A873-9145F6407A6A}" type="datetimeFigureOut">
              <a:rPr lang="en-US" smtClean="0"/>
              <a:t>12/5/2025</a:t>
            </a:fld>
            <a:endParaRPr lang="en-US"/>
          </a:p>
        </p:txBody>
      </p:sp>
      <p:sp>
        <p:nvSpPr>
          <p:cNvPr id="5" name="Footer Placeholder 4">
            <a:extLst>
              <a:ext uri="{FF2B5EF4-FFF2-40B4-BE49-F238E27FC236}">
                <a16:creationId xmlns:a16="http://schemas.microsoft.com/office/drawing/2014/main" id="{90ADCE81-C211-E2A6-EBA0-D72F26651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A91886-257C-8B67-8B39-BFD3F8C570B8}"/>
              </a:ext>
            </a:extLst>
          </p:cNvPr>
          <p:cNvSpPr>
            <a:spLocks noGrp="1"/>
          </p:cNvSpPr>
          <p:nvPr>
            <p:ph type="sldNum" sz="quarter" idx="12"/>
          </p:nvPr>
        </p:nvSpPr>
        <p:spPr/>
        <p:txBody>
          <a:bodyPr/>
          <a:lstStyle/>
          <a:p>
            <a:fld id="{73D55A41-0E29-BD47-AF4D-5F3369E10FE1}" type="slidenum">
              <a:rPr lang="en-US" smtClean="0"/>
              <a:t>‹#›</a:t>
            </a:fld>
            <a:endParaRPr lang="en-US"/>
          </a:p>
        </p:txBody>
      </p:sp>
    </p:spTree>
    <p:extLst>
      <p:ext uri="{BB962C8B-B14F-4D97-AF65-F5344CB8AC3E}">
        <p14:creationId xmlns:p14="http://schemas.microsoft.com/office/powerpoint/2010/main" val="3827695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4E76F-EBE7-7E56-B31F-A01974330C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98B179-9FC8-AF43-E6E6-EA7C0634EC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59A239-C6AB-6050-ADAB-7598B7E90B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D3AA0E-8FEC-2C2C-019A-B52F9D5B1B83}"/>
              </a:ext>
            </a:extLst>
          </p:cNvPr>
          <p:cNvSpPr>
            <a:spLocks noGrp="1"/>
          </p:cNvSpPr>
          <p:nvPr>
            <p:ph type="dt" sz="half" idx="10"/>
          </p:nvPr>
        </p:nvSpPr>
        <p:spPr/>
        <p:txBody>
          <a:bodyPr/>
          <a:lstStyle/>
          <a:p>
            <a:fld id="{9FF52E01-83BA-4242-A873-9145F6407A6A}" type="datetimeFigureOut">
              <a:rPr lang="en-US" smtClean="0"/>
              <a:t>12/5/2025</a:t>
            </a:fld>
            <a:endParaRPr lang="en-US"/>
          </a:p>
        </p:txBody>
      </p:sp>
      <p:sp>
        <p:nvSpPr>
          <p:cNvPr id="6" name="Footer Placeholder 5">
            <a:extLst>
              <a:ext uri="{FF2B5EF4-FFF2-40B4-BE49-F238E27FC236}">
                <a16:creationId xmlns:a16="http://schemas.microsoft.com/office/drawing/2014/main" id="{8F547E24-0BB9-A183-015F-981D4D883E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23EA79-098C-48B2-5B10-3CB4B1B59A22}"/>
              </a:ext>
            </a:extLst>
          </p:cNvPr>
          <p:cNvSpPr>
            <a:spLocks noGrp="1"/>
          </p:cNvSpPr>
          <p:nvPr>
            <p:ph type="sldNum" sz="quarter" idx="12"/>
          </p:nvPr>
        </p:nvSpPr>
        <p:spPr/>
        <p:txBody>
          <a:bodyPr/>
          <a:lstStyle/>
          <a:p>
            <a:fld id="{73D55A41-0E29-BD47-AF4D-5F3369E10FE1}" type="slidenum">
              <a:rPr lang="en-US" smtClean="0"/>
              <a:t>‹#›</a:t>
            </a:fld>
            <a:endParaRPr lang="en-US"/>
          </a:p>
        </p:txBody>
      </p:sp>
    </p:spTree>
    <p:extLst>
      <p:ext uri="{BB962C8B-B14F-4D97-AF65-F5344CB8AC3E}">
        <p14:creationId xmlns:p14="http://schemas.microsoft.com/office/powerpoint/2010/main" val="2669761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2B42-8A20-6614-028C-613F831ADDBF}"/>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6BE2B5-7E5D-E098-B4FF-9C86D617EC0A}"/>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E55A3C-7CC5-4F7C-BA1C-31798E09E816}"/>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5A1C12-F7C1-F661-F4BF-F1E21DFAD53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289DF2-B969-F4A6-52F4-679B7F0CCE23}"/>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E0E15D-5907-AE21-DEC0-B196106BDDF9}"/>
              </a:ext>
            </a:extLst>
          </p:cNvPr>
          <p:cNvSpPr>
            <a:spLocks noGrp="1"/>
          </p:cNvSpPr>
          <p:nvPr>
            <p:ph type="dt" sz="half" idx="10"/>
          </p:nvPr>
        </p:nvSpPr>
        <p:spPr/>
        <p:txBody>
          <a:bodyPr/>
          <a:lstStyle/>
          <a:p>
            <a:fld id="{9FF52E01-83BA-4242-A873-9145F6407A6A}" type="datetimeFigureOut">
              <a:rPr lang="en-US" smtClean="0"/>
              <a:t>12/5/2025</a:t>
            </a:fld>
            <a:endParaRPr lang="en-US"/>
          </a:p>
        </p:txBody>
      </p:sp>
      <p:sp>
        <p:nvSpPr>
          <p:cNvPr id="8" name="Footer Placeholder 7">
            <a:extLst>
              <a:ext uri="{FF2B5EF4-FFF2-40B4-BE49-F238E27FC236}">
                <a16:creationId xmlns:a16="http://schemas.microsoft.com/office/drawing/2014/main" id="{78204BD5-5C63-0032-9E39-D435A0557E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CDA7A9-FEE1-4B01-CCA8-4029DFBF3EC4}"/>
              </a:ext>
            </a:extLst>
          </p:cNvPr>
          <p:cNvSpPr>
            <a:spLocks noGrp="1"/>
          </p:cNvSpPr>
          <p:nvPr>
            <p:ph type="sldNum" sz="quarter" idx="12"/>
          </p:nvPr>
        </p:nvSpPr>
        <p:spPr/>
        <p:txBody>
          <a:bodyPr/>
          <a:lstStyle/>
          <a:p>
            <a:fld id="{73D55A41-0E29-BD47-AF4D-5F3369E10FE1}" type="slidenum">
              <a:rPr lang="en-US" smtClean="0"/>
              <a:t>‹#›</a:t>
            </a:fld>
            <a:endParaRPr lang="en-US"/>
          </a:p>
        </p:txBody>
      </p:sp>
    </p:spTree>
    <p:extLst>
      <p:ext uri="{BB962C8B-B14F-4D97-AF65-F5344CB8AC3E}">
        <p14:creationId xmlns:p14="http://schemas.microsoft.com/office/powerpoint/2010/main" val="3017274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C3606-4A54-60F0-6344-FAD2243938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4B1DD8-289F-5FD4-935C-C55A595BAD74}"/>
              </a:ext>
            </a:extLst>
          </p:cNvPr>
          <p:cNvSpPr>
            <a:spLocks noGrp="1"/>
          </p:cNvSpPr>
          <p:nvPr>
            <p:ph type="dt" sz="half" idx="10"/>
          </p:nvPr>
        </p:nvSpPr>
        <p:spPr/>
        <p:txBody>
          <a:bodyPr/>
          <a:lstStyle/>
          <a:p>
            <a:fld id="{9FF52E01-83BA-4242-A873-9145F6407A6A}" type="datetimeFigureOut">
              <a:rPr lang="en-US" smtClean="0"/>
              <a:t>12/5/2025</a:t>
            </a:fld>
            <a:endParaRPr lang="en-US"/>
          </a:p>
        </p:txBody>
      </p:sp>
      <p:sp>
        <p:nvSpPr>
          <p:cNvPr id="4" name="Footer Placeholder 3">
            <a:extLst>
              <a:ext uri="{FF2B5EF4-FFF2-40B4-BE49-F238E27FC236}">
                <a16:creationId xmlns:a16="http://schemas.microsoft.com/office/drawing/2014/main" id="{A30C1FB0-C9FE-D929-83C0-5030DE2384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5DF145-F0C3-CCB1-E0D3-EF12F619A8D4}"/>
              </a:ext>
            </a:extLst>
          </p:cNvPr>
          <p:cNvSpPr>
            <a:spLocks noGrp="1"/>
          </p:cNvSpPr>
          <p:nvPr>
            <p:ph type="sldNum" sz="quarter" idx="12"/>
          </p:nvPr>
        </p:nvSpPr>
        <p:spPr/>
        <p:txBody>
          <a:bodyPr/>
          <a:lstStyle/>
          <a:p>
            <a:fld id="{73D55A41-0E29-BD47-AF4D-5F3369E10FE1}" type="slidenum">
              <a:rPr lang="en-US" smtClean="0"/>
              <a:t>‹#›</a:t>
            </a:fld>
            <a:endParaRPr lang="en-US"/>
          </a:p>
        </p:txBody>
      </p:sp>
    </p:spTree>
    <p:extLst>
      <p:ext uri="{BB962C8B-B14F-4D97-AF65-F5344CB8AC3E}">
        <p14:creationId xmlns:p14="http://schemas.microsoft.com/office/powerpoint/2010/main" val="2766553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7FFE5-399B-9A18-1582-9735F4396990}"/>
              </a:ext>
            </a:extLst>
          </p:cNvPr>
          <p:cNvSpPr>
            <a:spLocks noGrp="1"/>
          </p:cNvSpPr>
          <p:nvPr>
            <p:ph type="dt" sz="half" idx="10"/>
          </p:nvPr>
        </p:nvSpPr>
        <p:spPr/>
        <p:txBody>
          <a:bodyPr/>
          <a:lstStyle/>
          <a:p>
            <a:fld id="{9FF52E01-83BA-4242-A873-9145F6407A6A}" type="datetimeFigureOut">
              <a:rPr lang="en-US" smtClean="0"/>
              <a:t>12/5/2025</a:t>
            </a:fld>
            <a:endParaRPr lang="en-US"/>
          </a:p>
        </p:txBody>
      </p:sp>
      <p:sp>
        <p:nvSpPr>
          <p:cNvPr id="3" name="Footer Placeholder 2">
            <a:extLst>
              <a:ext uri="{FF2B5EF4-FFF2-40B4-BE49-F238E27FC236}">
                <a16:creationId xmlns:a16="http://schemas.microsoft.com/office/drawing/2014/main" id="{F04A3D62-42F1-E935-D2AD-4558F49B2D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1082CC-2CB5-DC14-2A71-BB22F9144414}"/>
              </a:ext>
            </a:extLst>
          </p:cNvPr>
          <p:cNvSpPr>
            <a:spLocks noGrp="1"/>
          </p:cNvSpPr>
          <p:nvPr>
            <p:ph type="sldNum" sz="quarter" idx="12"/>
          </p:nvPr>
        </p:nvSpPr>
        <p:spPr/>
        <p:txBody>
          <a:bodyPr/>
          <a:lstStyle/>
          <a:p>
            <a:fld id="{73D55A41-0E29-BD47-AF4D-5F3369E10FE1}" type="slidenum">
              <a:rPr lang="en-US" smtClean="0"/>
              <a:t>‹#›</a:t>
            </a:fld>
            <a:endParaRPr lang="en-US"/>
          </a:p>
        </p:txBody>
      </p:sp>
    </p:spTree>
    <p:extLst>
      <p:ext uri="{BB962C8B-B14F-4D97-AF65-F5344CB8AC3E}">
        <p14:creationId xmlns:p14="http://schemas.microsoft.com/office/powerpoint/2010/main" val="174133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CDC40-C180-C514-BE48-A7B618802E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C0DE6-8C5E-6AA2-6C5C-34147A356E14}"/>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C455AC-3B0E-E602-6E37-755BF5560B2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E22442-B249-4313-5574-DE6ADAC5F9F8}"/>
              </a:ext>
            </a:extLst>
          </p:cNvPr>
          <p:cNvSpPr>
            <a:spLocks noGrp="1"/>
          </p:cNvSpPr>
          <p:nvPr>
            <p:ph type="dt" sz="half" idx="10"/>
          </p:nvPr>
        </p:nvSpPr>
        <p:spPr/>
        <p:txBody>
          <a:bodyPr/>
          <a:lstStyle/>
          <a:p>
            <a:fld id="{9FF52E01-83BA-4242-A873-9145F6407A6A}" type="datetimeFigureOut">
              <a:rPr lang="en-US" smtClean="0"/>
              <a:t>12/5/2025</a:t>
            </a:fld>
            <a:endParaRPr lang="en-US"/>
          </a:p>
        </p:txBody>
      </p:sp>
      <p:sp>
        <p:nvSpPr>
          <p:cNvPr id="6" name="Footer Placeholder 5">
            <a:extLst>
              <a:ext uri="{FF2B5EF4-FFF2-40B4-BE49-F238E27FC236}">
                <a16:creationId xmlns:a16="http://schemas.microsoft.com/office/drawing/2014/main" id="{533C37FC-3845-8316-01C7-4B59C169BA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ED2AE-718A-ADDC-C906-EBAF56401673}"/>
              </a:ext>
            </a:extLst>
          </p:cNvPr>
          <p:cNvSpPr>
            <a:spLocks noGrp="1"/>
          </p:cNvSpPr>
          <p:nvPr>
            <p:ph type="sldNum" sz="quarter" idx="12"/>
          </p:nvPr>
        </p:nvSpPr>
        <p:spPr/>
        <p:txBody>
          <a:bodyPr/>
          <a:lstStyle/>
          <a:p>
            <a:fld id="{73D55A41-0E29-BD47-AF4D-5F3369E10FE1}" type="slidenum">
              <a:rPr lang="en-US" smtClean="0"/>
              <a:t>‹#›</a:t>
            </a:fld>
            <a:endParaRPr lang="en-US"/>
          </a:p>
        </p:txBody>
      </p:sp>
    </p:spTree>
    <p:extLst>
      <p:ext uri="{BB962C8B-B14F-4D97-AF65-F5344CB8AC3E}">
        <p14:creationId xmlns:p14="http://schemas.microsoft.com/office/powerpoint/2010/main" val="88439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5D054-4429-B628-5270-AE93A4266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1F3A15-FB1F-4540-B872-54357EE034AC}"/>
              </a:ext>
            </a:extLst>
          </p:cNvPr>
          <p:cNvSpPr>
            <a:spLocks noGrp="1"/>
          </p:cNvSpPr>
          <p:nvPr>
            <p:ph type="pic" idx="1"/>
          </p:nvPr>
        </p:nvSpPr>
        <p:spPr>
          <a:xfrm>
            <a:off x="5183188" y="987431"/>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9A0C1377-D3CE-FC75-D53B-AAA1BE206389}"/>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44BFC1-E401-04AE-C645-90286D9132C5}"/>
              </a:ext>
            </a:extLst>
          </p:cNvPr>
          <p:cNvSpPr>
            <a:spLocks noGrp="1"/>
          </p:cNvSpPr>
          <p:nvPr>
            <p:ph type="dt" sz="half" idx="10"/>
          </p:nvPr>
        </p:nvSpPr>
        <p:spPr/>
        <p:txBody>
          <a:bodyPr/>
          <a:lstStyle/>
          <a:p>
            <a:fld id="{9FF52E01-83BA-4242-A873-9145F6407A6A}" type="datetimeFigureOut">
              <a:rPr lang="en-US" smtClean="0"/>
              <a:t>12/5/2025</a:t>
            </a:fld>
            <a:endParaRPr lang="en-US"/>
          </a:p>
        </p:txBody>
      </p:sp>
      <p:sp>
        <p:nvSpPr>
          <p:cNvPr id="6" name="Footer Placeholder 5">
            <a:extLst>
              <a:ext uri="{FF2B5EF4-FFF2-40B4-BE49-F238E27FC236}">
                <a16:creationId xmlns:a16="http://schemas.microsoft.com/office/drawing/2014/main" id="{A3EC14AB-0C9A-D695-7D6B-D391283B3A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73647D-A4B0-FB20-178F-F049CB23077E}"/>
              </a:ext>
            </a:extLst>
          </p:cNvPr>
          <p:cNvSpPr>
            <a:spLocks noGrp="1"/>
          </p:cNvSpPr>
          <p:nvPr>
            <p:ph type="sldNum" sz="quarter" idx="12"/>
          </p:nvPr>
        </p:nvSpPr>
        <p:spPr/>
        <p:txBody>
          <a:bodyPr/>
          <a:lstStyle/>
          <a:p>
            <a:fld id="{73D55A41-0E29-BD47-AF4D-5F3369E10FE1}" type="slidenum">
              <a:rPr lang="en-US" smtClean="0"/>
              <a:t>‹#›</a:t>
            </a:fld>
            <a:endParaRPr lang="en-US"/>
          </a:p>
        </p:txBody>
      </p:sp>
    </p:spTree>
    <p:extLst>
      <p:ext uri="{BB962C8B-B14F-4D97-AF65-F5344CB8AC3E}">
        <p14:creationId xmlns:p14="http://schemas.microsoft.com/office/powerpoint/2010/main" val="15763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A03722-7878-725D-B6E3-509EECE3AD9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0A2D30-4378-86C5-024F-22012F8116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C7089C-5FAF-DF27-B14E-D3B6D9AFFA8C}"/>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52E01-83BA-4242-A873-9145F6407A6A}" type="datetimeFigureOut">
              <a:rPr lang="en-US" smtClean="0"/>
              <a:t>12/5/2025</a:t>
            </a:fld>
            <a:endParaRPr lang="en-US"/>
          </a:p>
        </p:txBody>
      </p:sp>
      <p:sp>
        <p:nvSpPr>
          <p:cNvPr id="5" name="Footer Placeholder 4">
            <a:extLst>
              <a:ext uri="{FF2B5EF4-FFF2-40B4-BE49-F238E27FC236}">
                <a16:creationId xmlns:a16="http://schemas.microsoft.com/office/drawing/2014/main" id="{9B4DA34E-3B76-ECF4-E8D3-795F38811DE4}"/>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D716C2-DE04-7A3C-86D9-0C896C8798E4}"/>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55A41-0E29-BD47-AF4D-5F3369E10FE1}" type="slidenum">
              <a:rPr lang="en-US" smtClean="0"/>
              <a:t>‹#›</a:t>
            </a:fld>
            <a:endParaRPr lang="en-US"/>
          </a:p>
        </p:txBody>
      </p:sp>
    </p:spTree>
    <p:extLst>
      <p:ext uri="{BB962C8B-B14F-4D97-AF65-F5344CB8AC3E}">
        <p14:creationId xmlns:p14="http://schemas.microsoft.com/office/powerpoint/2010/main" val="4145008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68D_86BCBEA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mma.msrb.org/Home/Inde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melissa.popkoff@cpa.texas.gov" TargetMode="External"/><Relationship Id="rId2" Type="http://schemas.openxmlformats.org/officeDocument/2006/relationships/hyperlink" Target="mailto:kimberly.edwards@cpa.texas.gov" TargetMode="External"/><Relationship Id="rId1" Type="http://schemas.openxmlformats.org/officeDocument/2006/relationships/slideLayout" Target="../slideLayouts/slideLayout2.xml"/><Relationship Id="rId4" Type="http://schemas.openxmlformats.org/officeDocument/2006/relationships/hyperlink" Target="mailto:duvan.arsola@cpa.Texas.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9F02-8C09-3E81-EFB0-F0D743D7C75C}"/>
              </a:ext>
            </a:extLst>
          </p:cNvPr>
          <p:cNvSpPr>
            <a:spLocks noGrp="1"/>
          </p:cNvSpPr>
          <p:nvPr>
            <p:ph type="ctrTitle"/>
          </p:nvPr>
        </p:nvSpPr>
        <p:spPr>
          <a:xfrm>
            <a:off x="503501" y="2962321"/>
            <a:ext cx="11688503" cy="1987948"/>
          </a:xfrm>
          <a:noFill/>
          <a:ln w="31750">
            <a:noFill/>
          </a:ln>
        </p:spPr>
        <p:txBody>
          <a:bodyPr vert="horz" lIns="91440" tIns="91440" rIns="91440" bIns="0" rtlCol="0" anchor="t" anchorCtr="0">
            <a:noAutofit/>
          </a:bodyPr>
          <a:lstStyle/>
          <a:p>
            <a:pPr algn="l"/>
            <a:r>
              <a:rPr lang="en-US" dirty="0">
                <a:solidFill>
                  <a:srgbClr val="D6AC78"/>
                </a:solidFill>
                <a:latin typeface="Myriad Pro" panose="020B0503030403020204" pitchFamily="34" charset="0"/>
              </a:rPr>
              <a:t>Bonds and Cash Flow</a:t>
            </a:r>
            <a:br>
              <a:rPr lang="en-US" dirty="0">
                <a:solidFill>
                  <a:srgbClr val="9AD8E5"/>
                </a:solidFill>
                <a:latin typeface="Myriad Pro" panose="020B0503030403020204" pitchFamily="34" charset="0"/>
              </a:rPr>
            </a:br>
            <a:r>
              <a:rPr lang="en-US" sz="2400" dirty="0">
                <a:solidFill>
                  <a:srgbClr val="8AACBC"/>
                </a:solidFill>
                <a:latin typeface="Arial" panose="020B0604020202020204" pitchFamily="34" charset="0"/>
                <a:ea typeface="Calibri" panose="020F0502020204030204" pitchFamily="34" charset="0"/>
              </a:rPr>
              <a:t>TSABAA 45</a:t>
            </a:r>
            <a:r>
              <a:rPr lang="en-US" sz="2400" baseline="30000" dirty="0">
                <a:solidFill>
                  <a:srgbClr val="8AACBC"/>
                </a:solidFill>
                <a:latin typeface="Arial" panose="020B0604020202020204" pitchFamily="34" charset="0"/>
                <a:ea typeface="Calibri" panose="020F0502020204030204" pitchFamily="34" charset="0"/>
              </a:rPr>
              <a:t>th</a:t>
            </a:r>
            <a:r>
              <a:rPr lang="en-US" sz="2400" dirty="0">
                <a:solidFill>
                  <a:srgbClr val="8AACBC"/>
                </a:solidFill>
                <a:latin typeface="Arial" panose="020B0604020202020204" pitchFamily="34" charset="0"/>
                <a:ea typeface="Calibri" panose="020F0502020204030204" pitchFamily="34" charset="0"/>
              </a:rPr>
              <a:t> Mid-Winter Conference </a:t>
            </a:r>
            <a:br>
              <a:rPr lang="en-US" sz="2400" dirty="0">
                <a:solidFill>
                  <a:srgbClr val="8AACBC"/>
                </a:solidFill>
                <a:latin typeface="Arial" panose="020B0604020202020204" pitchFamily="34" charset="0"/>
                <a:ea typeface="Calibri" panose="020F0502020204030204" pitchFamily="34" charset="0"/>
              </a:rPr>
            </a:br>
            <a:r>
              <a:rPr lang="en-US" sz="2400" dirty="0">
                <a:solidFill>
                  <a:srgbClr val="8AACBC"/>
                </a:solidFill>
                <a:latin typeface="Arial" panose="020B0604020202020204" pitchFamily="34" charset="0"/>
                <a:ea typeface="Calibri" panose="020F0502020204030204" pitchFamily="34" charset="0"/>
              </a:rPr>
              <a:t>December 16, 2025</a:t>
            </a:r>
            <a:endParaRPr lang="en-US" sz="2400" spc="300" dirty="0">
              <a:solidFill>
                <a:srgbClr val="8AACBC"/>
              </a:solidFill>
              <a:latin typeface="Myriad Pro Light" panose="020B0403030403020204" pitchFamily="34" charset="0"/>
            </a:endParaRPr>
          </a:p>
        </p:txBody>
      </p:sp>
    </p:spTree>
    <p:extLst>
      <p:ext uri="{BB962C8B-B14F-4D97-AF65-F5344CB8AC3E}">
        <p14:creationId xmlns:p14="http://schemas.microsoft.com/office/powerpoint/2010/main" val="3197499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7F4D-368D-521D-8587-868634CEAABA}"/>
              </a:ext>
            </a:extLst>
          </p:cNvPr>
          <p:cNvSpPr>
            <a:spLocks noGrp="1"/>
          </p:cNvSpPr>
          <p:nvPr>
            <p:ph type="title"/>
          </p:nvPr>
        </p:nvSpPr>
        <p:spPr>
          <a:xfrm>
            <a:off x="446750" y="430875"/>
            <a:ext cx="11745252" cy="762927"/>
          </a:xfrm>
        </p:spPr>
        <p:txBody>
          <a:bodyPr vert="horz" lIns="91440" tIns="0" rIns="91440" bIns="0" rtlCol="0" anchor="t">
            <a:noAutofit/>
          </a:bodyPr>
          <a:lstStyle/>
          <a:p>
            <a:pPr>
              <a:lnSpc>
                <a:spcPct val="125000"/>
              </a:lnSpc>
            </a:pPr>
            <a:r>
              <a:rPr lang="en-US" sz="4000" b="1" dirty="0">
                <a:solidFill>
                  <a:srgbClr val="D6AC78"/>
                </a:solidFill>
                <a:latin typeface="Myriad Pro Light" panose="020B0403030403020204" pitchFamily="34" charset="0"/>
              </a:rPr>
              <a:t>State of Texas Bond Programs</a:t>
            </a:r>
          </a:p>
        </p:txBody>
      </p:sp>
      <p:sp>
        <p:nvSpPr>
          <p:cNvPr id="3" name="Content Placeholder 2">
            <a:extLst>
              <a:ext uri="{FF2B5EF4-FFF2-40B4-BE49-F238E27FC236}">
                <a16:creationId xmlns:a16="http://schemas.microsoft.com/office/drawing/2014/main" id="{E3818145-F98B-509A-8EE0-2B396B7FA81A}"/>
              </a:ext>
            </a:extLst>
          </p:cNvPr>
          <p:cNvSpPr>
            <a:spLocks noGrp="1"/>
          </p:cNvSpPr>
          <p:nvPr>
            <p:ph idx="1"/>
          </p:nvPr>
        </p:nvSpPr>
        <p:spPr>
          <a:xfrm>
            <a:off x="446749" y="1193806"/>
            <a:ext cx="11422163" cy="4356602"/>
          </a:xfrm>
        </p:spPr>
        <p:txBody>
          <a:bodyPr numCol="1">
            <a:noAutofit/>
          </a:bodyPr>
          <a:lstStyle/>
          <a:p>
            <a:pPr marL="25406" marR="0" indent="0">
              <a:lnSpc>
                <a:spcPct val="107000"/>
              </a:lnSpc>
              <a:spcBef>
                <a:spcPts val="0"/>
              </a:spcBef>
              <a:spcAft>
                <a:spcPts val="0"/>
              </a:spcAft>
              <a:buNone/>
            </a:pPr>
            <a:r>
              <a:rPr lang="en-US" sz="2000" b="1" kern="100" dirty="0">
                <a:solidFill>
                  <a:srgbClr val="3D5563"/>
                </a:solidFill>
                <a:effectLst/>
                <a:latin typeface="Aptos Display" panose="020B0004020202020204" pitchFamily="34" charset="0"/>
                <a:ea typeface="Aptos" panose="020B0004020202020204" pitchFamily="34" charset="0"/>
                <a:cs typeface="Times New Roman" panose="02020603050405020304" pitchFamily="18" charset="0"/>
              </a:rPr>
              <a:t>State of Texas Debt Issuers</a:t>
            </a:r>
            <a:endParaRPr lang="en-US" sz="2000" b="1" kern="100" dirty="0">
              <a:solidFill>
                <a:srgbClr val="3D5563"/>
              </a:solidFill>
              <a:effectLst/>
              <a:latin typeface="Aptos" panose="020B0004020202020204" pitchFamily="34" charset="0"/>
              <a:ea typeface="Aptos" panose="020B0004020202020204" pitchFamily="34" charset="0"/>
              <a:cs typeface="Times New Roman" panose="02020603050405020304" pitchFamily="18" charset="0"/>
            </a:endParaRPr>
          </a:p>
          <a:p>
            <a:pPr marL="25406" indent="0">
              <a:lnSpc>
                <a:spcPct val="107000"/>
              </a:lnSpc>
              <a:spcBef>
                <a:spcPts val="0"/>
              </a:spcBef>
              <a:buNone/>
            </a:pPr>
            <a:r>
              <a:rPr lang="en-US" sz="1800" b="1" kern="100" dirty="0">
                <a:solidFill>
                  <a:srgbClr val="489EB6"/>
                </a:solidFill>
                <a:effectLst/>
                <a:latin typeface="Aptos Display" panose="020B0004020202020204" pitchFamily="34" charset="0"/>
                <a:ea typeface="Aptos" panose="020B0004020202020204" pitchFamily="34" charset="0"/>
                <a:cs typeface="Times New Roman" panose="02020603050405020304" pitchFamily="18" charset="0"/>
              </a:rPr>
              <a:t>General Purpose</a:t>
            </a:r>
          </a:p>
          <a:p>
            <a:pPr marL="254000" marR="0">
              <a:lnSpc>
                <a:spcPct val="107000"/>
              </a:lnSpc>
              <a:spcBef>
                <a:spcPts val="0"/>
              </a:spcBef>
              <a:spcAft>
                <a:spcPts val="0"/>
              </a:spcAft>
            </a:pP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Texas Transportation Commission (TxDOT) – transportation projects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54000" marR="0">
              <a:lnSpc>
                <a:spcPct val="107000"/>
              </a:lnSpc>
              <a:spcBef>
                <a:spcPts val="0"/>
              </a:spcBef>
              <a:spcAft>
                <a:spcPts val="0"/>
              </a:spcAft>
            </a:pP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University Systems (UT, A&amp;M, TSUS, Texas Tech, UH, UNT…)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54000" marR="0">
              <a:lnSpc>
                <a:spcPct val="107000"/>
              </a:lnSpc>
              <a:spcBef>
                <a:spcPts val="0"/>
              </a:spcBef>
              <a:spcAft>
                <a:spcPts val="0"/>
              </a:spcAft>
            </a:pP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Texas Public Finance Authority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5406" marR="0" indent="0">
              <a:lnSpc>
                <a:spcPct val="107000"/>
              </a:lnSpc>
              <a:spcBef>
                <a:spcPts val="0"/>
              </a:spcBef>
              <a:spcAft>
                <a:spcPts val="0"/>
              </a:spcAft>
              <a:buNone/>
            </a:pPr>
            <a:r>
              <a:rPr lang="en-US" sz="1800" b="1" kern="100" dirty="0">
                <a:solidFill>
                  <a:srgbClr val="489EB6"/>
                </a:solidFill>
                <a:effectLst/>
                <a:latin typeface="Aptos Display" panose="020B0004020202020204" pitchFamily="34" charset="0"/>
                <a:ea typeface="Aptos" panose="020B0004020202020204" pitchFamily="34" charset="0"/>
                <a:cs typeface="Times New Roman" panose="02020603050405020304" pitchFamily="18" charset="0"/>
              </a:rPr>
              <a:t>Loan Programs</a:t>
            </a:r>
            <a:endParaRPr lang="en-US" sz="1800" b="1" kern="100" dirty="0">
              <a:solidFill>
                <a:srgbClr val="489EB6"/>
              </a:solidFill>
              <a:effectLst/>
              <a:latin typeface="Aptos" panose="020B0004020202020204" pitchFamily="34" charset="0"/>
              <a:ea typeface="Aptos" panose="020B0004020202020204" pitchFamily="34" charset="0"/>
              <a:cs typeface="Times New Roman" panose="02020603050405020304" pitchFamily="18" charset="0"/>
            </a:endParaRPr>
          </a:p>
          <a:p>
            <a:pPr marL="254000" marR="0">
              <a:lnSpc>
                <a:spcPct val="107000"/>
              </a:lnSpc>
              <a:spcBef>
                <a:spcPts val="0"/>
              </a:spcBef>
              <a:spcAft>
                <a:spcPts val="0"/>
              </a:spcAft>
            </a:pP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Texas Water Development Board – loan programs to political subdivisions for water infrastructure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54000" marR="0">
              <a:lnSpc>
                <a:spcPct val="107000"/>
              </a:lnSpc>
              <a:spcBef>
                <a:spcPts val="0"/>
              </a:spcBef>
              <a:spcAft>
                <a:spcPts val="0"/>
              </a:spcAft>
            </a:pP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Texas Higher Education Coordinating Board  - student loan program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54000" marR="0">
              <a:lnSpc>
                <a:spcPct val="107000"/>
              </a:lnSpc>
              <a:spcBef>
                <a:spcPts val="0"/>
              </a:spcBef>
              <a:spcAft>
                <a:spcPts val="0"/>
              </a:spcAft>
            </a:pP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Veteran’s Land Board – land and mortgage loan program for Veterans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54000" marR="0">
              <a:lnSpc>
                <a:spcPct val="107000"/>
              </a:lnSpc>
              <a:spcBef>
                <a:spcPts val="0"/>
              </a:spcBef>
              <a:spcAft>
                <a:spcPts val="0"/>
              </a:spcAft>
            </a:pP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Texas Department of Housing and Community Affairs – Single family mortgage loan program and multifamily project finance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54000" marR="0">
              <a:lnSpc>
                <a:spcPct val="107000"/>
              </a:lnSpc>
              <a:spcBef>
                <a:spcPts val="0"/>
              </a:spcBef>
              <a:spcAft>
                <a:spcPts val="800"/>
              </a:spcAft>
            </a:pP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Texas State Affordable Housing Corporations– Single family mortgage loan program and multifamily project finance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b="1" kern="100" dirty="0">
                <a:solidFill>
                  <a:srgbClr val="489EB6"/>
                </a:solidFill>
                <a:latin typeface="Aptos Display" panose="020B0004020202020204" pitchFamily="34" charset="0"/>
                <a:ea typeface="Aptos" panose="020B0004020202020204" pitchFamily="34" charset="0"/>
                <a:cs typeface="Times New Roman" panose="02020603050405020304" pitchFamily="18" charset="0"/>
              </a:rPr>
              <a:t>Working Capital </a:t>
            </a:r>
          </a:p>
          <a:p>
            <a:pPr marL="0" marR="0" lvl="0" indent="0">
              <a:lnSpc>
                <a:spcPct val="107000"/>
              </a:lnSpc>
              <a:spcBef>
                <a:spcPts val="0"/>
              </a:spcBef>
              <a:spcAft>
                <a:spcPts val="0"/>
              </a:spcAft>
              <a:buNone/>
            </a:pPr>
            <a:r>
              <a:rPr lang="en-US" sz="1800" kern="100" dirty="0">
                <a:latin typeface="Aptos Display" panose="020B0004020202020204" pitchFamily="34" charset="0"/>
                <a:ea typeface="Aptos" panose="020B0004020202020204" pitchFamily="34" charset="0"/>
                <a:cs typeface="Times New Roman" panose="02020603050405020304" pitchFamily="18" charset="0"/>
              </a:rPr>
              <a:t>Comptroller </a:t>
            </a: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of Public Accounts – TRAN Tax and Revenue Anticipation Notes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Bef>
                <a:spcPts val="0"/>
              </a:spcBef>
              <a:spcAft>
                <a:spcPts val="800"/>
              </a:spcAft>
              <a:buNone/>
            </a:pPr>
            <a:endParaRPr lang="en-US" sz="1000" b="1" kern="100" dirty="0">
              <a:solidFill>
                <a:srgbClr val="3D5563"/>
              </a:solidFill>
              <a:effectLst/>
              <a:latin typeface="Aptos Display"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Bef>
                <a:spcPts val="0"/>
              </a:spcBef>
              <a:spcAft>
                <a:spcPts val="800"/>
              </a:spcAft>
              <a:buNone/>
            </a:pPr>
            <a:r>
              <a:rPr lang="en-US" sz="2000" b="1" kern="100" dirty="0">
                <a:solidFill>
                  <a:srgbClr val="3D5563"/>
                </a:solidFill>
                <a:effectLst/>
                <a:latin typeface="Aptos Display" panose="020B0004020202020204" pitchFamily="34" charset="0"/>
                <a:ea typeface="Aptos" panose="020B0004020202020204" pitchFamily="34" charset="0"/>
                <a:cs typeface="Times New Roman" panose="02020603050405020304" pitchFamily="18" charset="0"/>
              </a:rPr>
              <a:t>Bond Review Board </a:t>
            </a: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 BRB is an oversight body (Governor, Lt. Governor, Speaker, Comptroller, AG). It does not issue debt, but it approves the issuance of state debt and provides data collection and reporting. Debt Affordability Study, Constitutional debt limit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8F9456D-58A6-13D2-1D8B-9F4247424423}"/>
              </a:ext>
            </a:extLst>
          </p:cNvPr>
          <p:cNvPicPr>
            <a:picLocks noChangeAspect="1"/>
          </p:cNvPicPr>
          <p:nvPr/>
        </p:nvPicPr>
        <p:blipFill>
          <a:blip r:embed="rId3"/>
          <a:stretch>
            <a:fillRect/>
          </a:stretch>
        </p:blipFill>
        <p:spPr>
          <a:xfrm>
            <a:off x="8412480" y="329277"/>
            <a:ext cx="3332770" cy="3072138"/>
          </a:xfrm>
          <a:prstGeom prst="rect">
            <a:avLst/>
          </a:prstGeom>
        </p:spPr>
      </p:pic>
    </p:spTree>
    <p:extLst>
      <p:ext uri="{BB962C8B-B14F-4D97-AF65-F5344CB8AC3E}">
        <p14:creationId xmlns:p14="http://schemas.microsoft.com/office/powerpoint/2010/main" val="368637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7F4D-368D-521D-8587-868634CEAABA}"/>
              </a:ext>
            </a:extLst>
          </p:cNvPr>
          <p:cNvSpPr>
            <a:spLocks noGrp="1"/>
          </p:cNvSpPr>
          <p:nvPr>
            <p:ph type="title"/>
          </p:nvPr>
        </p:nvSpPr>
        <p:spPr>
          <a:xfrm>
            <a:off x="446750" y="430875"/>
            <a:ext cx="11745252" cy="762927"/>
          </a:xfrm>
        </p:spPr>
        <p:txBody>
          <a:bodyPr vert="horz" lIns="91440" tIns="0" rIns="91440" bIns="0" rtlCol="0" anchor="t">
            <a:noAutofit/>
          </a:bodyPr>
          <a:lstStyle/>
          <a:p>
            <a:pPr>
              <a:lnSpc>
                <a:spcPct val="125000"/>
              </a:lnSpc>
            </a:pPr>
            <a:r>
              <a:rPr lang="en-US" sz="4000" b="1" dirty="0">
                <a:solidFill>
                  <a:srgbClr val="D6AC78"/>
                </a:solidFill>
                <a:latin typeface="Myriad Pro Light" panose="020B0403030403020204" pitchFamily="34" charset="0"/>
              </a:rPr>
              <a:t>State of Texas Debt in Perspective</a:t>
            </a:r>
          </a:p>
        </p:txBody>
      </p:sp>
      <p:sp>
        <p:nvSpPr>
          <p:cNvPr id="3" name="Content Placeholder 2">
            <a:extLst>
              <a:ext uri="{FF2B5EF4-FFF2-40B4-BE49-F238E27FC236}">
                <a16:creationId xmlns:a16="http://schemas.microsoft.com/office/drawing/2014/main" id="{E3818145-F98B-509A-8EE0-2B396B7FA81A}"/>
              </a:ext>
            </a:extLst>
          </p:cNvPr>
          <p:cNvSpPr>
            <a:spLocks noGrp="1"/>
          </p:cNvSpPr>
          <p:nvPr>
            <p:ph idx="1"/>
          </p:nvPr>
        </p:nvSpPr>
        <p:spPr>
          <a:xfrm>
            <a:off x="446750" y="1193806"/>
            <a:ext cx="7225066" cy="1092194"/>
          </a:xfrm>
        </p:spPr>
        <p:txBody>
          <a:bodyPr numCol="1">
            <a:noAutofit/>
          </a:bodyPr>
          <a:lstStyle/>
          <a:p>
            <a:pPr marL="25400">
              <a:lnSpc>
                <a:spcPct val="107000"/>
              </a:lnSpc>
              <a:spcBef>
                <a:spcPts val="0"/>
              </a:spcBef>
              <a:spcAft>
                <a:spcPts val="800"/>
              </a:spcAft>
            </a:pP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Texas has the highest Credit Rating</a:t>
            </a:r>
            <a:r>
              <a:rPr lang="en-US" sz="1800" kern="100" dirty="0">
                <a:latin typeface="Aptos Display" panose="020B0004020202020204" pitchFamily="34" charset="0"/>
                <a:ea typeface="Aptos" panose="020B0004020202020204" pitchFamily="34" charset="0"/>
                <a:cs typeface="Times New Roman" panose="02020603050405020304" pitchFamily="18" charset="0"/>
              </a:rPr>
              <a:t> from all three rating agencies.</a:t>
            </a:r>
          </a:p>
          <a:p>
            <a:pPr marL="25400">
              <a:lnSpc>
                <a:spcPct val="107000"/>
              </a:lnSpc>
              <a:spcBef>
                <a:spcPts val="0"/>
              </a:spcBef>
              <a:spcAft>
                <a:spcPts val="800"/>
              </a:spcAft>
            </a:pPr>
            <a:r>
              <a:rPr lang="en-US" sz="1800" kern="100" dirty="0">
                <a:latin typeface="Aptos Display" panose="020B0004020202020204" pitchFamily="34" charset="0"/>
                <a:ea typeface="Aptos" panose="020B0004020202020204" pitchFamily="34" charset="0"/>
                <a:cs typeface="Times New Roman" panose="02020603050405020304" pitchFamily="18" charset="0"/>
              </a:rPr>
              <a:t>Rating based on several factors: Economy, Demographics, Financial Condition, Debt/Liabilities (Pensions) and Liquidity</a:t>
            </a:r>
          </a:p>
          <a:p>
            <a:pPr marL="25400">
              <a:lnSpc>
                <a:spcPct val="107000"/>
              </a:lnSpc>
              <a:spcBef>
                <a:spcPts val="0"/>
              </a:spcBef>
              <a:spcAft>
                <a:spcPts val="800"/>
              </a:spcAft>
            </a:pPr>
            <a:r>
              <a:rPr lang="en-US" sz="1800" kern="100" dirty="0">
                <a:latin typeface="Aptos Display" panose="020B0004020202020204" pitchFamily="34" charset="0"/>
                <a:ea typeface="Aptos" panose="020B0004020202020204" pitchFamily="34" charset="0"/>
                <a:cs typeface="Times New Roman" panose="02020603050405020304" pitchFamily="18" charset="0"/>
              </a:rPr>
              <a:t>Texas local governments historically have also been highly rated</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25400" marR="0">
              <a:lnSpc>
                <a:spcPct val="107000"/>
              </a:lnSpc>
              <a:spcBef>
                <a:spcPts val="0"/>
              </a:spcBef>
              <a:spcAft>
                <a:spcPts val="800"/>
              </a:spcAft>
            </a:pPr>
            <a:endParaRPr lang="en-US" sz="1800" kern="100" dirty="0">
              <a:latin typeface="Aptos Display" panose="020B0004020202020204" pitchFamily="34" charset="0"/>
              <a:ea typeface="Aptos" panose="020B0004020202020204" pitchFamily="34" charset="0"/>
              <a:cs typeface="Times New Roman" panose="02020603050405020304" pitchFamily="18" charset="0"/>
            </a:endParaRPr>
          </a:p>
          <a:p>
            <a:pPr marL="2540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Boy in park holding magnifying glass to eye with friends">
            <a:extLst>
              <a:ext uri="{FF2B5EF4-FFF2-40B4-BE49-F238E27FC236}">
                <a16:creationId xmlns:a16="http://schemas.microsoft.com/office/drawing/2014/main" id="{90E3D198-3CCE-70C5-BEFD-705B4C241D78}"/>
              </a:ext>
            </a:extLst>
          </p:cNvPr>
          <p:cNvPicPr>
            <a:picLocks noChangeAspect="1"/>
          </p:cNvPicPr>
          <p:nvPr/>
        </p:nvPicPr>
        <p:blipFill>
          <a:blip r:embed="rId3"/>
          <a:stretch>
            <a:fillRect/>
          </a:stretch>
        </p:blipFill>
        <p:spPr>
          <a:xfrm>
            <a:off x="8641080" y="304068"/>
            <a:ext cx="2930134" cy="1952946"/>
          </a:xfrm>
          <a:prstGeom prst="rect">
            <a:avLst/>
          </a:prstGeom>
        </p:spPr>
      </p:pic>
      <p:graphicFrame>
        <p:nvGraphicFramePr>
          <p:cNvPr id="4" name="Table 3">
            <a:extLst>
              <a:ext uri="{FF2B5EF4-FFF2-40B4-BE49-F238E27FC236}">
                <a16:creationId xmlns:a16="http://schemas.microsoft.com/office/drawing/2014/main" id="{9708A230-DFA5-543E-649B-6E378B4B6305}"/>
              </a:ext>
            </a:extLst>
          </p:cNvPr>
          <p:cNvGraphicFramePr>
            <a:graphicFrameLocks noGrp="1"/>
          </p:cNvGraphicFramePr>
          <p:nvPr>
            <p:extLst>
              <p:ext uri="{D42A27DB-BD31-4B8C-83A1-F6EECF244321}">
                <p14:modId xmlns:p14="http://schemas.microsoft.com/office/powerpoint/2010/main" val="1177348349"/>
              </p:ext>
            </p:extLst>
          </p:nvPr>
        </p:nvGraphicFramePr>
        <p:xfrm>
          <a:off x="7671816" y="2652944"/>
          <a:ext cx="3899398" cy="1155648"/>
        </p:xfrm>
        <a:graphic>
          <a:graphicData uri="http://schemas.openxmlformats.org/drawingml/2006/table">
            <a:tbl>
              <a:tblPr firstRow="1" firstCol="1" bandRow="1">
                <a:tableStyleId>{21E4AEA4-8DFA-4A89-87EB-49C32662AFE0}</a:tableStyleId>
              </a:tblPr>
              <a:tblGrid>
                <a:gridCol w="1784405">
                  <a:extLst>
                    <a:ext uri="{9D8B030D-6E8A-4147-A177-3AD203B41FA5}">
                      <a16:colId xmlns:a16="http://schemas.microsoft.com/office/drawing/2014/main" val="1683971903"/>
                    </a:ext>
                  </a:extLst>
                </a:gridCol>
                <a:gridCol w="2114993">
                  <a:extLst>
                    <a:ext uri="{9D8B030D-6E8A-4147-A177-3AD203B41FA5}">
                      <a16:colId xmlns:a16="http://schemas.microsoft.com/office/drawing/2014/main" val="2551648332"/>
                    </a:ext>
                  </a:extLst>
                </a:gridCol>
              </a:tblGrid>
              <a:tr h="0">
                <a:tc>
                  <a:txBody>
                    <a:bodyPr/>
                    <a:lstStyle/>
                    <a:p>
                      <a:pPr marL="0" marR="0">
                        <a:lnSpc>
                          <a:spcPct val="107000"/>
                        </a:lnSpc>
                        <a:spcBef>
                          <a:spcPts val="0"/>
                        </a:spcBef>
                        <a:spcAft>
                          <a:spcPts val="0"/>
                        </a:spcAft>
                      </a:pPr>
                      <a:r>
                        <a:rPr lang="en-US" sz="1400" kern="100" dirty="0">
                          <a:effectLst/>
                        </a:rPr>
                        <a:t>Agency</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kern="100" dirty="0">
                          <a:effectLst/>
                        </a:rPr>
                        <a:t>Issuer Credit Rating</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84914352"/>
                  </a:ext>
                </a:extLst>
              </a:tr>
              <a:tr h="233905">
                <a:tc>
                  <a:txBody>
                    <a:bodyPr/>
                    <a:lstStyle/>
                    <a:p>
                      <a:pPr marL="0" marR="0">
                        <a:lnSpc>
                          <a:spcPct val="107000"/>
                        </a:lnSpc>
                        <a:spcBef>
                          <a:spcPts val="0"/>
                        </a:spcBef>
                        <a:spcAft>
                          <a:spcPts val="0"/>
                        </a:spcAft>
                      </a:pPr>
                      <a:r>
                        <a:rPr lang="en-US" sz="1400" kern="100" dirty="0">
                          <a:effectLst/>
                        </a:rPr>
                        <a:t>Moody’s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kern="100">
                          <a:effectLst/>
                        </a:rPr>
                        <a:t>Aaa - Stable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4571029"/>
                  </a:ext>
                </a:extLst>
              </a:tr>
              <a:tr h="233905">
                <a:tc>
                  <a:txBody>
                    <a:bodyPr/>
                    <a:lstStyle/>
                    <a:p>
                      <a:pPr marL="0" marR="0">
                        <a:lnSpc>
                          <a:spcPct val="107000"/>
                        </a:lnSpc>
                        <a:spcBef>
                          <a:spcPts val="0"/>
                        </a:spcBef>
                        <a:spcAft>
                          <a:spcPts val="0"/>
                        </a:spcAft>
                      </a:pPr>
                      <a:r>
                        <a:rPr lang="en-US" sz="1400" kern="100" dirty="0">
                          <a:effectLst/>
                        </a:rPr>
                        <a:t>S&amp;P</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kern="100">
                          <a:effectLst/>
                        </a:rPr>
                        <a:t>AAA - Stable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9775757"/>
                  </a:ext>
                </a:extLst>
              </a:tr>
              <a:tr h="233905">
                <a:tc>
                  <a:txBody>
                    <a:bodyPr/>
                    <a:lstStyle/>
                    <a:p>
                      <a:pPr marL="0" marR="0">
                        <a:lnSpc>
                          <a:spcPct val="107000"/>
                        </a:lnSpc>
                        <a:spcBef>
                          <a:spcPts val="0"/>
                        </a:spcBef>
                        <a:spcAft>
                          <a:spcPts val="0"/>
                        </a:spcAft>
                      </a:pPr>
                      <a:r>
                        <a:rPr lang="en-US" sz="1400" kern="100">
                          <a:effectLst/>
                        </a:rPr>
                        <a:t>Fitch</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kern="100">
                          <a:effectLst/>
                        </a:rPr>
                        <a:t>AAA - Stable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2783273"/>
                  </a:ext>
                </a:extLst>
              </a:tr>
              <a:tr h="233905">
                <a:tc>
                  <a:txBody>
                    <a:bodyPr/>
                    <a:lstStyle/>
                    <a:p>
                      <a:pPr marL="0" marR="0">
                        <a:lnSpc>
                          <a:spcPct val="107000"/>
                        </a:lnSpc>
                        <a:spcBef>
                          <a:spcPts val="0"/>
                        </a:spcBef>
                        <a:spcAft>
                          <a:spcPts val="0"/>
                        </a:spcAft>
                      </a:pPr>
                      <a:r>
                        <a:rPr lang="en-US" sz="1400" kern="100">
                          <a:effectLst/>
                        </a:rPr>
                        <a:t>KBRA (Kroll)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kern="100" dirty="0">
                          <a:effectLst/>
                        </a:rPr>
                        <a:t>AAA - Stable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1768705"/>
                  </a:ext>
                </a:extLst>
              </a:tr>
            </a:tbl>
          </a:graphicData>
        </a:graphic>
      </p:graphicFrame>
      <p:sp>
        <p:nvSpPr>
          <p:cNvPr id="6" name="TextBox 5">
            <a:extLst>
              <a:ext uri="{FF2B5EF4-FFF2-40B4-BE49-F238E27FC236}">
                <a16:creationId xmlns:a16="http://schemas.microsoft.com/office/drawing/2014/main" id="{C02B438B-F828-447A-BCE2-9D5A59E7FFD1}"/>
              </a:ext>
            </a:extLst>
          </p:cNvPr>
          <p:cNvSpPr txBox="1"/>
          <p:nvPr/>
        </p:nvSpPr>
        <p:spPr>
          <a:xfrm>
            <a:off x="7789382" y="4572000"/>
            <a:ext cx="3713770" cy="1200329"/>
          </a:xfrm>
          <a:prstGeom prst="rect">
            <a:avLst/>
          </a:prstGeom>
          <a:noFill/>
        </p:spPr>
        <p:txBody>
          <a:bodyPr wrap="square">
            <a:spAutoFit/>
          </a:bodyPr>
          <a:lstStyle/>
          <a:p>
            <a:r>
              <a:rPr lang="en-US" dirty="0"/>
              <a:t>The Texas Bond Review Board collects data and reports on state and local debt in Texas. </a:t>
            </a:r>
          </a:p>
          <a:p>
            <a:r>
              <a:rPr lang="en-US" dirty="0"/>
              <a:t>https://www.brb.texas.gov/</a:t>
            </a:r>
          </a:p>
        </p:txBody>
      </p:sp>
      <p:pic>
        <p:nvPicPr>
          <p:cNvPr id="8" name="Picture 7">
            <a:extLst>
              <a:ext uri="{FF2B5EF4-FFF2-40B4-BE49-F238E27FC236}">
                <a16:creationId xmlns:a16="http://schemas.microsoft.com/office/drawing/2014/main" id="{2B660180-3A5A-9099-1C3C-C6F1510C9D36}"/>
              </a:ext>
            </a:extLst>
          </p:cNvPr>
          <p:cNvPicPr>
            <a:picLocks noChangeAspect="1"/>
          </p:cNvPicPr>
          <p:nvPr/>
        </p:nvPicPr>
        <p:blipFill>
          <a:blip r:embed="rId4"/>
          <a:stretch>
            <a:fillRect/>
          </a:stretch>
        </p:blipFill>
        <p:spPr>
          <a:xfrm>
            <a:off x="446750" y="2622015"/>
            <a:ext cx="6900348" cy="3899971"/>
          </a:xfrm>
          <a:prstGeom prst="rect">
            <a:avLst/>
          </a:prstGeom>
        </p:spPr>
      </p:pic>
    </p:spTree>
    <p:extLst>
      <p:ext uri="{BB962C8B-B14F-4D97-AF65-F5344CB8AC3E}">
        <p14:creationId xmlns:p14="http://schemas.microsoft.com/office/powerpoint/2010/main" val="195100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0F22AD3-AA3A-2035-72A2-70B57743FD34}"/>
              </a:ext>
            </a:extLst>
          </p:cNvPr>
          <p:cNvPicPr>
            <a:picLocks noGrp="1" noChangeAspect="1"/>
          </p:cNvPicPr>
          <p:nvPr>
            <p:ph idx="1"/>
          </p:nvPr>
        </p:nvPicPr>
        <p:blipFill>
          <a:blip r:embed="rId3"/>
          <a:stretch>
            <a:fillRect/>
          </a:stretch>
        </p:blipFill>
        <p:spPr>
          <a:xfrm>
            <a:off x="444372" y="1732150"/>
            <a:ext cx="11264270" cy="3994886"/>
          </a:xfrm>
        </p:spPr>
      </p:pic>
      <p:sp>
        <p:nvSpPr>
          <p:cNvPr id="6" name="TextBox 5">
            <a:extLst>
              <a:ext uri="{FF2B5EF4-FFF2-40B4-BE49-F238E27FC236}">
                <a16:creationId xmlns:a16="http://schemas.microsoft.com/office/drawing/2014/main" id="{63688471-F66B-F836-ADF5-0676CEA446B3}"/>
              </a:ext>
            </a:extLst>
          </p:cNvPr>
          <p:cNvSpPr txBox="1"/>
          <p:nvPr/>
        </p:nvSpPr>
        <p:spPr>
          <a:xfrm>
            <a:off x="444372" y="6011055"/>
            <a:ext cx="6273577" cy="646331"/>
          </a:xfrm>
          <a:prstGeom prst="rect">
            <a:avLst/>
          </a:prstGeom>
          <a:noFill/>
        </p:spPr>
        <p:txBody>
          <a:bodyPr wrap="none" rtlCol="0">
            <a:spAutoFit/>
          </a:bodyPr>
          <a:lstStyle/>
          <a:p>
            <a:r>
              <a:rPr lang="en-US" dirty="0"/>
              <a:t>Debt outstanding: Total Amount Outstanding at any point in time</a:t>
            </a:r>
          </a:p>
          <a:p>
            <a:r>
              <a:rPr lang="en-US" dirty="0"/>
              <a:t>Debt Issued: Amount of Debt issued in a time period, fiscal year</a:t>
            </a:r>
          </a:p>
        </p:txBody>
      </p:sp>
      <p:sp>
        <p:nvSpPr>
          <p:cNvPr id="7" name="Title 1">
            <a:extLst>
              <a:ext uri="{FF2B5EF4-FFF2-40B4-BE49-F238E27FC236}">
                <a16:creationId xmlns:a16="http://schemas.microsoft.com/office/drawing/2014/main" id="{0DC03C32-BC46-AD40-A59B-3E5F746F5FF7}"/>
              </a:ext>
            </a:extLst>
          </p:cNvPr>
          <p:cNvSpPr>
            <a:spLocks noGrp="1"/>
          </p:cNvSpPr>
          <p:nvPr>
            <p:ph type="title"/>
          </p:nvPr>
        </p:nvSpPr>
        <p:spPr>
          <a:xfrm>
            <a:off x="446750" y="430875"/>
            <a:ext cx="11745252" cy="762927"/>
          </a:xfrm>
        </p:spPr>
        <p:txBody>
          <a:bodyPr vert="horz" lIns="91440" tIns="0" rIns="91440" bIns="0" rtlCol="0" anchor="t">
            <a:noAutofit/>
          </a:bodyPr>
          <a:lstStyle/>
          <a:p>
            <a:pPr>
              <a:lnSpc>
                <a:spcPct val="125000"/>
              </a:lnSpc>
            </a:pPr>
            <a:r>
              <a:rPr lang="en-US" sz="4000" b="1" dirty="0">
                <a:solidFill>
                  <a:srgbClr val="D6AC78"/>
                </a:solidFill>
                <a:latin typeface="Myriad Pro Light" panose="020B0403030403020204" pitchFamily="34" charset="0"/>
              </a:rPr>
              <a:t>State of Texas Debt in Perspective</a:t>
            </a:r>
          </a:p>
        </p:txBody>
      </p:sp>
      <p:sp>
        <p:nvSpPr>
          <p:cNvPr id="8" name="Rectangle 7">
            <a:extLst>
              <a:ext uri="{FF2B5EF4-FFF2-40B4-BE49-F238E27FC236}">
                <a16:creationId xmlns:a16="http://schemas.microsoft.com/office/drawing/2014/main" id="{4740F197-4F22-C38B-DD02-BCD703326F10}"/>
              </a:ext>
            </a:extLst>
          </p:cNvPr>
          <p:cNvSpPr/>
          <p:nvPr/>
        </p:nvSpPr>
        <p:spPr>
          <a:xfrm>
            <a:off x="551121" y="3397101"/>
            <a:ext cx="11089758" cy="25518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E7E853-5CFF-9B12-562A-6ACCE64F5442}"/>
              </a:ext>
            </a:extLst>
          </p:cNvPr>
          <p:cNvSpPr txBox="1"/>
          <p:nvPr/>
        </p:nvSpPr>
        <p:spPr>
          <a:xfrm>
            <a:off x="531628" y="1263465"/>
            <a:ext cx="8058681" cy="400110"/>
          </a:xfrm>
          <a:prstGeom prst="rect">
            <a:avLst/>
          </a:prstGeom>
          <a:noFill/>
        </p:spPr>
        <p:txBody>
          <a:bodyPr wrap="none" rtlCol="0">
            <a:spAutoFit/>
          </a:bodyPr>
          <a:lstStyle/>
          <a:p>
            <a:r>
              <a:rPr lang="en-US" sz="2000" b="1" dirty="0">
                <a:solidFill>
                  <a:srgbClr val="489EB6"/>
                </a:solidFill>
              </a:rPr>
              <a:t>In Texas, debt issuance is decentralized, and most is done at the local level.</a:t>
            </a:r>
          </a:p>
        </p:txBody>
      </p:sp>
      <p:sp>
        <p:nvSpPr>
          <p:cNvPr id="3" name="Arrow: Right 2">
            <a:extLst>
              <a:ext uri="{FF2B5EF4-FFF2-40B4-BE49-F238E27FC236}">
                <a16:creationId xmlns:a16="http://schemas.microsoft.com/office/drawing/2014/main" id="{C37694B4-5869-09CD-2CA5-C6D064F79DB2}"/>
              </a:ext>
            </a:extLst>
          </p:cNvPr>
          <p:cNvSpPr/>
          <p:nvPr/>
        </p:nvSpPr>
        <p:spPr>
          <a:xfrm>
            <a:off x="155448" y="2322576"/>
            <a:ext cx="288924" cy="45719"/>
          </a:xfrm>
          <a:prstGeom prst="rightArrow">
            <a:avLst/>
          </a:prstGeom>
          <a:solidFill>
            <a:srgbClr val="FF0000"/>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646995F-990F-7A24-4902-CF11C9E2978E}"/>
              </a:ext>
            </a:extLst>
          </p:cNvPr>
          <p:cNvSpPr txBox="1"/>
          <p:nvPr/>
        </p:nvSpPr>
        <p:spPr>
          <a:xfrm>
            <a:off x="9189720" y="5657111"/>
            <a:ext cx="2271712" cy="276999"/>
          </a:xfrm>
          <a:prstGeom prst="rect">
            <a:avLst/>
          </a:prstGeom>
          <a:noFill/>
        </p:spPr>
        <p:txBody>
          <a:bodyPr wrap="none" rtlCol="0">
            <a:spAutoFit/>
          </a:bodyPr>
          <a:lstStyle/>
          <a:p>
            <a:r>
              <a:rPr lang="en-US" sz="1200" i="1" dirty="0"/>
              <a:t>Source: Texas Bond Review Board</a:t>
            </a:r>
          </a:p>
        </p:txBody>
      </p:sp>
    </p:spTree>
    <p:extLst>
      <p:ext uri="{BB962C8B-B14F-4D97-AF65-F5344CB8AC3E}">
        <p14:creationId xmlns:p14="http://schemas.microsoft.com/office/powerpoint/2010/main" val="1644913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85EE-B5A9-F288-4DE1-DD768A072CE5}"/>
              </a:ext>
            </a:extLst>
          </p:cNvPr>
          <p:cNvSpPr>
            <a:spLocks noGrp="1"/>
          </p:cNvSpPr>
          <p:nvPr>
            <p:ph type="title"/>
          </p:nvPr>
        </p:nvSpPr>
        <p:spPr>
          <a:xfrm>
            <a:off x="446748" y="985507"/>
            <a:ext cx="10515600" cy="762928"/>
          </a:xfrm>
        </p:spPr>
        <p:txBody>
          <a:bodyPr>
            <a:normAutofit/>
          </a:bodyPr>
          <a:lstStyle/>
          <a:p>
            <a:r>
              <a:rPr lang="en-US" sz="2800" b="1" dirty="0">
                <a:solidFill>
                  <a:srgbClr val="489EB6"/>
                </a:solidFill>
              </a:rPr>
              <a:t>Texas debt issuance 2025 year to date</a:t>
            </a:r>
          </a:p>
        </p:txBody>
      </p:sp>
      <p:graphicFrame>
        <p:nvGraphicFramePr>
          <p:cNvPr id="4" name="Table 3">
            <a:extLst>
              <a:ext uri="{FF2B5EF4-FFF2-40B4-BE49-F238E27FC236}">
                <a16:creationId xmlns:a16="http://schemas.microsoft.com/office/drawing/2014/main" id="{C292C208-76CF-F403-1A5D-6E59196797EA}"/>
              </a:ext>
            </a:extLst>
          </p:cNvPr>
          <p:cNvGraphicFramePr>
            <a:graphicFrameLocks noGrp="1"/>
          </p:cNvGraphicFramePr>
          <p:nvPr>
            <p:extLst>
              <p:ext uri="{D42A27DB-BD31-4B8C-83A1-F6EECF244321}">
                <p14:modId xmlns:p14="http://schemas.microsoft.com/office/powerpoint/2010/main" val="3176330541"/>
              </p:ext>
            </p:extLst>
          </p:nvPr>
        </p:nvGraphicFramePr>
        <p:xfrm>
          <a:off x="551121" y="1560509"/>
          <a:ext cx="10196625" cy="4480560"/>
        </p:xfrm>
        <a:graphic>
          <a:graphicData uri="http://schemas.openxmlformats.org/drawingml/2006/table">
            <a:tbl>
              <a:tblPr>
                <a:tableStyleId>{2D5ABB26-0587-4C30-8999-92F81FD0307C}</a:tableStyleId>
              </a:tblPr>
              <a:tblGrid>
                <a:gridCol w="2211572">
                  <a:extLst>
                    <a:ext uri="{9D8B030D-6E8A-4147-A177-3AD203B41FA5}">
                      <a16:colId xmlns:a16="http://schemas.microsoft.com/office/drawing/2014/main" val="1160714701"/>
                    </a:ext>
                  </a:extLst>
                </a:gridCol>
                <a:gridCol w="988828">
                  <a:extLst>
                    <a:ext uri="{9D8B030D-6E8A-4147-A177-3AD203B41FA5}">
                      <a16:colId xmlns:a16="http://schemas.microsoft.com/office/drawing/2014/main" val="1419013705"/>
                    </a:ext>
                  </a:extLst>
                </a:gridCol>
                <a:gridCol w="2158410">
                  <a:extLst>
                    <a:ext uri="{9D8B030D-6E8A-4147-A177-3AD203B41FA5}">
                      <a16:colId xmlns:a16="http://schemas.microsoft.com/office/drawing/2014/main" val="1641942749"/>
                    </a:ext>
                  </a:extLst>
                </a:gridCol>
                <a:gridCol w="2254407">
                  <a:extLst>
                    <a:ext uri="{9D8B030D-6E8A-4147-A177-3AD203B41FA5}">
                      <a16:colId xmlns:a16="http://schemas.microsoft.com/office/drawing/2014/main" val="1963585043"/>
                    </a:ext>
                  </a:extLst>
                </a:gridCol>
                <a:gridCol w="1773940">
                  <a:extLst>
                    <a:ext uri="{9D8B030D-6E8A-4147-A177-3AD203B41FA5}">
                      <a16:colId xmlns:a16="http://schemas.microsoft.com/office/drawing/2014/main" val="3540600171"/>
                    </a:ext>
                  </a:extLst>
                </a:gridCol>
                <a:gridCol w="809468">
                  <a:extLst>
                    <a:ext uri="{9D8B030D-6E8A-4147-A177-3AD203B41FA5}">
                      <a16:colId xmlns:a16="http://schemas.microsoft.com/office/drawing/2014/main" val="2042522044"/>
                    </a:ext>
                  </a:extLst>
                </a:gridCol>
              </a:tblGrid>
              <a:tr h="244661">
                <a:tc>
                  <a:txBody>
                    <a:bodyPr/>
                    <a:lstStyle/>
                    <a:p>
                      <a:pPr algn="ctr" fontAlgn="b"/>
                      <a:r>
                        <a:rPr lang="en-US" sz="1400" b="1" u="none" strike="noStrike" dirty="0">
                          <a:effectLst/>
                          <a:latin typeface="Aptos" panose="020B0004020202020204" pitchFamily="34" charset="0"/>
                        </a:rPr>
                        <a:t> Issuer Type</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Aptos" panose="020B0004020202020204" pitchFamily="34" charset="0"/>
                        </a:rPr>
                        <a:t> Number of Issues</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Aptos" panose="020B0004020202020204" pitchFamily="34" charset="0"/>
                        </a:rPr>
                        <a:t>New Money</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Aptos" panose="020B0004020202020204" pitchFamily="34" charset="0"/>
                        </a:rPr>
                        <a:t>Refunding</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Aptos" panose="020B0004020202020204" pitchFamily="34" charset="0"/>
                        </a:rPr>
                        <a:t>Total </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Aptos" panose="020B0004020202020204" pitchFamily="34" charset="0"/>
                        </a:rPr>
                        <a:t> % of Total</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3796786"/>
                  </a:ext>
                </a:extLst>
              </a:tr>
              <a:tr h="244661">
                <a:tc>
                  <a:txBody>
                    <a:bodyPr/>
                    <a:lstStyle/>
                    <a:p>
                      <a:pPr algn="l" fontAlgn="b"/>
                      <a:r>
                        <a:rPr lang="en-US" sz="1400" b="1" u="none" strike="noStrike" dirty="0">
                          <a:effectLst/>
                          <a:latin typeface="Aptos" panose="020B0004020202020204" pitchFamily="34" charset="0"/>
                        </a:rPr>
                        <a:t>City</a:t>
                      </a:r>
                      <a:endParaRPr lang="en-US" sz="1400" b="1" i="0" u="none" strike="noStrike" dirty="0">
                        <a:solidFill>
                          <a:srgbClr val="000000"/>
                        </a:solidFill>
                        <a:effectLst/>
                        <a:latin typeface="Aptos" panose="020B00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sz="1400" b="1" u="none" strike="noStrike" dirty="0">
                          <a:effectLst/>
                          <a:latin typeface="Aptos" panose="020B0004020202020204" pitchFamily="34" charset="0"/>
                        </a:rPr>
                        <a:t>501</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sz="1400" b="1" u="none" strike="noStrike" dirty="0">
                          <a:effectLst/>
                          <a:latin typeface="Aptos" panose="020B0004020202020204" pitchFamily="34" charset="0"/>
                        </a:rPr>
                        <a:t>16,064,599,659</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sz="1400" b="1" u="none" strike="noStrike" dirty="0">
                          <a:effectLst/>
                          <a:latin typeface="Aptos" panose="020B0004020202020204" pitchFamily="34" charset="0"/>
                        </a:rPr>
                        <a:t>3,049,064,691</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sz="1400" b="1" u="none" strike="noStrike" dirty="0">
                          <a:effectLst/>
                          <a:latin typeface="Aptos" panose="020B0004020202020204" pitchFamily="34" charset="0"/>
                        </a:rPr>
                        <a:t>19,113,664,350</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sz="1400" b="1" u="none" strike="noStrike" dirty="0">
                          <a:effectLst/>
                          <a:latin typeface="Aptos" panose="020B0004020202020204" pitchFamily="34" charset="0"/>
                        </a:rPr>
                        <a:t>21.50%</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04259602"/>
                  </a:ext>
                </a:extLst>
              </a:tr>
              <a:tr h="244661">
                <a:tc>
                  <a:txBody>
                    <a:bodyPr/>
                    <a:lstStyle/>
                    <a:p>
                      <a:pPr algn="l" fontAlgn="b"/>
                      <a:r>
                        <a:rPr lang="en-US" sz="1400" u="none" strike="noStrike" dirty="0">
                          <a:effectLst/>
                          <a:latin typeface="Aptos" panose="020B0004020202020204" pitchFamily="34" charset="0"/>
                        </a:rPr>
                        <a:t>County</a:t>
                      </a:r>
                      <a:endParaRPr lang="en-US" sz="1400" b="0" i="0" u="none" strike="noStrike" dirty="0">
                        <a:solidFill>
                          <a:srgbClr val="000000"/>
                        </a:solidFill>
                        <a:effectLst/>
                        <a:latin typeface="Aptos" panose="020B00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400" u="none" strike="noStrike" dirty="0">
                          <a:effectLst/>
                          <a:latin typeface="Aptos" panose="020B0004020202020204" pitchFamily="34" charset="0"/>
                        </a:rPr>
                        <a:t>74</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dirty="0">
                          <a:effectLst/>
                          <a:latin typeface="Aptos" panose="020B0004020202020204" pitchFamily="34" charset="0"/>
                        </a:rPr>
                        <a:t>2,648,523,612</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dirty="0">
                          <a:effectLst/>
                          <a:latin typeface="Aptos" panose="020B0004020202020204" pitchFamily="34" charset="0"/>
                        </a:rPr>
                        <a:t>995,209,388</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a:effectLst/>
                          <a:latin typeface="Aptos" panose="020B0004020202020204" pitchFamily="34" charset="0"/>
                        </a:rPr>
                        <a:t>3,643,733,000</a:t>
                      </a:r>
                      <a:endParaRPr lang="en-US" sz="1400" b="0" i="0" u="none" strike="noStrike">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a:effectLst/>
                          <a:latin typeface="Aptos" panose="020B0004020202020204" pitchFamily="34" charset="0"/>
                        </a:rPr>
                        <a:t>4.10%</a:t>
                      </a:r>
                      <a:endParaRPr lang="en-US" sz="1400" b="0" i="0" u="none" strike="noStrike">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3237888"/>
                  </a:ext>
                </a:extLst>
              </a:tr>
              <a:tr h="244661">
                <a:tc>
                  <a:txBody>
                    <a:bodyPr/>
                    <a:lstStyle/>
                    <a:p>
                      <a:pPr algn="l" fontAlgn="b"/>
                      <a:r>
                        <a:rPr lang="en-US" sz="1400" u="none" strike="noStrike" dirty="0">
                          <a:effectLst/>
                          <a:latin typeface="Aptos" panose="020B0004020202020204" pitchFamily="34" charset="0"/>
                        </a:rPr>
                        <a:t>Higher Ed</a:t>
                      </a:r>
                      <a:endParaRPr lang="en-US" sz="1400" b="0" i="0" u="none" strike="noStrike" dirty="0">
                        <a:solidFill>
                          <a:srgbClr val="000000"/>
                        </a:solidFill>
                        <a:effectLst/>
                        <a:latin typeface="Aptos" panose="020B00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400" u="none" strike="noStrike" dirty="0">
                          <a:effectLst/>
                          <a:latin typeface="Aptos" panose="020B0004020202020204" pitchFamily="34" charset="0"/>
                        </a:rPr>
                        <a:t>20</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dirty="0">
                          <a:effectLst/>
                          <a:latin typeface="Aptos" panose="020B0004020202020204" pitchFamily="34" charset="0"/>
                        </a:rPr>
                        <a:t>1,180,311,022</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dirty="0">
                          <a:effectLst/>
                          <a:latin typeface="Aptos" panose="020B0004020202020204" pitchFamily="34" charset="0"/>
                        </a:rPr>
                        <a:t>720,863,978</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a:effectLst/>
                          <a:latin typeface="Aptos" panose="020B0004020202020204" pitchFamily="34" charset="0"/>
                        </a:rPr>
                        <a:t>1,901,175,000</a:t>
                      </a:r>
                      <a:endParaRPr lang="en-US" sz="1400" b="0" i="0" u="none" strike="noStrike">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a:effectLst/>
                          <a:latin typeface="Aptos" panose="020B0004020202020204" pitchFamily="34" charset="0"/>
                        </a:rPr>
                        <a:t>2.10%</a:t>
                      </a:r>
                      <a:endParaRPr lang="en-US" sz="1400" b="0" i="0" u="none" strike="noStrike">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3813178"/>
                  </a:ext>
                </a:extLst>
              </a:tr>
              <a:tr h="244661">
                <a:tc>
                  <a:txBody>
                    <a:bodyPr/>
                    <a:lstStyle/>
                    <a:p>
                      <a:pPr algn="l" fontAlgn="b"/>
                      <a:r>
                        <a:rPr lang="en-US" sz="1400" u="none" strike="noStrike" dirty="0">
                          <a:effectLst/>
                          <a:latin typeface="Aptos" panose="020B0004020202020204" pitchFamily="34" charset="0"/>
                        </a:rPr>
                        <a:t>Hospital/Healthcare</a:t>
                      </a:r>
                      <a:endParaRPr lang="en-US" sz="1400" b="0" i="0" u="none" strike="noStrike" dirty="0">
                        <a:solidFill>
                          <a:srgbClr val="000000"/>
                        </a:solidFill>
                        <a:effectLst/>
                        <a:latin typeface="Aptos" panose="020B00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400" u="none" strike="noStrike" dirty="0">
                          <a:effectLst/>
                          <a:latin typeface="Aptos" panose="020B0004020202020204" pitchFamily="34" charset="0"/>
                        </a:rPr>
                        <a:t>6</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dirty="0">
                          <a:effectLst/>
                          <a:latin typeface="Aptos" panose="020B0004020202020204" pitchFamily="34" charset="0"/>
                        </a:rPr>
                        <a:t>1,468,120,000</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dirty="0">
                          <a:effectLst/>
                          <a:latin typeface="Aptos" panose="020B0004020202020204" pitchFamily="34" charset="0"/>
                        </a:rPr>
                        <a:t>0</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a:effectLst/>
                          <a:latin typeface="Aptos" panose="020B0004020202020204" pitchFamily="34" charset="0"/>
                        </a:rPr>
                        <a:t>1,468,120,000</a:t>
                      </a:r>
                      <a:endParaRPr lang="en-US" sz="1400" b="0" i="0" u="none" strike="noStrike">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a:effectLst/>
                          <a:latin typeface="Aptos" panose="020B0004020202020204" pitchFamily="34" charset="0"/>
                        </a:rPr>
                        <a:t>1.70%</a:t>
                      </a:r>
                      <a:endParaRPr lang="en-US" sz="1400" b="0" i="0" u="none" strike="noStrike">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53004685"/>
                  </a:ext>
                </a:extLst>
              </a:tr>
              <a:tr h="244661">
                <a:tc>
                  <a:txBody>
                    <a:bodyPr/>
                    <a:lstStyle/>
                    <a:p>
                      <a:pPr algn="l" fontAlgn="b"/>
                      <a:r>
                        <a:rPr lang="en-US" sz="1400" u="none" strike="noStrike" dirty="0">
                          <a:effectLst/>
                          <a:latin typeface="Aptos" panose="020B0004020202020204" pitchFamily="34" charset="0"/>
                        </a:rPr>
                        <a:t>Housing</a:t>
                      </a:r>
                      <a:endParaRPr lang="en-US" sz="1400" b="0" i="0" u="none" strike="noStrike" dirty="0">
                        <a:solidFill>
                          <a:srgbClr val="000000"/>
                        </a:solidFill>
                        <a:effectLst/>
                        <a:latin typeface="Aptos" panose="020B00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400" u="none" strike="noStrike" dirty="0">
                          <a:effectLst/>
                          <a:latin typeface="Aptos" panose="020B0004020202020204" pitchFamily="34" charset="0"/>
                        </a:rPr>
                        <a:t>75</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dirty="0">
                          <a:effectLst/>
                          <a:latin typeface="Aptos" panose="020B0004020202020204" pitchFamily="34" charset="0"/>
                        </a:rPr>
                        <a:t>1,632,285,516</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dirty="0">
                          <a:effectLst/>
                          <a:latin typeface="Aptos" panose="020B0004020202020204" pitchFamily="34" charset="0"/>
                        </a:rPr>
                        <a:t>32,485,000</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a:effectLst/>
                          <a:latin typeface="Aptos" panose="020B0004020202020204" pitchFamily="34" charset="0"/>
                        </a:rPr>
                        <a:t>1,664,770,516</a:t>
                      </a:r>
                      <a:endParaRPr lang="en-US" sz="1400" b="0" i="0" u="none" strike="noStrike">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dirty="0">
                          <a:effectLst/>
                          <a:latin typeface="Aptos" panose="020B0004020202020204" pitchFamily="34" charset="0"/>
                        </a:rPr>
                        <a:t>1.90%</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4893478"/>
                  </a:ext>
                </a:extLst>
              </a:tr>
              <a:tr h="244661">
                <a:tc>
                  <a:txBody>
                    <a:bodyPr/>
                    <a:lstStyle/>
                    <a:p>
                      <a:pPr algn="l" fontAlgn="b"/>
                      <a:r>
                        <a:rPr lang="en-US" sz="1400" u="none" strike="noStrike" dirty="0">
                          <a:effectLst/>
                          <a:latin typeface="Aptos" panose="020B0004020202020204" pitchFamily="34" charset="0"/>
                        </a:rPr>
                        <a:t>IDB &amp; Other</a:t>
                      </a:r>
                      <a:endParaRPr lang="en-US" sz="1400" b="0" i="0" u="none" strike="noStrike" dirty="0">
                        <a:solidFill>
                          <a:srgbClr val="000000"/>
                        </a:solidFill>
                        <a:effectLst/>
                        <a:latin typeface="Aptos" panose="020B00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400" u="none" strike="noStrike" dirty="0">
                          <a:effectLst/>
                          <a:latin typeface="Aptos" panose="020B0004020202020204" pitchFamily="34" charset="0"/>
                        </a:rPr>
                        <a:t>64</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dirty="0">
                          <a:effectLst/>
                          <a:latin typeface="Aptos" panose="020B0004020202020204" pitchFamily="34" charset="0"/>
                        </a:rPr>
                        <a:t>7,778,577,070</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dirty="0">
                          <a:effectLst/>
                          <a:latin typeface="Aptos" panose="020B0004020202020204" pitchFamily="34" charset="0"/>
                        </a:rPr>
                        <a:t>229,015,630</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a:effectLst/>
                          <a:latin typeface="Aptos" panose="020B0004020202020204" pitchFamily="34" charset="0"/>
                        </a:rPr>
                        <a:t>8,007,592,700</a:t>
                      </a:r>
                      <a:endParaRPr lang="en-US" sz="1400" b="0" i="0" u="none" strike="noStrike">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a:effectLst/>
                          <a:latin typeface="Aptos" panose="020B0004020202020204" pitchFamily="34" charset="0"/>
                        </a:rPr>
                        <a:t>9.00%</a:t>
                      </a:r>
                      <a:endParaRPr lang="en-US" sz="1400" b="0" i="0" u="none" strike="noStrike">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0944459"/>
                  </a:ext>
                </a:extLst>
              </a:tr>
              <a:tr h="244661">
                <a:tc>
                  <a:txBody>
                    <a:bodyPr/>
                    <a:lstStyle/>
                    <a:p>
                      <a:pPr algn="l" fontAlgn="b"/>
                      <a:r>
                        <a:rPr lang="en-US" sz="1400" u="none" strike="noStrike" dirty="0">
                          <a:effectLst/>
                          <a:latin typeface="Aptos" panose="020B0004020202020204" pitchFamily="34" charset="0"/>
                        </a:rPr>
                        <a:t>Junior Coll </a:t>
                      </a:r>
                      <a:r>
                        <a:rPr lang="en-US" sz="1400" u="none" strike="noStrike" dirty="0" err="1">
                          <a:effectLst/>
                          <a:latin typeface="Aptos" panose="020B0004020202020204" pitchFamily="34" charset="0"/>
                        </a:rPr>
                        <a:t>Dist</a:t>
                      </a:r>
                      <a:endParaRPr lang="en-US" sz="1400" b="0" i="0" u="none" strike="noStrike" dirty="0">
                        <a:solidFill>
                          <a:srgbClr val="000000"/>
                        </a:solidFill>
                        <a:effectLst/>
                        <a:latin typeface="Aptos" panose="020B00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400" u="none" strike="noStrike" dirty="0">
                          <a:effectLst/>
                          <a:latin typeface="Aptos" panose="020B0004020202020204" pitchFamily="34" charset="0"/>
                        </a:rPr>
                        <a:t>11</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dirty="0">
                          <a:effectLst/>
                          <a:latin typeface="Aptos" panose="020B0004020202020204" pitchFamily="34" charset="0"/>
                        </a:rPr>
                        <a:t>553,528,389</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dirty="0">
                          <a:effectLst/>
                          <a:latin typeface="Aptos" panose="020B0004020202020204" pitchFamily="34" charset="0"/>
                        </a:rPr>
                        <a:t>167,511,611</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a:effectLst/>
                          <a:latin typeface="Aptos" panose="020B0004020202020204" pitchFamily="34" charset="0"/>
                        </a:rPr>
                        <a:t>721,040,000</a:t>
                      </a:r>
                      <a:endParaRPr lang="en-US" sz="1400" b="0" i="0" u="none" strike="noStrike">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dirty="0">
                          <a:effectLst/>
                          <a:latin typeface="Aptos" panose="020B0004020202020204" pitchFamily="34" charset="0"/>
                        </a:rPr>
                        <a:t>0.80%</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64283002"/>
                  </a:ext>
                </a:extLst>
              </a:tr>
              <a:tr h="244661">
                <a:tc>
                  <a:txBody>
                    <a:bodyPr/>
                    <a:lstStyle/>
                    <a:p>
                      <a:pPr algn="l" fontAlgn="b"/>
                      <a:r>
                        <a:rPr lang="en-US" sz="1400" u="none" strike="noStrike" dirty="0">
                          <a:effectLst/>
                          <a:latin typeface="Aptos" panose="020B0004020202020204" pitchFamily="34" charset="0"/>
                        </a:rPr>
                        <a:t>Road &amp; Tollway Auth</a:t>
                      </a:r>
                      <a:endParaRPr lang="en-US" sz="1400" b="0" i="0" u="none" strike="noStrike" dirty="0">
                        <a:solidFill>
                          <a:srgbClr val="000000"/>
                        </a:solidFill>
                        <a:effectLst/>
                        <a:latin typeface="Aptos" panose="020B00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400" u="none" strike="noStrike" dirty="0">
                          <a:effectLst/>
                          <a:latin typeface="Aptos" panose="020B0004020202020204" pitchFamily="34" charset="0"/>
                        </a:rPr>
                        <a:t>13</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dirty="0">
                          <a:effectLst/>
                          <a:latin typeface="Aptos" panose="020B0004020202020204" pitchFamily="34" charset="0"/>
                        </a:rPr>
                        <a:t>276,111,426</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dirty="0">
                          <a:effectLst/>
                          <a:latin typeface="Aptos" panose="020B0004020202020204" pitchFamily="34" charset="0"/>
                        </a:rPr>
                        <a:t>1,036,008,574</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a:effectLst/>
                          <a:latin typeface="Aptos" panose="020B0004020202020204" pitchFamily="34" charset="0"/>
                        </a:rPr>
                        <a:t>1,312,120,000</a:t>
                      </a:r>
                      <a:endParaRPr lang="en-US" sz="1400" b="0" i="0" u="none" strike="noStrike">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dirty="0">
                          <a:effectLst/>
                          <a:latin typeface="Aptos" panose="020B0004020202020204" pitchFamily="34" charset="0"/>
                        </a:rPr>
                        <a:t>1.50%</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0397414"/>
                  </a:ext>
                </a:extLst>
              </a:tr>
              <a:tr h="244661">
                <a:tc>
                  <a:txBody>
                    <a:bodyPr/>
                    <a:lstStyle/>
                    <a:p>
                      <a:pPr algn="l" fontAlgn="b"/>
                      <a:r>
                        <a:rPr lang="en-US" sz="1400" b="1" u="none" strike="noStrike" dirty="0">
                          <a:effectLst/>
                          <a:latin typeface="Aptos" panose="020B0004020202020204" pitchFamily="34" charset="0"/>
                        </a:rPr>
                        <a:t>School</a:t>
                      </a:r>
                      <a:endParaRPr lang="en-US" sz="1400" b="1" i="0" u="none" strike="noStrike" dirty="0">
                        <a:solidFill>
                          <a:srgbClr val="000000"/>
                        </a:solidFill>
                        <a:effectLst/>
                        <a:latin typeface="Aptos" panose="020B00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400" b="1" u="none" strike="noStrike" dirty="0">
                          <a:effectLst/>
                          <a:latin typeface="Aptos" panose="020B0004020202020204" pitchFamily="34" charset="0"/>
                        </a:rPr>
                        <a:t>324</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b="1" u="none" strike="noStrike" dirty="0">
                          <a:effectLst/>
                          <a:latin typeface="Aptos" panose="020B0004020202020204" pitchFamily="34" charset="0"/>
                        </a:rPr>
                        <a:t>19,718,877,468</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b="1" u="none" strike="noStrike" dirty="0">
                          <a:effectLst/>
                          <a:latin typeface="Aptos" panose="020B0004020202020204" pitchFamily="34" charset="0"/>
                        </a:rPr>
                        <a:t>6,876,981,984</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b="1" u="none" strike="noStrike" dirty="0">
                          <a:effectLst/>
                          <a:latin typeface="Aptos" panose="020B0004020202020204" pitchFamily="34" charset="0"/>
                        </a:rPr>
                        <a:t>26,595,859,452</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b="1" u="none" strike="noStrike" dirty="0">
                          <a:effectLst/>
                          <a:latin typeface="Aptos" panose="020B0004020202020204" pitchFamily="34" charset="0"/>
                        </a:rPr>
                        <a:t>29.90%</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76816625"/>
                  </a:ext>
                </a:extLst>
              </a:tr>
              <a:tr h="244661">
                <a:tc>
                  <a:txBody>
                    <a:bodyPr/>
                    <a:lstStyle/>
                    <a:p>
                      <a:pPr algn="l" fontAlgn="b"/>
                      <a:r>
                        <a:rPr lang="en-US" sz="1400" b="1" u="none" strike="noStrike" dirty="0">
                          <a:effectLst/>
                          <a:latin typeface="Aptos" panose="020B0004020202020204" pitchFamily="34" charset="0"/>
                        </a:rPr>
                        <a:t>State Agency</a:t>
                      </a:r>
                      <a:endParaRPr lang="en-US" sz="1400" b="1" i="0" u="none" strike="noStrike" dirty="0">
                        <a:solidFill>
                          <a:srgbClr val="000000"/>
                        </a:solidFill>
                        <a:effectLst/>
                        <a:latin typeface="Aptos" panose="020B00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400" b="1" u="none" strike="noStrike" dirty="0">
                          <a:effectLst/>
                          <a:latin typeface="Aptos" panose="020B0004020202020204" pitchFamily="34" charset="0"/>
                        </a:rPr>
                        <a:t>25</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b="1" u="none" strike="noStrike" dirty="0">
                          <a:effectLst/>
                          <a:latin typeface="Aptos" panose="020B0004020202020204" pitchFamily="34" charset="0"/>
                        </a:rPr>
                        <a:t>5,077,146,235</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b="1" u="none" strike="noStrike" dirty="0">
                          <a:effectLst/>
                          <a:latin typeface="Aptos" panose="020B0004020202020204" pitchFamily="34" charset="0"/>
                        </a:rPr>
                        <a:t>2,829,982,765</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b="1" u="none" strike="noStrike" dirty="0">
                          <a:effectLst/>
                          <a:latin typeface="Aptos" panose="020B0004020202020204" pitchFamily="34" charset="0"/>
                        </a:rPr>
                        <a:t>7,907,129,000</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b="1" u="none" strike="noStrike" dirty="0">
                          <a:effectLst/>
                          <a:latin typeface="Aptos" panose="020B0004020202020204" pitchFamily="34" charset="0"/>
                        </a:rPr>
                        <a:t>8.90%</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47712831"/>
                  </a:ext>
                </a:extLst>
              </a:tr>
              <a:tr h="244661">
                <a:tc>
                  <a:txBody>
                    <a:bodyPr/>
                    <a:lstStyle/>
                    <a:p>
                      <a:pPr algn="l" fontAlgn="b"/>
                      <a:r>
                        <a:rPr lang="en-US" sz="1400" u="none" strike="noStrike" dirty="0">
                          <a:effectLst/>
                          <a:latin typeface="Aptos" panose="020B0004020202020204" pitchFamily="34" charset="0"/>
                        </a:rPr>
                        <a:t>University</a:t>
                      </a:r>
                      <a:endParaRPr lang="en-US" sz="1400" b="0" i="0" u="none" strike="noStrike" dirty="0">
                        <a:solidFill>
                          <a:srgbClr val="000000"/>
                        </a:solidFill>
                        <a:effectLst/>
                        <a:latin typeface="Aptos" panose="020B00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400" u="none" strike="noStrike" dirty="0">
                          <a:effectLst/>
                          <a:latin typeface="Aptos" panose="020B0004020202020204" pitchFamily="34" charset="0"/>
                        </a:rPr>
                        <a:t>12</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dirty="0">
                          <a:effectLst/>
                          <a:latin typeface="Aptos" panose="020B0004020202020204" pitchFamily="34" charset="0"/>
                        </a:rPr>
                        <a:t>4,532,430,141</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dirty="0">
                          <a:effectLst/>
                          <a:latin typeface="Aptos" panose="020B0004020202020204" pitchFamily="34" charset="0"/>
                        </a:rPr>
                        <a:t>1,214,449,859</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a:effectLst/>
                          <a:latin typeface="Aptos" panose="020B0004020202020204" pitchFamily="34" charset="0"/>
                        </a:rPr>
                        <a:t>5,746,880,000</a:t>
                      </a:r>
                      <a:endParaRPr lang="en-US" sz="1400" b="0" i="0" u="none" strike="noStrike">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400" u="none" strike="noStrike" dirty="0">
                          <a:effectLst/>
                          <a:latin typeface="Aptos" panose="020B0004020202020204" pitchFamily="34" charset="0"/>
                        </a:rPr>
                        <a:t>6.50%</a:t>
                      </a:r>
                      <a:endParaRPr lang="en-US" sz="1400" b="0"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37337236"/>
                  </a:ext>
                </a:extLst>
              </a:tr>
              <a:tr h="244661">
                <a:tc>
                  <a:txBody>
                    <a:bodyPr/>
                    <a:lstStyle/>
                    <a:p>
                      <a:pPr algn="l" fontAlgn="b"/>
                      <a:r>
                        <a:rPr lang="en-US" sz="1400" b="1" u="none" strike="noStrike" dirty="0">
                          <a:effectLst/>
                          <a:latin typeface="Aptos" panose="020B0004020202020204" pitchFamily="34" charset="0"/>
                        </a:rPr>
                        <a:t>Water &amp; Other </a:t>
                      </a:r>
                      <a:r>
                        <a:rPr lang="en-US" sz="1400" b="1" u="none" strike="noStrike" dirty="0" err="1">
                          <a:effectLst/>
                          <a:latin typeface="Aptos" panose="020B0004020202020204" pitchFamily="34" charset="0"/>
                        </a:rPr>
                        <a:t>Dist</a:t>
                      </a:r>
                      <a:r>
                        <a:rPr lang="en-US" sz="1400" b="1" u="none" strike="noStrike" dirty="0">
                          <a:effectLst/>
                          <a:latin typeface="Aptos" panose="020B0004020202020204" pitchFamily="34" charset="0"/>
                        </a:rPr>
                        <a:t>/Auth</a:t>
                      </a:r>
                      <a:endParaRPr lang="en-US" sz="1400" b="1" i="0" u="none" strike="noStrike" dirty="0">
                        <a:solidFill>
                          <a:srgbClr val="000000"/>
                        </a:solidFill>
                        <a:effectLst/>
                        <a:latin typeface="Aptos" panose="020B00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latin typeface="Aptos" panose="020B0004020202020204" pitchFamily="34" charset="0"/>
                        </a:rPr>
                        <a:t>597</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ctr"/>
                      <a:r>
                        <a:rPr lang="en-US" sz="1400" b="1" u="none" strike="noStrike" dirty="0">
                          <a:effectLst/>
                          <a:latin typeface="Aptos" panose="020B0004020202020204" pitchFamily="34" charset="0"/>
                        </a:rPr>
                        <a:t>9,882,055,037</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ctr"/>
                      <a:r>
                        <a:rPr lang="en-US" sz="1400" b="1" u="none" strike="noStrike" dirty="0">
                          <a:effectLst/>
                          <a:latin typeface="Aptos" panose="020B0004020202020204" pitchFamily="34" charset="0"/>
                        </a:rPr>
                        <a:t>846,761,037</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ctr"/>
                      <a:r>
                        <a:rPr lang="en-US" sz="1400" b="1" u="none" strike="noStrike" dirty="0">
                          <a:effectLst/>
                          <a:latin typeface="Aptos" panose="020B0004020202020204" pitchFamily="34" charset="0"/>
                        </a:rPr>
                        <a:t>10,728,816,074</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ctr"/>
                      <a:r>
                        <a:rPr lang="en-US" sz="1400" b="1" u="none" strike="noStrike" dirty="0">
                          <a:effectLst/>
                          <a:latin typeface="Aptos" panose="020B0004020202020204" pitchFamily="34" charset="0"/>
                        </a:rPr>
                        <a:t>12.10%</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7548289"/>
                  </a:ext>
                </a:extLst>
              </a:tr>
              <a:tr h="244661">
                <a:tc>
                  <a:txBody>
                    <a:bodyPr/>
                    <a:lstStyle/>
                    <a:p>
                      <a:pPr algn="l" fontAlgn="ctr"/>
                      <a:r>
                        <a:rPr lang="en-US" sz="1400" b="1" u="none" strike="noStrike" dirty="0">
                          <a:effectLst/>
                          <a:latin typeface="Aptos" panose="020B0004020202020204" pitchFamily="34" charset="0"/>
                        </a:rPr>
                        <a:t>Total</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latin typeface="Aptos" panose="020B0004020202020204" pitchFamily="34" charset="0"/>
                        </a:rPr>
                        <a:t>1,722</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400" b="1" u="none" strike="noStrike" dirty="0">
                          <a:effectLst/>
                          <a:latin typeface="Aptos" panose="020B0004020202020204" pitchFamily="34" charset="0"/>
                        </a:rPr>
                        <a:t>$70,812,565,574 </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400" b="1" u="none" strike="noStrike" dirty="0">
                          <a:effectLst/>
                          <a:latin typeface="Aptos" panose="020B0004020202020204" pitchFamily="34" charset="0"/>
                        </a:rPr>
                        <a:t>$17,998,334,518 </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sz="1400" b="1" u="none" strike="noStrike" dirty="0">
                          <a:effectLst/>
                          <a:latin typeface="Aptos" panose="020B0004020202020204" pitchFamily="34" charset="0"/>
                        </a:rPr>
                        <a:t>$88,810,900,092 </a:t>
                      </a: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en-US" sz="1400" b="1" i="0" u="none" strike="noStrike" dirty="0">
                        <a:solidFill>
                          <a:srgbClr val="000000"/>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691871"/>
                  </a:ext>
                </a:extLst>
              </a:tr>
            </a:tbl>
          </a:graphicData>
        </a:graphic>
      </p:graphicFrame>
      <p:sp>
        <p:nvSpPr>
          <p:cNvPr id="6" name="Title 1">
            <a:extLst>
              <a:ext uri="{FF2B5EF4-FFF2-40B4-BE49-F238E27FC236}">
                <a16:creationId xmlns:a16="http://schemas.microsoft.com/office/drawing/2014/main" id="{C05D63BF-341D-45A2-EFCB-B67B318E361E}"/>
              </a:ext>
            </a:extLst>
          </p:cNvPr>
          <p:cNvSpPr txBox="1">
            <a:spLocks/>
          </p:cNvSpPr>
          <p:nvPr/>
        </p:nvSpPr>
        <p:spPr>
          <a:xfrm>
            <a:off x="373596" y="435467"/>
            <a:ext cx="11745252" cy="762927"/>
          </a:xfrm>
          <a:prstGeom prst="rect">
            <a:avLst/>
          </a:prstGeom>
        </p:spPr>
        <p:txBody>
          <a:bodyPr vert="horz" lIns="91440" tIns="0" rIns="91440" bIns="0" rtlCol="0" anchor="t">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5000"/>
              </a:lnSpc>
            </a:pPr>
            <a:r>
              <a:rPr lang="en-US" sz="4000" b="1" dirty="0">
                <a:solidFill>
                  <a:srgbClr val="D6AC78"/>
                </a:solidFill>
                <a:latin typeface="Myriad Pro Light" panose="020B0403030403020204" pitchFamily="34" charset="0"/>
              </a:rPr>
              <a:t>State of Texas Debt in Perspective</a:t>
            </a:r>
          </a:p>
        </p:txBody>
      </p:sp>
      <p:sp>
        <p:nvSpPr>
          <p:cNvPr id="3" name="TextBox 2">
            <a:extLst>
              <a:ext uri="{FF2B5EF4-FFF2-40B4-BE49-F238E27FC236}">
                <a16:creationId xmlns:a16="http://schemas.microsoft.com/office/drawing/2014/main" id="{8A190E9B-3465-0096-606D-BE8086E3D8FB}"/>
              </a:ext>
            </a:extLst>
          </p:cNvPr>
          <p:cNvSpPr txBox="1"/>
          <p:nvPr/>
        </p:nvSpPr>
        <p:spPr>
          <a:xfrm>
            <a:off x="446748" y="6147519"/>
            <a:ext cx="2716834" cy="276999"/>
          </a:xfrm>
          <a:prstGeom prst="rect">
            <a:avLst/>
          </a:prstGeom>
          <a:noFill/>
        </p:spPr>
        <p:txBody>
          <a:bodyPr wrap="none" rtlCol="0">
            <a:spAutoFit/>
          </a:bodyPr>
          <a:lstStyle/>
          <a:p>
            <a:r>
              <a:rPr lang="en-US" sz="1200" i="1" dirty="0"/>
              <a:t>Source: Texas Municipal Advisory Council</a:t>
            </a:r>
          </a:p>
        </p:txBody>
      </p:sp>
    </p:spTree>
    <p:extLst>
      <p:ext uri="{BB962C8B-B14F-4D97-AF65-F5344CB8AC3E}">
        <p14:creationId xmlns:p14="http://schemas.microsoft.com/office/powerpoint/2010/main" val="371205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EFA150-9B94-AF76-4478-B7D45C0061EF}"/>
              </a:ext>
            </a:extLst>
          </p:cNvPr>
          <p:cNvSpPr txBox="1">
            <a:spLocks/>
          </p:cNvSpPr>
          <p:nvPr/>
        </p:nvSpPr>
        <p:spPr>
          <a:xfrm>
            <a:off x="177192" y="415636"/>
            <a:ext cx="11745252" cy="762927"/>
          </a:xfrm>
          <a:prstGeom prst="rect">
            <a:avLst/>
          </a:prstGeom>
        </p:spPr>
        <p:txBody>
          <a:bodyPr vert="horz" lIns="91440" tIns="0" rIns="91440" bIns="0" rtlCol="0" anchor="t">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5000"/>
              </a:lnSpc>
            </a:pPr>
            <a:r>
              <a:rPr lang="en-US" sz="4000" b="1" dirty="0">
                <a:solidFill>
                  <a:srgbClr val="D6AC78"/>
                </a:solidFill>
                <a:latin typeface="Myriad Pro Light" panose="020B0403030403020204" pitchFamily="34" charset="0"/>
              </a:rPr>
              <a:t>Part II - Strings Attached!</a:t>
            </a:r>
          </a:p>
        </p:txBody>
      </p:sp>
      <p:pic>
        <p:nvPicPr>
          <p:cNvPr id="3076" name="Picture 4">
            <a:extLst>
              <a:ext uri="{FF2B5EF4-FFF2-40B4-BE49-F238E27FC236}">
                <a16:creationId xmlns:a16="http://schemas.microsoft.com/office/drawing/2014/main" id="{A4F6C8BE-CF14-23CC-AB2B-B4801A148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1450110"/>
            <a:ext cx="2807855" cy="2807855"/>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United States Securities and Exchange Commission - Wikipedia">
            <a:extLst>
              <a:ext uri="{FF2B5EF4-FFF2-40B4-BE49-F238E27FC236}">
                <a16:creationId xmlns:a16="http://schemas.microsoft.com/office/drawing/2014/main" id="{D0758EBE-104B-BCBD-978C-B8E7F028193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United States Securities and Exchange Commission - Wikipedia">
            <a:extLst>
              <a:ext uri="{FF2B5EF4-FFF2-40B4-BE49-F238E27FC236}">
                <a16:creationId xmlns:a16="http://schemas.microsoft.com/office/drawing/2014/main" id="{91FE6C28-5C5F-C221-1ADA-C96FB3C6A30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0" descr="United States Securities and Exchange Commission - Wikipedia">
            <a:extLst>
              <a:ext uri="{FF2B5EF4-FFF2-40B4-BE49-F238E27FC236}">
                <a16:creationId xmlns:a16="http://schemas.microsoft.com/office/drawing/2014/main" id="{37681966-4064-C38C-ADEF-0D8C133E20D6}"/>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4" name="Picture 12" descr="SEC Logo, symbol, meaning, history, PNG, brand">
            <a:extLst>
              <a:ext uri="{FF2B5EF4-FFF2-40B4-BE49-F238E27FC236}">
                <a16:creationId xmlns:a16="http://schemas.microsoft.com/office/drawing/2014/main" id="{5759616B-4217-FA21-2465-69F8E02625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7974" y="1346202"/>
            <a:ext cx="5014026" cy="28078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29+ Thousand Marionette Puppet Royalty-Free Images, Stock Photos &amp; Pictures  | Shutterstock">
            <a:extLst>
              <a:ext uri="{FF2B5EF4-FFF2-40B4-BE49-F238E27FC236}">
                <a16:creationId xmlns:a16="http://schemas.microsoft.com/office/drawing/2014/main" id="{B17D2C4D-0AEA-F972-9659-528883FC0979}"/>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676074" y="3429000"/>
            <a:ext cx="4683702" cy="336265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BF7584D5-1419-FB3B-ED46-7A64F9CC80BB}"/>
              </a:ext>
            </a:extLst>
          </p:cNvPr>
          <p:cNvSpPr/>
          <p:nvPr/>
        </p:nvSpPr>
        <p:spPr>
          <a:xfrm>
            <a:off x="5043055" y="6594764"/>
            <a:ext cx="2013527" cy="196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87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7F4D-368D-521D-8587-868634CEAABA}"/>
              </a:ext>
            </a:extLst>
          </p:cNvPr>
          <p:cNvSpPr>
            <a:spLocks noGrp="1"/>
          </p:cNvSpPr>
          <p:nvPr>
            <p:ph type="title"/>
          </p:nvPr>
        </p:nvSpPr>
        <p:spPr>
          <a:xfrm>
            <a:off x="446750" y="430875"/>
            <a:ext cx="11745252" cy="762927"/>
          </a:xfrm>
        </p:spPr>
        <p:txBody>
          <a:bodyPr vert="horz" lIns="91440" tIns="0" rIns="91440" bIns="0" rtlCol="0" anchor="t">
            <a:noAutofit/>
          </a:bodyPr>
          <a:lstStyle/>
          <a:p>
            <a:pPr>
              <a:lnSpc>
                <a:spcPct val="125000"/>
              </a:lnSpc>
            </a:pPr>
            <a:r>
              <a:rPr lang="en-US" sz="4000" b="1" dirty="0">
                <a:solidFill>
                  <a:srgbClr val="D6AC78"/>
                </a:solidFill>
                <a:latin typeface="Myriad Pro Light" panose="020B0403030403020204" pitchFamily="34" charset="0"/>
              </a:rPr>
              <a:t>Federal Securities Law</a:t>
            </a:r>
          </a:p>
        </p:txBody>
      </p:sp>
      <p:sp>
        <p:nvSpPr>
          <p:cNvPr id="3" name="Content Placeholder 2">
            <a:extLst>
              <a:ext uri="{FF2B5EF4-FFF2-40B4-BE49-F238E27FC236}">
                <a16:creationId xmlns:a16="http://schemas.microsoft.com/office/drawing/2014/main" id="{E3818145-F98B-509A-8EE0-2B396B7FA81A}"/>
              </a:ext>
            </a:extLst>
          </p:cNvPr>
          <p:cNvSpPr>
            <a:spLocks noGrp="1"/>
          </p:cNvSpPr>
          <p:nvPr>
            <p:ph idx="1"/>
          </p:nvPr>
        </p:nvSpPr>
        <p:spPr>
          <a:xfrm>
            <a:off x="1616082" y="1228655"/>
            <a:ext cx="9920244" cy="5366486"/>
          </a:xfrm>
        </p:spPr>
        <p:txBody>
          <a:bodyPr numCol="1">
            <a:noAutofit/>
          </a:bodyPr>
          <a:lstStyle/>
          <a:p>
            <a:pPr marL="0" marR="0" indent="0">
              <a:lnSpc>
                <a:spcPct val="107000"/>
              </a:lnSpc>
              <a:spcBef>
                <a:spcPts val="0"/>
              </a:spcBef>
              <a:spcAft>
                <a:spcPts val="800"/>
              </a:spcAft>
              <a:buNone/>
            </a:pPr>
            <a:r>
              <a:rPr lang="en-US" b="1" kern="100" dirty="0">
                <a:solidFill>
                  <a:srgbClr val="489EB6"/>
                </a:solidFill>
                <a:effectLst/>
                <a:latin typeface="Aptos Display" panose="020B0004020202020204" pitchFamily="34" charset="0"/>
                <a:ea typeface="Aptos" panose="020B0004020202020204" pitchFamily="34" charset="0"/>
                <a:cs typeface="Times New Roman" panose="02020603050405020304" pitchFamily="18" charset="0"/>
              </a:rPr>
              <a:t>Tax Compliance - IRS/Treasury</a:t>
            </a:r>
          </a:p>
          <a:p>
            <a:pPr marL="0" marR="0" indent="0">
              <a:lnSpc>
                <a:spcPct val="107000"/>
              </a:lnSpc>
              <a:spcBef>
                <a:spcPts val="0"/>
              </a:spcBef>
              <a:spcAft>
                <a:spcPts val="800"/>
              </a:spcAft>
              <a:buNone/>
            </a:pPr>
            <a:r>
              <a:rPr lang="en-US" sz="2400" i="1" kern="100" dirty="0">
                <a:effectLst/>
                <a:latin typeface="Aptos" panose="020B0004020202020204" pitchFamily="34" charset="0"/>
                <a:ea typeface="Aptos" panose="020B0004020202020204" pitchFamily="34" charset="0"/>
                <a:cs typeface="Times New Roman" panose="02020603050405020304" pitchFamily="18" charset="0"/>
              </a:rPr>
              <a:t>Since the IRS is foregoing collecting tax revenue on tax-exempt bonds, they want to limit the amount of tax-exempt debt outstanding.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0"/>
              </a:spcAft>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Use of proceeds</a:t>
            </a:r>
            <a:r>
              <a:rPr lang="en-US" sz="2400" b="1" kern="100" dirty="0">
                <a:latin typeface="Aptos" panose="020B0004020202020204" pitchFamily="34" charset="0"/>
                <a:ea typeface="Aptos" panose="020B0004020202020204" pitchFamily="34" charset="0"/>
                <a:cs typeface="Times New Roman" panose="02020603050405020304" pitchFamily="18" charset="0"/>
              </a:rPr>
              <a:t> -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project must be for a “public purpose,” no private business use. </a:t>
            </a:r>
          </a:p>
          <a:p>
            <a:pPr marR="0" lvl="0">
              <a:lnSpc>
                <a:spcPct val="107000"/>
              </a:lnSpc>
              <a:spcBef>
                <a:spcPts val="0"/>
              </a:spcBef>
              <a:spcAft>
                <a:spcPts val="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Monitor </a:t>
            </a:r>
            <a:r>
              <a:rPr lang="en-US" sz="2400" b="1" kern="100" dirty="0">
                <a:effectLst/>
                <a:latin typeface="Aptos" panose="020B0004020202020204" pitchFamily="34" charset="0"/>
                <a:ea typeface="Aptos" panose="020B0004020202020204" pitchFamily="34" charset="0"/>
                <a:cs typeface="Times New Roman" panose="02020603050405020304" pitchFamily="18" charset="0"/>
              </a:rPr>
              <a:t>expenditure of and interest earnings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on bond proceeds. </a:t>
            </a:r>
          </a:p>
          <a:p>
            <a:pPr marR="0" lvl="0">
              <a:lnSpc>
                <a:spcPct val="107000"/>
              </a:lnSpc>
              <a:spcBef>
                <a:spcPts val="0"/>
              </a:spcBef>
              <a:spcAft>
                <a:spcPts val="0"/>
              </a:spcAft>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Arbitrage</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rebate -  IRS limits interest earnings as a way to control amount of tax-exempt debt issuance. Arbitrage Exampl</a:t>
            </a:r>
            <a:r>
              <a:rPr lang="en-US" sz="2400" kern="100" dirty="0">
                <a:latin typeface="Aptos" panose="020B0004020202020204" pitchFamily="34" charset="0"/>
                <a:ea typeface="Aptos" panose="020B0004020202020204" pitchFamily="34" charset="0"/>
                <a:cs typeface="Times New Roman" panose="02020603050405020304" pitchFamily="18" charset="0"/>
              </a:rPr>
              <a:t>e</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borrow at 3.75%, invest proceeds at 4.5%. You can keep the difference, as long as proceeds are spent by a certain time frame; otherwise you must “rebate” them back to the IRS.</a:t>
            </a:r>
          </a:p>
          <a:p>
            <a:pPr marR="0" lvl="0">
              <a:lnSpc>
                <a:spcPct val="107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Limits use of refinancing</a:t>
            </a:r>
          </a:p>
          <a:p>
            <a:pPr marL="0" marR="0" lvl="0" indent="0">
              <a:lnSpc>
                <a:spcPct val="107000"/>
              </a:lnSpc>
              <a:spcBef>
                <a:spcPts val="0"/>
              </a:spcBef>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4">
            <a:extLst>
              <a:ext uri="{FF2B5EF4-FFF2-40B4-BE49-F238E27FC236}">
                <a16:creationId xmlns:a16="http://schemas.microsoft.com/office/drawing/2014/main" id="{619CAC91-04FA-CEAE-712D-C8FA7895A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61" y="1289134"/>
            <a:ext cx="1028764" cy="102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28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SEC Logo, symbol, meaning, history, PNG, brand">
            <a:extLst>
              <a:ext uri="{FF2B5EF4-FFF2-40B4-BE49-F238E27FC236}">
                <a16:creationId xmlns:a16="http://schemas.microsoft.com/office/drawing/2014/main" id="{13A0A845-94E8-2197-D66D-4028BCCC2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926" y="183959"/>
            <a:ext cx="1761127" cy="9862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4B47F4D-368D-521D-8587-868634CEAABA}"/>
              </a:ext>
            </a:extLst>
          </p:cNvPr>
          <p:cNvSpPr>
            <a:spLocks noGrp="1"/>
          </p:cNvSpPr>
          <p:nvPr>
            <p:ph type="title"/>
          </p:nvPr>
        </p:nvSpPr>
        <p:spPr>
          <a:xfrm>
            <a:off x="446750" y="430875"/>
            <a:ext cx="11745252" cy="762927"/>
          </a:xfrm>
        </p:spPr>
        <p:txBody>
          <a:bodyPr vert="horz" lIns="91440" tIns="0" rIns="91440" bIns="0" rtlCol="0" anchor="t">
            <a:noAutofit/>
          </a:bodyPr>
          <a:lstStyle/>
          <a:p>
            <a:pPr>
              <a:lnSpc>
                <a:spcPct val="125000"/>
              </a:lnSpc>
            </a:pPr>
            <a:r>
              <a:rPr lang="en-US" sz="4000" b="1" dirty="0">
                <a:solidFill>
                  <a:srgbClr val="D6AC78"/>
                </a:solidFill>
                <a:latin typeface="Myriad Pro Light" panose="020B0403030403020204" pitchFamily="34" charset="0"/>
              </a:rPr>
              <a:t>Federal Securities Law</a:t>
            </a:r>
          </a:p>
        </p:txBody>
      </p:sp>
      <p:sp>
        <p:nvSpPr>
          <p:cNvPr id="3" name="Content Placeholder 2">
            <a:extLst>
              <a:ext uri="{FF2B5EF4-FFF2-40B4-BE49-F238E27FC236}">
                <a16:creationId xmlns:a16="http://schemas.microsoft.com/office/drawing/2014/main" id="{E3818145-F98B-509A-8EE0-2B396B7FA81A}"/>
              </a:ext>
            </a:extLst>
          </p:cNvPr>
          <p:cNvSpPr>
            <a:spLocks noGrp="1"/>
          </p:cNvSpPr>
          <p:nvPr>
            <p:ph idx="1"/>
          </p:nvPr>
        </p:nvSpPr>
        <p:spPr>
          <a:xfrm>
            <a:off x="635134" y="1170190"/>
            <a:ext cx="8224632" cy="5502273"/>
          </a:xfrm>
        </p:spPr>
        <p:txBody>
          <a:bodyPr numCol="1">
            <a:noAutofit/>
          </a:bodyPr>
          <a:lstStyle/>
          <a:p>
            <a:pPr marL="0" marR="0" indent="0">
              <a:lnSpc>
                <a:spcPct val="107000"/>
              </a:lnSpc>
              <a:spcBef>
                <a:spcPts val="0"/>
              </a:spcBef>
              <a:spcAft>
                <a:spcPts val="0"/>
              </a:spcAft>
              <a:buNone/>
            </a:pPr>
            <a:r>
              <a:rPr lang="en-US" sz="2400" b="1" kern="100" dirty="0">
                <a:solidFill>
                  <a:srgbClr val="489EB6"/>
                </a:solidFill>
                <a:effectLst/>
                <a:latin typeface="Aptos" panose="020B0004020202020204" pitchFamily="34" charset="0"/>
                <a:ea typeface="Aptos" panose="020B0004020202020204" pitchFamily="34" charset="0"/>
                <a:cs typeface="Times New Roman" panose="02020603050405020304" pitchFamily="18" charset="0"/>
              </a:rPr>
              <a:t>Disclosure</a:t>
            </a:r>
            <a:r>
              <a:rPr lang="en-US" sz="2400" b="1" kern="100" dirty="0">
                <a:solidFill>
                  <a:srgbClr val="489EB6"/>
                </a:solidFill>
                <a:latin typeface="Aptos" panose="020B0004020202020204" pitchFamily="34" charset="0"/>
                <a:ea typeface="Aptos" panose="020B0004020202020204" pitchFamily="34" charset="0"/>
                <a:cs typeface="Times New Roman" panose="02020603050405020304" pitchFamily="18" charset="0"/>
              </a:rPr>
              <a:t> - </a:t>
            </a:r>
            <a:r>
              <a:rPr lang="en-US" sz="2400" b="1" kern="100" dirty="0">
                <a:solidFill>
                  <a:srgbClr val="489EB6"/>
                </a:solidFill>
                <a:effectLst/>
                <a:latin typeface="Aptos" panose="020B0004020202020204" pitchFamily="34" charset="0"/>
                <a:ea typeface="Aptos" panose="020B0004020202020204" pitchFamily="34" charset="0"/>
                <a:cs typeface="Times New Roman" panose="02020603050405020304" pitchFamily="18" charset="0"/>
              </a:rPr>
              <a:t>Securities and Exchange Commission (SEC) </a:t>
            </a:r>
            <a:endParaRPr lang="en-US" sz="2400" b="0" i="0" u="none" strike="noStrike" baseline="0" dirty="0">
              <a:solidFill>
                <a:srgbClr val="000000"/>
              </a:solidFill>
              <a:latin typeface="Aptos" panose="020B0004020202020204" pitchFamily="34" charset="0"/>
            </a:endParaRPr>
          </a:p>
          <a:p>
            <a:pPr marR="0" algn="l"/>
            <a:r>
              <a:rPr lang="en-US" sz="1800" b="0" i="0" u="none" strike="noStrike" baseline="0" dirty="0">
                <a:solidFill>
                  <a:srgbClr val="000000"/>
                </a:solidFill>
                <a:latin typeface="Aptos" panose="020B0004020202020204" pitchFamily="34" charset="0"/>
              </a:rPr>
              <a:t>Securities laws (1933 and 1934) prohibit misrepresentation or other fraudulent conduct in connection with the purchase or sale of securities.</a:t>
            </a:r>
          </a:p>
          <a:p>
            <a:pPr marR="0" algn="l"/>
            <a:r>
              <a:rPr lang="en-US" sz="1800" b="0" i="0" u="none" strike="noStrike" baseline="0" dirty="0">
                <a:solidFill>
                  <a:srgbClr val="000000"/>
                </a:solidFill>
                <a:latin typeface="Aptos" panose="020B0004020202020204" pitchFamily="34" charset="0"/>
              </a:rPr>
              <a:t>Requires disclosure of all material information about the issue (debt) and the issuer (borrower) to allow investors to make informed investment decisions. </a:t>
            </a:r>
          </a:p>
          <a:p>
            <a:pPr marL="57150" marR="0">
              <a:lnSpc>
                <a:spcPct val="107000"/>
              </a:lnSpc>
              <a:spcBef>
                <a:spcPts val="120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Governed by SEC Rule 10(b)5, and SEC Rule 15(c)2-12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57150" marR="0">
              <a:lnSpc>
                <a:spcPct val="107000"/>
              </a:lnSpc>
              <a:spcBef>
                <a:spcPts val="120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Implemented through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768345" lvl="1" indent="-285750">
              <a:lnSpc>
                <a:spcPct val="107000"/>
              </a:lnSpc>
              <a:spcBef>
                <a:spcPts val="0"/>
              </a:spcBef>
              <a:spcAft>
                <a:spcPts val="800"/>
              </a:spcAft>
              <a:buFontTx/>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Offering document (</a:t>
            </a:r>
            <a:r>
              <a:rPr lang="en-US" sz="1800" kern="100" dirty="0">
                <a:latin typeface="Aptos" panose="020B0004020202020204" pitchFamily="34" charset="0"/>
                <a:ea typeface="Aptos" panose="020B0004020202020204" pitchFamily="34" charset="0"/>
                <a:cs typeface="Times New Roman" panose="02020603050405020304" pitchFamily="18" charset="0"/>
              </a:rPr>
              <a:t>“Official Statement” -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like a stock </a:t>
            </a:r>
            <a:r>
              <a:rPr lang="en-US" sz="1800" kern="100" dirty="0">
                <a:latin typeface="Aptos" panose="020B0004020202020204" pitchFamily="34" charset="0"/>
                <a:ea typeface="Aptos" panose="020B0004020202020204" pitchFamily="34" charset="0"/>
                <a:cs typeface="Times New Roman" panose="02020603050405020304" pitchFamily="18" charset="0"/>
              </a:rPr>
              <a:t>prospectus) </a:t>
            </a:r>
          </a:p>
          <a:p>
            <a:pPr marL="768345" lvl="1" indent="-285750">
              <a:lnSpc>
                <a:spcPct val="107000"/>
              </a:lnSpc>
              <a:spcBef>
                <a:spcPts val="0"/>
              </a:spcBef>
              <a:spcAft>
                <a:spcPts val="800"/>
              </a:spcAft>
              <a:buFontTx/>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Continuing Disclosure (ex. Quarterly Bond Appendix published by CPA)</a:t>
            </a:r>
          </a:p>
          <a:p>
            <a:pPr marL="768345" lvl="1" indent="-285750">
              <a:lnSpc>
                <a:spcPct val="107000"/>
              </a:lnSpc>
              <a:spcBef>
                <a:spcPts val="0"/>
              </a:spcBef>
              <a:spcAft>
                <a:spcPts val="800"/>
              </a:spcAft>
              <a:buFontTx/>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Financial Obligation reporting</a:t>
            </a:r>
          </a:p>
          <a:p>
            <a:pPr marL="768345" lvl="1" indent="-285750">
              <a:lnSpc>
                <a:spcPct val="107000"/>
              </a:lnSpc>
              <a:spcBef>
                <a:spcPts val="0"/>
              </a:spcBef>
              <a:spcAft>
                <a:spcPts val="800"/>
              </a:spcAft>
              <a:buFontTx/>
              <a:buChar char="-"/>
            </a:pPr>
            <a:r>
              <a:rPr lang="en-US" sz="1800" b="1" dirty="0">
                <a:effectLst/>
                <a:latin typeface="Aptos" panose="020B0004020202020204" pitchFamily="34" charset="0"/>
                <a:ea typeface="Aptos" panose="020B0004020202020204" pitchFamily="34" charset="0"/>
                <a:cs typeface="Times New Roman" panose="02020603050405020304" pitchFamily="18" charset="0"/>
              </a:rPr>
              <a:t>Other Statements readily accessible to investors</a:t>
            </a:r>
            <a:r>
              <a:rPr lang="en-US" sz="2000" dirty="0"/>
              <a:t>, for example:</a:t>
            </a:r>
          </a:p>
          <a:p>
            <a:pPr marL="1444478" lvl="4" indent="-342900">
              <a:spcBef>
                <a:spcPts val="0"/>
              </a:spcBef>
              <a:buFont typeface="Wingdings" panose="05000000000000000000" pitchFamily="2" charset="2"/>
              <a:buChar char="§"/>
            </a:pPr>
            <a:r>
              <a:rPr lang="en-US" sz="2000" dirty="0"/>
              <a:t>Websites </a:t>
            </a:r>
          </a:p>
          <a:p>
            <a:pPr marL="1444478" lvl="4" indent="-342900">
              <a:spcBef>
                <a:spcPts val="0"/>
              </a:spcBef>
              <a:buFont typeface="Wingdings" panose="05000000000000000000" pitchFamily="2" charset="2"/>
              <a:buChar char="§"/>
            </a:pPr>
            <a:r>
              <a:rPr lang="en-US" sz="2000" dirty="0"/>
              <a:t>Publications, e.g., </a:t>
            </a:r>
            <a:r>
              <a:rPr lang="en-US" sz="2000" i="1" dirty="0"/>
              <a:t>Fiscal Notes</a:t>
            </a:r>
            <a:endParaRPr lang="en-US" sz="2000" dirty="0"/>
          </a:p>
          <a:p>
            <a:pPr marL="1444478" lvl="4" indent="-342900">
              <a:spcBef>
                <a:spcPts val="0"/>
              </a:spcBef>
              <a:buFont typeface="Wingdings" panose="05000000000000000000" pitchFamily="2" charset="2"/>
              <a:buChar char="§"/>
            </a:pPr>
            <a:r>
              <a:rPr lang="en-US" sz="2000" dirty="0"/>
              <a:t>Press releases </a:t>
            </a:r>
          </a:p>
          <a:p>
            <a:pPr marL="1444478" lvl="4" indent="-342900">
              <a:spcBef>
                <a:spcPts val="0"/>
              </a:spcBef>
              <a:buFont typeface="Wingdings" panose="05000000000000000000" pitchFamily="2" charset="2"/>
              <a:buChar char="§"/>
            </a:pPr>
            <a:r>
              <a:rPr lang="en-US" sz="2000" dirty="0"/>
              <a:t>Speeches covered by media</a:t>
            </a:r>
          </a:p>
          <a:p>
            <a:pPr marL="1444478" lvl="4" indent="-342900">
              <a:spcBef>
                <a:spcPts val="0"/>
              </a:spcBef>
              <a:buFont typeface="Wingdings" panose="05000000000000000000" pitchFamily="2" charset="2"/>
              <a:buChar char="§"/>
            </a:pPr>
            <a:r>
              <a:rPr lang="en-US" sz="2000" dirty="0"/>
              <a:t>Social media</a:t>
            </a:r>
          </a:p>
          <a:p>
            <a:pPr marL="1101578" lvl="4" indent="0">
              <a:spcBef>
                <a:spcPts val="0"/>
              </a:spcBef>
              <a:buNone/>
            </a:pPr>
            <a:endParaRPr lang="en-US" sz="2000" dirty="0"/>
          </a:p>
          <a:p>
            <a:pPr marL="0" marR="0" lvl="0" indent="0">
              <a:lnSpc>
                <a:spcPct val="107000"/>
              </a:lnSpc>
              <a:spcBef>
                <a:spcPts val="0"/>
              </a:spcBef>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28" name="Picture 4" descr="9+ Hundred Monopoly Man Royalty-Free Images, Stock Photos &amp; Pictures |  Shutterstock">
            <a:extLst>
              <a:ext uri="{FF2B5EF4-FFF2-40B4-BE49-F238E27FC236}">
                <a16:creationId xmlns:a16="http://schemas.microsoft.com/office/drawing/2014/main" id="{AAD5C1FE-9165-4BC9-2FCC-492DF28666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0340" y="430875"/>
            <a:ext cx="1786162" cy="15924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4A7203D-C575-0091-2823-9A493389105E}"/>
              </a:ext>
            </a:extLst>
          </p:cNvPr>
          <p:cNvPicPr>
            <a:picLocks noChangeAspect="1"/>
          </p:cNvPicPr>
          <p:nvPr/>
        </p:nvPicPr>
        <p:blipFill>
          <a:blip r:embed="rId5"/>
          <a:stretch>
            <a:fillRect/>
          </a:stretch>
        </p:blipFill>
        <p:spPr>
          <a:xfrm>
            <a:off x="8552873" y="2310103"/>
            <a:ext cx="3262759" cy="4407043"/>
          </a:xfrm>
          <a:prstGeom prst="rect">
            <a:avLst/>
          </a:prstGeom>
        </p:spPr>
      </p:pic>
    </p:spTree>
    <p:extLst>
      <p:ext uri="{BB962C8B-B14F-4D97-AF65-F5344CB8AC3E}">
        <p14:creationId xmlns:p14="http://schemas.microsoft.com/office/powerpoint/2010/main" val="11940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7F4D-368D-521D-8587-868634CEAABA}"/>
              </a:ext>
            </a:extLst>
          </p:cNvPr>
          <p:cNvSpPr>
            <a:spLocks noGrp="1"/>
          </p:cNvSpPr>
          <p:nvPr>
            <p:ph type="title"/>
          </p:nvPr>
        </p:nvSpPr>
        <p:spPr>
          <a:xfrm>
            <a:off x="446750" y="430875"/>
            <a:ext cx="11745252" cy="762927"/>
          </a:xfrm>
        </p:spPr>
        <p:txBody>
          <a:bodyPr vert="horz" lIns="91440" tIns="0" rIns="91440" bIns="0" rtlCol="0" anchor="t">
            <a:noAutofit/>
          </a:bodyPr>
          <a:lstStyle/>
          <a:p>
            <a:pPr>
              <a:lnSpc>
                <a:spcPct val="125000"/>
              </a:lnSpc>
            </a:pPr>
            <a:r>
              <a:rPr lang="en-US" sz="4000" b="1" dirty="0">
                <a:solidFill>
                  <a:srgbClr val="D6AC78"/>
                </a:solidFill>
                <a:latin typeface="Myriad Pro Light" panose="020B0403030403020204" pitchFamily="34" charset="0"/>
              </a:rPr>
              <a:t>SEC Rule 10b-5: Anti-fraud provision </a:t>
            </a:r>
          </a:p>
        </p:txBody>
      </p:sp>
      <p:sp>
        <p:nvSpPr>
          <p:cNvPr id="3" name="Content Placeholder 2">
            <a:extLst>
              <a:ext uri="{FF2B5EF4-FFF2-40B4-BE49-F238E27FC236}">
                <a16:creationId xmlns:a16="http://schemas.microsoft.com/office/drawing/2014/main" id="{E3818145-F98B-509A-8EE0-2B396B7FA81A}"/>
              </a:ext>
            </a:extLst>
          </p:cNvPr>
          <p:cNvSpPr>
            <a:spLocks noGrp="1"/>
          </p:cNvSpPr>
          <p:nvPr>
            <p:ph idx="1"/>
          </p:nvPr>
        </p:nvSpPr>
        <p:spPr>
          <a:xfrm>
            <a:off x="446750" y="1193806"/>
            <a:ext cx="10802498" cy="3590846"/>
          </a:xfrm>
        </p:spPr>
        <p:txBody>
          <a:bodyPr numCol="1">
            <a:noAutofit/>
          </a:bodyPr>
          <a:lstStyle/>
          <a:p>
            <a:pPr algn="l"/>
            <a:r>
              <a:rPr lang="en-US" sz="1800" b="1" kern="100" dirty="0">
                <a:effectLst/>
                <a:latin typeface="Aptos" panose="020B0004020202020204" pitchFamily="34" charset="0"/>
                <a:ea typeface="Aptos" panose="020B0004020202020204" pitchFamily="34" charset="0"/>
                <a:cs typeface="Times New Roman" panose="02020603050405020304" pitchFamily="18" charset="0"/>
              </a:rPr>
              <a:t>SEC Rule 10b-5 makes it illegal to directly or indirectly defraud, make false statements, omit relevant information or operate in a manner that would deceive someone in connection with the purchase or sale of securities.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b="1" kern="100" dirty="0">
                <a:solidFill>
                  <a:srgbClr val="489EB6"/>
                </a:solidFill>
                <a:effectLst/>
                <a:latin typeface="Aptos" panose="020B0004020202020204" pitchFamily="34" charset="0"/>
                <a:ea typeface="Aptos" panose="020B0004020202020204" pitchFamily="34" charset="0"/>
                <a:cs typeface="Times New Roman" panose="02020603050405020304" pitchFamily="18" charset="0"/>
              </a:rPr>
              <a:t>Misstated facts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if “there is a substantial likelihood that an investor would consider it important to an investment decision.”</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b="1" kern="100" dirty="0">
                <a:solidFill>
                  <a:srgbClr val="489EB6"/>
                </a:solidFill>
                <a:effectLst/>
                <a:latin typeface="Aptos" panose="020B0004020202020204" pitchFamily="34" charset="0"/>
                <a:ea typeface="Aptos" panose="020B0004020202020204" pitchFamily="34" charset="0"/>
                <a:cs typeface="Times New Roman" panose="02020603050405020304" pitchFamily="18" charset="0"/>
              </a:rPr>
              <a:t>Omitted fact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if “there is a substantial likelihood that the disclosure of the omitted fact would have been viewed by the reasonable investor as having significantly altered the ‘total mix’ of information made available.”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b="1" kern="100" dirty="0">
                <a:solidFill>
                  <a:srgbClr val="489EB6"/>
                </a:solidFill>
                <a:effectLst/>
                <a:latin typeface="Aptos" panose="020B0004020202020204" pitchFamily="34" charset="0"/>
                <a:ea typeface="Aptos" panose="020B0004020202020204" pitchFamily="34" charset="0"/>
                <a:cs typeface="Times New Roman" panose="02020603050405020304" pitchFamily="18" charset="0"/>
              </a:rPr>
              <a:t>Future Events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depends on the relative probability and magnitude of the event.</a:t>
            </a:r>
          </a:p>
          <a:p>
            <a:pPr>
              <a:lnSpc>
                <a:spcPct val="107000"/>
              </a:lnSpc>
              <a:spcBef>
                <a:spcPts val="0"/>
              </a:spcBef>
              <a:spcAft>
                <a:spcPts val="800"/>
              </a:spcAft>
              <a:tabLst>
                <a:tab pos="457200" algn="l"/>
              </a:tabLst>
            </a:pPr>
            <a:r>
              <a:rPr lang="en-US" sz="1800" b="0" i="0" u="none" strike="noStrike" baseline="0" dirty="0">
                <a:latin typeface="Aptos" panose="020B0004020202020204" pitchFamily="34" charset="0"/>
              </a:rPr>
              <a:t>Recent enforcement under Section 17(a), which establishes a </a:t>
            </a:r>
            <a:r>
              <a:rPr lang="en-US" sz="1800" b="1" i="0" u="none" strike="noStrike" baseline="0" dirty="0">
                <a:solidFill>
                  <a:srgbClr val="489EB6"/>
                </a:solidFill>
                <a:latin typeface="Aptos" panose="020B0004020202020204" pitchFamily="34" charset="0"/>
              </a:rPr>
              <a:t>negligence standard </a:t>
            </a:r>
            <a:r>
              <a:rPr lang="en-US" sz="1800" b="0" i="0" u="none" strike="noStrike" baseline="0" dirty="0">
                <a:latin typeface="Aptos" panose="020B0004020202020204" pitchFamily="34" charset="0"/>
              </a:rPr>
              <a:t>-  “knew or should have known.” Standard is a “reasonable person under like circumstances.” </a:t>
            </a:r>
          </a:p>
          <a:p>
            <a:pPr marL="0" marR="0" lvl="0" indent="0">
              <a:lnSpc>
                <a:spcPct val="107000"/>
              </a:lnSpc>
              <a:spcBef>
                <a:spcPts val="0"/>
              </a:spcBef>
              <a:spcAft>
                <a:spcPts val="800"/>
              </a:spcAft>
              <a:buNone/>
              <a:tabLst>
                <a:tab pos="457200" algn="l"/>
              </a:tabLst>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2" descr="SEC Logo, symbol, meaning, history, PNG, brand">
            <a:extLst>
              <a:ext uri="{FF2B5EF4-FFF2-40B4-BE49-F238E27FC236}">
                <a16:creationId xmlns:a16="http://schemas.microsoft.com/office/drawing/2014/main" id="{ABB31260-BE32-0A50-391F-34AE11EB7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8898" y="129703"/>
            <a:ext cx="1761127" cy="98623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Fingers Crossed Behind Back Images – Browse 2,670 Stock ...">
            <a:extLst>
              <a:ext uri="{FF2B5EF4-FFF2-40B4-BE49-F238E27FC236}">
                <a16:creationId xmlns:a16="http://schemas.microsoft.com/office/drawing/2014/main" id="{7A40507B-51A4-5680-1398-74B45B972B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508" y="4546084"/>
            <a:ext cx="2692401" cy="19437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D3ED69-675A-D09F-6328-958531F149FC}"/>
              </a:ext>
            </a:extLst>
          </p:cNvPr>
          <p:cNvSpPr txBox="1"/>
          <p:nvPr/>
        </p:nvSpPr>
        <p:spPr>
          <a:xfrm>
            <a:off x="361691" y="4773971"/>
            <a:ext cx="7793483" cy="1477328"/>
          </a:xfrm>
          <a:prstGeom prst="rect">
            <a:avLst/>
          </a:prstGeom>
          <a:noFill/>
        </p:spPr>
        <p:txBody>
          <a:bodyPr wrap="square" rtlCol="0">
            <a:spAutoFit/>
          </a:bodyPr>
          <a:lstStyle/>
          <a:p>
            <a:pPr marL="285750" indent="-285750">
              <a:buFont typeface="Arial" panose="020B0604020202020204" pitchFamily="34" charset="0"/>
              <a:buChar char="•"/>
            </a:pPr>
            <a:r>
              <a:rPr lang="en-US" sz="1800" b="0" i="1" u="none" strike="noStrike" baseline="0" dirty="0">
                <a:solidFill>
                  <a:srgbClr val="000000"/>
                </a:solidFill>
                <a:latin typeface="Aptos" panose="020B0004020202020204" pitchFamily="34" charset="0"/>
              </a:rPr>
              <a:t>Applies to any public statement by officials who may be viewed as having knowledge regarding the financial condition and operation of an issuer that may be reasonably expected to reach investors and therefore be subject to the antifraud requirements.</a:t>
            </a:r>
            <a:endParaRPr lang="en-US" sz="1800" b="1" i="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2075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7F4D-368D-521D-8587-868634CEAABA}"/>
              </a:ext>
            </a:extLst>
          </p:cNvPr>
          <p:cNvSpPr>
            <a:spLocks noGrp="1"/>
          </p:cNvSpPr>
          <p:nvPr>
            <p:ph type="title"/>
          </p:nvPr>
        </p:nvSpPr>
        <p:spPr>
          <a:xfrm>
            <a:off x="446750" y="430875"/>
            <a:ext cx="7166162" cy="762927"/>
          </a:xfrm>
        </p:spPr>
        <p:txBody>
          <a:bodyPr vert="horz" lIns="91440" tIns="0" rIns="91440" bIns="0" rtlCol="0" anchor="t">
            <a:noAutofit/>
          </a:bodyPr>
          <a:lstStyle/>
          <a:p>
            <a:pPr>
              <a:lnSpc>
                <a:spcPct val="125000"/>
              </a:lnSpc>
            </a:pPr>
            <a:r>
              <a:rPr lang="en-US" sz="4000" b="1" dirty="0">
                <a:solidFill>
                  <a:srgbClr val="D6AC78"/>
                </a:solidFill>
                <a:latin typeface="Myriad Pro Light" panose="020B0403030403020204" pitchFamily="34" charset="0"/>
              </a:rPr>
              <a:t>SEC Rule 15(c) 2-12: Disclosure</a:t>
            </a:r>
          </a:p>
        </p:txBody>
      </p:sp>
      <p:sp>
        <p:nvSpPr>
          <p:cNvPr id="3" name="Content Placeholder 2">
            <a:extLst>
              <a:ext uri="{FF2B5EF4-FFF2-40B4-BE49-F238E27FC236}">
                <a16:creationId xmlns:a16="http://schemas.microsoft.com/office/drawing/2014/main" id="{E3818145-F98B-509A-8EE0-2B396B7FA81A}"/>
              </a:ext>
            </a:extLst>
          </p:cNvPr>
          <p:cNvSpPr>
            <a:spLocks noGrp="1"/>
          </p:cNvSpPr>
          <p:nvPr>
            <p:ph idx="1"/>
          </p:nvPr>
        </p:nvSpPr>
        <p:spPr>
          <a:xfrm>
            <a:off x="577793" y="1301004"/>
            <a:ext cx="11036413" cy="5126121"/>
          </a:xfrm>
        </p:spPr>
        <p:txBody>
          <a:bodyPr numCol="1">
            <a:noAutofit/>
          </a:bodyPr>
          <a:lstStyle/>
          <a:p>
            <a:pPr marL="0" marR="0">
              <a:lnSpc>
                <a:spcPct val="107000"/>
              </a:lnSpc>
              <a:spcBef>
                <a:spcPts val="0"/>
              </a:spcBef>
              <a:spcAft>
                <a:spcPts val="0"/>
              </a:spcAft>
            </a:pP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In a </a:t>
            </a:r>
            <a:r>
              <a:rPr lang="en-US" sz="1800" b="1" kern="100" dirty="0">
                <a:solidFill>
                  <a:srgbClr val="489EB6"/>
                </a:solidFill>
                <a:effectLst/>
                <a:latin typeface="Aptos Display" panose="020B0004020202020204" pitchFamily="34" charset="0"/>
                <a:ea typeface="Aptos" panose="020B0004020202020204" pitchFamily="34" charset="0"/>
                <a:cs typeface="Times New Roman" panose="02020603050405020304" pitchFamily="18" charset="0"/>
              </a:rPr>
              <a:t>public</a:t>
            </a: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 offering, the SEC regulates what information you make available to investors to help them make their investment decision.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Aptos" panose="020B0004020202020204" pitchFamily="34" charset="0"/>
              <a:buChar char="-"/>
            </a:pP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Upfront, when you sell the bonds - Offering document called a Preliminary Official Statement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Aptos" panose="020B0004020202020204" pitchFamily="34" charset="0"/>
              <a:buChar char="-"/>
            </a:pP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Ongoing, at least annually and always “as needed.” (Continuing </a:t>
            </a:r>
            <a:r>
              <a:rPr lang="en-US" sz="1800" kern="100" dirty="0">
                <a:latin typeface="Aptos Display" panose="020B0004020202020204" pitchFamily="34" charset="0"/>
                <a:ea typeface="Aptos" panose="020B0004020202020204" pitchFamily="34" charset="0"/>
                <a:cs typeface="Times New Roman" panose="02020603050405020304" pitchFamily="18" charset="0"/>
              </a:rPr>
              <a:t>D</a:t>
            </a: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isclosure and Voluntary Disclosure) </a:t>
            </a:r>
          </a:p>
          <a:p>
            <a:pPr marL="0" marR="0" lvl="0" indent="0">
              <a:lnSpc>
                <a:spcPct val="107000"/>
              </a:lnSpc>
              <a:spcBef>
                <a:spcPts val="0"/>
              </a:spcBef>
              <a:spcAft>
                <a:spcPts val="0"/>
              </a:spcAft>
              <a:buNone/>
            </a:pPr>
            <a:endParaRPr lang="en-US" sz="1800" kern="100" dirty="0">
              <a:effectLst/>
              <a:latin typeface="Aptos Display"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b="1" kern="100" dirty="0">
                <a:effectLst/>
                <a:latin typeface="Aptos Display" panose="020B0004020202020204" pitchFamily="34" charset="0"/>
                <a:ea typeface="Aptos" panose="020B0004020202020204" pitchFamily="34" charset="0"/>
                <a:cs typeface="Times New Roman" panose="02020603050405020304" pitchFamily="18" charset="0"/>
              </a:rPr>
              <a:t>Note the Type of Offering </a:t>
            </a: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(slide 8)</a:t>
            </a:r>
          </a:p>
          <a:p>
            <a:pPr marR="0" lvl="0">
              <a:lnSpc>
                <a:spcPct val="107000"/>
              </a:lnSpc>
              <a:spcBef>
                <a:spcPts val="0"/>
              </a:spcBef>
              <a:spcAft>
                <a:spcPts val="0"/>
              </a:spcAft>
              <a:buFontTx/>
              <a:buChar char="-"/>
            </a:pP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Public – selling to the public (competitive or negotiated sale; institutional/individual investors) vs. </a:t>
            </a:r>
          </a:p>
          <a:p>
            <a:pPr marR="0" lvl="0">
              <a:lnSpc>
                <a:spcPct val="107000"/>
              </a:lnSpc>
              <a:spcBef>
                <a:spcPts val="0"/>
              </a:spcBef>
              <a:spcAft>
                <a:spcPts val="0"/>
              </a:spcAft>
              <a:buFontTx/>
              <a:buChar char="-"/>
            </a:pP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Private Placement – bank loan or bonds sold directly to an Institutional Investor (like an ETF or Mutual Fund).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US" sz="900" kern="100" dirty="0">
              <a:latin typeface="Aptos Display"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US" sz="1800" b="1" kern="100" dirty="0">
                <a:solidFill>
                  <a:srgbClr val="489EB6"/>
                </a:solidFill>
                <a:effectLst/>
                <a:latin typeface="Aptos Display" panose="020B0004020202020204" pitchFamily="34" charset="0"/>
                <a:ea typeface="Aptos" panose="020B0004020202020204" pitchFamily="34" charset="0"/>
                <a:cs typeface="Times New Roman" panose="02020603050405020304" pitchFamily="18" charset="0"/>
              </a:rPr>
              <a:t>History of 15c2-12</a:t>
            </a:r>
          </a:p>
          <a:p>
            <a:pPr marL="0" marR="0">
              <a:lnSpc>
                <a:spcPct val="107000"/>
              </a:lnSpc>
              <a:spcBef>
                <a:spcPts val="0"/>
              </a:spcBef>
              <a:spcAft>
                <a:spcPts val="800"/>
              </a:spcAft>
            </a:pP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Pre 1994 – Focused on disclosure when you sold the bonds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1994 Amendments – Continuing Disclosure, at least annually, and other times “as needed.” </a:t>
            </a:r>
          </a:p>
          <a:p>
            <a:pPr marL="0" marR="0" indent="0">
              <a:lnSpc>
                <a:spcPct val="107000"/>
              </a:lnSpc>
              <a:spcBef>
                <a:spcPts val="0"/>
              </a:spcBef>
              <a:spcAft>
                <a:spcPts val="800"/>
              </a:spcAft>
              <a:buNone/>
            </a:pPr>
            <a:r>
              <a:rPr lang="en-US" sz="1800" kern="100" dirty="0">
                <a:latin typeface="Aptos Display"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Listed  14 material events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Display" panose="020B0004020202020204" pitchFamily="34" charset="0"/>
                <a:ea typeface="Aptos" panose="020B0004020202020204" pitchFamily="34" charset="0"/>
                <a:cs typeface="Times New Roman" panose="02020603050405020304" pitchFamily="18" charset="0"/>
              </a:rPr>
              <a:t>2019 Amendments –  added 2 more </a:t>
            </a:r>
            <a:r>
              <a:rPr lang="en-US" sz="1800" dirty="0">
                <a:latin typeface="Aptos Display" panose="020B0004020202020204" pitchFamily="34" charset="0"/>
                <a:ea typeface="Aptos" panose="020B0004020202020204" pitchFamily="34" charset="0"/>
                <a:cs typeface="Times New Roman" panose="02020603050405020304" pitchFamily="18" charset="0"/>
              </a:rPr>
              <a:t>to the list: </a:t>
            </a:r>
            <a:r>
              <a:rPr lang="en-US" sz="1800" dirty="0">
                <a:effectLst/>
                <a:latin typeface="Aptos Display" panose="020B0004020202020204" pitchFamily="34" charset="0"/>
                <a:ea typeface="Aptos" panose="020B0004020202020204" pitchFamily="34" charset="0"/>
                <a:cs typeface="Times New Roman" panose="02020603050405020304" pitchFamily="18" charset="0"/>
              </a:rPr>
              <a:t>“Financial Obligations”</a:t>
            </a:r>
            <a:endParaRPr lang="en-US" sz="1800" kern="100" dirty="0">
              <a:latin typeface="Aptos Display"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2020 – Voluntary Disclosure (C</a:t>
            </a:r>
            <a:r>
              <a:rPr lang="en-US" sz="1800" kern="100" dirty="0">
                <a:latin typeface="Aptos Display" panose="020B0004020202020204" pitchFamily="34" charset="0"/>
                <a:ea typeface="Aptos" panose="020B0004020202020204" pitchFamily="34" charset="0"/>
                <a:cs typeface="Times New Roman" panose="02020603050405020304" pitchFamily="18" charset="0"/>
              </a:rPr>
              <a:t>ovid)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2" descr="SEC Logo, symbol, meaning, history, PNG, brand">
            <a:extLst>
              <a:ext uri="{FF2B5EF4-FFF2-40B4-BE49-F238E27FC236}">
                <a16:creationId xmlns:a16="http://schemas.microsoft.com/office/drawing/2014/main" id="{4347F3B6-1C19-7EAE-B9DA-F259FAC39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9835" y="225901"/>
            <a:ext cx="1765765" cy="9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19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7F4D-368D-521D-8587-868634CEAABA}"/>
              </a:ext>
            </a:extLst>
          </p:cNvPr>
          <p:cNvSpPr>
            <a:spLocks noGrp="1"/>
          </p:cNvSpPr>
          <p:nvPr>
            <p:ph type="title"/>
          </p:nvPr>
        </p:nvSpPr>
        <p:spPr>
          <a:xfrm>
            <a:off x="446750" y="430875"/>
            <a:ext cx="11745252" cy="762927"/>
          </a:xfrm>
        </p:spPr>
        <p:txBody>
          <a:bodyPr vert="horz" lIns="91440" tIns="0" rIns="91440" bIns="0" rtlCol="0" anchor="t">
            <a:noAutofit/>
          </a:bodyPr>
          <a:lstStyle/>
          <a:p>
            <a:pPr>
              <a:lnSpc>
                <a:spcPct val="125000"/>
              </a:lnSpc>
            </a:pPr>
            <a:r>
              <a:rPr lang="en-US" sz="4000" b="1" dirty="0">
                <a:solidFill>
                  <a:srgbClr val="D6AC78"/>
                </a:solidFill>
                <a:latin typeface="Myriad Pro Light" panose="020B0403030403020204" pitchFamily="34" charset="0"/>
              </a:rPr>
              <a:t>What is Material?</a:t>
            </a:r>
          </a:p>
        </p:txBody>
      </p:sp>
      <p:sp>
        <p:nvSpPr>
          <p:cNvPr id="3" name="Content Placeholder 2">
            <a:extLst>
              <a:ext uri="{FF2B5EF4-FFF2-40B4-BE49-F238E27FC236}">
                <a16:creationId xmlns:a16="http://schemas.microsoft.com/office/drawing/2014/main" id="{E3818145-F98B-509A-8EE0-2B396B7FA81A}"/>
              </a:ext>
            </a:extLst>
          </p:cNvPr>
          <p:cNvSpPr>
            <a:spLocks noGrp="1"/>
          </p:cNvSpPr>
          <p:nvPr>
            <p:ph idx="1"/>
          </p:nvPr>
        </p:nvSpPr>
        <p:spPr>
          <a:xfrm>
            <a:off x="446749" y="1193806"/>
            <a:ext cx="11422163" cy="5547236"/>
          </a:xfrm>
        </p:spPr>
        <p:txBody>
          <a:bodyPr numCol="2">
            <a:noAutofit/>
          </a:bodyPr>
          <a:lstStyle/>
          <a:p>
            <a:pPr marL="742950" marR="0" lvl="1" indent="-285750">
              <a:spcBef>
                <a:spcPts val="5"/>
              </a:spcBef>
              <a:spcAft>
                <a:spcPts val="0"/>
              </a:spcAft>
              <a:buFont typeface="+mj-lt"/>
              <a:buAutoNum type="alphaLcPeriod"/>
            </a:pPr>
            <a:r>
              <a:rPr lang="en-US" sz="1800" spc="-10" dirty="0">
                <a:solidFill>
                  <a:srgbClr val="000000"/>
                </a:solidFill>
                <a:effectLst/>
                <a:latin typeface="Aptos Display" panose="020B0004020202020204" pitchFamily="34" charset="0"/>
                <a:ea typeface="Arial" panose="020B0604020202020204" pitchFamily="34" charset="0"/>
              </a:rPr>
              <a:t>Principal and interest </a:t>
            </a:r>
            <a:r>
              <a:rPr lang="en-US" sz="1800" b="1" spc="-10" dirty="0">
                <a:solidFill>
                  <a:srgbClr val="489EB6"/>
                </a:solidFill>
                <a:effectLst/>
                <a:latin typeface="Aptos Display" panose="020B0004020202020204" pitchFamily="34" charset="0"/>
                <a:ea typeface="Arial" panose="020B0604020202020204" pitchFamily="34" charset="0"/>
              </a:rPr>
              <a:t>payment delinquencies</a:t>
            </a:r>
            <a:r>
              <a:rPr lang="en-US" sz="1800" spc="-10" dirty="0">
                <a:solidFill>
                  <a:srgbClr val="000000"/>
                </a:solidFill>
                <a:effectLst/>
                <a:latin typeface="Aptos Display" panose="020B00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742950" marR="0" lvl="1" indent="-285750">
              <a:spcBef>
                <a:spcPts val="5"/>
              </a:spcBef>
              <a:spcAft>
                <a:spcPts val="0"/>
              </a:spcAft>
              <a:buFont typeface="+mj-lt"/>
              <a:buAutoNum type="alphaLcPeriod"/>
            </a:pPr>
            <a:r>
              <a:rPr lang="en-US" sz="1800" spc="-10" dirty="0">
                <a:solidFill>
                  <a:srgbClr val="000000"/>
                </a:solidFill>
                <a:effectLst/>
                <a:latin typeface="Aptos Display" panose="020B0004020202020204" pitchFamily="34" charset="0"/>
                <a:ea typeface="Arial" panose="020B0604020202020204" pitchFamily="34" charset="0"/>
              </a:rPr>
              <a:t>‎Non-payment related </a:t>
            </a:r>
            <a:r>
              <a:rPr lang="en-US" sz="1800" b="1" spc="-10" dirty="0">
                <a:solidFill>
                  <a:srgbClr val="489EB6"/>
                </a:solidFill>
                <a:effectLst/>
                <a:latin typeface="Aptos Display" panose="020B0004020202020204" pitchFamily="34" charset="0"/>
                <a:ea typeface="Arial" panose="020B0604020202020204" pitchFamily="34" charset="0"/>
              </a:rPr>
              <a:t>defaults</a:t>
            </a:r>
            <a:r>
              <a:rPr lang="en-US" sz="1800" spc="-10" dirty="0">
                <a:solidFill>
                  <a:srgbClr val="000000"/>
                </a:solidFill>
                <a:effectLst/>
                <a:latin typeface="Aptos Display" panose="020B0004020202020204" pitchFamily="34" charset="0"/>
                <a:ea typeface="Arial" panose="020B0604020202020204" pitchFamily="34" charset="0"/>
              </a:rPr>
              <a:t>, </a:t>
            </a:r>
            <a:r>
              <a:rPr lang="en-US" sz="1800" i="1" spc="-10" dirty="0">
                <a:solidFill>
                  <a:srgbClr val="D6AC78"/>
                </a:solidFill>
                <a:effectLst/>
                <a:latin typeface="Aptos Display" panose="020B0004020202020204" pitchFamily="34" charset="0"/>
                <a:ea typeface="Arial" panose="020B0604020202020204" pitchFamily="34" charset="0"/>
              </a:rPr>
              <a:t>if material</a:t>
            </a:r>
            <a:r>
              <a:rPr lang="en-US" sz="1800" spc="-10" dirty="0">
                <a:solidFill>
                  <a:srgbClr val="000000"/>
                </a:solidFill>
                <a:effectLst/>
                <a:latin typeface="Aptos Display" panose="020B00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742950" marR="0" lvl="1" indent="-285750">
              <a:spcBef>
                <a:spcPts val="5"/>
              </a:spcBef>
              <a:spcAft>
                <a:spcPts val="0"/>
              </a:spcAft>
              <a:buFont typeface="+mj-lt"/>
              <a:buAutoNum type="alphaLcPeriod"/>
            </a:pPr>
            <a:r>
              <a:rPr lang="en-US" sz="1800" spc="-10" dirty="0">
                <a:solidFill>
                  <a:srgbClr val="000000"/>
                </a:solidFill>
                <a:effectLst/>
                <a:latin typeface="Aptos Display" panose="020B0004020202020204" pitchFamily="34" charset="0"/>
                <a:ea typeface="Arial" panose="020B0604020202020204" pitchFamily="34" charset="0"/>
              </a:rPr>
              <a:t>‎Unscheduled draws on debt service reserves reflecting financial difficulties;‎</a:t>
            </a:r>
            <a:endParaRPr lang="en-US" sz="1800" dirty="0">
              <a:effectLst/>
              <a:latin typeface="Times New Roman" panose="02020603050405020304" pitchFamily="18" charset="0"/>
              <a:ea typeface="Times New Roman" panose="02020603050405020304" pitchFamily="18" charset="0"/>
            </a:endParaRPr>
          </a:p>
          <a:p>
            <a:pPr marL="742950" marR="0" lvl="1" indent="-285750">
              <a:spcBef>
                <a:spcPts val="5"/>
              </a:spcBef>
              <a:spcAft>
                <a:spcPts val="0"/>
              </a:spcAft>
              <a:buFont typeface="+mj-lt"/>
              <a:buAutoNum type="alphaLcPeriod"/>
            </a:pPr>
            <a:r>
              <a:rPr lang="en-US" sz="1800" spc="-10" dirty="0">
                <a:solidFill>
                  <a:srgbClr val="000000"/>
                </a:solidFill>
                <a:effectLst/>
                <a:latin typeface="Aptos Display" panose="020B0004020202020204" pitchFamily="34" charset="0"/>
                <a:ea typeface="Arial" panose="020B0604020202020204" pitchFamily="34" charset="0"/>
              </a:rPr>
              <a:t>‎Unscheduled draws on credit enhancements </a:t>
            </a:r>
            <a:r>
              <a:rPr lang="en-US" sz="1800" b="1" spc="-10" dirty="0">
                <a:solidFill>
                  <a:srgbClr val="489EB6"/>
                </a:solidFill>
                <a:effectLst/>
                <a:latin typeface="Aptos Display" panose="020B0004020202020204" pitchFamily="34" charset="0"/>
                <a:ea typeface="Arial" panose="020B0604020202020204" pitchFamily="34" charset="0"/>
              </a:rPr>
              <a:t>reflecting financial difficulties</a:t>
            </a:r>
            <a:r>
              <a:rPr lang="en-US" sz="1800" spc="-10" dirty="0">
                <a:solidFill>
                  <a:srgbClr val="000000"/>
                </a:solidFill>
                <a:effectLst/>
                <a:latin typeface="Aptos Display" panose="020B00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742950" marR="0" lvl="1" indent="-285750">
              <a:spcBef>
                <a:spcPts val="5"/>
              </a:spcBef>
              <a:spcAft>
                <a:spcPts val="0"/>
              </a:spcAft>
              <a:buFont typeface="+mj-lt"/>
              <a:buAutoNum type="alphaLcPeriod"/>
            </a:pPr>
            <a:r>
              <a:rPr lang="en-US" sz="1800" spc="-10" dirty="0">
                <a:solidFill>
                  <a:srgbClr val="000000"/>
                </a:solidFill>
                <a:effectLst/>
                <a:latin typeface="Aptos Display" panose="020B0004020202020204" pitchFamily="34" charset="0"/>
                <a:ea typeface="Arial" panose="020B0604020202020204" pitchFamily="34" charset="0"/>
              </a:rPr>
              <a:t>‎Substitution of credit or liquidity providers, or their failure to perform;‎</a:t>
            </a:r>
            <a:endParaRPr lang="en-US" sz="1800" dirty="0">
              <a:effectLst/>
              <a:latin typeface="Times New Roman" panose="02020603050405020304" pitchFamily="18" charset="0"/>
              <a:ea typeface="Times New Roman" panose="02020603050405020304" pitchFamily="18" charset="0"/>
            </a:endParaRPr>
          </a:p>
          <a:p>
            <a:pPr marL="742950" marR="0" lvl="1" indent="-285750">
              <a:spcBef>
                <a:spcPts val="5"/>
              </a:spcBef>
              <a:spcAft>
                <a:spcPts val="0"/>
              </a:spcAft>
              <a:buFont typeface="+mj-lt"/>
              <a:buAutoNum type="alphaLcPeriod"/>
            </a:pPr>
            <a:r>
              <a:rPr lang="en-US" sz="1800" b="1" spc="-10" dirty="0">
                <a:solidFill>
                  <a:srgbClr val="489EB6"/>
                </a:solidFill>
                <a:effectLst/>
                <a:latin typeface="Aptos Display" panose="020B0004020202020204" pitchFamily="34" charset="0"/>
                <a:ea typeface="Arial" panose="020B0604020202020204" pitchFamily="34" charset="0"/>
              </a:rPr>
              <a:t>‎Adverse tax opinions</a:t>
            </a:r>
            <a:r>
              <a:rPr lang="en-US" sz="1800" spc="-10" dirty="0">
                <a:solidFill>
                  <a:srgbClr val="000000"/>
                </a:solidFill>
                <a:effectLst/>
                <a:latin typeface="Aptos Display" panose="020B0004020202020204" pitchFamily="34" charset="0"/>
                <a:ea typeface="Arial" panose="020B0604020202020204" pitchFamily="34" charset="0"/>
              </a:rPr>
              <a:t>, the issuance by the Internal Revenue Service of proposed or final ‎determinations of taxability, Notices of Proposed Issue (IRS Form 5701-TEB) or other </a:t>
            </a:r>
            <a:r>
              <a:rPr lang="en-US" sz="1800" i="1" spc="-10" dirty="0">
                <a:solidFill>
                  <a:srgbClr val="000000"/>
                </a:solidFill>
                <a:effectLst/>
                <a:latin typeface="Aptos Display" panose="020B0004020202020204" pitchFamily="34" charset="0"/>
                <a:ea typeface="Arial" panose="020B0604020202020204" pitchFamily="34" charset="0"/>
              </a:rPr>
              <a:t>‎</a:t>
            </a:r>
            <a:r>
              <a:rPr lang="en-US" sz="1800" i="1" spc="-10" dirty="0">
                <a:solidFill>
                  <a:srgbClr val="D6AC78"/>
                </a:solidFill>
                <a:effectLst/>
                <a:latin typeface="Aptos Display" panose="020B0004020202020204" pitchFamily="34" charset="0"/>
                <a:ea typeface="Arial" panose="020B0604020202020204" pitchFamily="34" charset="0"/>
              </a:rPr>
              <a:t>material </a:t>
            </a:r>
            <a:r>
              <a:rPr lang="en-US" sz="1800" spc="-10" dirty="0">
                <a:solidFill>
                  <a:srgbClr val="000000"/>
                </a:solidFill>
                <a:effectLst/>
                <a:latin typeface="Aptos Display" panose="020B0004020202020204" pitchFamily="34" charset="0"/>
                <a:ea typeface="Arial" panose="020B0604020202020204" pitchFamily="34" charset="0"/>
              </a:rPr>
              <a:t>notices or determinations with respect to the tax status of the security, or </a:t>
            </a:r>
            <a:r>
              <a:rPr lang="en-US" sz="1800" i="1" spc="-10" dirty="0">
                <a:solidFill>
                  <a:srgbClr val="D6AC78"/>
                </a:solidFill>
                <a:effectLst/>
                <a:latin typeface="Aptos Display" panose="020B0004020202020204" pitchFamily="34" charset="0"/>
                <a:ea typeface="Arial" panose="020B0604020202020204" pitchFamily="34" charset="0"/>
              </a:rPr>
              <a:t>other ‎material </a:t>
            </a:r>
            <a:r>
              <a:rPr lang="en-US" sz="1800" spc="-10" dirty="0">
                <a:solidFill>
                  <a:srgbClr val="000000"/>
                </a:solidFill>
                <a:effectLst/>
                <a:latin typeface="Aptos Display" panose="020B0004020202020204" pitchFamily="34" charset="0"/>
                <a:ea typeface="Arial" panose="020B0604020202020204" pitchFamily="34" charset="0"/>
              </a:rPr>
              <a:t>events affecting the tax status of the security;‎</a:t>
            </a:r>
            <a:endParaRPr lang="en-US" sz="1800" dirty="0">
              <a:effectLst/>
              <a:latin typeface="Times New Roman" panose="02020603050405020304" pitchFamily="18" charset="0"/>
              <a:ea typeface="Times New Roman" panose="02020603050405020304" pitchFamily="18" charset="0"/>
            </a:endParaRPr>
          </a:p>
          <a:p>
            <a:pPr marL="742950" marR="0" lvl="1" indent="-285750">
              <a:spcBef>
                <a:spcPts val="5"/>
              </a:spcBef>
              <a:spcAft>
                <a:spcPts val="0"/>
              </a:spcAft>
              <a:buFont typeface="+mj-lt"/>
              <a:buAutoNum type="alphaLcPeriod"/>
            </a:pPr>
            <a:r>
              <a:rPr lang="en-US" sz="1800" spc="-10" dirty="0">
                <a:solidFill>
                  <a:srgbClr val="000000"/>
                </a:solidFill>
                <a:effectLst/>
                <a:latin typeface="Aptos Display" panose="020B0004020202020204" pitchFamily="34" charset="0"/>
                <a:ea typeface="Arial" panose="020B0604020202020204" pitchFamily="34" charset="0"/>
              </a:rPr>
              <a:t>‎Modifications to the rights of security holders, </a:t>
            </a:r>
            <a:r>
              <a:rPr lang="en-US" sz="1800" i="1" spc="-10" dirty="0">
                <a:solidFill>
                  <a:srgbClr val="D6AC78"/>
                </a:solidFill>
                <a:effectLst/>
                <a:latin typeface="Aptos Display" panose="020B0004020202020204" pitchFamily="34" charset="0"/>
                <a:ea typeface="Arial" panose="020B0604020202020204" pitchFamily="34" charset="0"/>
              </a:rPr>
              <a:t>if material;‎</a:t>
            </a:r>
            <a:endParaRPr lang="en-US" sz="1800" i="1" dirty="0">
              <a:solidFill>
                <a:srgbClr val="D6AC78"/>
              </a:solidFill>
              <a:effectLst/>
              <a:latin typeface="Times New Roman" panose="02020603050405020304" pitchFamily="18" charset="0"/>
              <a:ea typeface="Times New Roman" panose="02020603050405020304" pitchFamily="18" charset="0"/>
            </a:endParaRPr>
          </a:p>
          <a:p>
            <a:pPr marL="742950" marR="0" lvl="1" indent="-285750">
              <a:spcBef>
                <a:spcPts val="5"/>
              </a:spcBef>
              <a:spcAft>
                <a:spcPts val="0"/>
              </a:spcAft>
              <a:buFont typeface="+mj-lt"/>
              <a:buAutoNum type="alphaLcPeriod"/>
            </a:pPr>
            <a:r>
              <a:rPr lang="en-US" sz="1800" spc="-10" dirty="0">
                <a:solidFill>
                  <a:srgbClr val="000000"/>
                </a:solidFill>
                <a:effectLst/>
                <a:latin typeface="Aptos Display" panose="020B0004020202020204" pitchFamily="34" charset="0"/>
                <a:ea typeface="Arial" panose="020B0604020202020204" pitchFamily="34" charset="0"/>
              </a:rPr>
              <a:t>‎Bond calls</a:t>
            </a:r>
            <a:r>
              <a:rPr lang="en-US" sz="1800" spc="-10" dirty="0">
                <a:solidFill>
                  <a:srgbClr val="D6AC78"/>
                </a:solidFill>
                <a:effectLst/>
                <a:latin typeface="Aptos Display" panose="020B0004020202020204" pitchFamily="34" charset="0"/>
                <a:ea typeface="Arial" panose="020B0604020202020204" pitchFamily="34" charset="0"/>
              </a:rPr>
              <a:t>, </a:t>
            </a:r>
            <a:r>
              <a:rPr lang="en-US" sz="1800" i="1" spc="-10" dirty="0">
                <a:solidFill>
                  <a:srgbClr val="D6AC78"/>
                </a:solidFill>
                <a:effectLst/>
                <a:latin typeface="Aptos Display" panose="020B0004020202020204" pitchFamily="34" charset="0"/>
                <a:ea typeface="Arial" panose="020B0604020202020204" pitchFamily="34" charset="0"/>
              </a:rPr>
              <a:t>if material</a:t>
            </a:r>
            <a:r>
              <a:rPr lang="en-US" sz="1800" spc="-10" dirty="0">
                <a:solidFill>
                  <a:srgbClr val="000000"/>
                </a:solidFill>
                <a:effectLst/>
                <a:latin typeface="Aptos Display" panose="020B0004020202020204" pitchFamily="34" charset="0"/>
                <a:ea typeface="Arial" panose="020B0604020202020204" pitchFamily="34" charset="0"/>
              </a:rPr>
              <a:t>, and tender offers;‎</a:t>
            </a:r>
            <a:endParaRPr lang="en-US" sz="1800" dirty="0">
              <a:effectLst/>
              <a:latin typeface="Times New Roman" panose="02020603050405020304" pitchFamily="18" charset="0"/>
              <a:ea typeface="Times New Roman" panose="02020603050405020304" pitchFamily="18" charset="0"/>
            </a:endParaRPr>
          </a:p>
          <a:p>
            <a:pPr marL="742950" marR="0" lvl="1" indent="-285750">
              <a:spcBef>
                <a:spcPts val="5"/>
              </a:spcBef>
              <a:spcAft>
                <a:spcPts val="0"/>
              </a:spcAft>
              <a:buFont typeface="+mj-lt"/>
              <a:buAutoNum type="alphaLcPeriod"/>
            </a:pPr>
            <a:r>
              <a:rPr lang="en-US" sz="1800" spc="-10" dirty="0">
                <a:solidFill>
                  <a:srgbClr val="000000"/>
                </a:solidFill>
                <a:effectLst/>
                <a:latin typeface="Aptos Display" panose="020B0004020202020204" pitchFamily="34" charset="0"/>
                <a:ea typeface="Arial" panose="020B0604020202020204" pitchFamily="34" charset="0"/>
              </a:rPr>
              <a:t>‎Defeasances;‎</a:t>
            </a:r>
            <a:endParaRPr lang="en-US" sz="1800" dirty="0">
              <a:effectLst/>
              <a:latin typeface="Times New Roman" panose="02020603050405020304" pitchFamily="18" charset="0"/>
              <a:ea typeface="Times New Roman" panose="02020603050405020304" pitchFamily="18" charset="0"/>
            </a:endParaRPr>
          </a:p>
          <a:p>
            <a:pPr marL="742950" marR="0" lvl="1" indent="-285750">
              <a:spcBef>
                <a:spcPts val="5"/>
              </a:spcBef>
              <a:spcAft>
                <a:spcPts val="0"/>
              </a:spcAft>
              <a:buFont typeface="+mj-lt"/>
              <a:buAutoNum type="alphaLcPeriod"/>
            </a:pPr>
            <a:r>
              <a:rPr lang="en-US" sz="1800" spc="-10" dirty="0">
                <a:solidFill>
                  <a:srgbClr val="000000"/>
                </a:solidFill>
                <a:effectLst/>
                <a:latin typeface="Aptos Display" panose="020B0004020202020204" pitchFamily="34" charset="0"/>
                <a:ea typeface="Arial" panose="020B0604020202020204" pitchFamily="34" charset="0"/>
              </a:rPr>
              <a:t>‎Release, substitution or sale of property securing repayment of the securities, </a:t>
            </a:r>
            <a:r>
              <a:rPr lang="en-US" sz="1800" i="1" spc="-10" dirty="0">
                <a:solidFill>
                  <a:srgbClr val="D6AC78"/>
                </a:solidFill>
                <a:effectLst/>
                <a:latin typeface="Aptos Display" panose="020B0004020202020204" pitchFamily="34" charset="0"/>
                <a:ea typeface="Arial" panose="020B0604020202020204" pitchFamily="34" charset="0"/>
              </a:rPr>
              <a:t>if material</a:t>
            </a:r>
            <a:r>
              <a:rPr lang="en-US" sz="1800" spc="-10" dirty="0">
                <a:solidFill>
                  <a:srgbClr val="000000"/>
                </a:solidFill>
                <a:effectLst/>
                <a:latin typeface="Aptos Display" panose="020B00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742950" marR="0" lvl="1" indent="-285750">
              <a:spcBef>
                <a:spcPts val="5"/>
              </a:spcBef>
              <a:spcAft>
                <a:spcPts val="0"/>
              </a:spcAft>
              <a:buFont typeface="+mj-lt"/>
              <a:buAutoNum type="alphaLcPeriod"/>
            </a:pPr>
            <a:r>
              <a:rPr lang="en-US" sz="1800" spc="-10" dirty="0">
                <a:solidFill>
                  <a:srgbClr val="000000"/>
                </a:solidFill>
                <a:effectLst/>
                <a:latin typeface="Aptos Display" panose="020B0004020202020204" pitchFamily="34" charset="0"/>
                <a:ea typeface="Arial" panose="020B0604020202020204" pitchFamily="34" charset="0"/>
              </a:rPr>
              <a:t>‎Rating changes;‎</a:t>
            </a:r>
            <a:endParaRPr lang="en-US" sz="1800" dirty="0">
              <a:effectLst/>
              <a:latin typeface="Times New Roman" panose="02020603050405020304" pitchFamily="18" charset="0"/>
              <a:ea typeface="Times New Roman" panose="02020603050405020304" pitchFamily="18" charset="0"/>
            </a:endParaRPr>
          </a:p>
          <a:p>
            <a:pPr marL="742950" marR="0" lvl="1" indent="-285750">
              <a:spcBef>
                <a:spcPts val="5"/>
              </a:spcBef>
              <a:spcAft>
                <a:spcPts val="0"/>
              </a:spcAft>
              <a:buFont typeface="+mj-lt"/>
              <a:buAutoNum type="alphaLcPeriod"/>
            </a:pPr>
            <a:r>
              <a:rPr lang="en-US" sz="1800" spc="-10" dirty="0">
                <a:solidFill>
                  <a:srgbClr val="000000"/>
                </a:solidFill>
                <a:effectLst/>
                <a:latin typeface="Aptos Display" panose="020B0004020202020204" pitchFamily="34" charset="0"/>
                <a:ea typeface="Arial" panose="020B0604020202020204" pitchFamily="34" charset="0"/>
              </a:rPr>
              <a:t>‎Bankruptcy, insolvency, receivership or similar event of the Board;‎ </a:t>
            </a:r>
            <a:endParaRPr lang="en-US" sz="1800" dirty="0">
              <a:effectLst/>
              <a:latin typeface="Times New Roman" panose="02020603050405020304" pitchFamily="18" charset="0"/>
              <a:ea typeface="Times New Roman" panose="02020603050405020304" pitchFamily="18" charset="0"/>
            </a:endParaRPr>
          </a:p>
          <a:p>
            <a:pPr marL="742950" marR="0" lvl="1" indent="-285750">
              <a:spcBef>
                <a:spcPts val="5"/>
              </a:spcBef>
              <a:spcAft>
                <a:spcPts val="0"/>
              </a:spcAft>
              <a:buFont typeface="+mj-lt"/>
              <a:buAutoNum type="alphaLcPeriod"/>
            </a:pPr>
            <a:r>
              <a:rPr lang="en-US" sz="1800" spc="-10" dirty="0">
                <a:solidFill>
                  <a:srgbClr val="000000"/>
                </a:solidFill>
                <a:effectLst/>
                <a:latin typeface="Aptos Display" panose="020B0004020202020204" pitchFamily="34" charset="0"/>
                <a:ea typeface="Arial" panose="020B0604020202020204" pitchFamily="34" charset="0"/>
              </a:rPr>
              <a:t>‎The consummation of a merger, consolidation, or acquisition involving the Board or the ‎sale of all or substantially all of the assets of the Board, other than in the ordinary course ‎of business, the entry into a definitive agreement to undertake such an action or the ‎termination of a definitive agreement relating to any such actions, other than pursuant to its ‎terms, </a:t>
            </a:r>
            <a:r>
              <a:rPr lang="en-US" sz="1800" i="1" spc="-10" dirty="0">
                <a:solidFill>
                  <a:srgbClr val="D6AC78"/>
                </a:solidFill>
                <a:effectLst/>
                <a:latin typeface="Aptos Display" panose="020B0004020202020204" pitchFamily="34" charset="0"/>
                <a:ea typeface="Arial" panose="020B0604020202020204" pitchFamily="34" charset="0"/>
              </a:rPr>
              <a:t>if material;‎</a:t>
            </a:r>
            <a:endParaRPr lang="en-US" sz="1800" i="1" dirty="0">
              <a:solidFill>
                <a:srgbClr val="D6AC78"/>
              </a:solidFill>
              <a:effectLst/>
              <a:latin typeface="Times New Roman" panose="02020603050405020304" pitchFamily="18" charset="0"/>
              <a:ea typeface="Times New Roman" panose="02020603050405020304" pitchFamily="18" charset="0"/>
            </a:endParaRPr>
          </a:p>
          <a:p>
            <a:pPr marL="742950" marR="0" lvl="1" indent="-285750">
              <a:spcBef>
                <a:spcPts val="5"/>
              </a:spcBef>
              <a:spcAft>
                <a:spcPts val="0"/>
              </a:spcAft>
              <a:buFont typeface="+mj-lt"/>
              <a:buAutoNum type="alphaLcPeriod"/>
            </a:pPr>
            <a:r>
              <a:rPr lang="en-US" sz="1800" spc="-10" dirty="0">
                <a:solidFill>
                  <a:srgbClr val="000000"/>
                </a:solidFill>
                <a:effectLst/>
                <a:latin typeface="Aptos Display" panose="020B0004020202020204" pitchFamily="34" charset="0"/>
                <a:ea typeface="Arial" panose="020B0604020202020204" pitchFamily="34" charset="0"/>
              </a:rPr>
              <a:t>‎Appointment of a successor or additional trustee or the change of name of a trustee, </a:t>
            </a:r>
            <a:r>
              <a:rPr lang="en-US" sz="1800" i="1" spc="-10" dirty="0">
                <a:solidFill>
                  <a:srgbClr val="D6AC78"/>
                </a:solidFill>
                <a:effectLst/>
                <a:latin typeface="Aptos Display" panose="020B0004020202020204" pitchFamily="34" charset="0"/>
                <a:ea typeface="Arial" panose="020B0604020202020204" pitchFamily="34" charset="0"/>
              </a:rPr>
              <a:t>if ‎material</a:t>
            </a:r>
            <a:endParaRPr lang="en-US" sz="1800" i="1" dirty="0">
              <a:solidFill>
                <a:srgbClr val="D6AC78"/>
              </a:solidFill>
              <a:effectLst/>
              <a:latin typeface="Times New Roman" panose="02020603050405020304" pitchFamily="18" charset="0"/>
              <a:ea typeface="Times New Roman" panose="02020603050405020304" pitchFamily="18" charset="0"/>
            </a:endParaRPr>
          </a:p>
          <a:p>
            <a:pPr marL="742950" marR="0" lvl="1" indent="-285750">
              <a:spcBef>
                <a:spcPts val="5"/>
              </a:spcBef>
              <a:spcAft>
                <a:spcPts val="0"/>
              </a:spcAft>
              <a:buFont typeface="+mj-lt"/>
              <a:buAutoNum type="alphaLcPeriod"/>
            </a:pPr>
            <a:r>
              <a:rPr lang="en-US" sz="1800" spc="-10" dirty="0">
                <a:solidFill>
                  <a:srgbClr val="000000"/>
                </a:solidFill>
                <a:effectLst/>
                <a:latin typeface="Aptos Display" panose="020B0004020202020204" pitchFamily="34" charset="0"/>
                <a:ea typeface="Arial" panose="020B0604020202020204" pitchFamily="34" charset="0"/>
              </a:rPr>
              <a:t>‎Incurrence of a </a:t>
            </a:r>
            <a:r>
              <a:rPr lang="en-US" sz="1800" b="1" spc="-10" dirty="0">
                <a:solidFill>
                  <a:srgbClr val="489EB6"/>
                </a:solidFill>
                <a:effectLst/>
                <a:latin typeface="Aptos Display" panose="020B0004020202020204" pitchFamily="34" charset="0"/>
                <a:ea typeface="Arial" panose="020B0604020202020204" pitchFamily="34" charset="0"/>
              </a:rPr>
              <a:t>financial obligation </a:t>
            </a:r>
            <a:r>
              <a:rPr lang="en-US" sz="1800" spc="-10" dirty="0">
                <a:solidFill>
                  <a:srgbClr val="000000"/>
                </a:solidFill>
                <a:effectLst/>
                <a:latin typeface="Aptos Display" panose="020B0004020202020204" pitchFamily="34" charset="0"/>
                <a:ea typeface="Arial" panose="020B0604020202020204" pitchFamily="34" charset="0"/>
              </a:rPr>
              <a:t>‎ of the Board, </a:t>
            </a:r>
            <a:r>
              <a:rPr lang="en-US" sz="1800" i="1" spc="-10" dirty="0">
                <a:solidFill>
                  <a:srgbClr val="D6AC78"/>
                </a:solidFill>
                <a:effectLst/>
                <a:latin typeface="Aptos Display" panose="020B0004020202020204" pitchFamily="34" charset="0"/>
                <a:ea typeface="Arial" panose="020B0604020202020204" pitchFamily="34" charset="0"/>
              </a:rPr>
              <a:t>if material</a:t>
            </a:r>
            <a:r>
              <a:rPr lang="en-US" sz="1800" spc="-10" dirty="0">
                <a:solidFill>
                  <a:srgbClr val="000000"/>
                </a:solidFill>
                <a:effectLst/>
                <a:latin typeface="Aptos Display" panose="020B0004020202020204" pitchFamily="34" charset="0"/>
                <a:ea typeface="Arial" panose="020B0604020202020204" pitchFamily="34" charset="0"/>
              </a:rPr>
              <a:t>, or agreement to covenants, ‎events of default, remedies, priority rights, or other similar terms of a financial obligation of ‎the Board, any of which affect security holders, </a:t>
            </a:r>
            <a:r>
              <a:rPr lang="en-US" sz="1800" i="1" spc="-10" dirty="0">
                <a:solidFill>
                  <a:srgbClr val="D6AC78"/>
                </a:solidFill>
                <a:effectLst/>
                <a:latin typeface="Aptos Display" panose="020B0004020202020204" pitchFamily="34" charset="0"/>
                <a:ea typeface="Arial" panose="020B0604020202020204" pitchFamily="34" charset="0"/>
              </a:rPr>
              <a:t>if material</a:t>
            </a:r>
            <a:r>
              <a:rPr lang="en-US" sz="1800" spc="-10" dirty="0">
                <a:solidFill>
                  <a:srgbClr val="000000"/>
                </a:solidFill>
                <a:effectLst/>
                <a:latin typeface="Aptos Display" panose="020B0004020202020204" pitchFamily="34" charset="0"/>
                <a:ea typeface="Arial" panose="020B0604020202020204" pitchFamily="34" charset="0"/>
              </a:rPr>
              <a:t>; and</a:t>
            </a:r>
            <a:endParaRPr lang="en-US" sz="1800" dirty="0">
              <a:effectLst/>
              <a:latin typeface="Times New Roman" panose="02020603050405020304" pitchFamily="18" charset="0"/>
              <a:ea typeface="Times New Roman" panose="02020603050405020304" pitchFamily="18" charset="0"/>
            </a:endParaRPr>
          </a:p>
          <a:p>
            <a:pPr marL="742950" marR="0" lvl="1" indent="-285750">
              <a:spcBef>
                <a:spcPts val="5"/>
              </a:spcBef>
              <a:spcAft>
                <a:spcPts val="0"/>
              </a:spcAft>
              <a:buFont typeface="+mj-lt"/>
              <a:buAutoNum type="alphaLcPeriod"/>
            </a:pPr>
            <a:r>
              <a:rPr lang="en-US" sz="1800" spc="-10" dirty="0">
                <a:solidFill>
                  <a:srgbClr val="000000"/>
                </a:solidFill>
                <a:effectLst/>
                <a:latin typeface="Aptos Display" panose="020B0004020202020204" pitchFamily="34" charset="0"/>
                <a:ea typeface="Arial" panose="020B0604020202020204" pitchFamily="34" charset="0"/>
              </a:rPr>
              <a:t>‎Default, event of acceleration, termination event, modification of terms, or other similar ‎events under the terms of a </a:t>
            </a:r>
            <a:r>
              <a:rPr lang="en-US" sz="1800" b="1" spc="-10" dirty="0">
                <a:solidFill>
                  <a:srgbClr val="489EB6"/>
                </a:solidFill>
                <a:effectLst/>
                <a:latin typeface="Aptos Display" panose="020B0004020202020204" pitchFamily="34" charset="0"/>
                <a:ea typeface="Arial" panose="020B0604020202020204" pitchFamily="34" charset="0"/>
              </a:rPr>
              <a:t>financial obligation </a:t>
            </a:r>
            <a:r>
              <a:rPr lang="en-US" sz="1800" spc="-10" dirty="0">
                <a:solidFill>
                  <a:srgbClr val="000000"/>
                </a:solidFill>
                <a:effectLst/>
                <a:latin typeface="Aptos Display" panose="020B0004020202020204" pitchFamily="34" charset="0"/>
                <a:ea typeface="Arial" panose="020B0604020202020204" pitchFamily="34" charset="0"/>
              </a:rPr>
              <a:t>of the Board, any of which reflect ‎financial difficulties.‎</a:t>
            </a:r>
            <a:endParaRPr lang="en-US" sz="1800" dirty="0">
              <a:effectLst/>
              <a:latin typeface="Times New Roman" panose="02020603050405020304" pitchFamily="18" charset="0"/>
              <a:ea typeface="Times New Roman" panose="02020603050405020304" pitchFamily="18" charset="0"/>
            </a:endParaRPr>
          </a:p>
        </p:txBody>
      </p:sp>
      <p:pic>
        <p:nvPicPr>
          <p:cNvPr id="2052" name="Picture 4" descr="A Detailed Guide That Actually Works On How To Type The ...">
            <a:extLst>
              <a:ext uri="{FF2B5EF4-FFF2-40B4-BE49-F238E27FC236}">
                <a16:creationId xmlns:a16="http://schemas.microsoft.com/office/drawing/2014/main" id="{42AA0344-8AC5-156A-9D3E-85073CBBA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2341" y="116958"/>
            <a:ext cx="1855242" cy="1054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516514"/>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7F4D-368D-521D-8587-868634CEAABA}"/>
              </a:ext>
            </a:extLst>
          </p:cNvPr>
          <p:cNvSpPr>
            <a:spLocks noGrp="1"/>
          </p:cNvSpPr>
          <p:nvPr>
            <p:ph type="title"/>
          </p:nvPr>
        </p:nvSpPr>
        <p:spPr>
          <a:xfrm>
            <a:off x="5387054" y="1256380"/>
            <a:ext cx="6804951" cy="1266905"/>
          </a:xfrm>
        </p:spPr>
        <p:txBody>
          <a:bodyPr vert="horz" lIns="91440" tIns="0" rIns="91440" bIns="0" rtlCol="0" anchor="t">
            <a:noAutofit/>
          </a:bodyPr>
          <a:lstStyle/>
          <a:p>
            <a:pPr>
              <a:lnSpc>
                <a:spcPct val="125000"/>
              </a:lnSpc>
            </a:pPr>
            <a:r>
              <a:rPr lang="en-US" sz="4000" b="1" dirty="0">
                <a:solidFill>
                  <a:srgbClr val="D6AC78"/>
                </a:solidFill>
                <a:latin typeface="Myriad Pro Light" panose="020B0403030403020204" pitchFamily="34" charset="0"/>
              </a:rPr>
              <a:t>Bonds and Cash Flow</a:t>
            </a:r>
            <a:endParaRPr lang="en-US" sz="4000" b="1" dirty="0">
              <a:solidFill>
                <a:srgbClr val="8AACBC"/>
              </a:solidFill>
              <a:latin typeface="Myriad Pro Light" panose="020B0403030403020204" pitchFamily="34" charset="0"/>
            </a:endParaRPr>
          </a:p>
        </p:txBody>
      </p:sp>
      <p:sp>
        <p:nvSpPr>
          <p:cNvPr id="3" name="Content Placeholder 2">
            <a:extLst>
              <a:ext uri="{FF2B5EF4-FFF2-40B4-BE49-F238E27FC236}">
                <a16:creationId xmlns:a16="http://schemas.microsoft.com/office/drawing/2014/main" id="{E3818145-F98B-509A-8EE0-2B396B7FA81A}"/>
              </a:ext>
            </a:extLst>
          </p:cNvPr>
          <p:cNvSpPr>
            <a:spLocks noGrp="1"/>
          </p:cNvSpPr>
          <p:nvPr>
            <p:ph idx="1"/>
          </p:nvPr>
        </p:nvSpPr>
        <p:spPr>
          <a:xfrm>
            <a:off x="5493375" y="2067590"/>
            <a:ext cx="6804951" cy="4114801"/>
          </a:xfrm>
        </p:spPr>
        <p:txBody>
          <a:bodyPr numCol="1"/>
          <a:lstStyle/>
          <a:p>
            <a:pPr marL="0" lvl="1" indent="0">
              <a:spcBef>
                <a:spcPts val="1200"/>
              </a:spcBef>
              <a:buNone/>
            </a:pPr>
            <a:r>
              <a:rPr lang="en-US" sz="2000" b="1" dirty="0">
                <a:solidFill>
                  <a:srgbClr val="3D5563"/>
                </a:solidFill>
                <a:latin typeface="Myriad Pro" panose="020B0503030403020204" pitchFamily="34" charset="0"/>
              </a:rPr>
              <a:t>Part I – What is a Bond? </a:t>
            </a:r>
          </a:p>
          <a:p>
            <a:pPr marL="0" lvl="1" indent="0">
              <a:spcBef>
                <a:spcPts val="1200"/>
              </a:spcBef>
              <a:buNone/>
            </a:pPr>
            <a:r>
              <a:rPr lang="en-US" sz="2000" dirty="0">
                <a:solidFill>
                  <a:srgbClr val="3D5563"/>
                </a:solidFill>
                <a:latin typeface="Myriad Pro" panose="020B0503030403020204" pitchFamily="34" charset="0"/>
              </a:rPr>
              <a:t>Types of Debt</a:t>
            </a:r>
          </a:p>
          <a:p>
            <a:pPr marL="0" lvl="1" indent="0">
              <a:spcBef>
                <a:spcPts val="1200"/>
              </a:spcBef>
              <a:buNone/>
            </a:pPr>
            <a:r>
              <a:rPr lang="en-US" sz="2000" dirty="0">
                <a:solidFill>
                  <a:srgbClr val="3D5563"/>
                </a:solidFill>
                <a:latin typeface="Myriad Pro" panose="020B0503030403020204" pitchFamily="34" charset="0"/>
              </a:rPr>
              <a:t>Why issue Debt?</a:t>
            </a:r>
          </a:p>
          <a:p>
            <a:pPr marL="0" lvl="1" indent="0">
              <a:spcBef>
                <a:spcPts val="1200"/>
              </a:spcBef>
              <a:buNone/>
            </a:pPr>
            <a:r>
              <a:rPr lang="en-US" sz="2000" dirty="0">
                <a:solidFill>
                  <a:srgbClr val="3D5563"/>
                </a:solidFill>
                <a:latin typeface="Myriad Pro" panose="020B0503030403020204" pitchFamily="34" charset="0"/>
              </a:rPr>
              <a:t>Debt in the Lone Star State</a:t>
            </a:r>
          </a:p>
          <a:p>
            <a:pPr marL="0" lvl="1" indent="0">
              <a:spcBef>
                <a:spcPts val="2400"/>
              </a:spcBef>
              <a:buNone/>
            </a:pPr>
            <a:r>
              <a:rPr lang="en-US" sz="2000" b="1" dirty="0">
                <a:solidFill>
                  <a:srgbClr val="3D5563"/>
                </a:solidFill>
                <a:latin typeface="Myriad Pro" panose="020B0503030403020204" pitchFamily="34" charset="0"/>
              </a:rPr>
              <a:t>Part II – Strings Attached! Federal Securities Law</a:t>
            </a:r>
          </a:p>
          <a:p>
            <a:pPr marL="0" lvl="1" indent="0">
              <a:spcBef>
                <a:spcPts val="1200"/>
              </a:spcBef>
              <a:buNone/>
            </a:pPr>
            <a:r>
              <a:rPr lang="en-US" sz="2000" dirty="0">
                <a:solidFill>
                  <a:srgbClr val="3D5563"/>
                </a:solidFill>
                <a:latin typeface="Myriad Pro" panose="020B0503030403020204" pitchFamily="34" charset="0"/>
              </a:rPr>
              <a:t>IRS Tax Law Requirements </a:t>
            </a:r>
          </a:p>
          <a:p>
            <a:pPr marL="0" lvl="1" indent="0">
              <a:spcBef>
                <a:spcPts val="1200"/>
              </a:spcBef>
              <a:buNone/>
            </a:pPr>
            <a:r>
              <a:rPr lang="en-US" sz="2000" dirty="0">
                <a:solidFill>
                  <a:srgbClr val="3D5563"/>
                </a:solidFill>
                <a:latin typeface="Myriad Pro" panose="020B0503030403020204" pitchFamily="34" charset="0"/>
              </a:rPr>
              <a:t>SEC Disclosure Requirements: What we say to investors</a:t>
            </a:r>
          </a:p>
          <a:p>
            <a:pPr marL="0" lvl="1" indent="0">
              <a:spcBef>
                <a:spcPts val="2400"/>
              </a:spcBef>
              <a:buNone/>
            </a:pPr>
            <a:r>
              <a:rPr lang="en-US" sz="2000" b="1" dirty="0">
                <a:solidFill>
                  <a:srgbClr val="3D5563"/>
                </a:solidFill>
                <a:latin typeface="Myriad Pro" panose="020B0503030403020204" pitchFamily="34" charset="0"/>
              </a:rPr>
              <a:t>Part III – Cash Management, Tax and Revenue Anticipation Notes</a:t>
            </a:r>
          </a:p>
        </p:txBody>
      </p:sp>
      <p:sp>
        <p:nvSpPr>
          <p:cNvPr id="4" name="Rectangle 3">
            <a:extLst>
              <a:ext uri="{FF2B5EF4-FFF2-40B4-BE49-F238E27FC236}">
                <a16:creationId xmlns:a16="http://schemas.microsoft.com/office/drawing/2014/main" id="{78E03EFA-69D0-5FB7-DF1C-4E17D96FBB9A}"/>
              </a:ext>
            </a:extLst>
          </p:cNvPr>
          <p:cNvSpPr/>
          <p:nvPr/>
        </p:nvSpPr>
        <p:spPr>
          <a:xfrm>
            <a:off x="0" y="1038225"/>
            <a:ext cx="5280733" cy="5229226"/>
          </a:xfrm>
          <a:prstGeom prst="rect">
            <a:avLst/>
          </a:prstGeom>
          <a:solidFill>
            <a:srgbClr val="00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2400" b="1" kern="0" dirty="0">
                <a:solidFill>
                  <a:srgbClr val="D6AC78"/>
                </a:solidFill>
                <a:effectLst/>
                <a:latin typeface="Aptos" panose="020B0004020202020204" pitchFamily="34" charset="0"/>
                <a:ea typeface="Times New Roman" panose="02020603050405020304" pitchFamily="18" charset="0"/>
                <a:cs typeface="Times New Roman" panose="02020603050405020304" pitchFamily="18" charset="0"/>
              </a:rPr>
              <a:t>Kim Edwards</a:t>
            </a:r>
            <a:endParaRPr lang="en-US" sz="2400" kern="100" dirty="0">
              <a:solidFill>
                <a:srgbClr val="D6AC78"/>
              </a:solidFill>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endParaRPr lang="en-US" sz="2400" b="1" kern="0" dirty="0">
              <a:solidFill>
                <a:srgbClr val="D6AC78"/>
              </a:solidFill>
              <a:latin typeface="Aptos" panose="020B00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kern="0" dirty="0">
                <a:solidFill>
                  <a:srgbClr val="D6AC78"/>
                </a:solidFill>
                <a:effectLst/>
                <a:latin typeface="Aptos" panose="020B0004020202020204" pitchFamily="34" charset="0"/>
                <a:ea typeface="Times New Roman" panose="02020603050405020304" pitchFamily="18" charset="0"/>
                <a:cs typeface="Times New Roman" panose="02020603050405020304" pitchFamily="18" charset="0"/>
              </a:rPr>
              <a:t>Public Finance Manager</a:t>
            </a:r>
          </a:p>
          <a:p>
            <a:pPr marL="0" marR="0">
              <a:spcBef>
                <a:spcPts val="0"/>
              </a:spcBef>
              <a:spcAft>
                <a:spcPts val="0"/>
              </a:spcAft>
            </a:pPr>
            <a:r>
              <a:rPr lang="en-US" sz="2400" b="1" kern="0" dirty="0">
                <a:solidFill>
                  <a:srgbClr val="D6AC78"/>
                </a:solidFill>
                <a:effectLst/>
                <a:latin typeface="Aptos" panose="020B0004020202020204" pitchFamily="34" charset="0"/>
                <a:ea typeface="Times New Roman" panose="02020603050405020304" pitchFamily="18" charset="0"/>
                <a:cs typeface="Times New Roman" panose="02020603050405020304" pitchFamily="18" charset="0"/>
              </a:rPr>
              <a:t>Treasury Operations Division</a:t>
            </a:r>
            <a:endParaRPr lang="en-US" sz="2400" kern="100" dirty="0">
              <a:solidFill>
                <a:srgbClr val="D6AC78"/>
              </a:solidFill>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endParaRPr lang="en-US" sz="2400" b="1" kern="0" dirty="0">
              <a:solidFill>
                <a:srgbClr val="D6AC78"/>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kern="0" dirty="0">
                <a:solidFill>
                  <a:srgbClr val="D6AC78"/>
                </a:solidFill>
                <a:effectLst/>
                <a:latin typeface="Aptos" panose="020B0004020202020204" pitchFamily="34" charset="0"/>
                <a:ea typeface="Times New Roman" panose="02020603050405020304" pitchFamily="18" charset="0"/>
                <a:cs typeface="Times New Roman" panose="02020603050405020304" pitchFamily="18" charset="0"/>
              </a:rPr>
              <a:t>Texas Comptroller of Public Accounts</a:t>
            </a:r>
          </a:p>
          <a:p>
            <a:pPr marL="0" marR="0">
              <a:spcBef>
                <a:spcPts val="0"/>
              </a:spcBef>
              <a:spcAft>
                <a:spcPts val="0"/>
              </a:spcAft>
            </a:pPr>
            <a:endParaRPr lang="en-US" sz="2400" b="1" kern="0" dirty="0">
              <a:solidFill>
                <a:srgbClr val="D6AC78"/>
              </a:solidFill>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2400" b="1" kern="0" dirty="0">
                <a:solidFill>
                  <a:srgbClr val="D6AC78"/>
                </a:solidFill>
                <a:effectLst/>
                <a:latin typeface="Aptos" panose="020B0004020202020204" pitchFamily="34" charset="0"/>
                <a:ea typeface="Aptos" panose="020B0004020202020204" pitchFamily="34" charset="0"/>
                <a:cs typeface="Times New Roman" panose="02020603050405020304" pitchFamily="18" charset="0"/>
              </a:rPr>
              <a:t>Kimberly.Edwards@cpa.</a:t>
            </a:r>
            <a:r>
              <a:rPr lang="en-US" sz="2400" b="1" kern="0" dirty="0">
                <a:solidFill>
                  <a:srgbClr val="D6AC78"/>
                </a:solidFill>
                <a:latin typeface="Aptos" panose="020B0004020202020204" pitchFamily="34" charset="0"/>
                <a:ea typeface="Aptos" panose="020B0004020202020204" pitchFamily="34" charset="0"/>
                <a:cs typeface="Times New Roman" panose="02020603050405020304" pitchFamily="18" charset="0"/>
              </a:rPr>
              <a:t>t</a:t>
            </a:r>
            <a:r>
              <a:rPr lang="en-US" sz="2400" b="1" kern="0" dirty="0">
                <a:solidFill>
                  <a:srgbClr val="D6AC78"/>
                </a:solidFill>
                <a:effectLst/>
                <a:latin typeface="Aptos" panose="020B0004020202020204" pitchFamily="34" charset="0"/>
                <a:ea typeface="Aptos" panose="020B0004020202020204" pitchFamily="34" charset="0"/>
                <a:cs typeface="Times New Roman" panose="02020603050405020304" pitchFamily="18" charset="0"/>
              </a:rPr>
              <a:t>exas.gov</a:t>
            </a:r>
            <a:endParaRPr lang="en-US" sz="2400" kern="100" dirty="0">
              <a:solidFill>
                <a:srgbClr val="D6AC78"/>
              </a:solidFill>
              <a:effectLst/>
              <a:latin typeface="Aptos" panose="020B0004020202020204" pitchFamily="34" charset="0"/>
              <a:ea typeface="Aptos" panose="020B0004020202020204" pitchFamily="34" charset="0"/>
              <a:cs typeface="Times New Roman" panose="02020603050405020304" pitchFamily="18" charset="0"/>
            </a:endParaRPr>
          </a:p>
          <a:p>
            <a:pPr algn="ctr"/>
            <a:endParaRPr lang="en-US" dirty="0">
              <a:solidFill>
                <a:srgbClr val="D6AC78"/>
              </a:solidFill>
            </a:endParaRPr>
          </a:p>
        </p:txBody>
      </p:sp>
    </p:spTree>
    <p:extLst>
      <p:ext uri="{BB962C8B-B14F-4D97-AF65-F5344CB8AC3E}">
        <p14:creationId xmlns:p14="http://schemas.microsoft.com/office/powerpoint/2010/main" val="1313815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7F4D-368D-521D-8587-868634CEAABA}"/>
              </a:ext>
            </a:extLst>
          </p:cNvPr>
          <p:cNvSpPr>
            <a:spLocks noGrp="1"/>
          </p:cNvSpPr>
          <p:nvPr>
            <p:ph type="title"/>
          </p:nvPr>
        </p:nvSpPr>
        <p:spPr>
          <a:xfrm>
            <a:off x="446750" y="430875"/>
            <a:ext cx="11745252" cy="762927"/>
          </a:xfrm>
        </p:spPr>
        <p:txBody>
          <a:bodyPr vert="horz" lIns="91440" tIns="0" rIns="91440" bIns="0" rtlCol="0" anchor="t">
            <a:noAutofit/>
          </a:bodyPr>
          <a:lstStyle/>
          <a:p>
            <a:pPr>
              <a:lnSpc>
                <a:spcPct val="125000"/>
              </a:lnSpc>
            </a:pPr>
            <a:r>
              <a:rPr lang="en-US" sz="4000" b="1" dirty="0">
                <a:solidFill>
                  <a:srgbClr val="D6AC78"/>
                </a:solidFill>
                <a:latin typeface="Myriad Pro Light" panose="020B0403030403020204" pitchFamily="34" charset="0"/>
              </a:rPr>
              <a:t>What is Material?</a:t>
            </a:r>
          </a:p>
        </p:txBody>
      </p:sp>
      <p:sp>
        <p:nvSpPr>
          <p:cNvPr id="3" name="Content Placeholder 2">
            <a:extLst>
              <a:ext uri="{FF2B5EF4-FFF2-40B4-BE49-F238E27FC236}">
                <a16:creationId xmlns:a16="http://schemas.microsoft.com/office/drawing/2014/main" id="{E3818145-F98B-509A-8EE0-2B396B7FA81A}"/>
              </a:ext>
            </a:extLst>
          </p:cNvPr>
          <p:cNvSpPr>
            <a:spLocks noGrp="1"/>
          </p:cNvSpPr>
          <p:nvPr>
            <p:ph idx="1"/>
          </p:nvPr>
        </p:nvSpPr>
        <p:spPr>
          <a:xfrm>
            <a:off x="117139" y="1176377"/>
            <a:ext cx="11132107" cy="4505245"/>
          </a:xfrm>
        </p:spPr>
        <p:txBody>
          <a:bodyPr numCol="1">
            <a:noAutofit/>
          </a:bodyPr>
          <a:lstStyle/>
          <a:p>
            <a:pPr marL="800100" lvl="1" indent="-342900">
              <a:lnSpc>
                <a:spcPct val="107000"/>
              </a:lnSpc>
              <a:spcBef>
                <a:spcPts val="0"/>
              </a:spcBef>
              <a:spcAft>
                <a:spcPts val="800"/>
              </a:spcAft>
              <a:tabLst>
                <a:tab pos="914400" algn="l"/>
              </a:tabLst>
            </a:pPr>
            <a:r>
              <a:rPr lang="en-US" sz="2000" b="1" kern="100" dirty="0">
                <a:latin typeface="Aptos" panose="020B0004020202020204" pitchFamily="34" charset="0"/>
                <a:ea typeface="Aptos" panose="020B0004020202020204" pitchFamily="34" charset="0"/>
                <a:cs typeface="Times New Roman" panose="02020603050405020304" pitchFamily="18" charset="0"/>
              </a:rPr>
              <a:t>Materiality is determined by issuer and their financing team </a:t>
            </a:r>
          </a:p>
          <a:p>
            <a:pPr marL="800100" lvl="1" indent="-342900">
              <a:lnSpc>
                <a:spcPct val="107000"/>
              </a:lnSpc>
              <a:spcBef>
                <a:spcPts val="0"/>
              </a:spcBef>
              <a:spcAft>
                <a:spcPts val="800"/>
              </a:spcAft>
              <a:tabLst>
                <a:tab pos="914400" algn="l"/>
              </a:tabLst>
            </a:pPr>
            <a:r>
              <a:rPr lang="en-US" sz="2000" b="1" kern="100" dirty="0">
                <a:latin typeface="Aptos" panose="020B0004020202020204" pitchFamily="34" charset="0"/>
                <a:ea typeface="Aptos" panose="020B0004020202020204" pitchFamily="34" charset="0"/>
                <a:cs typeface="Times New Roman" panose="02020603050405020304" pitchFamily="18" charset="0"/>
              </a:rPr>
              <a:t>Material or uniform standards are NOT defined by the SEC</a:t>
            </a:r>
          </a:p>
          <a:p>
            <a:pPr marL="800100" lvl="1" indent="-342900">
              <a:lnSpc>
                <a:spcPct val="107000"/>
              </a:lnSpc>
              <a:spcBef>
                <a:spcPts val="0"/>
              </a:spcBef>
              <a:spcAft>
                <a:spcPts val="800"/>
              </a:spcAft>
              <a:tabLst>
                <a:tab pos="914400" algn="l"/>
              </a:tabLs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Offering documents for new securities must disclose all information material to the offering (key terms of the securities, legal pledge and authority to issue the debt, security pledge to repay the debt, issuer’s ability to repay the securities on a timely </a:t>
            </a:r>
            <a:r>
              <a:rPr lang="en-US" sz="2000" kern="100" dirty="0">
                <a:latin typeface="Aptos" panose="020B0004020202020204" pitchFamily="34" charset="0"/>
                <a:ea typeface="Aptos" panose="020B0004020202020204" pitchFamily="34" charset="0"/>
                <a:cs typeface="Times New Roman" panose="02020603050405020304" pitchFamily="18" charset="0"/>
              </a:rPr>
              <a:t>basis, legal opinions,  m</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ost recent financial information (i.e. audited financial statements) and operating data such as demographic information, enrollment, number of utility customers, etc.) </a:t>
            </a:r>
          </a:p>
          <a:p>
            <a:pPr marL="800100" lvl="1" indent="-342900">
              <a:lnSpc>
                <a:spcPct val="107000"/>
              </a:lnSpc>
              <a:spcBef>
                <a:spcPts val="0"/>
              </a:spcBef>
              <a:spcAft>
                <a:spcPts val="800"/>
              </a:spcAft>
              <a:tabLst>
                <a:tab pos="914400" algn="l"/>
              </a:tabLs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Depends on the security pledge of the debt. For example, GO debt will describe the tax base, while revenue debt will describe the operating results.</a:t>
            </a:r>
          </a:p>
          <a:p>
            <a:pPr marL="800100" lvl="1" indent="-342900">
              <a:lnSpc>
                <a:spcPct val="107000"/>
              </a:lnSpc>
              <a:spcBef>
                <a:spcPts val="0"/>
              </a:spcBef>
              <a:spcAft>
                <a:spcPts val="800"/>
              </a:spcAft>
              <a:tabLst>
                <a:tab pos="914400" algn="l"/>
              </a:tabLst>
            </a:pPr>
            <a:r>
              <a:rPr lang="en-US" sz="2000" kern="100" dirty="0">
                <a:latin typeface="Aptos" panose="020B0004020202020204" pitchFamily="34" charset="0"/>
                <a:ea typeface="Aptos" panose="020B0004020202020204" pitchFamily="34" charset="0"/>
                <a:cs typeface="Times New Roman" panose="02020603050405020304" pitchFamily="18" charset="0"/>
              </a:rPr>
              <a:t>For State of Texas GO and General Revenue supported debt the materiality threshold for financial obligations is: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10% of GR Budget OR 10% of Outstanding Debt</a:t>
            </a:r>
          </a:p>
        </p:txBody>
      </p:sp>
      <p:graphicFrame>
        <p:nvGraphicFramePr>
          <p:cNvPr id="4" name="Table 3">
            <a:extLst>
              <a:ext uri="{FF2B5EF4-FFF2-40B4-BE49-F238E27FC236}">
                <a16:creationId xmlns:a16="http://schemas.microsoft.com/office/drawing/2014/main" id="{03B90EAA-54BC-3146-E11F-959ED0D38C81}"/>
              </a:ext>
            </a:extLst>
          </p:cNvPr>
          <p:cNvGraphicFramePr>
            <a:graphicFrameLocks noGrp="1"/>
          </p:cNvGraphicFramePr>
          <p:nvPr>
            <p:extLst>
              <p:ext uri="{D42A27DB-BD31-4B8C-83A1-F6EECF244321}">
                <p14:modId xmlns:p14="http://schemas.microsoft.com/office/powerpoint/2010/main" val="10297516"/>
              </p:ext>
            </p:extLst>
          </p:nvPr>
        </p:nvGraphicFramePr>
        <p:xfrm>
          <a:off x="2849615" y="5390707"/>
          <a:ext cx="5667153" cy="1329069"/>
        </p:xfrm>
        <a:graphic>
          <a:graphicData uri="http://schemas.openxmlformats.org/drawingml/2006/table">
            <a:tbl>
              <a:tblPr>
                <a:tableStyleId>{D113A9D2-9D6B-4929-AA2D-F23B5EE8CBE7}</a:tableStyleId>
              </a:tblPr>
              <a:tblGrid>
                <a:gridCol w="1201190">
                  <a:extLst>
                    <a:ext uri="{9D8B030D-6E8A-4147-A177-3AD203B41FA5}">
                      <a16:colId xmlns:a16="http://schemas.microsoft.com/office/drawing/2014/main" val="2781828680"/>
                    </a:ext>
                  </a:extLst>
                </a:gridCol>
                <a:gridCol w="1844055">
                  <a:extLst>
                    <a:ext uri="{9D8B030D-6E8A-4147-A177-3AD203B41FA5}">
                      <a16:colId xmlns:a16="http://schemas.microsoft.com/office/drawing/2014/main" val="2650813147"/>
                    </a:ext>
                  </a:extLst>
                </a:gridCol>
                <a:gridCol w="907389">
                  <a:extLst>
                    <a:ext uri="{9D8B030D-6E8A-4147-A177-3AD203B41FA5}">
                      <a16:colId xmlns:a16="http://schemas.microsoft.com/office/drawing/2014/main" val="3706657496"/>
                    </a:ext>
                  </a:extLst>
                </a:gridCol>
                <a:gridCol w="1714519">
                  <a:extLst>
                    <a:ext uri="{9D8B030D-6E8A-4147-A177-3AD203B41FA5}">
                      <a16:colId xmlns:a16="http://schemas.microsoft.com/office/drawing/2014/main" val="2733826532"/>
                    </a:ext>
                  </a:extLst>
                </a:gridCol>
              </a:tblGrid>
              <a:tr h="401531">
                <a:tc gridSpan="2">
                  <a:txBody>
                    <a:bodyPr/>
                    <a:lstStyle/>
                    <a:p>
                      <a:pPr algn="ctr" fontAlgn="b"/>
                      <a:r>
                        <a:rPr lang="en-US" sz="1400" u="none" strike="noStrike" dirty="0">
                          <a:effectLst/>
                          <a:latin typeface="Aptos" panose="020B0004020202020204" pitchFamily="34" charset="0"/>
                        </a:rPr>
                        <a:t>TEST 1 - LIQUIDITY</a:t>
                      </a:r>
                      <a:endParaRPr lang="en-US" sz="1400" b="1" i="0" u="none" strike="noStrike" dirty="0">
                        <a:solidFill>
                          <a:srgbClr val="000000"/>
                        </a:solidFill>
                        <a:effectLst/>
                        <a:latin typeface="Aptos" panose="020B0004020202020204" pitchFamily="34" charset="0"/>
                      </a:endParaRPr>
                    </a:p>
                  </a:txBody>
                  <a:tcPr marL="6350" marR="6350" marT="635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400" u="none" strike="noStrike" dirty="0">
                          <a:effectLst/>
                          <a:latin typeface="Aptos" panose="020B0004020202020204" pitchFamily="34" charset="0"/>
                        </a:rPr>
                        <a:t>TEST 2 - BONDS OUTSTANDING</a:t>
                      </a:r>
                      <a:endParaRPr lang="en-US" sz="1400" b="1" i="0" u="none" strike="noStrike" dirty="0">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29141104"/>
                  </a:ext>
                </a:extLst>
              </a:tr>
              <a:tr h="463769">
                <a:tc>
                  <a:txBody>
                    <a:bodyPr/>
                    <a:lstStyle/>
                    <a:p>
                      <a:pPr algn="ctr" fontAlgn="b"/>
                      <a:r>
                        <a:rPr lang="en-US" sz="1400" u="none" strike="noStrike">
                          <a:effectLst/>
                          <a:latin typeface="Aptos" panose="020B0004020202020204" pitchFamily="34" charset="0"/>
                        </a:rPr>
                        <a:t>FY26 GR Budget</a:t>
                      </a:r>
                      <a:endParaRPr lang="en-US" sz="1400" b="1" i="0" u="none" strike="noStrike">
                        <a:solidFill>
                          <a:srgbClr val="000000"/>
                        </a:solidFill>
                        <a:effectLst/>
                        <a:latin typeface="Aptos" panose="020B000402020202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latin typeface="Aptos" panose="020B0004020202020204" pitchFamily="34" charset="0"/>
                        </a:rPr>
                        <a:t>$77,416,886,540</a:t>
                      </a:r>
                      <a:endParaRPr lang="en-US" sz="1400" b="1" i="0" u="none" strike="noStrike" dirty="0">
                        <a:solidFill>
                          <a:srgbClr val="000000"/>
                        </a:solidFill>
                        <a:effectLst/>
                        <a:latin typeface="Aptos" panose="020B0004020202020204" pitchFamily="34" charset="0"/>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latin typeface="Aptos" panose="020B0004020202020204" pitchFamily="34" charset="0"/>
                        </a:rPr>
                        <a:t>8/31/2024</a:t>
                      </a:r>
                      <a:endParaRPr lang="en-US" sz="1400" b="1" i="0" u="none" strike="noStrike" dirty="0">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latin typeface="Aptos" panose="020B0004020202020204" pitchFamily="34" charset="0"/>
                        </a:rPr>
                        <a:t>$22,456,390,000</a:t>
                      </a:r>
                      <a:endParaRPr lang="en-US" sz="1400" b="1" i="0" u="none" strike="noStrike" dirty="0">
                        <a:solidFill>
                          <a:srgbClr val="000000"/>
                        </a:solidFill>
                        <a:effectLst/>
                        <a:latin typeface="Aptos" panose="020B0004020202020204" pitchFamily="34" charset="0"/>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16397036"/>
                  </a:ext>
                </a:extLst>
              </a:tr>
              <a:tr h="463769">
                <a:tc>
                  <a:txBody>
                    <a:bodyPr/>
                    <a:lstStyle/>
                    <a:p>
                      <a:pPr algn="ctr" fontAlgn="b"/>
                      <a:r>
                        <a:rPr lang="en-US" sz="1400" u="none" strike="noStrike" dirty="0">
                          <a:effectLst/>
                          <a:latin typeface="Aptos" panose="020B0004020202020204" pitchFamily="34" charset="0"/>
                        </a:rPr>
                        <a:t>10%</a:t>
                      </a:r>
                      <a:endParaRPr lang="en-US" sz="1400" b="0" i="0" u="none" strike="noStrike" dirty="0">
                        <a:solidFill>
                          <a:srgbClr val="000000"/>
                        </a:solidFill>
                        <a:effectLst/>
                        <a:latin typeface="Aptos" panose="020B0004020202020204" pitchFamily="34" charset="0"/>
                      </a:endParaRPr>
                    </a:p>
                  </a:txBody>
                  <a:tcPr marL="6350" marR="6350" marT="6350" marB="0" anchor="ctr"/>
                </a:tc>
                <a:tc>
                  <a:txBody>
                    <a:bodyPr/>
                    <a:lstStyle/>
                    <a:p>
                      <a:pPr algn="ctr" fontAlgn="b"/>
                      <a:r>
                        <a:rPr lang="en-US" sz="1400" u="none" strike="noStrike" dirty="0">
                          <a:effectLst/>
                          <a:latin typeface="Aptos" panose="020B0004020202020204" pitchFamily="34" charset="0"/>
                        </a:rPr>
                        <a:t>$7,741,688,654</a:t>
                      </a:r>
                      <a:endParaRPr lang="en-US" sz="1400" b="0" i="0" u="none" strike="noStrike" dirty="0">
                        <a:solidFill>
                          <a:srgbClr val="000000"/>
                        </a:solidFill>
                        <a:effectLst/>
                        <a:latin typeface="Aptos" panose="020B000402020202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fontAlgn="b"/>
                      <a:r>
                        <a:rPr lang="en-US" sz="1400" u="none" strike="noStrike" dirty="0">
                          <a:effectLst/>
                          <a:latin typeface="Aptos" panose="020B0004020202020204" pitchFamily="34" charset="0"/>
                        </a:rPr>
                        <a:t>10%</a:t>
                      </a:r>
                      <a:endParaRPr lang="en-US" sz="1400" b="0" i="0" u="none" strike="noStrike" dirty="0">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latin typeface="Aptos" panose="020B0004020202020204" pitchFamily="34" charset="0"/>
                        </a:rPr>
                        <a:t>$2,245,639,000</a:t>
                      </a:r>
                      <a:endParaRPr lang="en-US" sz="1400" b="0" i="0" u="none" strike="noStrike" dirty="0">
                        <a:solidFill>
                          <a:srgbClr val="000000"/>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96593451"/>
                  </a:ext>
                </a:extLst>
              </a:tr>
            </a:tbl>
          </a:graphicData>
        </a:graphic>
      </p:graphicFrame>
    </p:spTree>
    <p:extLst>
      <p:ext uri="{BB962C8B-B14F-4D97-AF65-F5344CB8AC3E}">
        <p14:creationId xmlns:p14="http://schemas.microsoft.com/office/powerpoint/2010/main" val="2526614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7F4D-368D-521D-8587-868634CEAABA}"/>
              </a:ext>
            </a:extLst>
          </p:cNvPr>
          <p:cNvSpPr>
            <a:spLocks noGrp="1"/>
          </p:cNvSpPr>
          <p:nvPr>
            <p:ph type="title"/>
          </p:nvPr>
        </p:nvSpPr>
        <p:spPr>
          <a:xfrm>
            <a:off x="446750" y="430875"/>
            <a:ext cx="11745252" cy="762927"/>
          </a:xfrm>
        </p:spPr>
        <p:txBody>
          <a:bodyPr vert="horz" lIns="91440" tIns="0" rIns="91440" bIns="0" rtlCol="0" anchor="t">
            <a:noAutofit/>
          </a:bodyPr>
          <a:lstStyle/>
          <a:p>
            <a:pPr>
              <a:lnSpc>
                <a:spcPct val="125000"/>
              </a:lnSpc>
            </a:pPr>
            <a:r>
              <a:rPr lang="en-US" sz="4000" b="1" dirty="0">
                <a:solidFill>
                  <a:srgbClr val="D6AC78"/>
                </a:solidFill>
                <a:latin typeface="Myriad Pro Light" panose="020B0403030403020204" pitchFamily="34" charset="0"/>
              </a:rPr>
              <a:t>How does the State Comply with 15 (c ) 2-12</a:t>
            </a:r>
          </a:p>
        </p:txBody>
      </p:sp>
      <p:sp>
        <p:nvSpPr>
          <p:cNvPr id="3" name="Content Placeholder 2">
            <a:extLst>
              <a:ext uri="{FF2B5EF4-FFF2-40B4-BE49-F238E27FC236}">
                <a16:creationId xmlns:a16="http://schemas.microsoft.com/office/drawing/2014/main" id="{E3818145-F98B-509A-8EE0-2B396B7FA81A}"/>
              </a:ext>
            </a:extLst>
          </p:cNvPr>
          <p:cNvSpPr>
            <a:spLocks noGrp="1"/>
          </p:cNvSpPr>
          <p:nvPr>
            <p:ph idx="1"/>
          </p:nvPr>
        </p:nvSpPr>
        <p:spPr>
          <a:xfrm>
            <a:off x="446749" y="1193806"/>
            <a:ext cx="11621204" cy="2349986"/>
          </a:xfrm>
        </p:spPr>
        <p:txBody>
          <a:bodyPr numCol="1">
            <a:noAutofit/>
          </a:bodyPr>
          <a:lstStyle/>
          <a:p>
            <a:pPr marL="0">
              <a:lnSpc>
                <a:spcPct val="107000"/>
              </a:lnSpc>
              <a:spcBef>
                <a:spcPts val="0"/>
              </a:spcBef>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The SEC can not directly regulate state and local governments. It regulates the dealers that purchase the debt.</a:t>
            </a:r>
          </a:p>
          <a:p>
            <a:pPr algn="l"/>
            <a:r>
              <a:rPr lang="en-US" sz="1800" kern="100" dirty="0">
                <a:effectLst/>
                <a:latin typeface="Aptos" panose="020B0004020202020204" pitchFamily="34" charset="0"/>
                <a:ea typeface="Aptos" panose="020B0004020202020204" pitchFamily="34" charset="0"/>
                <a:cs typeface="Times New Roman" panose="02020603050405020304" pitchFamily="18" charset="0"/>
              </a:rPr>
              <a:t>SEC Rule 15c2-12 requires dealers, when underwriting certain types of municipal securities, to ensure that the issuer enters into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 </a:t>
            </a:r>
            <a:r>
              <a:rPr lang="en-US"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written </a:t>
            </a:r>
            <a:r>
              <a:rPr lang="en-US" sz="1800" b="1" i="0" u="none" strike="noStrike" baseline="0" dirty="0">
                <a:latin typeface="Aptos" panose="020B0004020202020204" pitchFamily="34" charset="0"/>
              </a:rPr>
              <a:t>agreement (contract) </a:t>
            </a:r>
            <a:r>
              <a:rPr lang="en-US" sz="1800" b="0" i="0" u="none" strike="noStrike" baseline="0" dirty="0">
                <a:latin typeface="Aptos" panose="020B0004020202020204" pitchFamily="34" charset="0"/>
              </a:rPr>
              <a:t>to provide: Annual financial statements (audit), Annual operating or other information as stated in the undertaking, Notice of certain events within 10 business days of the occurrence of the event. </a:t>
            </a:r>
            <a:r>
              <a:rPr lang="en-US" sz="1800" b="1" kern="100" dirty="0">
                <a:solidFill>
                  <a:srgbClr val="489EB6"/>
                </a:solidFill>
                <a:effectLst/>
                <a:latin typeface="Aptos" panose="020B0004020202020204" pitchFamily="34" charset="0"/>
                <a:ea typeface="Aptos" panose="020B0004020202020204" pitchFamily="34" charset="0"/>
                <a:cs typeface="Times New Roman" panose="02020603050405020304" pitchFamily="18" charset="0"/>
              </a:rPr>
              <a:t>Continuing Disclosure Agreement (CDA)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Issuers and obligated parties are required to file information with the </a:t>
            </a:r>
            <a:r>
              <a:rPr lang="en-US" sz="1800" b="1" kern="100" dirty="0">
                <a:solidFill>
                  <a:srgbClr val="489EB6"/>
                </a:solidFill>
                <a:effectLst/>
                <a:latin typeface="Aptos" panose="020B0004020202020204" pitchFamily="34" charset="0"/>
                <a:ea typeface="Aptos" panose="020B0004020202020204" pitchFamily="34" charset="0"/>
                <a:cs typeface="Times New Roman" panose="02020603050405020304" pitchFamily="18" charset="0"/>
              </a:rPr>
              <a:t>Municipal Securities Rulemaking Board (MSRB)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through its </a:t>
            </a:r>
            <a:r>
              <a:rPr lang="en-US" sz="1800" b="1" kern="100" dirty="0">
                <a:solidFill>
                  <a:srgbClr val="489EB6"/>
                </a:solidFill>
                <a:effectLst/>
                <a:latin typeface="Aptos" panose="020B0004020202020204" pitchFamily="34" charset="0"/>
                <a:ea typeface="Aptos" panose="020B0004020202020204" pitchFamily="34" charset="0"/>
                <a:cs typeface="Times New Roman" panose="02020603050405020304" pitchFamily="18" charset="0"/>
              </a:rPr>
              <a:t>Electronic Municipal Market Access (EMMA)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portal by a specified date.</a:t>
            </a:r>
          </a:p>
        </p:txBody>
      </p:sp>
      <p:sp>
        <p:nvSpPr>
          <p:cNvPr id="6" name="TextBox 5">
            <a:extLst>
              <a:ext uri="{FF2B5EF4-FFF2-40B4-BE49-F238E27FC236}">
                <a16:creationId xmlns:a16="http://schemas.microsoft.com/office/drawing/2014/main" id="{8260399C-B8DA-CD92-5E5B-4E9B119EF44C}"/>
              </a:ext>
            </a:extLst>
          </p:cNvPr>
          <p:cNvSpPr txBox="1"/>
          <p:nvPr/>
        </p:nvSpPr>
        <p:spPr>
          <a:xfrm>
            <a:off x="446748" y="3429000"/>
            <a:ext cx="8867372" cy="3573671"/>
          </a:xfrm>
          <a:prstGeom prst="rect">
            <a:avLst/>
          </a:prstGeom>
          <a:noFill/>
        </p:spPr>
        <p:txBody>
          <a:bodyPr wrap="square" rtlCol="0">
            <a:spAutoFit/>
          </a:bodyPr>
          <a:lstStyle/>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 enable underwriters of State agency security offerings to comply with Rule 15c2-12, the Comptroller has agreed through a CDA with the BRB to file with the MSRB:</a:t>
            </a:r>
          </a:p>
          <a:p>
            <a:pPr marL="457200" marR="0" lvl="2" indent="-285750">
              <a:lnSpc>
                <a:spcPct val="107000"/>
              </a:lnSpc>
              <a:spcBef>
                <a:spcPts val="0"/>
              </a:spcBef>
              <a:spcAft>
                <a:spcPts val="800"/>
              </a:spcAft>
              <a:buFont typeface="Wingdings" panose="05000000000000000000" pitchFamily="2" charset="2"/>
              <a:buChar char="Ø"/>
              <a:tabLst>
                <a:tab pos="13716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annual financial information concerning the State, </a:t>
            </a:r>
          </a:p>
          <a:p>
            <a:pPr marL="457200" marR="0" lvl="2" indent="-285750">
              <a:lnSpc>
                <a:spcPct val="107000"/>
              </a:lnSpc>
              <a:spcBef>
                <a:spcPts val="0"/>
              </a:spcBef>
              <a:spcAft>
                <a:spcPts val="800"/>
              </a:spcAft>
              <a:buFont typeface="Wingdings" panose="05000000000000000000" pitchFamily="2" charset="2"/>
              <a:buChar char="Ø"/>
              <a:tabLst>
                <a:tab pos="13716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State’s Annual Comprehensive Financial Report (ACFR), and</a:t>
            </a:r>
          </a:p>
          <a:p>
            <a:pPr marL="457200" marR="0" lvl="2" indent="-285750">
              <a:lnSpc>
                <a:spcPct val="107000"/>
              </a:lnSpc>
              <a:spcBef>
                <a:spcPts val="0"/>
              </a:spcBef>
              <a:spcAft>
                <a:spcPts val="800"/>
              </a:spcAft>
              <a:buFont typeface="Wingdings" panose="05000000000000000000" pitchFamily="2" charset="2"/>
              <a:buChar char="Ø"/>
              <a:tabLst>
                <a:tab pos="13716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timely notice of certain financial obligation events</a:t>
            </a:r>
          </a:p>
          <a:p>
            <a:pPr marL="457200" lvl="2" indent="-285750">
              <a:lnSpc>
                <a:spcPct val="107000"/>
              </a:lnSpc>
              <a:spcBef>
                <a:spcPts val="0"/>
              </a:spcBef>
              <a:spcAft>
                <a:spcPts val="800"/>
              </a:spcAft>
              <a:buFont typeface="Wingdings" panose="05000000000000000000" pitchFamily="2" charset="2"/>
              <a:buChar char="Ø"/>
              <a:tabLst>
                <a:tab pos="13716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State agency issuers agree to provide all other information and notices required by the rule to the MSRB.</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marL="457212" lvl="1" indent="0">
              <a:lnSpc>
                <a:spcPct val="107000"/>
              </a:lnSpc>
              <a:spcBef>
                <a:spcPts val="0"/>
              </a:spcBef>
              <a:spcAft>
                <a:spcPts val="800"/>
              </a:spcAft>
              <a:buNone/>
              <a:tabLst>
                <a:tab pos="1371600" algn="l"/>
              </a:tabLst>
            </a:pPr>
            <a:endParaRPr lang="en-US" sz="500" dirty="0">
              <a:hlinkClick r:id="rId3"/>
            </a:endParaRPr>
          </a:p>
          <a:p>
            <a:pPr marL="457212" lvl="1" indent="0">
              <a:lnSpc>
                <a:spcPct val="107000"/>
              </a:lnSpc>
              <a:spcBef>
                <a:spcPts val="0"/>
              </a:spcBef>
              <a:spcAft>
                <a:spcPts val="800"/>
              </a:spcAft>
              <a:buNone/>
              <a:tabLst>
                <a:tab pos="1371600" algn="l"/>
              </a:tabLst>
            </a:pPr>
            <a:r>
              <a:rPr lang="en-US" sz="2000" dirty="0">
                <a:hlinkClick r:id="rId3"/>
              </a:rPr>
              <a:t>Municipal Securities Rulemaking Board::EMMA</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7" name="Rectangle 6">
            <a:extLst>
              <a:ext uri="{FF2B5EF4-FFF2-40B4-BE49-F238E27FC236}">
                <a16:creationId xmlns:a16="http://schemas.microsoft.com/office/drawing/2014/main" id="{ECE9E0E1-3509-BD62-2774-C340DF73D806}"/>
              </a:ext>
            </a:extLst>
          </p:cNvPr>
          <p:cNvSpPr/>
          <p:nvPr/>
        </p:nvSpPr>
        <p:spPr>
          <a:xfrm>
            <a:off x="265814" y="1637414"/>
            <a:ext cx="11802139" cy="43593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E3D74CB-C6A0-E33E-F7FE-FA0B6E11E9D2}"/>
              </a:ext>
            </a:extLst>
          </p:cNvPr>
          <p:cNvPicPr>
            <a:picLocks noChangeAspect="1"/>
          </p:cNvPicPr>
          <p:nvPr/>
        </p:nvPicPr>
        <p:blipFill>
          <a:blip r:embed="rId4"/>
          <a:stretch>
            <a:fillRect/>
          </a:stretch>
        </p:blipFill>
        <p:spPr>
          <a:xfrm>
            <a:off x="9367151" y="3728438"/>
            <a:ext cx="2559035" cy="2698687"/>
          </a:xfrm>
          <a:prstGeom prst="rect">
            <a:avLst/>
          </a:prstGeom>
        </p:spPr>
      </p:pic>
    </p:spTree>
    <p:extLst>
      <p:ext uri="{BB962C8B-B14F-4D97-AF65-F5344CB8AC3E}">
        <p14:creationId xmlns:p14="http://schemas.microsoft.com/office/powerpoint/2010/main" val="1928674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3A9374-11A7-F04D-1FBE-56C61E70C22B}"/>
              </a:ext>
            </a:extLst>
          </p:cNvPr>
          <p:cNvSpPr/>
          <p:nvPr/>
        </p:nvSpPr>
        <p:spPr>
          <a:xfrm>
            <a:off x="6804836" y="885826"/>
            <a:ext cx="5156791" cy="5366118"/>
          </a:xfrm>
          <a:prstGeom prst="rect">
            <a:avLst/>
          </a:prstGeom>
          <a:solidFill>
            <a:srgbClr val="3D55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B47F4D-368D-521D-8587-868634CEAABA}"/>
              </a:ext>
            </a:extLst>
          </p:cNvPr>
          <p:cNvSpPr>
            <a:spLocks noGrp="1"/>
          </p:cNvSpPr>
          <p:nvPr>
            <p:ph type="title"/>
          </p:nvPr>
        </p:nvSpPr>
        <p:spPr>
          <a:xfrm>
            <a:off x="446750" y="430875"/>
            <a:ext cx="11745252" cy="762927"/>
          </a:xfrm>
        </p:spPr>
        <p:txBody>
          <a:bodyPr vert="horz" lIns="91440" tIns="0" rIns="91440" bIns="0" rtlCol="0" anchor="t">
            <a:noAutofit/>
          </a:bodyPr>
          <a:lstStyle/>
          <a:p>
            <a:pPr>
              <a:lnSpc>
                <a:spcPct val="125000"/>
              </a:lnSpc>
            </a:pPr>
            <a:r>
              <a:rPr lang="en-US" sz="4000" b="1" dirty="0">
                <a:solidFill>
                  <a:srgbClr val="D6AC78"/>
                </a:solidFill>
                <a:latin typeface="Myriad Pro Light" panose="020B0403030403020204" pitchFamily="34" charset="0"/>
              </a:rPr>
              <a:t>The Bond Appendix</a:t>
            </a:r>
          </a:p>
        </p:txBody>
      </p:sp>
      <p:sp>
        <p:nvSpPr>
          <p:cNvPr id="3" name="Content Placeholder 2">
            <a:extLst>
              <a:ext uri="{FF2B5EF4-FFF2-40B4-BE49-F238E27FC236}">
                <a16:creationId xmlns:a16="http://schemas.microsoft.com/office/drawing/2014/main" id="{E3818145-F98B-509A-8EE0-2B396B7FA81A}"/>
              </a:ext>
            </a:extLst>
          </p:cNvPr>
          <p:cNvSpPr>
            <a:spLocks noGrp="1"/>
          </p:cNvSpPr>
          <p:nvPr>
            <p:ph idx="1"/>
          </p:nvPr>
        </p:nvSpPr>
        <p:spPr>
          <a:xfrm>
            <a:off x="6900530" y="1193801"/>
            <a:ext cx="4965405" cy="4925350"/>
          </a:xfrm>
        </p:spPr>
        <p:txBody>
          <a:bodyPr numCol="1">
            <a:noAutofit/>
          </a:bodyPr>
          <a:lstStyle/>
          <a:p>
            <a:pPr marL="0" marR="0" indent="0">
              <a:lnSpc>
                <a:spcPct val="107000"/>
              </a:lnSpc>
              <a:spcBef>
                <a:spcPts val="0"/>
              </a:spcBef>
              <a:spcAft>
                <a:spcPts val="800"/>
              </a:spcAft>
              <a:buNone/>
            </a:pPr>
            <a:r>
              <a:rPr lang="en-US" sz="1800" b="0" i="0" u="none" strike="noStrike" baseline="0" dirty="0">
                <a:solidFill>
                  <a:schemeClr val="bg1"/>
                </a:solidFill>
                <a:latin typeface="CIDFont+F2"/>
              </a:rPr>
              <a:t>BOND APPENDIX SECTIONS</a:t>
            </a:r>
          </a:p>
          <a:p>
            <a:pPr marL="0" marR="0">
              <a:lnSpc>
                <a:spcPct val="107000"/>
              </a:lnSpc>
              <a:spcBef>
                <a:spcPts val="0"/>
              </a:spcBef>
              <a:spcAft>
                <a:spcPts val="800"/>
              </a:spcAft>
            </a:pPr>
            <a:r>
              <a:rPr lang="en-US" sz="1800" b="0" i="0" u="none" strike="noStrike" baseline="0" dirty="0">
                <a:solidFill>
                  <a:schemeClr val="bg1"/>
                </a:solidFill>
                <a:latin typeface="CIDFont+F2"/>
              </a:rPr>
              <a:t>STATE GOVERNMENT</a:t>
            </a:r>
          </a:p>
          <a:p>
            <a:pPr marL="0" marR="0">
              <a:lnSpc>
                <a:spcPct val="107000"/>
              </a:lnSpc>
              <a:spcBef>
                <a:spcPts val="0"/>
              </a:spcBef>
              <a:spcAft>
                <a:spcPts val="800"/>
              </a:spcAft>
            </a:pPr>
            <a:r>
              <a:rPr lang="en-US" sz="1800" b="0" i="0" u="none" strike="noStrike" baseline="0" dirty="0">
                <a:solidFill>
                  <a:schemeClr val="bg1"/>
                </a:solidFill>
                <a:latin typeface="CIDFont+F2"/>
              </a:rPr>
              <a:t>FISCAL MATTERS </a:t>
            </a:r>
          </a:p>
          <a:p>
            <a:pPr marL="0" marR="0">
              <a:lnSpc>
                <a:spcPct val="107000"/>
              </a:lnSpc>
              <a:spcBef>
                <a:spcPts val="0"/>
              </a:spcBef>
              <a:spcAft>
                <a:spcPts val="800"/>
              </a:spcAft>
            </a:pPr>
            <a:r>
              <a:rPr lang="en-US" sz="1800" b="0" i="0" u="none" strike="noStrike" baseline="0" dirty="0">
                <a:solidFill>
                  <a:schemeClr val="bg1"/>
                </a:solidFill>
                <a:latin typeface="CIDFont+F2"/>
              </a:rPr>
              <a:t>STATE REVENUES AND EXPENDITURES</a:t>
            </a:r>
          </a:p>
          <a:p>
            <a:pPr marL="0" marR="0">
              <a:lnSpc>
                <a:spcPct val="107000"/>
              </a:lnSpc>
              <a:spcBef>
                <a:spcPts val="0"/>
              </a:spcBef>
              <a:spcAft>
                <a:spcPts val="800"/>
              </a:spcAft>
            </a:pPr>
            <a:r>
              <a:rPr lang="en-US" sz="1800" b="0" i="0" u="none" strike="noStrike" baseline="0" dirty="0">
                <a:solidFill>
                  <a:schemeClr val="bg1"/>
                </a:solidFill>
                <a:latin typeface="CIDFont+F2"/>
              </a:rPr>
              <a:t>STATE DEBT</a:t>
            </a:r>
            <a:endParaRPr lang="en-US" sz="1800" dirty="0">
              <a:solidFill>
                <a:schemeClr val="bg1"/>
              </a:solidFill>
              <a:latin typeface="CIDFont+F2"/>
            </a:endParaRPr>
          </a:p>
          <a:p>
            <a:pPr marL="0" marR="0">
              <a:lnSpc>
                <a:spcPct val="107000"/>
              </a:lnSpc>
              <a:spcBef>
                <a:spcPts val="0"/>
              </a:spcBef>
              <a:spcAft>
                <a:spcPts val="800"/>
              </a:spcAft>
            </a:pPr>
            <a:r>
              <a:rPr lang="en-US" sz="1800" b="0" i="0" u="none" strike="noStrike" baseline="0" dirty="0">
                <a:solidFill>
                  <a:schemeClr val="bg1"/>
                </a:solidFill>
                <a:latin typeface="CIDFont+F2"/>
              </a:rPr>
              <a:t>ECONOMIC INFORMATION/ TEXAS TRADE</a:t>
            </a:r>
          </a:p>
          <a:p>
            <a:pPr marL="0" marR="0">
              <a:lnSpc>
                <a:spcPct val="107000"/>
              </a:lnSpc>
              <a:spcBef>
                <a:spcPts val="0"/>
              </a:spcBef>
              <a:spcAft>
                <a:spcPts val="800"/>
              </a:spcAft>
            </a:pPr>
            <a:r>
              <a:rPr lang="en-US" sz="1800" b="0" i="0" u="none" strike="noStrike" baseline="0" dirty="0">
                <a:solidFill>
                  <a:schemeClr val="bg1"/>
                </a:solidFill>
                <a:latin typeface="CIDFont+F2"/>
              </a:rPr>
              <a:t>DEMOGRAPHIC INFORMATION</a:t>
            </a:r>
            <a:endParaRPr lang="en-US" sz="1800" dirty="0">
              <a:solidFill>
                <a:schemeClr val="bg1"/>
              </a:solidFill>
              <a:latin typeface="CIDFont+F2"/>
            </a:endParaRPr>
          </a:p>
          <a:p>
            <a:pPr marL="0" marR="0">
              <a:lnSpc>
                <a:spcPct val="107000"/>
              </a:lnSpc>
              <a:spcBef>
                <a:spcPts val="0"/>
              </a:spcBef>
              <a:spcAft>
                <a:spcPts val="800"/>
              </a:spcAft>
            </a:pPr>
            <a:r>
              <a:rPr lang="en-US" sz="1800" b="0" i="0" u="none" strike="noStrike" baseline="0" dirty="0">
                <a:solidFill>
                  <a:schemeClr val="bg1"/>
                </a:solidFill>
                <a:latin typeface="CIDFont+F2"/>
              </a:rPr>
              <a:t>EDUCATION</a:t>
            </a:r>
          </a:p>
          <a:p>
            <a:pPr marL="0" marR="0">
              <a:lnSpc>
                <a:spcPct val="107000"/>
              </a:lnSpc>
              <a:spcBef>
                <a:spcPts val="0"/>
              </a:spcBef>
              <a:spcAft>
                <a:spcPts val="800"/>
              </a:spcAft>
            </a:pPr>
            <a:r>
              <a:rPr lang="en-US" sz="1800" b="0" i="0" u="none" strike="noStrike" baseline="0" dirty="0">
                <a:solidFill>
                  <a:schemeClr val="bg1"/>
                </a:solidFill>
                <a:latin typeface="CIDFont+F2"/>
              </a:rPr>
              <a:t>RETIREMENT SYSTEMS</a:t>
            </a:r>
          </a:p>
          <a:p>
            <a:pPr marL="0" marR="0">
              <a:lnSpc>
                <a:spcPct val="107000"/>
              </a:lnSpc>
              <a:spcBef>
                <a:spcPts val="0"/>
              </a:spcBef>
              <a:spcAft>
                <a:spcPts val="800"/>
              </a:spcAft>
            </a:pPr>
            <a:r>
              <a:rPr lang="en-US" sz="1800" b="0" i="0" u="none" strike="noStrike" baseline="0" dirty="0">
                <a:solidFill>
                  <a:schemeClr val="bg1"/>
                </a:solidFill>
                <a:latin typeface="CIDFont+F2"/>
              </a:rPr>
              <a:t>LITIGATION</a:t>
            </a:r>
            <a:endParaRPr lang="en-US" sz="1800" dirty="0">
              <a:solidFill>
                <a:schemeClr val="bg1"/>
              </a:solidFill>
              <a:latin typeface="CIDFont+F2"/>
            </a:endParaRPr>
          </a:p>
          <a:p>
            <a:pPr marL="0" marR="0">
              <a:lnSpc>
                <a:spcPct val="107000"/>
              </a:lnSpc>
              <a:spcBef>
                <a:spcPts val="0"/>
              </a:spcBef>
              <a:spcAft>
                <a:spcPts val="800"/>
              </a:spcAft>
            </a:pPr>
            <a:r>
              <a:rPr lang="en-US" sz="1800" b="0" i="0" u="none" strike="noStrike" baseline="0" dirty="0">
                <a:solidFill>
                  <a:schemeClr val="bg1"/>
                </a:solidFill>
                <a:latin typeface="CIDFont+F2"/>
              </a:rPr>
              <a:t>INFORMATION SECURITY</a:t>
            </a:r>
          </a:p>
          <a:p>
            <a:pPr marL="0" marR="0">
              <a:lnSpc>
                <a:spcPct val="107000"/>
              </a:lnSpc>
              <a:spcBef>
                <a:spcPts val="0"/>
              </a:spcBef>
              <a:spcAft>
                <a:spcPts val="800"/>
              </a:spcAft>
            </a:pPr>
            <a:r>
              <a:rPr lang="en-US" sz="1800" b="0" i="0" u="none" strike="noStrike" baseline="0" dirty="0">
                <a:solidFill>
                  <a:schemeClr val="bg1"/>
                </a:solidFill>
                <a:latin typeface="CIDFont+F2"/>
              </a:rPr>
              <a:t>CONTINUITY OF OPERATIONS/RECENT EVENTS</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2D418CB-0920-E06E-E49B-C394E118990B}"/>
              </a:ext>
            </a:extLst>
          </p:cNvPr>
          <p:cNvPicPr>
            <a:picLocks noChangeAspect="1"/>
          </p:cNvPicPr>
          <p:nvPr/>
        </p:nvPicPr>
        <p:blipFill>
          <a:blip r:embed="rId3"/>
          <a:stretch>
            <a:fillRect/>
          </a:stretch>
        </p:blipFill>
        <p:spPr>
          <a:xfrm>
            <a:off x="542261" y="1076883"/>
            <a:ext cx="4639432" cy="2142516"/>
          </a:xfrm>
          <a:prstGeom prst="rect">
            <a:avLst/>
          </a:prstGeom>
        </p:spPr>
      </p:pic>
      <p:sp>
        <p:nvSpPr>
          <p:cNvPr id="4" name="TextBox 3">
            <a:extLst>
              <a:ext uri="{FF2B5EF4-FFF2-40B4-BE49-F238E27FC236}">
                <a16:creationId xmlns:a16="http://schemas.microsoft.com/office/drawing/2014/main" id="{BB8D7758-C985-B5C9-F85D-FADF14E9B59B}"/>
              </a:ext>
            </a:extLst>
          </p:cNvPr>
          <p:cNvSpPr txBox="1"/>
          <p:nvPr/>
        </p:nvSpPr>
        <p:spPr>
          <a:xfrm>
            <a:off x="446750" y="3197459"/>
            <a:ext cx="6014948" cy="3845925"/>
          </a:xfrm>
          <a:prstGeom prst="rect">
            <a:avLst/>
          </a:prstGeom>
          <a:noFill/>
        </p:spPr>
        <p:txBody>
          <a:bodyPr wrap="square" rtlCol="0">
            <a:spAutoFit/>
          </a:bodyPr>
          <a:lstStyle/>
          <a:p>
            <a:pPr marL="285750" marR="0" indent="-285750">
              <a:lnSpc>
                <a:spcPct val="107000"/>
              </a:lnSpc>
              <a:spcBef>
                <a:spcPts val="0"/>
              </a:spcBef>
              <a:spcAft>
                <a:spcPts val="800"/>
              </a:spcAft>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Published quarterly in November, February, May and August.</a:t>
            </a:r>
          </a:p>
          <a:p>
            <a:pPr marL="285750" marR="0" indent="-285750">
              <a:lnSpc>
                <a:spcPct val="107000"/>
              </a:lnSpc>
              <a:spcBef>
                <a:spcPts val="0"/>
              </a:spcBef>
              <a:spcAft>
                <a:spcPts val="800"/>
              </a:spcAft>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Filed on the MSRB EMMA website and the CPA website. </a:t>
            </a:r>
          </a:p>
          <a:p>
            <a:pPr marL="285750" marR="0" indent="-285750">
              <a:lnSpc>
                <a:spcPct val="107000"/>
              </a:lnSpc>
              <a:spcBef>
                <a:spcPts val="0"/>
              </a:spcBef>
              <a:spcAft>
                <a:spcPts val="800"/>
              </a:spcAft>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CPA staff emails over 20 individuals (“editors”) around the first of October, January, April and July to r</a:t>
            </a:r>
            <a:r>
              <a:rPr lang="en-US" kern="100" dirty="0">
                <a:latin typeface="Aptos" panose="020B0004020202020204" pitchFamily="34" charset="0"/>
                <a:ea typeface="Aptos" panose="020B0004020202020204" pitchFamily="34" charset="0"/>
                <a:cs typeface="Times New Roman" panose="02020603050405020304" pitchFamily="18" charset="0"/>
              </a:rPr>
              <a:t>equest updated information</a:t>
            </a:r>
            <a:r>
              <a:rPr lang="en-US" kern="100" dirty="0">
                <a:effectLst/>
                <a:latin typeface="Aptos" panose="020B0004020202020204" pitchFamily="34" charset="0"/>
                <a:ea typeface="Aptos" panose="020B0004020202020204" pitchFamily="34" charset="0"/>
                <a:cs typeface="Times New Roman" panose="02020603050405020304" pitchFamily="18" charset="0"/>
              </a:rPr>
              <a:t>. Response is generally due within 2 weeks or as available.</a:t>
            </a:r>
          </a:p>
          <a:p>
            <a:pPr marL="285750" marR="0" indent="-285750">
              <a:lnSpc>
                <a:spcPct val="107000"/>
              </a:lnSpc>
              <a:spcBef>
                <a:spcPts val="0"/>
              </a:spcBef>
              <a:spcAft>
                <a:spcPts val="800"/>
              </a:spcAft>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Must meet Section 508 accessibility requirements.</a:t>
            </a:r>
          </a:p>
          <a:p>
            <a:pPr marL="285750" marR="0" indent="-285750">
              <a:lnSpc>
                <a:spcPct val="107000"/>
              </a:lnSpc>
              <a:spcBef>
                <a:spcPts val="0"/>
              </a:spcBef>
              <a:spcAft>
                <a:spcPts val="800"/>
              </a:spcAft>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The Bond Appendix is referenced in each GR-supported debt offering.</a:t>
            </a:r>
          </a:p>
          <a:p>
            <a:endParaRPr lang="en-US" dirty="0">
              <a:latin typeface="Aptos" panose="020B0004020202020204" pitchFamily="34" charset="0"/>
            </a:endParaRPr>
          </a:p>
        </p:txBody>
      </p:sp>
    </p:spTree>
    <p:extLst>
      <p:ext uri="{BB962C8B-B14F-4D97-AF65-F5344CB8AC3E}">
        <p14:creationId xmlns:p14="http://schemas.microsoft.com/office/powerpoint/2010/main" val="695156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5B85E6-0240-B3D0-0584-220D80EACD23}"/>
              </a:ext>
            </a:extLst>
          </p:cNvPr>
          <p:cNvSpPr>
            <a:spLocks noGrp="1"/>
          </p:cNvSpPr>
          <p:nvPr>
            <p:ph idx="1"/>
          </p:nvPr>
        </p:nvSpPr>
        <p:spPr>
          <a:xfrm>
            <a:off x="657446" y="1532195"/>
            <a:ext cx="6774712" cy="4589440"/>
          </a:xfrm>
        </p:spPr>
        <p:txBody>
          <a:bodyPr>
            <a:normAutofit/>
          </a:bodyPr>
          <a:lstStyle/>
          <a:p>
            <a:pPr algn="l"/>
            <a:r>
              <a:rPr lang="en-US" sz="2000" dirty="0">
                <a:latin typeface="Aptos" panose="020B0004020202020204" pitchFamily="34" charset="0"/>
              </a:rPr>
              <a:t>The Bond Appendix is published to comply with 15 (c) 2-12 disclosure requirements for both the initial offering and the ongoing, i.e. “at least” annually (we provide quarterly).</a:t>
            </a:r>
          </a:p>
          <a:p>
            <a:pPr marL="0" indent="0" algn="l">
              <a:buNone/>
            </a:pPr>
            <a:endParaRPr lang="en-US" sz="1000" dirty="0">
              <a:latin typeface="Aptos" panose="020B0004020202020204" pitchFamily="34" charset="0"/>
            </a:endParaRPr>
          </a:p>
          <a:p>
            <a:pPr algn="l"/>
            <a:r>
              <a:rPr lang="en-US" sz="2000" dirty="0">
                <a:latin typeface="Aptos" panose="020B0004020202020204" pitchFamily="34" charset="0"/>
              </a:rPr>
              <a:t>The CPA also monitors events and financial transactions to determine if the Bond Appendix needs to be amended between quarterly publications (“voluntary disclosure”). Examples: Hurricane Harvey, Covid-19 Pandemic.</a:t>
            </a:r>
          </a:p>
          <a:p>
            <a:pPr marL="0" indent="0" algn="l">
              <a:buNone/>
            </a:pPr>
            <a:endParaRPr lang="en-US" sz="1000" dirty="0">
              <a:latin typeface="Aptos" panose="020B0004020202020204" pitchFamily="34" charset="0"/>
            </a:endParaRPr>
          </a:p>
          <a:p>
            <a:pPr algn="l"/>
            <a:r>
              <a:rPr lang="en-US" sz="2000" dirty="0">
                <a:latin typeface="Aptos" panose="020B0004020202020204" pitchFamily="34" charset="0"/>
              </a:rPr>
              <a:t>We also try to monitor any “financial obligations” that the state or a state agency might incur that could be deemed material, particularly to General Revenue.</a:t>
            </a:r>
          </a:p>
          <a:p>
            <a:pPr marL="0" indent="0" algn="l">
              <a:buNone/>
            </a:pPr>
            <a:endParaRPr lang="en-US" sz="1000" dirty="0">
              <a:latin typeface="Aptos" panose="020B0004020202020204" pitchFamily="34" charset="0"/>
            </a:endParaRPr>
          </a:p>
          <a:p>
            <a:pPr algn="l"/>
            <a:r>
              <a:rPr lang="en-US" sz="2000" dirty="0">
                <a:latin typeface="Aptos" panose="020B0004020202020204" pitchFamily="34" charset="0"/>
              </a:rPr>
              <a:t>Please contact us if you are aware of anything or have any questions. </a:t>
            </a:r>
          </a:p>
          <a:p>
            <a:pPr algn="l"/>
            <a:endParaRPr lang="en-US" sz="2000" dirty="0">
              <a:latin typeface="Aptos" panose="020B0004020202020204" pitchFamily="34" charset="0"/>
            </a:endParaRPr>
          </a:p>
        </p:txBody>
      </p:sp>
      <p:sp>
        <p:nvSpPr>
          <p:cNvPr id="4" name="Title 1">
            <a:extLst>
              <a:ext uri="{FF2B5EF4-FFF2-40B4-BE49-F238E27FC236}">
                <a16:creationId xmlns:a16="http://schemas.microsoft.com/office/drawing/2014/main" id="{58EA7A87-D249-3D9E-BD32-398C5FEC829E}"/>
              </a:ext>
            </a:extLst>
          </p:cNvPr>
          <p:cNvSpPr>
            <a:spLocks noGrp="1"/>
          </p:cNvSpPr>
          <p:nvPr>
            <p:ph type="title"/>
          </p:nvPr>
        </p:nvSpPr>
        <p:spPr>
          <a:xfrm>
            <a:off x="657446" y="365126"/>
            <a:ext cx="10515600" cy="804456"/>
          </a:xfrm>
        </p:spPr>
        <p:txBody>
          <a:bodyPr vert="horz" lIns="91440" tIns="0" rIns="91440" bIns="0" rtlCol="0" anchor="t">
            <a:noAutofit/>
          </a:bodyPr>
          <a:lstStyle/>
          <a:p>
            <a:pPr>
              <a:lnSpc>
                <a:spcPct val="125000"/>
              </a:lnSpc>
            </a:pPr>
            <a:r>
              <a:rPr lang="en-US" sz="4000" b="1" dirty="0">
                <a:solidFill>
                  <a:srgbClr val="D6AC78"/>
                </a:solidFill>
                <a:latin typeface="Myriad Pro Light" panose="020B0403030403020204" pitchFamily="34" charset="0"/>
              </a:rPr>
              <a:t>Continuing Disclosure</a:t>
            </a:r>
          </a:p>
        </p:txBody>
      </p:sp>
      <p:pic>
        <p:nvPicPr>
          <p:cNvPr id="5" name="Picture 2" descr="uncle-sam-clipart-we-need-you-6 – Oregon District 2 Indivisible">
            <a:extLst>
              <a:ext uri="{FF2B5EF4-FFF2-40B4-BE49-F238E27FC236}">
                <a16:creationId xmlns:a16="http://schemas.microsoft.com/office/drawing/2014/main" id="{FF649084-AD50-A5DC-28A3-454FC3DDB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2380" y="539158"/>
            <a:ext cx="3623243" cy="19860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ncourage workers to speak up against unsafe practices in your organization  with safety slogans like this on a hard hat. - if you see something say ...">
            <a:extLst>
              <a:ext uri="{FF2B5EF4-FFF2-40B4-BE49-F238E27FC236}">
                <a16:creationId xmlns:a16="http://schemas.microsoft.com/office/drawing/2014/main" id="{521D393D-C0BB-2396-301F-648C29C3B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1133" y="2933180"/>
            <a:ext cx="3623244" cy="31884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A6D95E-9449-76A8-92B9-922FDE945F5C}"/>
              </a:ext>
            </a:extLst>
          </p:cNvPr>
          <p:cNvSpPr txBox="1"/>
          <p:nvPr/>
        </p:nvSpPr>
        <p:spPr>
          <a:xfrm>
            <a:off x="870211" y="6153007"/>
            <a:ext cx="5045035" cy="830997"/>
          </a:xfrm>
          <a:prstGeom prst="rect">
            <a:avLst/>
          </a:prstGeom>
          <a:noFill/>
        </p:spPr>
        <p:txBody>
          <a:bodyPr wrap="none" rtlCol="0">
            <a:spAutoFit/>
          </a:bodyPr>
          <a:lstStyle/>
          <a:p>
            <a:r>
              <a:rPr lang="en-US" sz="2400" i="1" dirty="0">
                <a:solidFill>
                  <a:srgbClr val="489EB6"/>
                </a:solidFill>
                <a:latin typeface="Aptos" panose="020B0004020202020204" pitchFamily="34" charset="0"/>
              </a:rPr>
              <a:t>Financial.obligations@cpa.Texas.gov</a:t>
            </a:r>
          </a:p>
          <a:p>
            <a:endParaRPr lang="en-US" sz="2400" i="1" dirty="0">
              <a:solidFill>
                <a:srgbClr val="489EB6"/>
              </a:solidFill>
            </a:endParaRPr>
          </a:p>
        </p:txBody>
      </p:sp>
    </p:spTree>
    <p:extLst>
      <p:ext uri="{BB962C8B-B14F-4D97-AF65-F5344CB8AC3E}">
        <p14:creationId xmlns:p14="http://schemas.microsoft.com/office/powerpoint/2010/main" val="1980250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7F4D-368D-521D-8587-868634CEAABA}"/>
              </a:ext>
            </a:extLst>
          </p:cNvPr>
          <p:cNvSpPr>
            <a:spLocks noGrp="1"/>
          </p:cNvSpPr>
          <p:nvPr>
            <p:ph type="title"/>
          </p:nvPr>
        </p:nvSpPr>
        <p:spPr>
          <a:xfrm>
            <a:off x="446750" y="430875"/>
            <a:ext cx="11745252" cy="762927"/>
          </a:xfrm>
        </p:spPr>
        <p:txBody>
          <a:bodyPr vert="horz" lIns="91440" tIns="0" rIns="91440" bIns="0" rtlCol="0" anchor="t">
            <a:noAutofit/>
          </a:bodyPr>
          <a:lstStyle/>
          <a:p>
            <a:pPr>
              <a:lnSpc>
                <a:spcPct val="125000"/>
              </a:lnSpc>
            </a:pPr>
            <a:r>
              <a:rPr lang="en-US" sz="4000" b="1" dirty="0">
                <a:solidFill>
                  <a:srgbClr val="D6AC78"/>
                </a:solidFill>
                <a:latin typeface="Myriad Pro Light" panose="020B0403030403020204" pitchFamily="34" charset="0"/>
              </a:rPr>
              <a:t>Part III: Working Capital - Cash Flow Forecasting</a:t>
            </a:r>
          </a:p>
        </p:txBody>
      </p:sp>
      <p:sp>
        <p:nvSpPr>
          <p:cNvPr id="3" name="Content Placeholder 2">
            <a:extLst>
              <a:ext uri="{FF2B5EF4-FFF2-40B4-BE49-F238E27FC236}">
                <a16:creationId xmlns:a16="http://schemas.microsoft.com/office/drawing/2014/main" id="{E3818145-F98B-509A-8EE0-2B396B7FA81A}"/>
              </a:ext>
            </a:extLst>
          </p:cNvPr>
          <p:cNvSpPr>
            <a:spLocks noGrp="1"/>
          </p:cNvSpPr>
          <p:nvPr>
            <p:ph idx="1"/>
          </p:nvPr>
        </p:nvSpPr>
        <p:spPr>
          <a:xfrm>
            <a:off x="446750" y="1193805"/>
            <a:ext cx="4987006" cy="5313321"/>
          </a:xfrm>
        </p:spPr>
        <p:txBody>
          <a:bodyPr numCol="1">
            <a:noAutofit/>
          </a:bodyPr>
          <a:lstStyle/>
          <a:p>
            <a:pPr marL="0" marR="1143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Aptos Display" panose="020B0004020202020204" pitchFamily="34" charset="0"/>
              </a:rPr>
              <a:t>Historically, the State has had a timing mismatch of expenditures and revenues in each fiscal year, resulting in a cash flow deficit, typically in November or December.</a:t>
            </a:r>
          </a:p>
          <a:p>
            <a:pPr marL="0" marR="1143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Aptos Display" panose="020B0004020202020204" pitchFamily="34" charset="0"/>
              </a:rPr>
              <a:t>Texas Government Code 404, Subchapter H authorizes the Comptroller to issue short-term obligations to address temporary cash shortfalls. </a:t>
            </a:r>
          </a:p>
          <a:p>
            <a:pPr marL="0" marR="114300">
              <a:lnSpc>
                <a:spcPct val="107000"/>
              </a:lnSpc>
              <a:spcBef>
                <a:spcPts val="0"/>
              </a:spcBef>
              <a:spcAft>
                <a:spcPts val="800"/>
              </a:spcAft>
            </a:pPr>
            <a:r>
              <a:rPr lang="en-US" sz="1800" kern="100" dirty="0">
                <a:solidFill>
                  <a:srgbClr val="000000"/>
                </a:solidFill>
                <a:effectLst/>
                <a:latin typeface="Aptos" panose="020B0004020202020204" pitchFamily="34" charset="0"/>
                <a:ea typeface="Aptos" panose="020B0004020202020204" pitchFamily="34" charset="0"/>
                <a:cs typeface="Aptos Display" panose="020B0004020202020204" pitchFamily="34" charset="0"/>
              </a:rPr>
              <a:t>Tax and Revenue Anticipate Notes (TRAN) </a:t>
            </a:r>
            <a:r>
              <a:rPr lang="en-US" sz="1800" kern="100" dirty="0">
                <a:effectLst/>
                <a:latin typeface="Aptos" panose="020B0004020202020204" pitchFamily="34" charset="0"/>
                <a:ea typeface="Aptos" panose="020B0004020202020204" pitchFamily="34" charset="0"/>
                <a:cs typeface="Aptos Display" panose="020B0004020202020204" pitchFamily="34" charset="0"/>
              </a:rPr>
              <a:t>are short-term (one year or less) obligations issued to assist the state with its cash flow. </a:t>
            </a:r>
          </a:p>
          <a:p>
            <a:pPr marL="0" marR="114300">
              <a:lnSpc>
                <a:spcPct val="107000"/>
              </a:lnSpc>
              <a:spcBef>
                <a:spcPts val="0"/>
              </a:spcBef>
            </a:pPr>
            <a:r>
              <a:rPr lang="en-US" sz="1800" dirty="0">
                <a:latin typeface="Aptos" panose="020B0004020202020204" pitchFamily="34" charset="0"/>
                <a:ea typeface="Aptos" panose="020B0004020202020204" pitchFamily="34" charset="0"/>
                <a:cs typeface="Aptos" panose="020B0004020202020204" pitchFamily="34" charset="0"/>
              </a:rPr>
              <a:t>In addition, Texas Constitution, Article 3, Sec 49-g(j) allows “inter-fund” borrowing from the Economic Stabilization Fund.</a:t>
            </a:r>
            <a:endParaRPr lang="en-US" sz="1800" kern="100" dirty="0">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marL="0" marR="114300">
              <a:lnSpc>
                <a:spcPct val="107000"/>
              </a:lnSpc>
              <a:spcBef>
                <a:spcPts val="1200"/>
              </a:spcBef>
              <a:spcAft>
                <a:spcPts val="0"/>
              </a:spcAft>
            </a:pPr>
            <a:r>
              <a:rPr lang="en-US" sz="1800" kern="100" dirty="0">
                <a:latin typeface="Aptos" panose="020B0004020202020204" pitchFamily="34" charset="0"/>
                <a:ea typeface="Aptos" panose="020B0004020202020204" pitchFamily="34" charset="0"/>
                <a:cs typeface="Aptos Display" panose="020B0004020202020204" pitchFamily="34" charset="0"/>
              </a:rPr>
              <a:t>Prior to 2020, the State routinely issued a TRAN annually, ranging from $4 – $10 billion. </a:t>
            </a:r>
            <a:endParaRPr lang="en-US" sz="1800" kern="100" dirty="0">
              <a:effectLst/>
              <a:latin typeface="Aptos" panose="020B0004020202020204" pitchFamily="34" charset="0"/>
              <a:ea typeface="Aptos" panose="020B0004020202020204" pitchFamily="34" charset="0"/>
              <a:cs typeface="Aptos Display" panose="020B0004020202020204" pitchFamily="34" charset="0"/>
            </a:endParaRPr>
          </a:p>
          <a:p>
            <a:pPr marL="0" marR="0" indent="0">
              <a:lnSpc>
                <a:spcPct val="107000"/>
              </a:lnSpc>
              <a:spcBef>
                <a:spcPts val="0"/>
              </a:spcBef>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DA6AACB-8EA7-D50D-99B7-A6DF086E30D6}"/>
              </a:ext>
            </a:extLst>
          </p:cNvPr>
          <p:cNvPicPr>
            <a:picLocks noChangeAspect="1"/>
          </p:cNvPicPr>
          <p:nvPr/>
        </p:nvPicPr>
        <p:blipFill>
          <a:blip r:embed="rId2"/>
          <a:stretch>
            <a:fillRect/>
          </a:stretch>
        </p:blipFill>
        <p:spPr>
          <a:xfrm>
            <a:off x="5473996" y="1351826"/>
            <a:ext cx="6384084" cy="4028248"/>
          </a:xfrm>
          <a:prstGeom prst="rect">
            <a:avLst/>
          </a:prstGeom>
        </p:spPr>
      </p:pic>
    </p:spTree>
    <p:extLst>
      <p:ext uri="{BB962C8B-B14F-4D97-AF65-F5344CB8AC3E}">
        <p14:creationId xmlns:p14="http://schemas.microsoft.com/office/powerpoint/2010/main" val="3859552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7F4D-368D-521D-8587-868634CEAABA}"/>
              </a:ext>
            </a:extLst>
          </p:cNvPr>
          <p:cNvSpPr>
            <a:spLocks noGrp="1"/>
          </p:cNvSpPr>
          <p:nvPr>
            <p:ph type="title"/>
          </p:nvPr>
        </p:nvSpPr>
        <p:spPr>
          <a:xfrm>
            <a:off x="446750" y="430875"/>
            <a:ext cx="11745252" cy="762927"/>
          </a:xfrm>
        </p:spPr>
        <p:txBody>
          <a:bodyPr vert="horz" lIns="91440" tIns="0" rIns="91440" bIns="0" rtlCol="0" anchor="t">
            <a:noAutofit/>
          </a:bodyPr>
          <a:lstStyle/>
          <a:p>
            <a:pPr>
              <a:lnSpc>
                <a:spcPct val="125000"/>
              </a:lnSpc>
            </a:pPr>
            <a:r>
              <a:rPr lang="en-US" sz="4000" b="1" dirty="0">
                <a:solidFill>
                  <a:srgbClr val="D6AC78"/>
                </a:solidFill>
                <a:latin typeface="Myriad Pro Light" panose="020B0403030403020204" pitchFamily="34" charset="0"/>
              </a:rPr>
              <a:t>Working Capital - Cash Flow Forecasting</a:t>
            </a:r>
          </a:p>
        </p:txBody>
      </p:sp>
      <p:sp>
        <p:nvSpPr>
          <p:cNvPr id="3" name="Content Placeholder 2">
            <a:extLst>
              <a:ext uri="{FF2B5EF4-FFF2-40B4-BE49-F238E27FC236}">
                <a16:creationId xmlns:a16="http://schemas.microsoft.com/office/drawing/2014/main" id="{E3818145-F98B-509A-8EE0-2B396B7FA81A}"/>
              </a:ext>
            </a:extLst>
          </p:cNvPr>
          <p:cNvSpPr>
            <a:spLocks noGrp="1"/>
          </p:cNvSpPr>
          <p:nvPr>
            <p:ph idx="1"/>
          </p:nvPr>
        </p:nvSpPr>
        <p:spPr>
          <a:xfrm>
            <a:off x="446750" y="1193805"/>
            <a:ext cx="4561186" cy="2368102"/>
          </a:xfrm>
        </p:spPr>
        <p:txBody>
          <a:bodyPr numCol="1">
            <a:noAutofit/>
          </a:bodyPr>
          <a:lstStyle/>
          <a:p>
            <a:pPr marL="0" marR="114300" indent="0">
              <a:lnSpc>
                <a:spcPct val="107000"/>
              </a:lnSpc>
              <a:spcBef>
                <a:spcPts val="0"/>
              </a:spcBef>
              <a:spcAft>
                <a:spcPts val="800"/>
              </a:spcAft>
              <a:buNone/>
            </a:pPr>
            <a:r>
              <a:rPr lang="en-US" sz="1800" kern="100" dirty="0">
                <a:effectLst/>
                <a:latin typeface="Aptos Display" panose="020B0004020202020204" pitchFamily="34" charset="0"/>
                <a:ea typeface="Aptos" panose="020B0004020202020204" pitchFamily="34" charset="0"/>
                <a:cs typeface="Aptos Display" panose="020B0004020202020204" pitchFamily="34" charset="0"/>
              </a:rPr>
              <a:t>The Cash Flow Analyst in the Public Finance </a:t>
            </a:r>
            <a:r>
              <a:rPr lang="en-US" sz="1800" kern="100" dirty="0">
                <a:latin typeface="Aptos Display" panose="020B0004020202020204" pitchFamily="34" charset="0"/>
                <a:ea typeface="Aptos" panose="020B0004020202020204" pitchFamily="34" charset="0"/>
                <a:cs typeface="Aptos Display" panose="020B0004020202020204" pitchFamily="34" charset="0"/>
              </a:rPr>
              <a:t>Team monitors the state’s cash flow to:</a:t>
            </a:r>
          </a:p>
          <a:p>
            <a:pPr marL="0" marR="114300">
              <a:lnSpc>
                <a:spcPct val="107000"/>
              </a:lnSpc>
              <a:spcBef>
                <a:spcPts val="0"/>
              </a:spcBef>
              <a:spcAft>
                <a:spcPts val="800"/>
              </a:spcAft>
            </a:pPr>
            <a:r>
              <a:rPr lang="en-US" sz="1800" kern="100" dirty="0">
                <a:effectLst/>
                <a:latin typeface="Aptos Display" panose="020B0004020202020204" pitchFamily="34" charset="0"/>
                <a:ea typeface="Aptos" panose="020B0004020202020204" pitchFamily="34" charset="0"/>
                <a:cs typeface="Aptos Display" panose="020B0004020202020204" pitchFamily="34" charset="0"/>
              </a:rPr>
              <a:t>Identify the need for external (TRAN) or internal (ESF</a:t>
            </a:r>
            <a:r>
              <a:rPr lang="en-US" sz="1800" kern="100" dirty="0">
                <a:latin typeface="Aptos Display" panose="020B0004020202020204" pitchFamily="34" charset="0"/>
                <a:ea typeface="Aptos" panose="020B0004020202020204" pitchFamily="34" charset="0"/>
                <a:cs typeface="Aptos Display" panose="020B0004020202020204" pitchFamily="34" charset="0"/>
              </a:rPr>
              <a:t>) borrowing to offset cash flow shortfalls</a:t>
            </a:r>
          </a:p>
          <a:p>
            <a:pPr marL="0" marR="114300">
              <a:lnSpc>
                <a:spcPct val="107000"/>
              </a:lnSpc>
              <a:spcBef>
                <a:spcPts val="0"/>
              </a:spcBef>
              <a:spcAft>
                <a:spcPts val="800"/>
              </a:spcAft>
            </a:pPr>
            <a:r>
              <a:rPr lang="en-US" sz="1800" kern="100" dirty="0">
                <a:latin typeface="Aptos Display" panose="020B0004020202020204" pitchFamily="34" charset="0"/>
                <a:ea typeface="Aptos" panose="020B0004020202020204" pitchFamily="34" charset="0"/>
                <a:cs typeface="Aptos Display" panose="020B0004020202020204" pitchFamily="34" charset="0"/>
              </a:rPr>
              <a:t>Assist the Texas Treasury Safekeeping Trust Company manage the liquidity of the Treasury pool and maximize investment earnings.</a:t>
            </a:r>
          </a:p>
          <a:p>
            <a:pPr marL="0" marR="114300">
              <a:lnSpc>
                <a:spcPct val="107000"/>
              </a:lnSpc>
              <a:spcBef>
                <a:spcPts val="0"/>
              </a:spcBef>
              <a:spcAft>
                <a:spcPts val="800"/>
              </a:spcAft>
            </a:pPr>
            <a:endParaRPr lang="en-US" sz="1800" kern="100" dirty="0">
              <a:latin typeface="Aptos Display" panose="020B0004020202020204" pitchFamily="34" charset="0"/>
              <a:ea typeface="Aptos" panose="020B0004020202020204" pitchFamily="34" charset="0"/>
              <a:cs typeface="Aptos Display" panose="020B0004020202020204" pitchFamily="34" charset="0"/>
            </a:endParaRPr>
          </a:p>
          <a:p>
            <a:pPr marL="0" marR="0" indent="0">
              <a:lnSpc>
                <a:spcPct val="107000"/>
              </a:lnSpc>
              <a:spcBef>
                <a:spcPts val="0"/>
              </a:spcBef>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C66E3AB-91D5-0350-C61E-92D9827129F5}"/>
              </a:ext>
            </a:extLst>
          </p:cNvPr>
          <p:cNvPicPr>
            <a:picLocks noChangeAspect="1"/>
          </p:cNvPicPr>
          <p:nvPr/>
        </p:nvPicPr>
        <p:blipFill>
          <a:blip r:embed="rId2"/>
          <a:stretch>
            <a:fillRect/>
          </a:stretch>
        </p:blipFill>
        <p:spPr>
          <a:xfrm>
            <a:off x="5516526" y="1193802"/>
            <a:ext cx="5943600" cy="3832225"/>
          </a:xfrm>
          <a:prstGeom prst="rect">
            <a:avLst/>
          </a:prstGeom>
        </p:spPr>
      </p:pic>
      <p:pic>
        <p:nvPicPr>
          <p:cNvPr id="9218" name="Picture 2" descr="uncle-sam-clipart-we-need-you-6 – Oregon District 2 Indivisible">
            <a:extLst>
              <a:ext uri="{FF2B5EF4-FFF2-40B4-BE49-F238E27FC236}">
                <a16:creationId xmlns:a16="http://schemas.microsoft.com/office/drawing/2014/main" id="{D7C39B3D-B564-1FA9-E3EA-D7AD349A0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74" y="4146105"/>
            <a:ext cx="3623243" cy="19860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2028D82-8D9F-38F8-2AC9-5D7C94F2BD45}"/>
              </a:ext>
            </a:extLst>
          </p:cNvPr>
          <p:cNvSpPr txBox="1"/>
          <p:nvPr/>
        </p:nvSpPr>
        <p:spPr>
          <a:xfrm>
            <a:off x="5601587" y="5139142"/>
            <a:ext cx="5858539" cy="1569660"/>
          </a:xfrm>
          <a:prstGeom prst="rect">
            <a:avLst/>
          </a:prstGeom>
          <a:solidFill>
            <a:srgbClr val="002C43"/>
          </a:solidFill>
        </p:spPr>
        <p:txBody>
          <a:bodyPr wrap="square" rtlCol="0">
            <a:spAutoFit/>
          </a:bodyPr>
          <a:lstStyle/>
          <a:p>
            <a:pPr algn="ctr"/>
            <a:r>
              <a:rPr lang="en-US" sz="2400" b="1" i="1" dirty="0">
                <a:solidFill>
                  <a:schemeClr val="bg1"/>
                </a:solidFill>
                <a:latin typeface="Aptos" panose="020B0004020202020204" pitchFamily="34" charset="0"/>
              </a:rPr>
              <a:t>Please contact us if you are aware of any cash inflows or outflows that are large (over $500 million) or have atypical timing or amounts. </a:t>
            </a:r>
          </a:p>
        </p:txBody>
      </p:sp>
    </p:spTree>
    <p:extLst>
      <p:ext uri="{BB962C8B-B14F-4D97-AF65-F5344CB8AC3E}">
        <p14:creationId xmlns:p14="http://schemas.microsoft.com/office/powerpoint/2010/main" val="2398934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23D92-B7A7-0DED-11AB-4580978E9A0A}"/>
              </a:ext>
            </a:extLst>
          </p:cNvPr>
          <p:cNvSpPr/>
          <p:nvPr/>
        </p:nvSpPr>
        <p:spPr>
          <a:xfrm>
            <a:off x="0" y="1"/>
            <a:ext cx="12192000" cy="6362700"/>
          </a:xfrm>
          <a:prstGeom prst="rect">
            <a:avLst/>
          </a:prstGeom>
          <a:solidFill>
            <a:srgbClr val="00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B47F4D-368D-521D-8587-868634CEAABA}"/>
              </a:ext>
            </a:extLst>
          </p:cNvPr>
          <p:cNvSpPr>
            <a:spLocks noGrp="1"/>
          </p:cNvSpPr>
          <p:nvPr>
            <p:ph type="title"/>
          </p:nvPr>
        </p:nvSpPr>
        <p:spPr>
          <a:xfrm>
            <a:off x="546101" y="631827"/>
            <a:ext cx="11645900" cy="863600"/>
          </a:xfrm>
        </p:spPr>
        <p:txBody>
          <a:bodyPr anchor="t" anchorCtr="0">
            <a:noAutofit/>
          </a:bodyPr>
          <a:lstStyle/>
          <a:p>
            <a:r>
              <a:rPr lang="en-US" sz="4000" b="1" dirty="0">
                <a:solidFill>
                  <a:srgbClr val="8AACBC"/>
                </a:solidFill>
                <a:latin typeface="Myriad Pro Light" panose="020B0403030403020204" pitchFamily="34" charset="0"/>
              </a:rPr>
              <a:t>Contact Information</a:t>
            </a:r>
          </a:p>
        </p:txBody>
      </p:sp>
      <p:sp>
        <p:nvSpPr>
          <p:cNvPr id="3" name="Content Placeholder 2">
            <a:extLst>
              <a:ext uri="{FF2B5EF4-FFF2-40B4-BE49-F238E27FC236}">
                <a16:creationId xmlns:a16="http://schemas.microsoft.com/office/drawing/2014/main" id="{E3818145-F98B-509A-8EE0-2B396B7FA81A}"/>
              </a:ext>
            </a:extLst>
          </p:cNvPr>
          <p:cNvSpPr>
            <a:spLocks noGrp="1"/>
          </p:cNvSpPr>
          <p:nvPr>
            <p:ph idx="1"/>
          </p:nvPr>
        </p:nvSpPr>
        <p:spPr>
          <a:xfrm>
            <a:off x="584200" y="1495425"/>
            <a:ext cx="11607800" cy="4867276"/>
          </a:xfrm>
        </p:spPr>
        <p:txBody>
          <a:bodyPr numCol="2"/>
          <a:lstStyle/>
          <a:p>
            <a:pPr marL="0" indent="0">
              <a:buNone/>
            </a:pPr>
            <a:r>
              <a:rPr lang="en-US" b="1" dirty="0">
                <a:solidFill>
                  <a:srgbClr val="D6AC78"/>
                </a:solidFill>
                <a:latin typeface="Myriad Pro Light" panose="020B0403030403020204" pitchFamily="34" charset="0"/>
              </a:rPr>
              <a:t>Continuing Disclosure</a:t>
            </a:r>
          </a:p>
          <a:p>
            <a:pPr marL="228595" lvl="1" indent="0">
              <a:spcBef>
                <a:spcPts val="1200"/>
              </a:spcBef>
              <a:buNone/>
            </a:pPr>
            <a:r>
              <a:rPr lang="en-US" sz="2000" dirty="0">
                <a:solidFill>
                  <a:schemeClr val="bg1"/>
                </a:solidFill>
                <a:latin typeface="Myriad Pro" panose="020B0503030403020204" pitchFamily="34" charset="0"/>
              </a:rPr>
              <a:t>Kim Edwards</a:t>
            </a:r>
          </a:p>
          <a:p>
            <a:pPr marL="228595" lvl="1" indent="0">
              <a:spcBef>
                <a:spcPts val="1200"/>
              </a:spcBef>
              <a:buNone/>
            </a:pPr>
            <a:r>
              <a:rPr lang="en-US" sz="2000" dirty="0">
                <a:solidFill>
                  <a:schemeClr val="bg1"/>
                </a:solidFill>
                <a:latin typeface="Myriad Pro" panose="020B0503030403020204" pitchFamily="34" charset="0"/>
                <a:hlinkClick r:id="rId2">
                  <a:extLst>
                    <a:ext uri="{A12FA001-AC4F-418D-AE19-62706E023703}">
                      <ahyp:hlinkClr xmlns:ahyp="http://schemas.microsoft.com/office/drawing/2018/hyperlinkcolor" val="tx"/>
                    </a:ext>
                  </a:extLst>
                </a:hlinkClick>
              </a:rPr>
              <a:t>kimberly.edwards@cpa.texas.gov</a:t>
            </a:r>
            <a:endParaRPr lang="en-US" sz="2000" dirty="0">
              <a:solidFill>
                <a:schemeClr val="bg1"/>
              </a:solidFill>
              <a:latin typeface="Myriad Pro" panose="020B0503030403020204" pitchFamily="34" charset="0"/>
            </a:endParaRPr>
          </a:p>
          <a:p>
            <a:pPr marL="228595" lvl="1" indent="0">
              <a:spcBef>
                <a:spcPts val="1200"/>
              </a:spcBef>
              <a:buNone/>
            </a:pPr>
            <a:r>
              <a:rPr lang="en-US" sz="2000" dirty="0">
                <a:solidFill>
                  <a:schemeClr val="bg1"/>
                </a:solidFill>
                <a:latin typeface="Myriad Pro" panose="020B0503030403020204" pitchFamily="34" charset="0"/>
              </a:rPr>
              <a:t>512-475-0594</a:t>
            </a:r>
          </a:p>
          <a:p>
            <a:pPr marL="228595" lvl="1" indent="0">
              <a:spcBef>
                <a:spcPts val="1200"/>
              </a:spcBef>
              <a:buNone/>
            </a:pPr>
            <a:endParaRPr lang="en-US" sz="2000" dirty="0">
              <a:solidFill>
                <a:schemeClr val="bg1"/>
              </a:solidFill>
              <a:latin typeface="Myriad Pro" panose="020B0503030403020204" pitchFamily="34" charset="0"/>
            </a:endParaRPr>
          </a:p>
          <a:p>
            <a:pPr marL="228595" lvl="1" indent="0">
              <a:spcBef>
                <a:spcPts val="1200"/>
              </a:spcBef>
              <a:buNone/>
            </a:pPr>
            <a:r>
              <a:rPr lang="en-US" sz="2000" dirty="0">
                <a:solidFill>
                  <a:schemeClr val="bg1"/>
                </a:solidFill>
                <a:latin typeface="Myriad Pro" panose="020B0503030403020204" pitchFamily="34" charset="0"/>
              </a:rPr>
              <a:t>Melissa Popkoff </a:t>
            </a:r>
          </a:p>
          <a:p>
            <a:pPr marL="228595" lvl="1" indent="0">
              <a:spcBef>
                <a:spcPts val="1200"/>
              </a:spcBef>
              <a:buNone/>
            </a:pPr>
            <a:r>
              <a:rPr lang="en-US" sz="2000" dirty="0">
                <a:solidFill>
                  <a:schemeClr val="bg1"/>
                </a:solidFill>
                <a:latin typeface="Myriad Pro" panose="020B0503030403020204" pitchFamily="34" charset="0"/>
                <a:hlinkClick r:id="rId3">
                  <a:extLst>
                    <a:ext uri="{A12FA001-AC4F-418D-AE19-62706E023703}">
                      <ahyp:hlinkClr xmlns:ahyp="http://schemas.microsoft.com/office/drawing/2018/hyperlinkcolor" val="tx"/>
                    </a:ext>
                  </a:extLst>
                </a:hlinkClick>
              </a:rPr>
              <a:t>melissa.popkoff@cpa.texas.gov</a:t>
            </a:r>
            <a:endParaRPr lang="en-US" sz="2000" dirty="0">
              <a:solidFill>
                <a:schemeClr val="bg1"/>
              </a:solidFill>
              <a:latin typeface="Myriad Pro" panose="020B0503030403020204" pitchFamily="34" charset="0"/>
            </a:endParaRPr>
          </a:p>
          <a:p>
            <a:pPr marL="228595" lvl="1" indent="0">
              <a:spcBef>
                <a:spcPts val="1200"/>
              </a:spcBef>
              <a:buNone/>
            </a:pPr>
            <a:r>
              <a:rPr lang="en-US" sz="2000" dirty="0">
                <a:solidFill>
                  <a:schemeClr val="bg1"/>
                </a:solidFill>
                <a:latin typeface="Myriad Pro" panose="020B0503030403020204" pitchFamily="34" charset="0"/>
              </a:rPr>
              <a:t>512-463-8366</a:t>
            </a:r>
            <a:endParaRPr lang="en-US" sz="1800" dirty="0">
              <a:solidFill>
                <a:schemeClr val="bg1"/>
              </a:solidFill>
              <a:effectLst/>
              <a:latin typeface="Calibri" panose="020F0502020204030204" pitchFamily="34" charset="0"/>
              <a:ea typeface="Aptos" panose="020B0004020202020204" pitchFamily="34" charset="0"/>
            </a:endParaRPr>
          </a:p>
          <a:p>
            <a:pPr marL="228595" lvl="1" indent="0">
              <a:spcBef>
                <a:spcPts val="1200"/>
              </a:spcBef>
              <a:buNone/>
            </a:pPr>
            <a:endParaRPr lang="en-US" sz="2000" dirty="0">
              <a:solidFill>
                <a:schemeClr val="bg1"/>
              </a:solidFill>
              <a:latin typeface="Myriad Pro" panose="020B0503030403020204" pitchFamily="34" charset="0"/>
            </a:endParaRPr>
          </a:p>
          <a:p>
            <a:pPr marL="0" indent="0">
              <a:buNone/>
            </a:pPr>
            <a:endParaRPr lang="en-US" b="1" dirty="0">
              <a:solidFill>
                <a:schemeClr val="bg1"/>
              </a:solidFill>
              <a:latin typeface="Myriad Pro Light" panose="020B0403030403020204" pitchFamily="34" charset="0"/>
            </a:endParaRPr>
          </a:p>
          <a:p>
            <a:pPr marL="0" indent="0">
              <a:buNone/>
            </a:pPr>
            <a:r>
              <a:rPr lang="en-US" b="1" dirty="0">
                <a:solidFill>
                  <a:srgbClr val="D6AC78"/>
                </a:solidFill>
                <a:latin typeface="Myriad Pro Light" panose="020B0403030403020204" pitchFamily="34" charset="0"/>
              </a:rPr>
              <a:t>Cash Flow Forecasting</a:t>
            </a:r>
          </a:p>
          <a:p>
            <a:pPr marL="228595" lvl="1" indent="0">
              <a:spcBef>
                <a:spcPts val="1200"/>
              </a:spcBef>
              <a:buNone/>
            </a:pPr>
            <a:r>
              <a:rPr lang="en-US" sz="2000" dirty="0">
                <a:solidFill>
                  <a:schemeClr val="bg1"/>
                </a:solidFill>
                <a:latin typeface="Myriad Pro" panose="020B0503030403020204" pitchFamily="34" charset="0"/>
              </a:rPr>
              <a:t>Duvan Arsola</a:t>
            </a:r>
          </a:p>
          <a:p>
            <a:pPr marL="228595" lvl="1" indent="0">
              <a:spcBef>
                <a:spcPts val="1200"/>
              </a:spcBef>
              <a:buNone/>
            </a:pPr>
            <a:r>
              <a:rPr lang="en-US" sz="2000" dirty="0">
                <a:solidFill>
                  <a:schemeClr val="bg1"/>
                </a:solidFill>
                <a:latin typeface="Myriad Pro" panose="020B0503030403020204" pitchFamily="34" charset="0"/>
                <a:hlinkClick r:id="rId4">
                  <a:extLst>
                    <a:ext uri="{A12FA001-AC4F-418D-AE19-62706E023703}">
                      <ahyp:hlinkClr xmlns:ahyp="http://schemas.microsoft.com/office/drawing/2018/hyperlinkcolor" val="tx"/>
                    </a:ext>
                  </a:extLst>
                </a:hlinkClick>
              </a:rPr>
              <a:t>duvan.arsola@cpa.texas.gov</a:t>
            </a:r>
            <a:endParaRPr lang="en-US" sz="2000" dirty="0">
              <a:solidFill>
                <a:schemeClr val="bg1"/>
              </a:solidFill>
              <a:latin typeface="Myriad Pro" panose="020B0503030403020204" pitchFamily="34" charset="0"/>
            </a:endParaRPr>
          </a:p>
          <a:p>
            <a:pPr marL="228595" lvl="1" indent="0">
              <a:spcBef>
                <a:spcPts val="1200"/>
              </a:spcBef>
              <a:buNone/>
            </a:pPr>
            <a:r>
              <a:rPr lang="en-US" sz="2000" dirty="0">
                <a:solidFill>
                  <a:schemeClr val="bg1"/>
                </a:solidFill>
                <a:latin typeface="Myriad Pro" panose="020B0503030403020204" pitchFamily="34" charset="0"/>
              </a:rPr>
              <a:t>512-936-4432</a:t>
            </a:r>
          </a:p>
          <a:p>
            <a:pPr marL="228595" lvl="1" indent="0">
              <a:spcBef>
                <a:spcPts val="1200"/>
              </a:spcBef>
              <a:buNone/>
            </a:pPr>
            <a:endParaRPr lang="en-US" sz="2000" dirty="0">
              <a:solidFill>
                <a:schemeClr val="bg1"/>
              </a:solidFill>
              <a:latin typeface="Myriad Pro" panose="020B0503030403020204" pitchFamily="34" charset="0"/>
            </a:endParaRPr>
          </a:p>
        </p:txBody>
      </p:sp>
      <p:sp>
        <p:nvSpPr>
          <p:cNvPr id="5" name="Rectangle 4">
            <a:extLst>
              <a:ext uri="{FF2B5EF4-FFF2-40B4-BE49-F238E27FC236}">
                <a16:creationId xmlns:a16="http://schemas.microsoft.com/office/drawing/2014/main" id="{2AAA9C98-1132-AD68-1CAD-A9C0BEAACE77}"/>
              </a:ext>
            </a:extLst>
          </p:cNvPr>
          <p:cNvSpPr/>
          <p:nvPr/>
        </p:nvSpPr>
        <p:spPr>
          <a:xfrm>
            <a:off x="0" y="6756401"/>
            <a:ext cx="12192000" cy="127003"/>
          </a:xfrm>
          <a:prstGeom prst="rect">
            <a:avLst/>
          </a:prstGeom>
          <a:solidFill>
            <a:srgbClr val="8AA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057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7F4D-368D-521D-8587-868634CEAABA}"/>
              </a:ext>
            </a:extLst>
          </p:cNvPr>
          <p:cNvSpPr>
            <a:spLocks noGrp="1"/>
          </p:cNvSpPr>
          <p:nvPr>
            <p:ph type="title"/>
          </p:nvPr>
        </p:nvSpPr>
        <p:spPr>
          <a:xfrm>
            <a:off x="446750" y="430875"/>
            <a:ext cx="11745252" cy="762927"/>
          </a:xfrm>
        </p:spPr>
        <p:txBody>
          <a:bodyPr vert="horz" lIns="91440" tIns="0" rIns="91440" bIns="0" rtlCol="0" anchor="t">
            <a:noAutofit/>
          </a:bodyPr>
          <a:lstStyle/>
          <a:p>
            <a:pPr>
              <a:lnSpc>
                <a:spcPct val="125000"/>
              </a:lnSpc>
            </a:pPr>
            <a:r>
              <a:rPr lang="en-US" sz="4000" b="1" dirty="0">
                <a:solidFill>
                  <a:srgbClr val="D6AC78"/>
                </a:solidFill>
                <a:latin typeface="Myriad Pro Light" panose="020B0403030403020204" pitchFamily="34" charset="0"/>
              </a:rPr>
              <a:t>Part 1: What is a Bond? </a:t>
            </a:r>
          </a:p>
        </p:txBody>
      </p:sp>
      <p:sp>
        <p:nvSpPr>
          <p:cNvPr id="3" name="Content Placeholder 2">
            <a:extLst>
              <a:ext uri="{FF2B5EF4-FFF2-40B4-BE49-F238E27FC236}">
                <a16:creationId xmlns:a16="http://schemas.microsoft.com/office/drawing/2014/main" id="{E3818145-F98B-509A-8EE0-2B396B7FA81A}"/>
              </a:ext>
            </a:extLst>
          </p:cNvPr>
          <p:cNvSpPr>
            <a:spLocks noGrp="1"/>
          </p:cNvSpPr>
          <p:nvPr>
            <p:ph idx="1"/>
          </p:nvPr>
        </p:nvSpPr>
        <p:spPr>
          <a:xfrm>
            <a:off x="446750" y="1282311"/>
            <a:ext cx="6535075" cy="4128002"/>
          </a:xfrm>
        </p:spPr>
        <p:txBody>
          <a:bodyPr numCol="1">
            <a:noAutofit/>
          </a:bodyPr>
          <a:lstStyle/>
          <a:p>
            <a:pPr marL="0" indent="0">
              <a:lnSpc>
                <a:spcPct val="107000"/>
              </a:lnSpc>
              <a:spcBef>
                <a:spcPts val="0"/>
              </a:spcBef>
              <a:spcAft>
                <a:spcPts val="800"/>
              </a:spcAft>
              <a:buNone/>
            </a:pPr>
            <a:r>
              <a:rPr lang="en-US" b="1" dirty="0">
                <a:solidFill>
                  <a:srgbClr val="489EB6"/>
                </a:solidFill>
                <a:latin typeface="Aptos" panose="020B0004020202020204" pitchFamily="34" charset="0"/>
              </a:rPr>
              <a:t>A Bond is a loan</a:t>
            </a:r>
          </a:p>
          <a:p>
            <a:pPr marL="0">
              <a:lnSpc>
                <a:spcPct val="107000"/>
              </a:lnSpc>
              <a:spcBef>
                <a:spcPts val="0"/>
              </a:spcBef>
              <a:spcAft>
                <a:spcPts val="800"/>
              </a:spcAft>
            </a:pPr>
            <a:r>
              <a:rPr lang="en-US" sz="2400" dirty="0">
                <a:solidFill>
                  <a:schemeClr val="tx1"/>
                </a:solidFill>
                <a:latin typeface="Aptos" panose="020B0004020202020204" pitchFamily="34" charset="0"/>
              </a:rPr>
              <a:t>A Bond is a certificate of indebtedness, between the </a:t>
            </a:r>
            <a:r>
              <a:rPr lang="en-US" sz="2400" i="1" dirty="0">
                <a:solidFill>
                  <a:schemeClr val="tx1"/>
                </a:solidFill>
                <a:latin typeface="Aptos" panose="020B0004020202020204" pitchFamily="34" charset="0"/>
              </a:rPr>
              <a:t>issuer</a:t>
            </a:r>
            <a:r>
              <a:rPr lang="en-US" sz="2400" dirty="0">
                <a:solidFill>
                  <a:schemeClr val="tx1"/>
                </a:solidFill>
                <a:latin typeface="Aptos" panose="020B0004020202020204" pitchFamily="34" charset="0"/>
              </a:rPr>
              <a:t> (borrower) and the </a:t>
            </a:r>
            <a:r>
              <a:rPr lang="en-US" sz="2400" i="1" dirty="0">
                <a:solidFill>
                  <a:schemeClr val="tx1"/>
                </a:solidFill>
                <a:latin typeface="Aptos" panose="020B0004020202020204" pitchFamily="34" charset="0"/>
              </a:rPr>
              <a:t>bondholder</a:t>
            </a:r>
            <a:r>
              <a:rPr lang="en-US" sz="2400" dirty="0">
                <a:solidFill>
                  <a:schemeClr val="tx1"/>
                </a:solidFill>
                <a:latin typeface="Aptos" panose="020B0004020202020204" pitchFamily="34" charset="0"/>
              </a:rPr>
              <a:t> (investor), i.e., a loan; a formal contract to repay borrowed money with interest at fixed intervals</a:t>
            </a:r>
            <a:r>
              <a:rPr lang="en-US" sz="2400" kern="100" dirty="0">
                <a:latin typeface="Aptos" panose="020B0004020202020204" pitchFamily="34" charset="0"/>
                <a:ea typeface="Aptos" panose="020B0004020202020204" pitchFamily="34" charset="0"/>
                <a:cs typeface="Times New Roman" panose="02020603050405020304" pitchFamily="18" charset="0"/>
              </a:rPr>
              <a:t>.</a:t>
            </a:r>
          </a:p>
          <a:p>
            <a:pPr marL="0">
              <a:lnSpc>
                <a:spcPct val="107000"/>
              </a:lnSpc>
              <a:spcBef>
                <a:spcPts val="0"/>
              </a:spcBef>
              <a:spcAft>
                <a:spcPts val="800"/>
              </a:spcAft>
            </a:pPr>
            <a:r>
              <a:rPr lang="en-US" sz="2400" kern="100" dirty="0">
                <a:latin typeface="Aptos" panose="020B0004020202020204" pitchFamily="34" charset="0"/>
                <a:ea typeface="Aptos" panose="020B0004020202020204" pitchFamily="34" charset="0"/>
                <a:cs typeface="Times New Roman" panose="02020603050405020304" pitchFamily="18" charset="0"/>
              </a:rPr>
              <a:t>Used to finance capital projects, equipment, and sometimes working capital, over the useful life of the asset. </a:t>
            </a:r>
          </a:p>
          <a:p>
            <a:pPr marL="0">
              <a:lnSpc>
                <a:spcPct val="107000"/>
              </a:lnSpc>
              <a:spcBef>
                <a:spcPts val="0"/>
              </a:spcBef>
              <a:spcAft>
                <a:spcPts val="800"/>
              </a:spcAft>
            </a:pPr>
            <a:r>
              <a:rPr lang="en-US" sz="2400" kern="100" dirty="0">
                <a:latin typeface="Aptos" panose="020B0004020202020204" pitchFamily="34" charset="0"/>
                <a:ea typeface="Aptos" panose="020B0004020202020204" pitchFamily="34" charset="0"/>
                <a:cs typeface="Times New Roman" panose="02020603050405020304" pitchFamily="18" charset="0"/>
              </a:rPr>
              <a:t>The Issuer (borrower) is obligated to repay the Purchaser (lender, investor, bond holder) the principal amount borrowed (par), plus interest.</a:t>
            </a:r>
          </a:p>
        </p:txBody>
      </p:sp>
      <p:pic>
        <p:nvPicPr>
          <p:cNvPr id="7" name="Picture 6">
            <a:extLst>
              <a:ext uri="{FF2B5EF4-FFF2-40B4-BE49-F238E27FC236}">
                <a16:creationId xmlns:a16="http://schemas.microsoft.com/office/drawing/2014/main" id="{5D7EDAE7-F08B-AA4F-1E0A-1E14C1ED09A8}"/>
              </a:ext>
            </a:extLst>
          </p:cNvPr>
          <p:cNvPicPr>
            <a:picLocks noChangeAspect="1"/>
          </p:cNvPicPr>
          <p:nvPr/>
        </p:nvPicPr>
        <p:blipFill>
          <a:blip r:embed="rId3"/>
          <a:stretch>
            <a:fillRect/>
          </a:stretch>
        </p:blipFill>
        <p:spPr>
          <a:xfrm>
            <a:off x="7535994" y="1728634"/>
            <a:ext cx="4091272" cy="3510116"/>
          </a:xfrm>
          <a:prstGeom prst="rect">
            <a:avLst/>
          </a:prstGeom>
        </p:spPr>
      </p:pic>
      <p:sp>
        <p:nvSpPr>
          <p:cNvPr id="5" name="Oval 4">
            <a:extLst>
              <a:ext uri="{FF2B5EF4-FFF2-40B4-BE49-F238E27FC236}">
                <a16:creationId xmlns:a16="http://schemas.microsoft.com/office/drawing/2014/main" id="{30E015BA-2FD5-115D-CBAA-E711F51185EE}"/>
              </a:ext>
            </a:extLst>
          </p:cNvPr>
          <p:cNvSpPr/>
          <p:nvPr/>
        </p:nvSpPr>
        <p:spPr>
          <a:xfrm>
            <a:off x="7166359" y="4034672"/>
            <a:ext cx="1072667" cy="1375641"/>
          </a:xfrm>
          <a:prstGeom prst="ellipse">
            <a:avLst/>
          </a:prstGeom>
          <a:solidFill>
            <a:schemeClr val="bg1"/>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56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2432" y="1063283"/>
            <a:ext cx="9889976" cy="1828389"/>
          </a:xfrm>
        </p:spPr>
        <p:txBody>
          <a:bodyPr>
            <a:noAutofit/>
          </a:bodyPr>
          <a:lstStyle/>
          <a:p>
            <a:pPr marL="302575" indent="-302575">
              <a:spcAft>
                <a:spcPts val="0"/>
              </a:spcAft>
            </a:pPr>
            <a:r>
              <a:rPr lang="en-US" sz="2400" dirty="0">
                <a:solidFill>
                  <a:schemeClr val="tx1"/>
                </a:solidFill>
                <a:latin typeface="Aptos" panose="020B0004020202020204" pitchFamily="34" charset="0"/>
              </a:rPr>
              <a:t>Sovereign Governments, e.g. the </a:t>
            </a:r>
            <a:r>
              <a:rPr lang="en-US" sz="2400" dirty="0">
                <a:latin typeface="Aptos" panose="020B0004020202020204" pitchFamily="34" charset="0"/>
              </a:rPr>
              <a:t>U.S. Government Treasury Bonds</a:t>
            </a:r>
          </a:p>
          <a:p>
            <a:pPr marL="302575" indent="-302575">
              <a:spcAft>
                <a:spcPts val="0"/>
              </a:spcAft>
            </a:pPr>
            <a:r>
              <a:rPr lang="en-US" sz="2400" dirty="0">
                <a:solidFill>
                  <a:schemeClr val="tx1"/>
                </a:solidFill>
                <a:latin typeface="Aptos" panose="020B0004020202020204" pitchFamily="34" charset="0"/>
              </a:rPr>
              <a:t>Mortgage Bonds </a:t>
            </a:r>
            <a:r>
              <a:rPr lang="en-US" sz="2400" dirty="0">
                <a:solidFill>
                  <a:schemeClr val="accent6"/>
                </a:solidFill>
                <a:latin typeface="Aptos" panose="020B0004020202020204" pitchFamily="34" charset="0"/>
              </a:rPr>
              <a:t>(GNMA, FNMA)</a:t>
            </a:r>
          </a:p>
          <a:p>
            <a:pPr marL="302575" indent="-302575">
              <a:spcAft>
                <a:spcPts val="0"/>
              </a:spcAft>
            </a:pPr>
            <a:r>
              <a:rPr lang="en-US" sz="2400" dirty="0">
                <a:solidFill>
                  <a:schemeClr val="tx1"/>
                </a:solidFill>
                <a:latin typeface="Aptos" panose="020B0004020202020204" pitchFamily="34" charset="0"/>
              </a:rPr>
              <a:t>Corporations issue </a:t>
            </a:r>
            <a:r>
              <a:rPr lang="en-US" sz="2400" dirty="0">
                <a:solidFill>
                  <a:schemeClr val="accent2">
                    <a:lumMod val="60000"/>
                    <a:lumOff val="40000"/>
                  </a:schemeClr>
                </a:solidFill>
                <a:latin typeface="Aptos" panose="020B0004020202020204" pitchFamily="34" charset="0"/>
              </a:rPr>
              <a:t>Corporate Bonds </a:t>
            </a:r>
            <a:r>
              <a:rPr lang="en-US" sz="2400" dirty="0">
                <a:solidFill>
                  <a:schemeClr val="tx1"/>
                </a:solidFill>
                <a:latin typeface="Aptos" panose="020B0004020202020204" pitchFamily="34" charset="0"/>
              </a:rPr>
              <a:t>as well as </a:t>
            </a:r>
            <a:r>
              <a:rPr lang="en-US" sz="2400" dirty="0">
                <a:solidFill>
                  <a:schemeClr val="accent2"/>
                </a:solidFill>
                <a:latin typeface="Aptos" panose="020B0004020202020204" pitchFamily="34" charset="0"/>
              </a:rPr>
              <a:t>Stocks</a:t>
            </a:r>
          </a:p>
          <a:p>
            <a:pPr marL="302575" indent="-302575">
              <a:spcAft>
                <a:spcPts val="0"/>
              </a:spcAft>
            </a:pPr>
            <a:r>
              <a:rPr lang="en-US" sz="2400" dirty="0">
                <a:solidFill>
                  <a:schemeClr val="tx1"/>
                </a:solidFill>
                <a:latin typeface="Aptos" panose="020B0004020202020204" pitchFamily="34" charset="0"/>
              </a:rPr>
              <a:t>Political Subdivisions (States, Cities, Counties) issue </a:t>
            </a:r>
            <a:r>
              <a:rPr lang="en-US" sz="2400" dirty="0">
                <a:solidFill>
                  <a:schemeClr val="accent4">
                    <a:lumMod val="50000"/>
                  </a:schemeClr>
                </a:solidFill>
                <a:latin typeface="Aptos" panose="020B0004020202020204" pitchFamily="34" charset="0"/>
              </a:rPr>
              <a:t>Municipal Bonds</a:t>
            </a:r>
          </a:p>
          <a:p>
            <a:pPr marL="302575" indent="-302575">
              <a:spcAft>
                <a:spcPts val="0"/>
              </a:spcAft>
            </a:pPr>
            <a:r>
              <a:rPr lang="en-US" sz="2400" dirty="0">
                <a:solidFill>
                  <a:schemeClr val="accent4">
                    <a:lumMod val="50000"/>
                  </a:schemeClr>
                </a:solidFill>
                <a:latin typeface="Aptos" panose="020B0004020202020204" pitchFamily="34" charset="0"/>
              </a:rPr>
              <a:t>Tax-exempt municipal bonds are unique to the United States</a:t>
            </a:r>
          </a:p>
        </p:txBody>
      </p:sp>
      <p:sp>
        <p:nvSpPr>
          <p:cNvPr id="7" name="Flowchart: Or 6"/>
          <p:cNvSpPr/>
          <p:nvPr/>
        </p:nvSpPr>
        <p:spPr>
          <a:xfrm>
            <a:off x="5138117" y="3640943"/>
            <a:ext cx="1875256" cy="1828389"/>
          </a:xfrm>
          <a:prstGeom prst="flowChartOr">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88" dirty="0"/>
              <a:t>U.S. Treasury</a:t>
            </a:r>
          </a:p>
          <a:p>
            <a:pPr algn="ctr"/>
            <a:r>
              <a:rPr lang="en-US" sz="1588" dirty="0"/>
              <a:t>$14 trillion</a:t>
            </a:r>
          </a:p>
        </p:txBody>
      </p:sp>
      <p:sp>
        <p:nvSpPr>
          <p:cNvPr id="11" name="Flowchart: Or 10"/>
          <p:cNvSpPr/>
          <p:nvPr/>
        </p:nvSpPr>
        <p:spPr>
          <a:xfrm>
            <a:off x="886968" y="3429000"/>
            <a:ext cx="3234399" cy="3035808"/>
          </a:xfrm>
          <a:prstGeom prst="flowChartOr">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88" dirty="0"/>
              <a:t>Stock Market</a:t>
            </a:r>
          </a:p>
          <a:p>
            <a:pPr algn="ctr"/>
            <a:r>
              <a:rPr lang="en-US" sz="1588" dirty="0"/>
              <a:t>Global Equity </a:t>
            </a:r>
          </a:p>
          <a:p>
            <a:pPr algn="ctr"/>
            <a:r>
              <a:rPr lang="en-US" sz="1588" dirty="0"/>
              <a:t>$62 trillion</a:t>
            </a:r>
          </a:p>
        </p:txBody>
      </p:sp>
      <p:sp>
        <p:nvSpPr>
          <p:cNvPr id="10" name="Flowchart: Or 9"/>
          <p:cNvSpPr/>
          <p:nvPr/>
        </p:nvSpPr>
        <p:spPr>
          <a:xfrm>
            <a:off x="3595232" y="4930973"/>
            <a:ext cx="935040" cy="890892"/>
          </a:xfrm>
          <a:prstGeom prst="flowChartOr">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35" dirty="0"/>
              <a:t>Corp. Bond</a:t>
            </a:r>
          </a:p>
          <a:p>
            <a:pPr algn="ctr"/>
            <a:r>
              <a:rPr lang="en-US" sz="1235" dirty="0"/>
              <a:t>$8.5 trillion</a:t>
            </a:r>
          </a:p>
        </p:txBody>
      </p:sp>
      <p:sp>
        <p:nvSpPr>
          <p:cNvPr id="9" name="Flowchart: Or 8"/>
          <p:cNvSpPr/>
          <p:nvPr/>
        </p:nvSpPr>
        <p:spPr>
          <a:xfrm>
            <a:off x="11061937" y="3766482"/>
            <a:ext cx="446870" cy="488725"/>
          </a:xfrm>
          <a:prstGeom prst="flowChartOr">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88" dirty="0"/>
              <a:t>M</a:t>
            </a:r>
          </a:p>
        </p:txBody>
      </p:sp>
      <p:sp>
        <p:nvSpPr>
          <p:cNvPr id="12" name="TextBox 11"/>
          <p:cNvSpPr txBox="1"/>
          <p:nvPr/>
        </p:nvSpPr>
        <p:spPr>
          <a:xfrm>
            <a:off x="9402805" y="3874541"/>
            <a:ext cx="1380186" cy="488724"/>
          </a:xfrm>
          <a:prstGeom prst="rect">
            <a:avLst/>
          </a:prstGeom>
          <a:ln>
            <a:solidFill>
              <a:schemeClr val="accent3"/>
            </a:solidFill>
          </a:ln>
        </p:spPr>
        <p:txBody>
          <a:bodyPr wrap="none" lIns="0" tIns="0" rIns="0" bIns="0" rtlCol="0">
            <a:spAutoFit/>
          </a:bodyPr>
          <a:lstStyle/>
          <a:p>
            <a:pPr algn="ctr"/>
            <a:r>
              <a:rPr lang="en-US" sz="1588" dirty="0"/>
              <a:t>Municipal Bonds</a:t>
            </a:r>
          </a:p>
          <a:p>
            <a:pPr algn="ctr"/>
            <a:r>
              <a:rPr lang="en-US" sz="1588" dirty="0"/>
              <a:t> $3.8 trillion</a:t>
            </a:r>
          </a:p>
        </p:txBody>
      </p:sp>
      <p:cxnSp>
        <p:nvCxnSpPr>
          <p:cNvPr id="14" name="Straight Arrow Connector 13"/>
          <p:cNvCxnSpPr>
            <a:cxnSpLocks/>
            <a:endCxn id="9" idx="2"/>
          </p:cNvCxnSpPr>
          <p:nvPr/>
        </p:nvCxnSpPr>
        <p:spPr>
          <a:xfrm flipV="1">
            <a:off x="10795415" y="4010845"/>
            <a:ext cx="266522" cy="8827"/>
          </a:xfrm>
          <a:prstGeom prst="straightConnector1">
            <a:avLst/>
          </a:prstGeom>
          <a:ln w="19050" cmpd="sng">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3C518A63-EB78-9328-157B-BCDC7EF1ED72}"/>
              </a:ext>
            </a:extLst>
          </p:cNvPr>
          <p:cNvGrpSpPr/>
          <p:nvPr/>
        </p:nvGrpSpPr>
        <p:grpSpPr>
          <a:xfrm>
            <a:off x="7516381" y="3746973"/>
            <a:ext cx="1516480" cy="1420869"/>
            <a:chOff x="8655604" y="3244087"/>
            <a:chExt cx="1516480" cy="1420869"/>
          </a:xfrm>
        </p:grpSpPr>
        <p:sp>
          <p:nvSpPr>
            <p:cNvPr id="8" name="Flowchart: Or 7"/>
            <p:cNvSpPr/>
            <p:nvPr/>
          </p:nvSpPr>
          <p:spPr>
            <a:xfrm>
              <a:off x="8809424" y="3244087"/>
              <a:ext cx="859652" cy="866872"/>
            </a:xfrm>
            <a:prstGeom prst="flowChartOr">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1" dirty="0"/>
            </a:p>
          </p:txBody>
        </p:sp>
        <p:sp>
          <p:nvSpPr>
            <p:cNvPr id="5" name="Rectangle 4"/>
            <p:cNvSpPr/>
            <p:nvPr/>
          </p:nvSpPr>
          <p:spPr>
            <a:xfrm>
              <a:off x="8655604" y="4110958"/>
              <a:ext cx="1516480" cy="553998"/>
            </a:xfrm>
            <a:prstGeom prst="rect">
              <a:avLst/>
            </a:prstGeom>
          </p:spPr>
          <p:txBody>
            <a:bodyPr wrap="square">
              <a:spAutoFit/>
            </a:bodyPr>
            <a:lstStyle/>
            <a:p>
              <a:pPr lvl="0" algn="ctr"/>
              <a:r>
                <a:rPr lang="en-US" sz="1235" dirty="0">
                  <a:solidFill>
                    <a:schemeClr val="accent1"/>
                  </a:solidFill>
                </a:rPr>
                <a:t>Mortgage </a:t>
              </a:r>
              <a:r>
                <a:rPr lang="en-US" sz="1412" dirty="0">
                  <a:solidFill>
                    <a:schemeClr val="accent1"/>
                  </a:solidFill>
                </a:rPr>
                <a:t>Bonds</a:t>
              </a:r>
            </a:p>
            <a:p>
              <a:pPr lvl="0" algn="ctr"/>
              <a:r>
                <a:rPr lang="en-US" sz="1588" dirty="0">
                  <a:solidFill>
                    <a:schemeClr val="accent1"/>
                  </a:solidFill>
                </a:rPr>
                <a:t>$8.9 trillion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6962" y="3455234"/>
              <a:ext cx="444576" cy="44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itle 1">
            <a:extLst>
              <a:ext uri="{FF2B5EF4-FFF2-40B4-BE49-F238E27FC236}">
                <a16:creationId xmlns:a16="http://schemas.microsoft.com/office/drawing/2014/main" id="{A2F02DCD-4621-5320-AF82-F8C696553678}"/>
              </a:ext>
            </a:extLst>
          </p:cNvPr>
          <p:cNvSpPr txBox="1">
            <a:spLocks/>
          </p:cNvSpPr>
          <p:nvPr/>
        </p:nvSpPr>
        <p:spPr>
          <a:xfrm>
            <a:off x="446748" y="314012"/>
            <a:ext cx="11745252" cy="762927"/>
          </a:xfrm>
          <a:prstGeom prst="rect">
            <a:avLst/>
          </a:prstGeom>
        </p:spPr>
        <p:txBody>
          <a:bodyPr vert="horz" lIns="91440" tIns="0" rIns="91440" bIns="0" rtlCol="0" anchor="t">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5000"/>
              </a:lnSpc>
            </a:pPr>
            <a:r>
              <a:rPr lang="en-US" sz="4000" b="1" dirty="0">
                <a:solidFill>
                  <a:srgbClr val="D6AC78"/>
                </a:solidFill>
                <a:latin typeface="Myriad Pro Light" panose="020B0403030403020204" pitchFamily="34" charset="0"/>
              </a:rPr>
              <a:t>The “Bond Market”</a:t>
            </a:r>
          </a:p>
        </p:txBody>
      </p:sp>
      <p:pic>
        <p:nvPicPr>
          <p:cNvPr id="16" name="Picture 2" descr="http://www.investmentnews.com/storyimage/CI/20100525/FREE/100529958/AR/0/Options_trading_retail_investors.jpg&amp;maxw=300&amp;q=85">
            <a:extLst>
              <a:ext uri="{FF2B5EF4-FFF2-40B4-BE49-F238E27FC236}">
                <a16:creationId xmlns:a16="http://schemas.microsoft.com/office/drawing/2014/main" id="{8171E4BB-7D3F-7774-A5BD-874737DF8BAA}"/>
              </a:ext>
            </a:extLst>
          </p:cNvPr>
          <p:cNvPicPr>
            <a:picLocks noChangeAspect="1" noChangeArrowheads="1"/>
          </p:cNvPicPr>
          <p:nvPr/>
        </p:nvPicPr>
        <p:blipFill>
          <a:blip r:embed="rId3" cstate="print"/>
          <a:srcRect/>
          <a:stretch>
            <a:fillRect/>
          </a:stretch>
        </p:blipFill>
        <p:spPr bwMode="auto">
          <a:xfrm>
            <a:off x="9224397" y="235719"/>
            <a:ext cx="2735171" cy="1868334"/>
          </a:xfrm>
          <a:prstGeom prst="roundRect">
            <a:avLst/>
          </a:prstGeom>
          <a:noFill/>
          <a:ln w="3175">
            <a:solidFill>
              <a:schemeClr val="tx1"/>
            </a:solidFill>
          </a:ln>
        </p:spPr>
      </p:pic>
    </p:spTree>
    <p:extLst>
      <p:ext uri="{BB962C8B-B14F-4D97-AF65-F5344CB8AC3E}">
        <p14:creationId xmlns:p14="http://schemas.microsoft.com/office/powerpoint/2010/main" val="1868294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7F4D-368D-521D-8587-868634CEAABA}"/>
              </a:ext>
            </a:extLst>
          </p:cNvPr>
          <p:cNvSpPr>
            <a:spLocks noGrp="1"/>
          </p:cNvSpPr>
          <p:nvPr>
            <p:ph type="title"/>
          </p:nvPr>
        </p:nvSpPr>
        <p:spPr>
          <a:xfrm>
            <a:off x="446750" y="430875"/>
            <a:ext cx="11745252" cy="762927"/>
          </a:xfrm>
        </p:spPr>
        <p:txBody>
          <a:bodyPr vert="horz" lIns="91440" tIns="0" rIns="91440" bIns="0" rtlCol="0" anchor="t">
            <a:noAutofit/>
          </a:bodyPr>
          <a:lstStyle/>
          <a:p>
            <a:pPr>
              <a:lnSpc>
                <a:spcPct val="125000"/>
              </a:lnSpc>
            </a:pPr>
            <a:r>
              <a:rPr lang="en-US" sz="4000" b="1" dirty="0">
                <a:solidFill>
                  <a:srgbClr val="D6AC78"/>
                </a:solidFill>
                <a:latin typeface="Myriad Pro Light" panose="020B0403030403020204" pitchFamily="34" charset="0"/>
              </a:rPr>
              <a:t>Municipal Bonds are “Tax-exempt”</a:t>
            </a:r>
          </a:p>
        </p:txBody>
      </p:sp>
      <p:sp>
        <p:nvSpPr>
          <p:cNvPr id="3" name="Content Placeholder 2">
            <a:extLst>
              <a:ext uri="{FF2B5EF4-FFF2-40B4-BE49-F238E27FC236}">
                <a16:creationId xmlns:a16="http://schemas.microsoft.com/office/drawing/2014/main" id="{E3818145-F98B-509A-8EE0-2B396B7FA81A}"/>
              </a:ext>
            </a:extLst>
          </p:cNvPr>
          <p:cNvSpPr>
            <a:spLocks noGrp="1"/>
          </p:cNvSpPr>
          <p:nvPr>
            <p:ph idx="1"/>
          </p:nvPr>
        </p:nvSpPr>
        <p:spPr>
          <a:xfrm>
            <a:off x="446749" y="1193805"/>
            <a:ext cx="10802495" cy="4741773"/>
          </a:xfrm>
        </p:spPr>
        <p:txBody>
          <a:bodyPr numCol="1">
            <a:noAutofit/>
          </a:bodyPr>
          <a:lstStyle/>
          <a:p>
            <a:pPr marL="342900" indent="-342900">
              <a:buFont typeface="Arial" panose="020B0604020202020204" pitchFamily="34" charset="0"/>
              <a:buChar char="•"/>
            </a:pPr>
            <a:r>
              <a:rPr lang="en-US" sz="2000" dirty="0">
                <a:latin typeface="Aptos" panose="020B0004020202020204" pitchFamily="34" charset="0"/>
              </a:rPr>
              <a:t>A municipal bond is issued by a US state or local government.</a:t>
            </a:r>
          </a:p>
          <a:p>
            <a:pPr marL="342900" indent="-342900">
              <a:buFont typeface="Arial" panose="020B0604020202020204" pitchFamily="34" charset="0"/>
              <a:buChar char="•"/>
            </a:pPr>
            <a:r>
              <a:rPr lang="en-US" sz="2000" dirty="0">
                <a:latin typeface="Aptos" panose="020B0004020202020204" pitchFamily="34" charset="0"/>
              </a:rPr>
              <a:t>The interest income that the investor receives on a municipal bond is not subject to Federal, State, or Local income taxes (pursuant to Federal Tax Law/IRS Regulations). </a:t>
            </a:r>
          </a:p>
          <a:p>
            <a:pPr marL="342900" indent="-342900">
              <a:buFont typeface="Arial" panose="020B0604020202020204" pitchFamily="34" charset="0"/>
              <a:buChar char="•"/>
            </a:pPr>
            <a:r>
              <a:rPr lang="en-US" sz="2000" dirty="0">
                <a:latin typeface="Aptos" panose="020B0004020202020204" pitchFamily="34" charset="0"/>
              </a:rPr>
              <a:t>Therefore, tax-exempt interest rates are typically lower than comparable taxable interest rates.</a:t>
            </a:r>
          </a:p>
          <a:p>
            <a:pPr marL="0" indent="0">
              <a:buNone/>
            </a:pPr>
            <a:r>
              <a:rPr lang="en-US" sz="2000" kern="100" dirty="0">
                <a:effectLst/>
                <a:latin typeface="Aptos Display" panose="020B0004020202020204" pitchFamily="34" charset="0"/>
                <a:ea typeface="Aptos" panose="020B0004020202020204" pitchFamily="34" charset="0"/>
                <a:cs typeface="Times New Roman" panose="02020603050405020304" pitchFamily="18" charset="0"/>
              </a:rPr>
              <a:t>	Example: </a:t>
            </a:r>
          </a:p>
          <a:p>
            <a:pPr marL="457189" lvl="1" indent="0">
              <a:buNone/>
            </a:pPr>
            <a:r>
              <a:rPr lang="en-US" sz="2000" i="1" kern="100" dirty="0">
                <a:solidFill>
                  <a:srgbClr val="489EB6"/>
                </a:solidFill>
                <a:effectLst/>
                <a:latin typeface="Aptos Display" panose="020B0004020202020204" pitchFamily="34" charset="0"/>
                <a:ea typeface="Aptos" panose="020B0004020202020204" pitchFamily="34" charset="0"/>
                <a:cs typeface="Times New Roman" panose="02020603050405020304" pitchFamily="18" charset="0"/>
              </a:rPr>
              <a:t>25% tax bracket - $1,000 taxable interest income = $750 of tax-exempt income. </a:t>
            </a:r>
          </a:p>
          <a:p>
            <a:pPr marL="457189" lvl="1" indent="0">
              <a:buNone/>
            </a:pPr>
            <a:r>
              <a:rPr lang="en-US" sz="2000" i="1" kern="100" dirty="0">
                <a:solidFill>
                  <a:srgbClr val="489EB6"/>
                </a:solidFill>
                <a:effectLst/>
                <a:latin typeface="Aptos Display" panose="020B0004020202020204" pitchFamily="34" charset="0"/>
                <a:ea typeface="Aptos" panose="020B0004020202020204" pitchFamily="34" charset="0"/>
                <a:cs typeface="Times New Roman" panose="02020603050405020304" pitchFamily="18" charset="0"/>
              </a:rPr>
              <a:t>10% taxable interest rate =&gt; 7.5% tax exempt interest rate, or more realistically 5% =&gt; 3.75%. </a:t>
            </a:r>
          </a:p>
          <a:p>
            <a:r>
              <a:rPr lang="en-US" sz="2000" kern="100" dirty="0">
                <a:effectLst/>
                <a:latin typeface="Aptos Display" panose="020B0004020202020204" pitchFamily="34" charset="0"/>
                <a:ea typeface="Aptos" panose="020B0004020202020204" pitchFamily="34" charset="0"/>
                <a:cs typeface="Times New Roman" panose="02020603050405020304" pitchFamily="18" charset="0"/>
              </a:rPr>
              <a:t>Tax-exempt bonds offer a lower borrowing cost than taxable bonds or a commercial loan. </a:t>
            </a:r>
          </a:p>
          <a:p>
            <a:pPr marL="342900" indent="-342900">
              <a:spcAft>
                <a:spcPts val="0"/>
              </a:spcAft>
              <a:buFont typeface="Arial" panose="020B0604020202020204" pitchFamily="34" charset="0"/>
              <a:buChar char="•"/>
            </a:pPr>
            <a:r>
              <a:rPr lang="en-US" sz="2000" b="1" dirty="0">
                <a:solidFill>
                  <a:srgbClr val="489EB6"/>
                </a:solidFill>
                <a:latin typeface="Aptos" panose="020B0004020202020204" pitchFamily="34" charset="0"/>
              </a:rPr>
              <a:t>What’s the catch? </a:t>
            </a:r>
            <a:r>
              <a:rPr lang="en-US" sz="2000" b="1" dirty="0">
                <a:latin typeface="Aptos" panose="020B0004020202020204" pitchFamily="34" charset="0"/>
              </a:rPr>
              <a:t>The IRS imposes restrictions and requirements on the proceeds and use of tax-exempt bonds. </a:t>
            </a:r>
          </a:p>
          <a:p>
            <a:pPr marL="342900" indent="-342900">
              <a:spcAft>
                <a:spcPts val="0"/>
              </a:spcAft>
              <a:buFont typeface="Arial" panose="020B0604020202020204" pitchFamily="34" charset="0"/>
              <a:buChar char="•"/>
            </a:pPr>
            <a:r>
              <a:rPr lang="en-US" sz="2000" dirty="0">
                <a:latin typeface="Aptos" panose="020B0004020202020204" pitchFamily="34" charset="0"/>
              </a:rPr>
              <a:t>Taxable Municipal bonds are sometimes issued.</a:t>
            </a:r>
          </a:p>
          <a:p>
            <a:pPr marL="342900" indent="-342900">
              <a:spcAft>
                <a:spcPts val="0"/>
              </a:spcAft>
              <a:buFont typeface="Arial" panose="020B0604020202020204" pitchFamily="34" charset="0"/>
              <a:buChar char="•"/>
            </a:pPr>
            <a:r>
              <a:rPr lang="en-US" sz="2000" dirty="0">
                <a:latin typeface="Aptos" panose="020B0004020202020204" pitchFamily="34" charset="0"/>
              </a:rPr>
              <a:t>U.S. Treasury Bonds and Corporate Bonds are not tax-exempt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Graphic 10" descr="No sign with solid fill">
            <a:extLst>
              <a:ext uri="{FF2B5EF4-FFF2-40B4-BE49-F238E27FC236}">
                <a16:creationId xmlns:a16="http://schemas.microsoft.com/office/drawing/2014/main" id="{90E29F30-141C-D21F-2E56-F7E0EEAB76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0953" y="4567053"/>
            <a:ext cx="2194283" cy="2194283"/>
          </a:xfrm>
          <a:prstGeom prst="rect">
            <a:avLst/>
          </a:prstGeom>
        </p:spPr>
      </p:pic>
      <p:sp>
        <p:nvSpPr>
          <p:cNvPr id="12" name="TextBox 11">
            <a:extLst>
              <a:ext uri="{FF2B5EF4-FFF2-40B4-BE49-F238E27FC236}">
                <a16:creationId xmlns:a16="http://schemas.microsoft.com/office/drawing/2014/main" id="{71479295-D9F2-203D-45A5-67A705B8EE89}"/>
              </a:ext>
            </a:extLst>
          </p:cNvPr>
          <p:cNvSpPr txBox="1"/>
          <p:nvPr/>
        </p:nvSpPr>
        <p:spPr>
          <a:xfrm>
            <a:off x="9054961" y="4778797"/>
            <a:ext cx="2194283" cy="1569660"/>
          </a:xfrm>
          <a:prstGeom prst="rect">
            <a:avLst/>
          </a:prstGeom>
          <a:noFill/>
        </p:spPr>
        <p:txBody>
          <a:bodyPr wrap="square" rtlCol="0">
            <a:spAutoFit/>
          </a:bodyPr>
          <a:lstStyle/>
          <a:p>
            <a:pPr algn="ctr"/>
            <a:r>
              <a:rPr lang="en-US" sz="4800" dirty="0">
                <a:solidFill>
                  <a:srgbClr val="FF0000"/>
                </a:solidFill>
              </a:rPr>
              <a:t>FREE LUNCH</a:t>
            </a:r>
          </a:p>
        </p:txBody>
      </p:sp>
    </p:spTree>
    <p:extLst>
      <p:ext uri="{BB962C8B-B14F-4D97-AF65-F5344CB8AC3E}">
        <p14:creationId xmlns:p14="http://schemas.microsoft.com/office/powerpoint/2010/main" val="3291610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AAECF9B-9158-852B-0BED-548D9D9185B6}"/>
              </a:ext>
            </a:extLst>
          </p:cNvPr>
          <p:cNvPicPr>
            <a:picLocks noGrp="1" noChangeAspect="1"/>
          </p:cNvPicPr>
          <p:nvPr>
            <p:ph idx="1"/>
          </p:nvPr>
        </p:nvPicPr>
        <p:blipFill>
          <a:blip r:embed="rId2"/>
          <a:stretch>
            <a:fillRect/>
          </a:stretch>
        </p:blipFill>
        <p:spPr>
          <a:xfrm>
            <a:off x="1931671" y="707895"/>
            <a:ext cx="8892273" cy="5153257"/>
          </a:xfrm>
          <a:prstGeom prst="rect">
            <a:avLst/>
          </a:prstGeom>
        </p:spPr>
      </p:pic>
      <p:sp>
        <p:nvSpPr>
          <p:cNvPr id="2" name="Oval 1">
            <a:extLst>
              <a:ext uri="{FF2B5EF4-FFF2-40B4-BE49-F238E27FC236}">
                <a16:creationId xmlns:a16="http://schemas.microsoft.com/office/drawing/2014/main" id="{EB574551-C356-5F2F-A51C-3531EFFEF419}"/>
              </a:ext>
            </a:extLst>
          </p:cNvPr>
          <p:cNvSpPr/>
          <p:nvPr/>
        </p:nvSpPr>
        <p:spPr>
          <a:xfrm>
            <a:off x="5513832" y="4083560"/>
            <a:ext cx="5541264" cy="2390391"/>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F94B200-331D-023E-1914-DF4BBFE5F86B}"/>
              </a:ext>
            </a:extLst>
          </p:cNvPr>
          <p:cNvSpPr txBox="1"/>
          <p:nvPr/>
        </p:nvSpPr>
        <p:spPr>
          <a:xfrm>
            <a:off x="3591040" y="2026396"/>
            <a:ext cx="3643562" cy="369332"/>
          </a:xfrm>
          <a:prstGeom prst="rect">
            <a:avLst/>
          </a:prstGeom>
          <a:noFill/>
        </p:spPr>
        <p:txBody>
          <a:bodyPr wrap="none" rtlCol="0">
            <a:spAutoFit/>
          </a:bodyPr>
          <a:lstStyle/>
          <a:p>
            <a:r>
              <a:rPr lang="en-US" dirty="0">
                <a:solidFill>
                  <a:srgbClr val="FF0000"/>
                </a:solidFill>
              </a:rPr>
              <a:t>$230,000/yr x 20 years = $4.6 million</a:t>
            </a:r>
          </a:p>
        </p:txBody>
      </p:sp>
    </p:spTree>
    <p:extLst>
      <p:ext uri="{BB962C8B-B14F-4D97-AF65-F5344CB8AC3E}">
        <p14:creationId xmlns:p14="http://schemas.microsoft.com/office/powerpoint/2010/main" val="2621480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7F4D-368D-521D-8587-868634CEAABA}"/>
              </a:ext>
            </a:extLst>
          </p:cNvPr>
          <p:cNvSpPr>
            <a:spLocks noGrp="1"/>
          </p:cNvSpPr>
          <p:nvPr>
            <p:ph type="title"/>
          </p:nvPr>
        </p:nvSpPr>
        <p:spPr>
          <a:xfrm>
            <a:off x="384918" y="377488"/>
            <a:ext cx="11745252" cy="762927"/>
          </a:xfrm>
        </p:spPr>
        <p:txBody>
          <a:bodyPr vert="horz" lIns="91440" tIns="0" rIns="91440" bIns="0" rtlCol="0" anchor="t">
            <a:noAutofit/>
          </a:bodyPr>
          <a:lstStyle/>
          <a:p>
            <a:pPr>
              <a:lnSpc>
                <a:spcPct val="125000"/>
              </a:lnSpc>
            </a:pPr>
            <a:r>
              <a:rPr lang="en-US" sz="4000" b="1" dirty="0">
                <a:solidFill>
                  <a:srgbClr val="D6AC78"/>
                </a:solidFill>
                <a:latin typeface="Myriad Pro Light" panose="020B0403030403020204" pitchFamily="34" charset="0"/>
              </a:rPr>
              <a:t>Types of Bonds</a:t>
            </a:r>
          </a:p>
        </p:txBody>
      </p:sp>
      <p:sp>
        <p:nvSpPr>
          <p:cNvPr id="3" name="Content Placeholder 2">
            <a:extLst>
              <a:ext uri="{FF2B5EF4-FFF2-40B4-BE49-F238E27FC236}">
                <a16:creationId xmlns:a16="http://schemas.microsoft.com/office/drawing/2014/main" id="{E3818145-F98B-509A-8EE0-2B396B7FA81A}"/>
              </a:ext>
            </a:extLst>
          </p:cNvPr>
          <p:cNvSpPr>
            <a:spLocks noGrp="1"/>
          </p:cNvSpPr>
          <p:nvPr>
            <p:ph idx="1"/>
          </p:nvPr>
        </p:nvSpPr>
        <p:spPr>
          <a:xfrm>
            <a:off x="384918" y="1285246"/>
            <a:ext cx="11422163" cy="4813802"/>
          </a:xfrm>
        </p:spPr>
        <p:txBody>
          <a:bodyPr numCol="1">
            <a:noAutofit/>
          </a:bodyPr>
          <a:lstStyle/>
          <a:p>
            <a:pPr marL="0" marR="0" indent="0">
              <a:lnSpc>
                <a:spcPct val="107000"/>
              </a:lnSpc>
              <a:spcBef>
                <a:spcPts val="0"/>
              </a:spcBef>
              <a:spcAft>
                <a:spcPts val="800"/>
              </a:spcAft>
              <a:buNone/>
            </a:pPr>
            <a:r>
              <a:rPr lang="en-US" sz="2000" b="1" dirty="0">
                <a:solidFill>
                  <a:srgbClr val="489EB6"/>
                </a:solidFill>
                <a:effectLst/>
                <a:latin typeface="Aptos" panose="020B0004020202020204" pitchFamily="34" charset="0"/>
                <a:ea typeface="Aptos" panose="020B0004020202020204" pitchFamily="34" charset="0"/>
                <a:cs typeface="Times New Roman" panose="02020603050405020304" pitchFamily="18" charset="0"/>
              </a:rPr>
              <a:t>Security Pledge – what secures the repayment of the loan</a:t>
            </a:r>
            <a:endParaRPr lang="en-US" sz="2000" kern="100" dirty="0">
              <a:solidFill>
                <a:srgbClr val="489EB6"/>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General Obligation – “full faith and credit,” unsecured, all available resources pledged to repay.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Revenue – </a:t>
            </a:r>
            <a:r>
              <a:rPr lang="en-US" sz="1800" kern="100" dirty="0" err="1">
                <a:latin typeface="Aptos" panose="020B0004020202020204" pitchFamily="34" charset="0"/>
                <a:ea typeface="Aptos" panose="020B0004020202020204" pitchFamily="34" charset="0"/>
                <a:cs typeface="Times New Roman" panose="02020603050405020304" pitchFamily="18" charset="0"/>
              </a:rPr>
              <a:t>s</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ecured,only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revenues “pledged” to repayment can be used to repay the bonds. Project finance </a:t>
            </a:r>
          </a:p>
          <a:p>
            <a:pPr marL="0" marR="0" indent="0">
              <a:lnSpc>
                <a:spcPct val="107000"/>
              </a:lnSpc>
              <a:spcBef>
                <a:spcPts val="0"/>
              </a:spcBef>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Example: </a:t>
            </a:r>
          </a:p>
          <a:p>
            <a:pPr marL="457189" lvl="1" indent="0">
              <a:lnSpc>
                <a:spcPct val="107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GO:  property taxes, “Constitution - first monies coming into the Treasury” </a:t>
            </a:r>
          </a:p>
          <a:p>
            <a:pPr marL="457189" lvl="1" indent="0">
              <a:lnSpc>
                <a:spcPct val="107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Revenue: water or electric utilities, toll roads, hospitals, universities, airports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GO Bonds typically have the highest credit quality and therefore the lowest interest rate</a:t>
            </a: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BUT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they require voter approval (Constitution or charter prohibits the incurrence of debt).</a:t>
            </a:r>
          </a:p>
          <a:p>
            <a:pPr marL="0" marR="0" indent="0">
              <a:lnSpc>
                <a:spcPct val="107000"/>
              </a:lnSpc>
              <a:spcBef>
                <a:spcPts val="0"/>
              </a:spcBef>
              <a:spcAft>
                <a:spcPts val="800"/>
              </a:spcAft>
              <a:buNone/>
            </a:pPr>
            <a:endParaRPr lang="en-US" sz="600" kern="100" dirty="0">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2000" b="1" kern="100" dirty="0">
                <a:solidFill>
                  <a:srgbClr val="489EB6"/>
                </a:solidFill>
                <a:effectLst/>
                <a:latin typeface="Aptos" panose="020B0004020202020204" pitchFamily="34" charset="0"/>
                <a:ea typeface="Aptos" panose="020B0004020202020204" pitchFamily="34" charset="0"/>
                <a:cs typeface="Times New Roman" panose="02020603050405020304" pitchFamily="18" charset="0"/>
              </a:rPr>
              <a:t>Debt Instruments</a:t>
            </a:r>
            <a:endParaRPr lang="en-US" sz="2000" kern="100" dirty="0">
              <a:solidFill>
                <a:srgbClr val="489EB6"/>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Long-term, fixed rate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bond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&gt; 5 years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Short-term, variable rate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note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commercial paper notes, fixed or floating interest rate – weekly, daily)  &lt; 5 years</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45100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
            <a:extLst>
              <a:ext uri="{FF2B5EF4-FFF2-40B4-BE49-F238E27FC236}">
                <a16:creationId xmlns:a16="http://schemas.microsoft.com/office/drawing/2014/main" id="{7A4F31FB-9EE8-41FE-BE1B-7F6BD7D54E79}"/>
              </a:ext>
            </a:extLst>
          </p:cNvPr>
          <p:cNvGraphicFramePr>
            <a:graphicFrameLocks noGrp="1"/>
          </p:cNvGraphicFramePr>
          <p:nvPr>
            <p:extLst>
              <p:ext uri="{D42A27DB-BD31-4B8C-83A1-F6EECF244321}">
                <p14:modId xmlns:p14="http://schemas.microsoft.com/office/powerpoint/2010/main" val="710440054"/>
              </p:ext>
            </p:extLst>
          </p:nvPr>
        </p:nvGraphicFramePr>
        <p:xfrm>
          <a:off x="1389888" y="1184565"/>
          <a:ext cx="8924548" cy="5242560"/>
        </p:xfrm>
        <a:graphic>
          <a:graphicData uri="http://schemas.openxmlformats.org/drawingml/2006/table">
            <a:tbl>
              <a:tblPr firstRow="1" bandRow="1">
                <a:tableStyleId>{6E25E649-3F16-4E02-A733-19D2CDBF48F0}</a:tableStyleId>
              </a:tblPr>
              <a:tblGrid>
                <a:gridCol w="2231137">
                  <a:extLst>
                    <a:ext uri="{9D8B030D-6E8A-4147-A177-3AD203B41FA5}">
                      <a16:colId xmlns:a16="http://schemas.microsoft.com/office/drawing/2014/main" val="3488693456"/>
                    </a:ext>
                  </a:extLst>
                </a:gridCol>
                <a:gridCol w="2231137">
                  <a:extLst>
                    <a:ext uri="{9D8B030D-6E8A-4147-A177-3AD203B41FA5}">
                      <a16:colId xmlns:a16="http://schemas.microsoft.com/office/drawing/2014/main" val="2213493274"/>
                    </a:ext>
                  </a:extLst>
                </a:gridCol>
                <a:gridCol w="2231137">
                  <a:extLst>
                    <a:ext uri="{9D8B030D-6E8A-4147-A177-3AD203B41FA5}">
                      <a16:colId xmlns:a16="http://schemas.microsoft.com/office/drawing/2014/main" val="3390412254"/>
                    </a:ext>
                  </a:extLst>
                </a:gridCol>
                <a:gridCol w="2231137">
                  <a:extLst>
                    <a:ext uri="{9D8B030D-6E8A-4147-A177-3AD203B41FA5}">
                      <a16:colId xmlns:a16="http://schemas.microsoft.com/office/drawing/2014/main" val="2393445005"/>
                    </a:ext>
                  </a:extLst>
                </a:gridCol>
              </a:tblGrid>
              <a:tr h="360823">
                <a:tc>
                  <a:txBody>
                    <a:bodyPr/>
                    <a:lstStyle/>
                    <a:p>
                      <a:r>
                        <a:rPr lang="en-US" dirty="0"/>
                        <a:t>Debt Feature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Most Common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Other Options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Even More Options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2737214"/>
                  </a:ext>
                </a:extLst>
              </a:tr>
              <a:tr h="1533496">
                <a:tc>
                  <a:txBody>
                    <a:bodyPr/>
                    <a:lstStyle/>
                    <a:p>
                      <a:r>
                        <a:rPr lang="en-US" b="1" dirty="0"/>
                        <a:t>Security Pledge /Legal 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General Obligation (e.g., Property Tax)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Revenue Bonds</a:t>
                      </a:r>
                    </a:p>
                    <a:p>
                      <a:r>
                        <a:rPr lang="en-US" sz="1600" dirty="0"/>
                        <a:t>(e.g. Utility, Toll Road, Airport)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Special Assessment, Sales Tax, Dedicated Revenues, TIF, Conduit Issues, Lease Revenue Bonds, Certificate of Participation*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4687673"/>
                  </a:ext>
                </a:extLst>
              </a:tr>
              <a:tr h="1082468">
                <a:tc>
                  <a:txBody>
                    <a:bodyPr/>
                    <a:lstStyle/>
                    <a:p>
                      <a:r>
                        <a:rPr lang="en-US" b="1" dirty="0"/>
                        <a:t>Tax Status</a:t>
                      </a:r>
                      <a:endParaRPr lang="en-US" sz="1600" b="0" dirty="0"/>
                    </a:p>
                    <a:p>
                      <a:r>
                        <a:rPr lang="en-US" sz="1600" b="0" dirty="0"/>
                        <a:t>(Typically determined by Use of Proceeds </a:t>
                      </a:r>
                      <a:r>
                        <a:rPr lang="en-US" sz="1600" b="0" i="1" u="sng" dirty="0"/>
                        <a:t>or</a:t>
                      </a:r>
                      <a:r>
                        <a:rPr lang="en-US" sz="1600" b="0" dirty="0"/>
                        <a:t> Specific Tax Law)</a:t>
                      </a:r>
                      <a:endParaRPr lang="en-US" sz="1600" b="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Tax Exempt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Taxable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Private Activity Bond (AMT), AMT, Tax Credit (BABs)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603299"/>
                  </a:ext>
                </a:extLst>
              </a:tr>
              <a:tr h="811851">
                <a:tc>
                  <a:txBody>
                    <a:bodyPr/>
                    <a:lstStyle/>
                    <a:p>
                      <a:r>
                        <a:rPr lang="en-US" b="1" dirty="0"/>
                        <a:t>Use of Proceeds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General Infrastructure for a Governmental 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Pension Obligation Bonds, OPEB, Working Capital, Private Partner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Bond Anticipation Notes, “Green” Bonds, Securitization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6867308"/>
                  </a:ext>
                </a:extLst>
              </a:tr>
              <a:tr h="571302">
                <a:tc>
                  <a:txBody>
                    <a:bodyPr/>
                    <a:lstStyle/>
                    <a:p>
                      <a:r>
                        <a:rPr lang="en-US" b="1" dirty="0"/>
                        <a:t>Debt Instrument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Fixed Rate</a:t>
                      </a:r>
                    </a:p>
                    <a:p>
                      <a:r>
                        <a:rPr lang="en-US" sz="1600" dirty="0"/>
                        <a:t>Long Term (Bonds)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Variable Rate</a:t>
                      </a:r>
                    </a:p>
                    <a:p>
                      <a:r>
                        <a:rPr lang="en-US" sz="1600" dirty="0"/>
                        <a:t>Short Term (Notes)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Commercial Paper, Swaps,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1918983"/>
                  </a:ext>
                </a:extLst>
              </a:tr>
              <a:tr h="811851">
                <a:tc>
                  <a:txBody>
                    <a:bodyPr/>
                    <a:lstStyle/>
                    <a:p>
                      <a:r>
                        <a:rPr lang="en-US" b="1" dirty="0"/>
                        <a:t>Method of Sale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Public: Negotiated Sale, Competitive Sale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Private: Private Placement, Bank Loan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Bond Banks (like SRF for Utilities), Federal Loan Programs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63013"/>
                  </a:ext>
                </a:extLst>
              </a:tr>
            </a:tbl>
          </a:graphicData>
        </a:graphic>
      </p:graphicFrame>
      <p:sp>
        <p:nvSpPr>
          <p:cNvPr id="7" name="Title 1">
            <a:extLst>
              <a:ext uri="{FF2B5EF4-FFF2-40B4-BE49-F238E27FC236}">
                <a16:creationId xmlns:a16="http://schemas.microsoft.com/office/drawing/2014/main" id="{CCE8A353-447A-77A0-2CE7-43E6A795DD97}"/>
              </a:ext>
            </a:extLst>
          </p:cNvPr>
          <p:cNvSpPr txBox="1">
            <a:spLocks/>
          </p:cNvSpPr>
          <p:nvPr/>
        </p:nvSpPr>
        <p:spPr>
          <a:xfrm>
            <a:off x="446750" y="430875"/>
            <a:ext cx="11745252" cy="762927"/>
          </a:xfrm>
          <a:prstGeom prst="rect">
            <a:avLst/>
          </a:prstGeom>
        </p:spPr>
        <p:txBody>
          <a:bodyPr vert="horz" lIns="91440" tIns="0" rIns="91440" bIns="0" rtlCol="0" anchor="t">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5000"/>
              </a:lnSpc>
            </a:pPr>
            <a:r>
              <a:rPr lang="en-US" sz="4000" b="1" dirty="0">
                <a:solidFill>
                  <a:srgbClr val="D6AC78"/>
                </a:solidFill>
                <a:latin typeface="Myriad Pro Light" panose="020B0403030403020204" pitchFamily="34" charset="0"/>
              </a:rPr>
              <a:t>General Types of Debt and Financing Tools</a:t>
            </a:r>
          </a:p>
        </p:txBody>
      </p:sp>
      <p:sp>
        <p:nvSpPr>
          <p:cNvPr id="2" name="Arrow: Right 1">
            <a:extLst>
              <a:ext uri="{FF2B5EF4-FFF2-40B4-BE49-F238E27FC236}">
                <a16:creationId xmlns:a16="http://schemas.microsoft.com/office/drawing/2014/main" id="{E56D55A8-0E88-6AEA-F4C4-9A738062DD9E}"/>
              </a:ext>
            </a:extLst>
          </p:cNvPr>
          <p:cNvSpPr/>
          <p:nvPr/>
        </p:nvSpPr>
        <p:spPr>
          <a:xfrm>
            <a:off x="685800" y="5879592"/>
            <a:ext cx="576072" cy="45719"/>
          </a:xfrm>
          <a:prstGeom prst="rightArrow">
            <a:avLst/>
          </a:prstGeom>
          <a:solidFill>
            <a:srgbClr val="FF0000"/>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389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7F4D-368D-521D-8587-868634CEAABA}"/>
              </a:ext>
            </a:extLst>
          </p:cNvPr>
          <p:cNvSpPr>
            <a:spLocks noGrp="1"/>
          </p:cNvSpPr>
          <p:nvPr>
            <p:ph type="title"/>
          </p:nvPr>
        </p:nvSpPr>
        <p:spPr>
          <a:xfrm>
            <a:off x="446750" y="430875"/>
            <a:ext cx="11745252" cy="762927"/>
          </a:xfrm>
        </p:spPr>
        <p:txBody>
          <a:bodyPr vert="horz" lIns="91440" tIns="0" rIns="91440" bIns="0" rtlCol="0" anchor="t">
            <a:noAutofit/>
          </a:bodyPr>
          <a:lstStyle/>
          <a:p>
            <a:pPr>
              <a:lnSpc>
                <a:spcPct val="125000"/>
              </a:lnSpc>
            </a:pPr>
            <a:r>
              <a:rPr lang="en-US" sz="4000" b="1" dirty="0">
                <a:solidFill>
                  <a:srgbClr val="D6AC78"/>
                </a:solidFill>
                <a:latin typeface="Myriad Pro Light" panose="020B0403030403020204" pitchFamily="34" charset="0"/>
              </a:rPr>
              <a:t>Typical use of Municipal Bonds</a:t>
            </a:r>
          </a:p>
        </p:txBody>
      </p:sp>
      <p:sp>
        <p:nvSpPr>
          <p:cNvPr id="3" name="Content Placeholder 2">
            <a:extLst>
              <a:ext uri="{FF2B5EF4-FFF2-40B4-BE49-F238E27FC236}">
                <a16:creationId xmlns:a16="http://schemas.microsoft.com/office/drawing/2014/main" id="{E3818145-F98B-509A-8EE0-2B396B7FA81A}"/>
              </a:ext>
            </a:extLst>
          </p:cNvPr>
          <p:cNvSpPr>
            <a:spLocks noGrp="1"/>
          </p:cNvSpPr>
          <p:nvPr>
            <p:ph idx="1"/>
          </p:nvPr>
        </p:nvSpPr>
        <p:spPr>
          <a:xfrm>
            <a:off x="446750" y="1364999"/>
            <a:ext cx="11227799" cy="4128002"/>
          </a:xfrm>
        </p:spPr>
        <p:txBody>
          <a:bodyPr numCol="1">
            <a:noAutofit/>
          </a:bodyPr>
          <a:lstStyle/>
          <a:p>
            <a:pPr marL="228606" marR="0" indent="-457200">
              <a:lnSpc>
                <a:spcPct val="107000"/>
              </a:lnSpc>
              <a:spcBef>
                <a:spcPts val="0"/>
              </a:spcBef>
              <a:spcAft>
                <a:spcPts val="800"/>
              </a:spcAft>
              <a:buFont typeface="+mj-lt"/>
              <a:buAutoNum type="arabicPeriod"/>
            </a:pPr>
            <a:r>
              <a:rPr lang="en-US" sz="2400" b="1" kern="100" dirty="0">
                <a:solidFill>
                  <a:srgbClr val="489EB6"/>
                </a:solidFill>
                <a:effectLst/>
                <a:latin typeface="Aptos" panose="020B0004020202020204" pitchFamily="34" charset="0"/>
                <a:ea typeface="Aptos" panose="020B0004020202020204" pitchFamily="34" charset="0"/>
                <a:cs typeface="Times New Roman" panose="02020603050405020304" pitchFamily="18" charset="0"/>
              </a:rPr>
              <a:t>Fund a Capital Project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(“New Money”) – to build a school, building, road, water infrastructure</a:t>
            </a:r>
          </a:p>
          <a:p>
            <a:pPr marL="228606" marR="0" indent="-457200">
              <a:lnSpc>
                <a:spcPct val="107000"/>
              </a:lnSpc>
              <a:spcBef>
                <a:spcPts val="0"/>
              </a:spcBef>
              <a:spcAft>
                <a:spcPts val="800"/>
              </a:spcAft>
              <a:buFont typeface="+mj-lt"/>
              <a:buAutoNum type="arabicPeriod"/>
            </a:pPr>
            <a:r>
              <a:rPr lang="en-US" sz="2400" b="1" kern="100" dirty="0">
                <a:solidFill>
                  <a:srgbClr val="489EB6"/>
                </a:solidFill>
                <a:effectLst/>
                <a:latin typeface="Aptos" panose="020B0004020202020204" pitchFamily="34" charset="0"/>
                <a:ea typeface="Aptos" panose="020B0004020202020204" pitchFamily="34" charset="0"/>
                <a:cs typeface="Times New Roman" panose="02020603050405020304" pitchFamily="18" charset="0"/>
              </a:rPr>
              <a:t>Refinance or</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400" b="1" kern="100" dirty="0">
                <a:solidFill>
                  <a:srgbClr val="489EB6"/>
                </a:solidFill>
                <a:latin typeface="Aptos" panose="020B0004020202020204" pitchFamily="34" charset="0"/>
                <a:ea typeface="Aptos" panose="020B0004020202020204" pitchFamily="34" charset="0"/>
                <a:cs typeface="Times New Roman" panose="02020603050405020304" pitchFamily="18" charset="0"/>
              </a:rPr>
              <a:t>“Refunding”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to a lower interest rate/different loan terms. Unlike your mortgage, which you can refinance/pay off at anytime, municipal bonds have a “10-year call feature” so you can’t pay them off for 10 years.</a:t>
            </a:r>
          </a:p>
          <a:p>
            <a:pPr marL="228606" marR="0" indent="-457200">
              <a:lnSpc>
                <a:spcPct val="107000"/>
              </a:lnSpc>
              <a:spcBef>
                <a:spcPts val="0"/>
              </a:spcBef>
              <a:spcAft>
                <a:spcPts val="800"/>
              </a:spcAft>
              <a:buFont typeface="+mj-lt"/>
              <a:buAutoNum type="arabicPeriod"/>
            </a:pPr>
            <a:r>
              <a:rPr lang="en-US" sz="2400" b="1" kern="100" dirty="0">
                <a:solidFill>
                  <a:srgbClr val="489EB6"/>
                </a:solidFill>
                <a:effectLst/>
                <a:latin typeface="Aptos" panose="020B0004020202020204" pitchFamily="34" charset="0"/>
                <a:ea typeface="Aptos" panose="020B0004020202020204" pitchFamily="34" charset="0"/>
                <a:cs typeface="Times New Roman" panose="02020603050405020304" pitchFamily="18" charset="0"/>
              </a:rPr>
              <a:t>Bond Banks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issue bonds and lend the proceeds to smaller governments or special programs (mortgages, student loans, infrastructure) to pass along lower borrowing cost and economies of scale.</a:t>
            </a:r>
          </a:p>
          <a:p>
            <a:pPr marL="228606" marR="0" indent="-457200">
              <a:lnSpc>
                <a:spcPct val="107000"/>
              </a:lnSpc>
              <a:spcBef>
                <a:spcPts val="0"/>
              </a:spcBef>
              <a:spcAft>
                <a:spcPts val="800"/>
              </a:spcAft>
              <a:buFont typeface="+mj-lt"/>
              <a:buAutoNum type="arabicPeriod"/>
            </a:pPr>
            <a:r>
              <a:rPr lang="en-US" sz="2400" b="1" kern="100" dirty="0">
                <a:solidFill>
                  <a:srgbClr val="489EB6"/>
                </a:solidFill>
                <a:effectLst/>
                <a:latin typeface="Aptos" panose="020B0004020202020204" pitchFamily="34" charset="0"/>
                <a:ea typeface="Aptos" panose="020B0004020202020204" pitchFamily="34" charset="0"/>
                <a:cs typeface="Times New Roman" panose="02020603050405020304" pitchFamily="18" charset="0"/>
              </a:rPr>
              <a:t>Working Capital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manage cash flow</a:t>
            </a:r>
          </a:p>
        </p:txBody>
      </p:sp>
    </p:spTree>
    <p:extLst>
      <p:ext uri="{BB962C8B-B14F-4D97-AF65-F5344CB8AC3E}">
        <p14:creationId xmlns:p14="http://schemas.microsoft.com/office/powerpoint/2010/main" val="2114287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1127</TotalTime>
  <Words>3697</Words>
  <Application>Microsoft Office PowerPoint</Application>
  <PresentationFormat>Widescreen</PresentationFormat>
  <Paragraphs>397</Paragraphs>
  <Slides>26</Slides>
  <Notes>17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26</vt:i4>
      </vt:variant>
    </vt:vector>
  </HeadingPairs>
  <TitlesOfParts>
    <vt:vector size="41" baseType="lpstr">
      <vt:lpstr>Aptos</vt:lpstr>
      <vt:lpstr>Aptos Display</vt:lpstr>
      <vt:lpstr>Arial</vt:lpstr>
      <vt:lpstr>Calibri</vt:lpstr>
      <vt:lpstr>Calibri Light</vt:lpstr>
      <vt:lpstr>CIDFont+F2</vt:lpstr>
      <vt:lpstr>Courier New</vt:lpstr>
      <vt:lpstr>HelveticaNeueLT Std</vt:lpstr>
      <vt:lpstr>Lato</vt:lpstr>
      <vt:lpstr>Myriad Pro</vt:lpstr>
      <vt:lpstr>Myriad Pro Light</vt:lpstr>
      <vt:lpstr>Segoe UI</vt:lpstr>
      <vt:lpstr>Times New Roman</vt:lpstr>
      <vt:lpstr>Wingdings</vt:lpstr>
      <vt:lpstr>Office Theme</vt:lpstr>
      <vt:lpstr>Bonds and Cash Flow TSABAA 45th Mid-Winter Conference  December 16, 2025</vt:lpstr>
      <vt:lpstr>Bonds and Cash Flow</vt:lpstr>
      <vt:lpstr>Part 1: What is a Bond? </vt:lpstr>
      <vt:lpstr>PowerPoint Presentation</vt:lpstr>
      <vt:lpstr>Municipal Bonds are “Tax-exempt”</vt:lpstr>
      <vt:lpstr>PowerPoint Presentation</vt:lpstr>
      <vt:lpstr>Types of Bonds</vt:lpstr>
      <vt:lpstr>PowerPoint Presentation</vt:lpstr>
      <vt:lpstr>Typical use of Municipal Bonds</vt:lpstr>
      <vt:lpstr>State of Texas Bond Programs</vt:lpstr>
      <vt:lpstr>State of Texas Debt in Perspective</vt:lpstr>
      <vt:lpstr>State of Texas Debt in Perspective</vt:lpstr>
      <vt:lpstr>Texas debt issuance 2025 year to date</vt:lpstr>
      <vt:lpstr>PowerPoint Presentation</vt:lpstr>
      <vt:lpstr>Federal Securities Law</vt:lpstr>
      <vt:lpstr>Federal Securities Law</vt:lpstr>
      <vt:lpstr>SEC Rule 10b-5: Anti-fraud provision </vt:lpstr>
      <vt:lpstr>SEC Rule 15(c) 2-12: Disclosure</vt:lpstr>
      <vt:lpstr>What is Material?</vt:lpstr>
      <vt:lpstr>What is Material?</vt:lpstr>
      <vt:lpstr>How does the State Comply with 15 (c ) 2-12</vt:lpstr>
      <vt:lpstr>The Bond Appendix</vt:lpstr>
      <vt:lpstr>Continuing Disclosure</vt:lpstr>
      <vt:lpstr>Part III: Working Capital - Cash Flow Forecasting</vt:lpstr>
      <vt:lpstr>Working Capital - Cash Flow Forecasting</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Erica Sebree</dc:creator>
  <cp:lastModifiedBy>Kimberly Edwards</cp:lastModifiedBy>
  <cp:revision>37</cp:revision>
  <dcterms:created xsi:type="dcterms:W3CDTF">2023-07-26T19:50:21Z</dcterms:created>
  <dcterms:modified xsi:type="dcterms:W3CDTF">2025-12-05T22:28:07Z</dcterms:modified>
</cp:coreProperties>
</file>