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0058400" cy="7772400"/>
  <p:notesSz cx="10058400" cy="7772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1" i="0">
                <a:solidFill>
                  <a:srgbClr val="131F5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31F56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65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059180"/>
            <a:ext cx="10058400" cy="603885"/>
          </a:xfrm>
          <a:custGeom>
            <a:avLst/>
            <a:gdLst/>
            <a:ahLst/>
            <a:cxnLst/>
            <a:rect l="l" t="t" r="r" b="b"/>
            <a:pathLst>
              <a:path w="10058400" h="603885">
                <a:moveTo>
                  <a:pt x="0" y="603503"/>
                </a:moveTo>
                <a:lnTo>
                  <a:pt x="10058400" y="603503"/>
                </a:lnTo>
                <a:lnTo>
                  <a:pt x="10058400" y="0"/>
                </a:lnTo>
                <a:lnTo>
                  <a:pt x="0" y="0"/>
                </a:lnTo>
                <a:lnTo>
                  <a:pt x="0" y="603503"/>
                </a:lnTo>
                <a:close/>
              </a:path>
            </a:pathLst>
          </a:custGeom>
          <a:solidFill>
            <a:srgbClr val="131F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1662683"/>
            <a:ext cx="10058400" cy="52069"/>
          </a:xfrm>
          <a:custGeom>
            <a:avLst/>
            <a:gdLst/>
            <a:ahLst/>
            <a:cxnLst/>
            <a:rect l="l" t="t" r="r" b="b"/>
            <a:pathLst>
              <a:path w="10058400" h="52069">
                <a:moveTo>
                  <a:pt x="0" y="51816"/>
                </a:moveTo>
                <a:lnTo>
                  <a:pt x="0" y="0"/>
                </a:lnTo>
                <a:lnTo>
                  <a:pt x="10058400" y="0"/>
                </a:lnTo>
                <a:lnTo>
                  <a:pt x="10058400" y="51816"/>
                </a:lnTo>
                <a:lnTo>
                  <a:pt x="0" y="51816"/>
                </a:lnTo>
                <a:close/>
              </a:path>
            </a:pathLst>
          </a:custGeom>
          <a:solidFill>
            <a:srgbClr val="57EB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rgbClr val="131F5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31F56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65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31F56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65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31F56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65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31F56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65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426207"/>
            <a:ext cx="10058400" cy="4290060"/>
          </a:xfrm>
          <a:custGeom>
            <a:avLst/>
            <a:gdLst/>
            <a:ahLst/>
            <a:cxnLst/>
            <a:rect l="l" t="t" r="r" b="b"/>
            <a:pathLst>
              <a:path w="10058400" h="4290059">
                <a:moveTo>
                  <a:pt x="0" y="4290060"/>
                </a:moveTo>
                <a:lnTo>
                  <a:pt x="10058400" y="4290060"/>
                </a:lnTo>
                <a:lnTo>
                  <a:pt x="10058400" y="0"/>
                </a:lnTo>
                <a:lnTo>
                  <a:pt x="0" y="0"/>
                </a:lnTo>
                <a:lnTo>
                  <a:pt x="0" y="4290060"/>
                </a:lnTo>
                <a:close/>
              </a:path>
            </a:pathLst>
          </a:custGeom>
          <a:solidFill>
            <a:srgbClr val="131F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1057655"/>
            <a:ext cx="10058400" cy="1316990"/>
          </a:xfrm>
          <a:custGeom>
            <a:avLst/>
            <a:gdLst/>
            <a:ahLst/>
            <a:cxnLst/>
            <a:rect l="l" t="t" r="r" b="b"/>
            <a:pathLst>
              <a:path w="10058400" h="1316989">
                <a:moveTo>
                  <a:pt x="0" y="1316735"/>
                </a:moveTo>
                <a:lnTo>
                  <a:pt x="10058400" y="1316735"/>
                </a:lnTo>
                <a:lnTo>
                  <a:pt x="10058400" y="0"/>
                </a:lnTo>
                <a:lnTo>
                  <a:pt x="0" y="0"/>
                </a:lnTo>
                <a:lnTo>
                  <a:pt x="0" y="13167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29940" y="1107948"/>
            <a:ext cx="3400043" cy="124663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397251"/>
            <a:ext cx="5204460" cy="431901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2374391"/>
            <a:ext cx="10058400" cy="3208020"/>
          </a:xfrm>
          <a:custGeom>
            <a:avLst/>
            <a:gdLst/>
            <a:ahLst/>
            <a:cxnLst/>
            <a:rect l="l" t="t" r="r" b="b"/>
            <a:pathLst>
              <a:path w="10058400" h="3208020">
                <a:moveTo>
                  <a:pt x="3991356" y="3156204"/>
                </a:moveTo>
                <a:lnTo>
                  <a:pt x="0" y="3156204"/>
                </a:lnTo>
                <a:lnTo>
                  <a:pt x="0" y="3208020"/>
                </a:lnTo>
                <a:lnTo>
                  <a:pt x="3991356" y="3208020"/>
                </a:lnTo>
                <a:lnTo>
                  <a:pt x="3991356" y="3156204"/>
                </a:lnTo>
                <a:close/>
              </a:path>
              <a:path w="10058400" h="3208020">
                <a:moveTo>
                  <a:pt x="10058400" y="0"/>
                </a:moveTo>
                <a:lnTo>
                  <a:pt x="0" y="0"/>
                </a:lnTo>
                <a:lnTo>
                  <a:pt x="0" y="51816"/>
                </a:lnTo>
                <a:lnTo>
                  <a:pt x="10058400" y="51816"/>
                </a:lnTo>
                <a:lnTo>
                  <a:pt x="10058400" y="0"/>
                </a:lnTo>
                <a:close/>
              </a:path>
            </a:pathLst>
          </a:custGeom>
          <a:solidFill>
            <a:srgbClr val="57EB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4652772" y="6653783"/>
            <a:ext cx="4300855" cy="0"/>
          </a:xfrm>
          <a:custGeom>
            <a:avLst/>
            <a:gdLst/>
            <a:ahLst/>
            <a:cxnLst/>
            <a:rect l="l" t="t" r="r" b="b"/>
            <a:pathLst>
              <a:path w="4300855" h="0">
                <a:moveTo>
                  <a:pt x="0" y="0"/>
                </a:moveTo>
                <a:lnTo>
                  <a:pt x="4300727" y="0"/>
                </a:lnTo>
              </a:path>
            </a:pathLst>
          </a:custGeom>
          <a:ln w="41148">
            <a:solidFill>
              <a:srgbClr val="57EBD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9715" y="1134915"/>
            <a:ext cx="9147810" cy="427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2816" y="1977328"/>
            <a:ext cx="9380220" cy="2176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1" i="0">
                <a:solidFill>
                  <a:srgbClr val="131F5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852542" y="6487113"/>
            <a:ext cx="147954" cy="141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131F56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65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hyperlink" Target="mailto:CAPPS.help@cpa.Texas.gov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0038" y="2701548"/>
            <a:ext cx="4727575" cy="3178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950" b="1">
                <a:solidFill>
                  <a:srgbClr val="FFFFFF"/>
                </a:solidFill>
                <a:latin typeface="Calibri"/>
                <a:cs typeface="Calibri"/>
              </a:rPr>
              <a:t>Updates</a:t>
            </a:r>
            <a:r>
              <a:rPr dirty="0" sz="3950" spc="-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5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395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5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9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50" spc="-10" b="1">
                <a:solidFill>
                  <a:srgbClr val="FFFFFF"/>
                </a:solidFill>
                <a:latin typeface="Calibri"/>
                <a:cs typeface="Calibri"/>
              </a:rPr>
              <a:t>State </a:t>
            </a:r>
            <a:r>
              <a:rPr dirty="0" sz="395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3950" spc="-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50" spc="-65" b="1">
                <a:solidFill>
                  <a:srgbClr val="FFFFFF"/>
                </a:solidFill>
                <a:latin typeface="Calibri"/>
                <a:cs typeface="Calibri"/>
              </a:rPr>
              <a:t>Texas</a:t>
            </a:r>
            <a:r>
              <a:rPr dirty="0" sz="395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50" spc="-10" b="1">
                <a:solidFill>
                  <a:srgbClr val="FFFFFF"/>
                </a:solidFill>
                <a:latin typeface="Calibri"/>
                <a:cs typeface="Calibri"/>
              </a:rPr>
              <a:t>Application </a:t>
            </a:r>
            <a:r>
              <a:rPr dirty="0" sz="3950" b="1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395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50" spc="-10" b="1">
                <a:solidFill>
                  <a:srgbClr val="FFFFFF"/>
                </a:solidFill>
                <a:latin typeface="Calibri"/>
                <a:cs typeface="Calibri"/>
              </a:rPr>
              <a:t>Employment: </a:t>
            </a:r>
            <a:r>
              <a:rPr dirty="0" sz="3950" b="1">
                <a:solidFill>
                  <a:srgbClr val="FFFFFF"/>
                </a:solidFill>
                <a:latin typeface="Calibri"/>
                <a:cs typeface="Calibri"/>
              </a:rPr>
              <a:t>CAPPS</a:t>
            </a:r>
            <a:r>
              <a:rPr dirty="0" sz="395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50" b="1">
                <a:solidFill>
                  <a:srgbClr val="FFFFFF"/>
                </a:solidFill>
                <a:latin typeface="Calibri"/>
                <a:cs typeface="Calibri"/>
              </a:rPr>
              <a:t>Recruit</a:t>
            </a:r>
            <a:r>
              <a:rPr dirty="0" sz="395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50" spc="-10" b="1">
                <a:solidFill>
                  <a:srgbClr val="FFFFFF"/>
                </a:solidFill>
                <a:latin typeface="Calibri"/>
                <a:cs typeface="Calibri"/>
              </a:rPr>
              <a:t>Impacts</a:t>
            </a:r>
            <a:endParaRPr sz="3950">
              <a:latin typeface="Calibri"/>
              <a:cs typeface="Calibri"/>
            </a:endParaRPr>
          </a:p>
          <a:p>
            <a:pPr algn="ctr" marL="160655">
              <a:lnSpc>
                <a:spcPct val="100000"/>
              </a:lnSpc>
              <a:spcBef>
                <a:spcPts val="1860"/>
              </a:spcBef>
            </a:pPr>
            <a:r>
              <a:rPr dirty="0" sz="3300" b="1">
                <a:solidFill>
                  <a:srgbClr val="FFFFFF"/>
                </a:solidFill>
                <a:latin typeface="Calibri"/>
                <a:cs typeface="Calibri"/>
              </a:rPr>
              <a:t>Dec.</a:t>
            </a:r>
            <a:r>
              <a:rPr dirty="0" sz="33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 b="1">
                <a:solidFill>
                  <a:srgbClr val="FFFFFF"/>
                </a:solidFill>
                <a:latin typeface="Calibri"/>
                <a:cs typeface="Calibri"/>
              </a:rPr>
              <a:t>17,</a:t>
            </a:r>
            <a:r>
              <a:rPr dirty="0" sz="33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 spc="-20" b="1">
                <a:solidFill>
                  <a:srgbClr val="FFFFFF"/>
                </a:solidFill>
                <a:latin typeface="Calibri"/>
                <a:cs typeface="Calibri"/>
              </a:rPr>
              <a:t>2026</a:t>
            </a:r>
            <a:endParaRPr sz="33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0476" y="5934455"/>
            <a:ext cx="1540763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90"/>
              <a:t>CAPPS</a:t>
            </a:r>
            <a:r>
              <a:rPr dirty="0" spc="-80"/>
              <a:t> </a:t>
            </a:r>
            <a:r>
              <a:rPr dirty="0" spc="-75"/>
              <a:t>Recruit</a:t>
            </a:r>
            <a:r>
              <a:rPr dirty="0" spc="-65"/>
              <a:t> </a:t>
            </a:r>
            <a:r>
              <a:rPr dirty="0" spc="-105"/>
              <a:t>(Taleo)</a:t>
            </a:r>
            <a:r>
              <a:rPr dirty="0" spc="-70"/>
              <a:t> </a:t>
            </a:r>
            <a:r>
              <a:rPr dirty="0" spc="-60"/>
              <a:t>Impacts </a:t>
            </a:r>
            <a:r>
              <a:rPr dirty="0"/>
              <a:t>–</a:t>
            </a:r>
            <a:r>
              <a:rPr dirty="0" spc="-40"/>
              <a:t> </a:t>
            </a:r>
            <a:r>
              <a:rPr dirty="0" spc="-85"/>
              <a:t>Effective</a:t>
            </a:r>
            <a:r>
              <a:rPr dirty="0" spc="-80"/>
              <a:t> </a:t>
            </a:r>
            <a:r>
              <a:rPr dirty="0" spc="-65"/>
              <a:t>Jan.</a:t>
            </a:r>
            <a:r>
              <a:rPr dirty="0" spc="-60"/>
              <a:t> </a:t>
            </a:r>
            <a:r>
              <a:rPr dirty="0"/>
              <a:t>23,</a:t>
            </a:r>
            <a:r>
              <a:rPr dirty="0" spc="-30"/>
              <a:t> </a:t>
            </a:r>
            <a:r>
              <a:rPr dirty="0" spc="-20"/>
              <a:t>2026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2816" y="1977328"/>
            <a:ext cx="8452485" cy="4451350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450" b="1">
                <a:solidFill>
                  <a:srgbClr val="131F56"/>
                </a:solidFill>
                <a:latin typeface="Calibri"/>
                <a:cs typeface="Calibri"/>
              </a:rPr>
              <a:t>Related</a:t>
            </a:r>
            <a:r>
              <a:rPr dirty="0" sz="1450" spc="70" b="1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131F56"/>
                </a:solidFill>
                <a:latin typeface="Calibri"/>
                <a:cs typeface="Calibri"/>
              </a:rPr>
              <a:t>CAPPS</a:t>
            </a:r>
            <a:r>
              <a:rPr dirty="0" sz="1450" spc="105" b="1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131F56"/>
                </a:solidFill>
                <a:latin typeface="Calibri"/>
                <a:cs typeface="Calibri"/>
              </a:rPr>
              <a:t>Service</a:t>
            </a:r>
            <a:r>
              <a:rPr dirty="0" sz="1450" spc="55" b="1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131F56"/>
                </a:solidFill>
                <a:latin typeface="Calibri"/>
                <a:cs typeface="Calibri"/>
              </a:rPr>
              <a:t>Desk</a:t>
            </a:r>
            <a:r>
              <a:rPr dirty="0" sz="1450" spc="85" b="1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 spc="-20" b="1">
                <a:solidFill>
                  <a:srgbClr val="131F56"/>
                </a:solidFill>
                <a:latin typeface="Calibri"/>
                <a:cs typeface="Calibri"/>
              </a:rPr>
              <a:t>SRs: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1450" b="1">
                <a:solidFill>
                  <a:srgbClr val="131F56"/>
                </a:solidFill>
                <a:latin typeface="Calibri"/>
                <a:cs typeface="Calibri"/>
              </a:rPr>
              <a:t>SR-69539</a:t>
            </a:r>
            <a:r>
              <a:rPr dirty="0" sz="1450" spc="65" b="1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–</a:t>
            </a:r>
            <a:r>
              <a:rPr dirty="0" sz="1450" spc="11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Accept</a:t>
            </a:r>
            <a:r>
              <a:rPr dirty="0" sz="1450" spc="9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Resume</a:t>
            </a:r>
            <a:r>
              <a:rPr dirty="0" sz="1450" spc="11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Attachments</a:t>
            </a:r>
            <a:r>
              <a:rPr dirty="0" sz="1450" spc="4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from</a:t>
            </a:r>
            <a:r>
              <a:rPr dirty="0" sz="1450" spc="8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WorkInTexas</a:t>
            </a:r>
            <a:r>
              <a:rPr dirty="0" sz="1450" spc="10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(interface</a:t>
            </a:r>
            <a:r>
              <a:rPr dirty="0" sz="1450" spc="9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131F56"/>
                </a:solidFill>
                <a:latin typeface="Calibri"/>
                <a:cs typeface="Calibri"/>
              </a:rPr>
              <a:t>updates)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450" b="1">
                <a:solidFill>
                  <a:srgbClr val="131F56"/>
                </a:solidFill>
                <a:latin typeface="Calibri"/>
                <a:cs typeface="Calibri"/>
              </a:rPr>
              <a:t>SR-69534</a:t>
            </a:r>
            <a:r>
              <a:rPr dirty="0" sz="1450" spc="50" b="1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–</a:t>
            </a:r>
            <a:r>
              <a:rPr dirty="0" sz="1450" spc="8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Update</a:t>
            </a:r>
            <a:r>
              <a:rPr dirty="0" sz="1450" spc="9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CAPPS</a:t>
            </a:r>
            <a:r>
              <a:rPr dirty="0" sz="1450" spc="5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Recruit</a:t>
            </a:r>
            <a:r>
              <a:rPr dirty="0" sz="1450" spc="9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SOTA</a:t>
            </a:r>
            <a:r>
              <a:rPr dirty="0" sz="1450" spc="6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(configuration</a:t>
            </a:r>
            <a:r>
              <a:rPr dirty="0" sz="1450" spc="114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131F56"/>
                </a:solidFill>
                <a:latin typeface="Calibri"/>
                <a:cs typeface="Calibri"/>
              </a:rPr>
              <a:t>changes)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dirty="0" sz="1450" b="1">
                <a:solidFill>
                  <a:srgbClr val="131F56"/>
                </a:solidFill>
                <a:latin typeface="Calibri"/>
                <a:cs typeface="Calibri"/>
              </a:rPr>
              <a:t>CAPPS</a:t>
            </a:r>
            <a:r>
              <a:rPr dirty="0" sz="1450" spc="100" b="1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131F56"/>
                </a:solidFill>
                <a:latin typeface="Calibri"/>
                <a:cs typeface="Calibri"/>
              </a:rPr>
              <a:t>Recruit</a:t>
            </a:r>
            <a:r>
              <a:rPr dirty="0" sz="1450" spc="70" b="1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131F56"/>
                </a:solidFill>
                <a:latin typeface="Calibri"/>
                <a:cs typeface="Calibri"/>
              </a:rPr>
              <a:t>will</a:t>
            </a:r>
            <a:r>
              <a:rPr dirty="0" sz="1450" spc="80" b="1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131F56"/>
                </a:solidFill>
                <a:latin typeface="Calibri"/>
                <a:cs typeface="Calibri"/>
              </a:rPr>
              <a:t>be</a:t>
            </a:r>
            <a:r>
              <a:rPr dirty="0" sz="1450" spc="95" b="1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131F56"/>
                </a:solidFill>
                <a:latin typeface="Calibri"/>
                <a:cs typeface="Calibri"/>
              </a:rPr>
              <a:t>updated</a:t>
            </a:r>
            <a:r>
              <a:rPr dirty="0" sz="1450" spc="90" b="1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 spc="-25" b="1">
                <a:solidFill>
                  <a:srgbClr val="131F56"/>
                </a:solidFill>
                <a:latin typeface="Calibri"/>
                <a:cs typeface="Calibri"/>
              </a:rPr>
              <a:t>to:</a:t>
            </a:r>
            <a:endParaRPr sz="1450">
              <a:latin typeface="Calibri"/>
              <a:cs typeface="Calibri"/>
            </a:endParaRPr>
          </a:p>
          <a:p>
            <a:pPr marL="248285" indent="-23558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248285" algn="l"/>
              </a:tabLst>
            </a:pP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Accept</a:t>
            </a:r>
            <a:r>
              <a:rPr dirty="0" sz="1450" spc="7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the</a:t>
            </a:r>
            <a:r>
              <a:rPr dirty="0" sz="1450" spc="7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resume</a:t>
            </a:r>
            <a:r>
              <a:rPr dirty="0" sz="1450" spc="5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provided</a:t>
            </a:r>
            <a:r>
              <a:rPr dirty="0" sz="1450" spc="7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via</a:t>
            </a:r>
            <a:r>
              <a:rPr dirty="0" sz="1450" spc="6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the</a:t>
            </a:r>
            <a:r>
              <a:rPr dirty="0" sz="1450" spc="5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WIT</a:t>
            </a:r>
            <a:r>
              <a:rPr dirty="0" sz="1450" spc="5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SOTA</a:t>
            </a:r>
            <a:r>
              <a:rPr dirty="0" sz="1450" spc="5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131F56"/>
                </a:solidFill>
                <a:latin typeface="Calibri"/>
                <a:cs typeface="Calibri"/>
              </a:rPr>
              <a:t>interface.</a:t>
            </a:r>
            <a:endParaRPr sz="1450">
              <a:latin typeface="Calibri"/>
              <a:cs typeface="Calibri"/>
            </a:endParaRPr>
          </a:p>
          <a:p>
            <a:pPr marL="248285" indent="-235585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248285" algn="l"/>
              </a:tabLst>
            </a:pP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Remove</a:t>
            </a:r>
            <a:r>
              <a:rPr dirty="0" sz="1450" spc="8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disqualification</a:t>
            </a:r>
            <a:r>
              <a:rPr dirty="0" sz="1450" spc="10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question</a:t>
            </a:r>
            <a:r>
              <a:rPr dirty="0" sz="1450" spc="6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content</a:t>
            </a:r>
            <a:r>
              <a:rPr dirty="0" sz="1450" spc="9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(17</a:t>
            </a:r>
            <a:r>
              <a:rPr dirty="0" sz="1450" spc="8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years</a:t>
            </a:r>
            <a:r>
              <a:rPr dirty="0" sz="1450" spc="7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of</a:t>
            </a:r>
            <a:r>
              <a:rPr dirty="0" sz="1450" spc="7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age</a:t>
            </a:r>
            <a:r>
              <a:rPr dirty="0" sz="1450" spc="10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and</a:t>
            </a:r>
            <a:r>
              <a:rPr dirty="0" sz="1450" spc="6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current/prior</a:t>
            </a:r>
            <a:r>
              <a:rPr dirty="0" sz="1450" spc="10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state</a:t>
            </a:r>
            <a:r>
              <a:rPr dirty="0" sz="1450" spc="4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employment</a:t>
            </a:r>
            <a:r>
              <a:rPr dirty="0" sz="1450" spc="7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131F56"/>
                </a:solidFill>
                <a:latin typeface="Calibri"/>
                <a:cs typeface="Calibri"/>
              </a:rPr>
              <a:t>questions).</a:t>
            </a:r>
            <a:endParaRPr sz="1450">
              <a:latin typeface="Calibri"/>
              <a:cs typeface="Calibri"/>
            </a:endParaRPr>
          </a:p>
          <a:p>
            <a:pPr marL="248285" indent="-235585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248285" algn="l"/>
              </a:tabLst>
            </a:pP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Condense</a:t>
            </a:r>
            <a:r>
              <a:rPr dirty="0" sz="1450" spc="8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all</a:t>
            </a:r>
            <a:r>
              <a:rPr dirty="0" sz="1450" spc="6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screening</a:t>
            </a:r>
            <a:r>
              <a:rPr dirty="0" sz="1450" spc="7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questions</a:t>
            </a:r>
            <a:r>
              <a:rPr dirty="0" sz="1450" spc="6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onto</a:t>
            </a:r>
            <a:r>
              <a:rPr dirty="0" sz="1450" spc="7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one</a:t>
            </a:r>
            <a:r>
              <a:rPr dirty="0" sz="1450" spc="6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page</a:t>
            </a:r>
            <a:r>
              <a:rPr dirty="0" sz="1450" spc="6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for</a:t>
            </a:r>
            <a:r>
              <a:rPr dirty="0" sz="1450" spc="6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the</a:t>
            </a:r>
            <a:r>
              <a:rPr dirty="0" sz="1450" spc="4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131F56"/>
                </a:solidFill>
                <a:latin typeface="Calibri"/>
                <a:cs typeface="Calibri"/>
              </a:rPr>
              <a:t>candidate.</a:t>
            </a:r>
            <a:endParaRPr sz="1450">
              <a:latin typeface="Calibri"/>
              <a:cs typeface="Calibri"/>
            </a:endParaRPr>
          </a:p>
          <a:p>
            <a:pPr marL="248285" indent="-235585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248285" algn="l"/>
              </a:tabLst>
            </a:pP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Streamline</a:t>
            </a:r>
            <a:r>
              <a:rPr dirty="0" sz="1450" spc="7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education,</a:t>
            </a:r>
            <a:r>
              <a:rPr dirty="0" sz="1450" spc="10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work</a:t>
            </a:r>
            <a:r>
              <a:rPr dirty="0" sz="1450" spc="8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experience,</a:t>
            </a:r>
            <a:r>
              <a:rPr dirty="0" sz="1450" spc="9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and</a:t>
            </a:r>
            <a:r>
              <a:rPr dirty="0" sz="1450" spc="9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certifications</a:t>
            </a:r>
            <a:r>
              <a:rPr dirty="0" sz="1450" spc="10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and</a:t>
            </a:r>
            <a:r>
              <a:rPr dirty="0" sz="1450" spc="8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licenses</a:t>
            </a:r>
            <a:r>
              <a:rPr dirty="0" sz="1450" spc="8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131F56"/>
                </a:solidFill>
                <a:latin typeface="Calibri"/>
                <a:cs typeface="Calibri"/>
              </a:rPr>
              <a:t>sections.</a:t>
            </a:r>
            <a:endParaRPr sz="1450">
              <a:latin typeface="Calibri"/>
              <a:cs typeface="Calibri"/>
            </a:endParaRPr>
          </a:p>
          <a:p>
            <a:pPr marL="248285" indent="-235585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248285" algn="l"/>
              </a:tabLst>
            </a:pP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Adjust</a:t>
            </a:r>
            <a:r>
              <a:rPr dirty="0" sz="1450" spc="2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online</a:t>
            </a:r>
            <a:r>
              <a:rPr dirty="0" sz="1450" spc="10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instructions</a:t>
            </a:r>
            <a:r>
              <a:rPr dirty="0" sz="1450" spc="6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to</a:t>
            </a:r>
            <a:r>
              <a:rPr dirty="0" sz="1450" spc="6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recommend</a:t>
            </a:r>
            <a:r>
              <a:rPr dirty="0" sz="1450" spc="8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uploading</a:t>
            </a:r>
            <a:r>
              <a:rPr dirty="0" sz="1450" spc="114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a</a:t>
            </a:r>
            <a:r>
              <a:rPr dirty="0" sz="1450" spc="6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131F56"/>
                </a:solidFill>
                <a:latin typeface="Calibri"/>
                <a:cs typeface="Calibri"/>
              </a:rPr>
              <a:t>resume.</a:t>
            </a:r>
            <a:endParaRPr sz="1450">
              <a:latin typeface="Calibri"/>
              <a:cs typeface="Calibri"/>
            </a:endParaRPr>
          </a:p>
          <a:p>
            <a:pPr marL="248285" indent="-235585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248285" algn="l"/>
              </a:tabLst>
            </a:pP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Adjust</a:t>
            </a:r>
            <a:r>
              <a:rPr dirty="0" sz="1450" spc="4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message</a:t>
            </a:r>
            <a:r>
              <a:rPr dirty="0" sz="1450" spc="5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template</a:t>
            </a:r>
            <a:r>
              <a:rPr dirty="0" sz="1450" spc="5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for</a:t>
            </a:r>
            <a:r>
              <a:rPr dirty="0" sz="1450" spc="10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CAPPS</a:t>
            </a:r>
            <a:r>
              <a:rPr dirty="0" sz="1450" spc="5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WIT</a:t>
            </a:r>
            <a:r>
              <a:rPr dirty="0" sz="1450" spc="7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candidate</a:t>
            </a:r>
            <a:r>
              <a:rPr dirty="0" sz="1450" spc="10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131F56"/>
                </a:solidFill>
                <a:latin typeface="Calibri"/>
                <a:cs typeface="Calibri"/>
              </a:rPr>
              <a:t>Instructions.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dirty="0" sz="1450" b="1">
                <a:solidFill>
                  <a:srgbClr val="131F56"/>
                </a:solidFill>
                <a:latin typeface="Calibri"/>
                <a:cs typeface="Calibri"/>
              </a:rPr>
              <a:t>CAPPS</a:t>
            </a:r>
            <a:r>
              <a:rPr dirty="0" sz="1450" spc="114" b="1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131F56"/>
                </a:solidFill>
                <a:latin typeface="Calibri"/>
                <a:cs typeface="Calibri"/>
              </a:rPr>
              <a:t>Recruit</a:t>
            </a:r>
            <a:r>
              <a:rPr dirty="0" sz="1450" spc="85" b="1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131F56"/>
                </a:solidFill>
                <a:latin typeface="Calibri"/>
                <a:cs typeface="Calibri"/>
              </a:rPr>
              <a:t>will</a:t>
            </a:r>
            <a:r>
              <a:rPr dirty="0" sz="1450" spc="90" b="1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131F56"/>
                </a:solidFill>
                <a:latin typeface="Calibri"/>
                <a:cs typeface="Calibri"/>
              </a:rPr>
              <a:t>continue</a:t>
            </a:r>
            <a:r>
              <a:rPr dirty="0" sz="1450" spc="90" b="1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 spc="-25" b="1">
                <a:solidFill>
                  <a:srgbClr val="131F56"/>
                </a:solidFill>
                <a:latin typeface="Calibri"/>
                <a:cs typeface="Calibri"/>
              </a:rPr>
              <a:t>to:</a:t>
            </a:r>
            <a:endParaRPr sz="1450">
              <a:latin typeface="Calibri"/>
              <a:cs typeface="Calibri"/>
            </a:endParaRPr>
          </a:p>
          <a:p>
            <a:pPr marL="248285" indent="-235585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248285" algn="l"/>
              </a:tabLst>
            </a:pP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Optionally</a:t>
            </a:r>
            <a:r>
              <a:rPr dirty="0" sz="1450" spc="6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accept</a:t>
            </a:r>
            <a:r>
              <a:rPr dirty="0" sz="1450" spc="7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a</a:t>
            </a:r>
            <a:r>
              <a:rPr dirty="0" sz="1450" spc="7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resume</a:t>
            </a:r>
            <a:r>
              <a:rPr dirty="0" sz="1450" spc="4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131F56"/>
                </a:solidFill>
                <a:latin typeface="Calibri"/>
                <a:cs typeface="Calibri"/>
              </a:rPr>
              <a:t>online.</a:t>
            </a:r>
            <a:endParaRPr sz="1450">
              <a:latin typeface="Calibri"/>
              <a:cs typeface="Calibri"/>
            </a:endParaRPr>
          </a:p>
          <a:p>
            <a:pPr marL="248285" indent="-235585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248285" algn="l"/>
              </a:tabLst>
            </a:pP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Default</a:t>
            </a:r>
            <a:r>
              <a:rPr dirty="0" sz="1450" spc="8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the</a:t>
            </a:r>
            <a:r>
              <a:rPr dirty="0" sz="1450" spc="8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standard</a:t>
            </a:r>
            <a:r>
              <a:rPr dirty="0" sz="1450" spc="6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pre-screening</a:t>
            </a:r>
            <a:r>
              <a:rPr dirty="0" sz="1450" spc="7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questions</a:t>
            </a:r>
            <a:r>
              <a:rPr dirty="0" sz="1450" spc="5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on</a:t>
            </a:r>
            <a:r>
              <a:rPr dirty="0" sz="1450" spc="7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the</a:t>
            </a:r>
            <a:r>
              <a:rPr dirty="0" sz="1450" spc="6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job</a:t>
            </a:r>
            <a:r>
              <a:rPr dirty="0" sz="1450" spc="7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requisition</a:t>
            </a:r>
            <a:r>
              <a:rPr dirty="0" sz="1450" spc="8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(may</a:t>
            </a:r>
            <a:r>
              <a:rPr dirty="0" sz="1450" spc="5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be</a:t>
            </a:r>
            <a:r>
              <a:rPr dirty="0" sz="1450" spc="8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removed</a:t>
            </a:r>
            <a:r>
              <a:rPr dirty="0" sz="1450" spc="70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by</a:t>
            </a:r>
            <a:r>
              <a:rPr dirty="0" sz="1450" spc="7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31F56"/>
                </a:solidFill>
                <a:latin typeface="Calibri"/>
                <a:cs typeface="Calibri"/>
              </a:rPr>
              <a:t>the</a:t>
            </a:r>
            <a:r>
              <a:rPr dirty="0" sz="1450" spc="45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131F56"/>
                </a:solidFill>
                <a:latin typeface="Calibri"/>
                <a:cs typeface="Calibri"/>
              </a:rPr>
              <a:t>agency).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dirty="0" sz="1450" b="1">
                <a:solidFill>
                  <a:srgbClr val="131F56"/>
                </a:solidFill>
                <a:latin typeface="Calibri"/>
                <a:cs typeface="Calibri"/>
              </a:rPr>
              <a:t>Agencies</a:t>
            </a:r>
            <a:r>
              <a:rPr dirty="0" sz="1450" spc="90" b="1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131F56"/>
                </a:solidFill>
                <a:latin typeface="Calibri"/>
                <a:cs typeface="Calibri"/>
              </a:rPr>
              <a:t>may</a:t>
            </a:r>
            <a:r>
              <a:rPr dirty="0" sz="1450" spc="120" b="1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131F56"/>
                </a:solidFill>
                <a:latin typeface="Calibri"/>
                <a:cs typeface="Calibri"/>
              </a:rPr>
              <a:t>access</a:t>
            </a:r>
            <a:r>
              <a:rPr dirty="0" sz="1450" spc="110" b="1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131F56"/>
                </a:solidFill>
                <a:latin typeface="Calibri"/>
                <a:cs typeface="Calibri"/>
              </a:rPr>
              <a:t>responses</a:t>
            </a:r>
            <a:r>
              <a:rPr dirty="0" sz="1450" spc="70" b="1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131F56"/>
                </a:solidFill>
                <a:latin typeface="Calibri"/>
                <a:cs typeface="Calibri"/>
              </a:rPr>
              <a:t>to</a:t>
            </a:r>
            <a:r>
              <a:rPr dirty="0" sz="1450" spc="135" b="1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131F56"/>
                </a:solidFill>
                <a:latin typeface="Calibri"/>
                <a:cs typeface="Calibri"/>
              </a:rPr>
              <a:t>prior</a:t>
            </a:r>
            <a:r>
              <a:rPr dirty="0" sz="1450" spc="75" b="1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131F56"/>
                </a:solidFill>
                <a:latin typeface="Calibri"/>
                <a:cs typeface="Calibri"/>
              </a:rPr>
              <a:t>disqualification</a:t>
            </a:r>
            <a:r>
              <a:rPr dirty="0" sz="1450" spc="114" b="1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131F56"/>
                </a:solidFill>
                <a:latin typeface="Calibri"/>
                <a:cs typeface="Calibri"/>
              </a:rPr>
              <a:t>questions</a:t>
            </a:r>
            <a:r>
              <a:rPr dirty="0" sz="1450" spc="90" b="1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131F56"/>
                </a:solidFill>
                <a:latin typeface="Calibri"/>
                <a:cs typeface="Calibri"/>
              </a:rPr>
              <a:t>through</a:t>
            </a:r>
            <a:r>
              <a:rPr dirty="0" sz="1450" spc="75" b="1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131F56"/>
                </a:solidFill>
                <a:latin typeface="Calibri"/>
                <a:cs typeface="Calibri"/>
              </a:rPr>
              <a:t>Oracle</a:t>
            </a:r>
            <a:r>
              <a:rPr dirty="0" sz="1450" spc="95" b="1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131F56"/>
                </a:solidFill>
                <a:latin typeface="Calibri"/>
                <a:cs typeface="Calibri"/>
              </a:rPr>
              <a:t>Analytics</a:t>
            </a:r>
            <a:r>
              <a:rPr dirty="0" sz="1450" spc="114" b="1">
                <a:solidFill>
                  <a:srgbClr val="131F56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131F56"/>
                </a:solidFill>
                <a:latin typeface="Calibri"/>
                <a:cs typeface="Calibri"/>
              </a:rPr>
              <a:t>reports.</a:t>
            </a:r>
            <a:endParaRPr sz="14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5771" y="1162812"/>
            <a:ext cx="382524" cy="38557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65"/>
              </a:lnSpc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90"/>
              <a:t>CAPPS</a:t>
            </a:r>
            <a:r>
              <a:rPr dirty="0" spc="-65"/>
              <a:t> </a:t>
            </a:r>
            <a:r>
              <a:rPr dirty="0" spc="-75"/>
              <a:t>Recruit</a:t>
            </a:r>
            <a:r>
              <a:rPr dirty="0" spc="-55"/>
              <a:t> </a:t>
            </a:r>
            <a:r>
              <a:rPr dirty="0" spc="-85"/>
              <a:t>(PeopleSoft</a:t>
            </a:r>
            <a:r>
              <a:rPr dirty="0" spc="-55"/>
              <a:t> </a:t>
            </a:r>
            <a:r>
              <a:rPr dirty="0" spc="-130"/>
              <a:t>TAM/CG)</a:t>
            </a:r>
            <a:r>
              <a:rPr dirty="0" spc="-55"/>
              <a:t> </a:t>
            </a:r>
            <a:r>
              <a:rPr dirty="0" spc="-65"/>
              <a:t>Impacts</a:t>
            </a:r>
            <a:r>
              <a:rPr dirty="0" spc="-50"/>
              <a:t> </a:t>
            </a:r>
            <a:r>
              <a:rPr dirty="0"/>
              <a:t>–</a:t>
            </a:r>
            <a:r>
              <a:rPr dirty="0" spc="-25"/>
              <a:t> </a:t>
            </a:r>
            <a:r>
              <a:rPr dirty="0" spc="-90"/>
              <a:t>Effective</a:t>
            </a:r>
            <a:r>
              <a:rPr dirty="0" spc="-45"/>
              <a:t> </a:t>
            </a:r>
            <a:r>
              <a:rPr dirty="0" spc="-60"/>
              <a:t>Jun.</a:t>
            </a:r>
            <a:r>
              <a:rPr dirty="0" spc="-20"/>
              <a:t> </a:t>
            </a:r>
            <a:r>
              <a:rPr dirty="0"/>
              <a:t>29,</a:t>
            </a:r>
            <a:r>
              <a:rPr dirty="0" spc="-45"/>
              <a:t> </a:t>
            </a:r>
            <a:r>
              <a:rPr dirty="0" spc="-20"/>
              <a:t>2026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00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/>
              <a:t>Related</a:t>
            </a:r>
            <a:r>
              <a:rPr dirty="0" spc="70"/>
              <a:t> </a:t>
            </a:r>
            <a:r>
              <a:rPr dirty="0"/>
              <a:t>CAPPS</a:t>
            </a:r>
            <a:r>
              <a:rPr dirty="0" spc="105"/>
              <a:t> </a:t>
            </a:r>
            <a:r>
              <a:rPr dirty="0"/>
              <a:t>Service</a:t>
            </a:r>
            <a:r>
              <a:rPr dirty="0" spc="55"/>
              <a:t> </a:t>
            </a:r>
            <a:r>
              <a:rPr dirty="0"/>
              <a:t>Desk</a:t>
            </a:r>
            <a:r>
              <a:rPr dirty="0" spc="85"/>
              <a:t> </a:t>
            </a:r>
            <a:r>
              <a:rPr dirty="0" spc="-20"/>
              <a:t>SRs:</a:t>
            </a: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/>
              <a:t>SR-66479</a:t>
            </a:r>
            <a:r>
              <a:rPr dirty="0" spc="30"/>
              <a:t> </a:t>
            </a:r>
            <a:r>
              <a:rPr dirty="0" b="0">
                <a:latin typeface="Calibri"/>
                <a:cs typeface="Calibri"/>
              </a:rPr>
              <a:t>–</a:t>
            </a:r>
            <a:r>
              <a:rPr dirty="0" spc="6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SOTA</a:t>
            </a:r>
            <a:r>
              <a:rPr dirty="0" spc="5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and</a:t>
            </a:r>
            <a:r>
              <a:rPr dirty="0" spc="8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Applicant</a:t>
            </a:r>
            <a:r>
              <a:rPr dirty="0" spc="7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EEO</a:t>
            </a:r>
            <a:r>
              <a:rPr dirty="0" spc="2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Data</a:t>
            </a:r>
            <a:r>
              <a:rPr dirty="0" spc="65" b="0">
                <a:latin typeface="Calibri"/>
                <a:cs typeface="Calibri"/>
              </a:rPr>
              <a:t> </a:t>
            </a:r>
            <a:r>
              <a:rPr dirty="0" spc="-20" b="0">
                <a:latin typeface="Calibri"/>
                <a:cs typeface="Calibri"/>
              </a:rPr>
              <a:t>Form</a:t>
            </a: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/>
              <a:t>SR-66350</a:t>
            </a:r>
            <a:r>
              <a:rPr dirty="0" spc="30"/>
              <a:t> </a:t>
            </a:r>
            <a:r>
              <a:rPr dirty="0" b="0">
                <a:latin typeface="Calibri"/>
                <a:cs typeface="Calibri"/>
              </a:rPr>
              <a:t>–</a:t>
            </a:r>
            <a:r>
              <a:rPr dirty="0" spc="7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WIT</a:t>
            </a:r>
            <a:r>
              <a:rPr dirty="0" spc="7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SOTA</a:t>
            </a:r>
            <a:r>
              <a:rPr dirty="0" spc="35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Interface</a:t>
            </a: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dirty="0"/>
              <a:t>CAPPS</a:t>
            </a:r>
            <a:r>
              <a:rPr dirty="0" spc="95"/>
              <a:t> </a:t>
            </a:r>
            <a:r>
              <a:rPr dirty="0"/>
              <a:t>Recruit</a:t>
            </a:r>
            <a:r>
              <a:rPr dirty="0" spc="65"/>
              <a:t> </a:t>
            </a:r>
            <a:r>
              <a:rPr dirty="0"/>
              <a:t>will</a:t>
            </a:r>
            <a:r>
              <a:rPr dirty="0" spc="70"/>
              <a:t> </a:t>
            </a:r>
            <a:r>
              <a:rPr dirty="0"/>
              <a:t>be</a:t>
            </a:r>
            <a:r>
              <a:rPr dirty="0" spc="90"/>
              <a:t> </a:t>
            </a:r>
            <a:r>
              <a:rPr dirty="0"/>
              <a:t>built</a:t>
            </a:r>
            <a:r>
              <a:rPr dirty="0" spc="60"/>
              <a:t> </a:t>
            </a:r>
            <a:r>
              <a:rPr dirty="0"/>
              <a:t>to</a:t>
            </a:r>
            <a:r>
              <a:rPr dirty="0" spc="85"/>
              <a:t> </a:t>
            </a:r>
            <a:r>
              <a:rPr dirty="0"/>
              <a:t>match</a:t>
            </a:r>
            <a:r>
              <a:rPr dirty="0" spc="65"/>
              <a:t> </a:t>
            </a:r>
            <a:r>
              <a:rPr dirty="0"/>
              <a:t>the</a:t>
            </a:r>
            <a:r>
              <a:rPr dirty="0" spc="70"/>
              <a:t> </a:t>
            </a:r>
            <a:r>
              <a:rPr dirty="0"/>
              <a:t>updated</a:t>
            </a:r>
            <a:r>
              <a:rPr dirty="0" spc="45"/>
              <a:t> </a:t>
            </a:r>
            <a:r>
              <a:rPr dirty="0" spc="-20"/>
              <a:t>SOTA</a:t>
            </a:r>
          </a:p>
          <a:p>
            <a:pPr marL="248285" indent="-23558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248285" algn="l"/>
              </a:tabLst>
            </a:pPr>
            <a:r>
              <a:rPr dirty="0" b="0">
                <a:latin typeface="Calibri"/>
                <a:cs typeface="Calibri"/>
              </a:rPr>
              <a:t>Will</a:t>
            </a:r>
            <a:r>
              <a:rPr dirty="0" spc="55" b="0">
                <a:latin typeface="Calibri"/>
                <a:cs typeface="Calibri"/>
              </a:rPr>
              <a:t> </a:t>
            </a:r>
            <a:r>
              <a:rPr dirty="0"/>
              <a:t>require</a:t>
            </a:r>
            <a:r>
              <a:rPr dirty="0" spc="40"/>
              <a:t> </a:t>
            </a:r>
            <a:r>
              <a:rPr dirty="0" b="0">
                <a:latin typeface="Calibri"/>
                <a:cs typeface="Calibri"/>
              </a:rPr>
              <a:t>a</a:t>
            </a:r>
            <a:r>
              <a:rPr dirty="0" spc="45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resume.</a:t>
            </a:r>
          </a:p>
          <a:p>
            <a:pPr marL="248285" indent="-235585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248285" algn="l"/>
              </a:tabLst>
            </a:pPr>
            <a:r>
              <a:rPr dirty="0" b="0">
                <a:latin typeface="Calibri"/>
                <a:cs typeface="Calibri"/>
              </a:rPr>
              <a:t>Former</a:t>
            </a:r>
            <a:r>
              <a:rPr dirty="0" spc="5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pre-screening</a:t>
            </a:r>
            <a:r>
              <a:rPr dirty="0" spc="8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questions</a:t>
            </a:r>
            <a:r>
              <a:rPr dirty="0" spc="6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will</a:t>
            </a:r>
            <a:r>
              <a:rPr dirty="0" spc="7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not</a:t>
            </a:r>
            <a:r>
              <a:rPr dirty="0" spc="9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be</a:t>
            </a:r>
            <a:r>
              <a:rPr dirty="0" spc="7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carried</a:t>
            </a:r>
            <a:r>
              <a:rPr dirty="0" spc="9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forward</a:t>
            </a:r>
            <a:r>
              <a:rPr dirty="0" spc="6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from</a:t>
            </a:r>
            <a:r>
              <a:rPr dirty="0" spc="7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Taleo</a:t>
            </a:r>
            <a:r>
              <a:rPr dirty="0" spc="7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(agencies</a:t>
            </a:r>
            <a:r>
              <a:rPr dirty="0" spc="8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may</a:t>
            </a:r>
            <a:r>
              <a:rPr dirty="0" spc="6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build</a:t>
            </a:r>
            <a:r>
              <a:rPr dirty="0" spc="7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their</a:t>
            </a:r>
            <a:r>
              <a:rPr dirty="0" spc="5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own</a:t>
            </a:r>
            <a:r>
              <a:rPr dirty="0" spc="6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question</a:t>
            </a:r>
            <a:r>
              <a:rPr dirty="0" spc="60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library).</a:t>
            </a:r>
          </a:p>
          <a:p>
            <a:pPr marL="248285" indent="-235585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248285" algn="l"/>
              </a:tabLst>
            </a:pPr>
            <a:r>
              <a:rPr dirty="0" b="0">
                <a:latin typeface="Calibri"/>
                <a:cs typeface="Calibri"/>
              </a:rPr>
              <a:t>Collect</a:t>
            </a:r>
            <a:r>
              <a:rPr dirty="0" spc="8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key</a:t>
            </a:r>
            <a:r>
              <a:rPr dirty="0" spc="7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education,</a:t>
            </a:r>
            <a:r>
              <a:rPr dirty="0" spc="10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work</a:t>
            </a:r>
            <a:r>
              <a:rPr dirty="0" spc="5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experience,</a:t>
            </a:r>
            <a:r>
              <a:rPr dirty="0" spc="7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and</a:t>
            </a:r>
            <a:r>
              <a:rPr dirty="0" spc="8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certifications</a:t>
            </a:r>
            <a:r>
              <a:rPr dirty="0" spc="7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and</a:t>
            </a:r>
            <a:r>
              <a:rPr dirty="0" spc="8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licenses</a:t>
            </a:r>
            <a:r>
              <a:rPr dirty="0" spc="75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information.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5771" y="1162812"/>
            <a:ext cx="382524" cy="38557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965"/>
              </a:lnSpc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1116" y="3183635"/>
            <a:ext cx="2596896" cy="18037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4248" y="5583410"/>
            <a:ext cx="1725295" cy="1082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>
                <a:solidFill>
                  <a:srgbClr val="FFFFFF"/>
                </a:solidFill>
                <a:latin typeface="Calibri"/>
                <a:cs typeface="Calibri"/>
              </a:rPr>
              <a:t>Rebecca</a:t>
            </a:r>
            <a:r>
              <a:rPr dirty="0" sz="11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Calibri"/>
                <a:cs typeface="Calibri"/>
              </a:rPr>
              <a:t>Kelly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150">
                <a:solidFill>
                  <a:srgbClr val="FFFFFF"/>
                </a:solidFill>
                <a:latin typeface="Calibri"/>
                <a:cs typeface="Calibri"/>
              </a:rPr>
              <a:t>CAPPS</a:t>
            </a:r>
            <a:r>
              <a:rPr dirty="0" sz="11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50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r>
              <a:rPr dirty="0" sz="11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Calibri"/>
                <a:cs typeface="Calibri"/>
              </a:rPr>
              <a:t>Analyst</a:t>
            </a:r>
            <a:endParaRPr sz="11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390"/>
              </a:spcBef>
            </a:pPr>
            <a:r>
              <a:rPr dirty="0" sz="1150">
                <a:solidFill>
                  <a:srgbClr val="FFFFFF"/>
                </a:solidFill>
                <a:latin typeface="Calibri"/>
                <a:cs typeface="Calibri"/>
              </a:rPr>
              <a:t>Contact CAPPS</a:t>
            </a:r>
            <a:r>
              <a:rPr dirty="0" sz="11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5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dirty="0" sz="11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Calibri"/>
                <a:cs typeface="Calibri"/>
              </a:rPr>
              <a:t>Desk: 512-463-</a:t>
            </a:r>
            <a:r>
              <a:rPr dirty="0" sz="1150" spc="-20">
                <a:solidFill>
                  <a:srgbClr val="FFFFFF"/>
                </a:solidFill>
                <a:latin typeface="Calibri"/>
                <a:cs typeface="Calibri"/>
              </a:rPr>
              <a:t>2277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150" spc="-1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CAPPS.help@cpa.Texas.gov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Rebecca Kelly</dc:creator>
  <dc:title>Microsoft PowerPoint - TSABAA Updates to SOTA CAPPS Recruit Impacts 121725.pptx</dc:title>
  <dcterms:created xsi:type="dcterms:W3CDTF">2025-12-17T13:05:05Z</dcterms:created>
  <dcterms:modified xsi:type="dcterms:W3CDTF">2025-12-17T13:05:05Z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2025-12-16T00:00:00Z</vt:filetime>
  </property>
  <property fmtid="{D5CDD505-2E9C-101B-9397-08002B2CF9AE}" pid="3" name="LastSaved">
    <vt:filetime>2025-12-17T00:00:00Z</vt:filetime>
  </property>
  <property fmtid="{D5CDD505-2E9C-101B-9397-08002B2CF9AE}" pid="4" name="Producer">
    <vt:lpwstr>Microsoft: Print To PDF</vt:lpwstr>
  </property>
</Properties>
</file>