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6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1970239"/>
            <a:ext cx="10437797" cy="32116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585831" y="1971233"/>
            <a:ext cx="1602980" cy="144254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0585831" y="609600"/>
            <a:ext cx="1603375" cy="1368425"/>
          </a:xfrm>
          <a:custGeom>
            <a:avLst/>
            <a:gdLst/>
            <a:ahLst/>
            <a:cxnLst/>
            <a:rect l="l" t="t" r="r" b="b"/>
            <a:pathLst>
              <a:path w="1603375" h="1368425">
                <a:moveTo>
                  <a:pt x="1602994" y="0"/>
                </a:moveTo>
                <a:lnTo>
                  <a:pt x="0" y="0"/>
                </a:lnTo>
                <a:lnTo>
                  <a:pt x="0" y="1368196"/>
                </a:lnTo>
                <a:lnTo>
                  <a:pt x="1602994" y="1368196"/>
                </a:lnTo>
                <a:lnTo>
                  <a:pt x="1602994" y="0"/>
                </a:lnTo>
                <a:close/>
              </a:path>
            </a:pathLst>
          </a:custGeom>
          <a:solidFill>
            <a:srgbClr val="4188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927" y="2504235"/>
            <a:ext cx="7657465" cy="1567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1872" y="2484487"/>
            <a:ext cx="10760710" cy="3755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newSOTA@twc.texas.gov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823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242854"/>
            <a:ext cx="8968077" cy="2759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11716" y="4243844"/>
            <a:ext cx="3077104" cy="27693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708888" y="4390351"/>
            <a:ext cx="1129665" cy="1118235"/>
            <a:chOff x="708888" y="4390351"/>
            <a:chExt cx="1129665" cy="1118235"/>
          </a:xfrm>
        </p:grpSpPr>
        <p:sp>
          <p:nvSpPr>
            <p:cNvPr id="6" name="object 6"/>
            <p:cNvSpPr/>
            <p:nvPr/>
          </p:nvSpPr>
          <p:spPr>
            <a:xfrm>
              <a:off x="708888" y="4390351"/>
              <a:ext cx="1129665" cy="1118235"/>
            </a:xfrm>
            <a:custGeom>
              <a:avLst/>
              <a:gdLst/>
              <a:ahLst/>
              <a:cxnLst/>
              <a:rect l="l" t="t" r="r" b="b"/>
              <a:pathLst>
                <a:path w="1129664" h="1118235">
                  <a:moveTo>
                    <a:pt x="1129423" y="0"/>
                  </a:moveTo>
                  <a:lnTo>
                    <a:pt x="0" y="0"/>
                  </a:lnTo>
                  <a:lnTo>
                    <a:pt x="0" y="1117688"/>
                  </a:lnTo>
                  <a:lnTo>
                    <a:pt x="1129423" y="1117688"/>
                  </a:lnTo>
                  <a:lnTo>
                    <a:pt x="1129423" y="0"/>
                  </a:lnTo>
                  <a:close/>
                </a:path>
              </a:pathLst>
            </a:custGeom>
            <a:solidFill>
              <a:srgbClr val="85C54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4524" y="4501044"/>
              <a:ext cx="952930" cy="916126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0" y="2590088"/>
            <a:ext cx="9052560" cy="1660525"/>
          </a:xfrm>
          <a:custGeom>
            <a:avLst/>
            <a:gdLst/>
            <a:ahLst/>
            <a:cxnLst/>
            <a:rect l="l" t="t" r="r" b="b"/>
            <a:pathLst>
              <a:path w="9052560" h="1660525">
                <a:moveTo>
                  <a:pt x="9052560" y="0"/>
                </a:moveTo>
                <a:lnTo>
                  <a:pt x="0" y="0"/>
                </a:lnTo>
                <a:lnTo>
                  <a:pt x="0" y="1660525"/>
                </a:lnTo>
                <a:lnTo>
                  <a:pt x="9052560" y="1660525"/>
                </a:lnTo>
                <a:lnTo>
                  <a:pt x="9052560" y="0"/>
                </a:lnTo>
                <a:close/>
              </a:path>
            </a:pathLst>
          </a:custGeom>
          <a:solidFill>
            <a:srgbClr val="0051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r" marR="17145">
              <a:lnSpc>
                <a:spcPts val="6070"/>
              </a:lnSpc>
              <a:spcBef>
                <a:spcPts val="95"/>
              </a:spcBef>
            </a:pPr>
            <a:r>
              <a:rPr dirty="0"/>
              <a:t>Simplify</a:t>
            </a:r>
            <a:r>
              <a:rPr dirty="0" spc="-229"/>
              <a:t> </a:t>
            </a:r>
            <a:r>
              <a:rPr dirty="0"/>
              <a:t>State</a:t>
            </a:r>
            <a:r>
              <a:rPr dirty="0" spc="-229"/>
              <a:t> </a:t>
            </a:r>
            <a:r>
              <a:rPr dirty="0"/>
              <a:t>of</a:t>
            </a:r>
            <a:r>
              <a:rPr dirty="0" spc="-229"/>
              <a:t> </a:t>
            </a:r>
            <a:r>
              <a:rPr dirty="0" spc="-434"/>
              <a:t>T</a:t>
            </a:r>
            <a:r>
              <a:rPr dirty="0" spc="125"/>
              <a:t>e</a:t>
            </a:r>
            <a:r>
              <a:rPr dirty="0" spc="110"/>
              <a:t>x</a:t>
            </a:r>
            <a:r>
              <a:rPr dirty="0" spc="114"/>
              <a:t>a</a:t>
            </a:r>
            <a:r>
              <a:rPr dirty="0" spc="30"/>
              <a:t>s</a:t>
            </a:r>
          </a:p>
          <a:p>
            <a:pPr algn="r" marR="5080">
              <a:lnSpc>
                <a:spcPts val="6070"/>
              </a:lnSpc>
            </a:pPr>
            <a:r>
              <a:rPr dirty="0" spc="-10"/>
              <a:t>Application</a:t>
            </a:r>
          </a:p>
        </p:txBody>
      </p:sp>
      <p:sp>
        <p:nvSpPr>
          <p:cNvPr id="10" name="object 10"/>
          <p:cNvSpPr/>
          <p:nvPr/>
        </p:nvSpPr>
        <p:spPr>
          <a:xfrm>
            <a:off x="1838325" y="4394034"/>
            <a:ext cx="6986270" cy="1118235"/>
          </a:xfrm>
          <a:custGeom>
            <a:avLst/>
            <a:gdLst/>
            <a:ahLst/>
            <a:cxnLst/>
            <a:rect l="l" t="t" r="r" b="b"/>
            <a:pathLst>
              <a:path w="6986270" h="1118235">
                <a:moveTo>
                  <a:pt x="6986130" y="0"/>
                </a:moveTo>
                <a:lnTo>
                  <a:pt x="0" y="0"/>
                </a:lnTo>
                <a:lnTo>
                  <a:pt x="0" y="1117688"/>
                </a:lnTo>
                <a:lnTo>
                  <a:pt x="6986130" y="1117688"/>
                </a:lnTo>
                <a:lnTo>
                  <a:pt x="6986130" y="0"/>
                </a:lnTo>
                <a:close/>
              </a:path>
            </a:pathLst>
          </a:custGeom>
          <a:solidFill>
            <a:srgbClr val="85C5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08888" y="4394034"/>
            <a:ext cx="8115934" cy="1118235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marL="3007995">
              <a:lnSpc>
                <a:spcPct val="100000"/>
              </a:lnSpc>
              <a:spcBef>
                <a:spcPts val="740"/>
              </a:spcBef>
            </a:pPr>
            <a:r>
              <a:rPr dirty="0" sz="3200" spc="-20">
                <a:latin typeface="Verdana"/>
                <a:cs typeface="Verdana"/>
              </a:rPr>
              <a:t>SOTA</a:t>
            </a:r>
            <a:r>
              <a:rPr dirty="0" sz="3200" spc="-254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Streamline</a:t>
            </a:r>
            <a:r>
              <a:rPr dirty="0" sz="3200" spc="-240">
                <a:latin typeface="Verdana"/>
                <a:cs typeface="Verdana"/>
              </a:rPr>
              <a:t> </a:t>
            </a:r>
            <a:r>
              <a:rPr dirty="0" sz="3200" spc="-10">
                <a:latin typeface="Verdana"/>
                <a:cs typeface="Verdana"/>
              </a:rPr>
              <a:t>Project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82100" y="2590076"/>
            <a:ext cx="3005455" cy="1660525"/>
          </a:xfrm>
          <a:prstGeom prst="rect">
            <a:avLst/>
          </a:prstGeom>
          <a:solidFill>
            <a:srgbClr val="4188B3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80"/>
              </a:spcBef>
            </a:pPr>
            <a:endParaRPr sz="1800">
              <a:latin typeface="Times New Roman"/>
              <a:cs typeface="Times New Roman"/>
            </a:endParaRPr>
          </a:p>
          <a:p>
            <a:pPr marL="1478280">
              <a:lnSpc>
                <a:spcPct val="100000"/>
              </a:lnSpc>
            </a:pPr>
            <a:r>
              <a:rPr dirty="0" sz="1800" spc="-10" b="1">
                <a:solidFill>
                  <a:srgbClr val="FFFFFF"/>
                </a:solidFill>
                <a:latin typeface="Open Sans"/>
                <a:cs typeface="Open Sans"/>
              </a:rPr>
              <a:t>12/15/2025</a:t>
            </a:r>
            <a:endParaRPr sz="180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0" y="609587"/>
            <a:ext cx="10438130" cy="1368425"/>
          </a:xfrm>
          <a:prstGeom prst="rect"/>
          <a:solidFill>
            <a:srgbClr val="005179"/>
          </a:solidFill>
        </p:spPr>
        <p:txBody>
          <a:bodyPr wrap="square" lIns="0" tIns="238125" rIns="0" bIns="0" rtlCol="0" vert="horz">
            <a:spAutoFit/>
          </a:bodyPr>
          <a:lstStyle/>
          <a:p>
            <a:pPr marL="290830">
              <a:lnSpc>
                <a:spcPct val="100000"/>
              </a:lnSpc>
              <a:spcBef>
                <a:spcPts val="1875"/>
              </a:spcBef>
            </a:pPr>
            <a:r>
              <a:rPr dirty="0" spc="-10"/>
              <a:t>Objectives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8553" y="2304829"/>
            <a:ext cx="8950960" cy="29806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3535">
              <a:lnSpc>
                <a:spcPct val="105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>
                <a:latin typeface="Verdana"/>
                <a:cs typeface="Verdana"/>
              </a:rPr>
              <a:t>Align</a:t>
            </a:r>
            <a:r>
              <a:rPr dirty="0" sz="2200" spc="-165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process</a:t>
            </a:r>
            <a:r>
              <a:rPr dirty="0" sz="2200" spc="-65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of</a:t>
            </a:r>
            <a:r>
              <a:rPr dirty="0" sz="2200" spc="-10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applying</a:t>
            </a:r>
            <a:r>
              <a:rPr dirty="0" sz="2200" spc="-114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for</a:t>
            </a:r>
            <a:r>
              <a:rPr dirty="0" sz="2200" spc="-105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State</a:t>
            </a:r>
            <a:r>
              <a:rPr dirty="0" sz="2200" spc="-114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of</a:t>
            </a:r>
            <a:r>
              <a:rPr dirty="0" sz="2200" spc="-120">
                <a:latin typeface="Verdana"/>
                <a:cs typeface="Verdana"/>
              </a:rPr>
              <a:t> </a:t>
            </a:r>
            <a:r>
              <a:rPr dirty="0" sz="2200" spc="-10">
                <a:latin typeface="Verdana"/>
                <a:cs typeface="Verdana"/>
              </a:rPr>
              <a:t>Texas</a:t>
            </a:r>
            <a:r>
              <a:rPr dirty="0" sz="2200" spc="-12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jobs</a:t>
            </a:r>
            <a:r>
              <a:rPr dirty="0" sz="2200" spc="-7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more</a:t>
            </a:r>
            <a:r>
              <a:rPr dirty="0" sz="2200" spc="-114">
                <a:latin typeface="Verdana"/>
                <a:cs typeface="Verdana"/>
              </a:rPr>
              <a:t> </a:t>
            </a:r>
            <a:r>
              <a:rPr dirty="0" sz="2200" spc="-10">
                <a:latin typeface="Verdana"/>
                <a:cs typeface="Verdana"/>
              </a:rPr>
              <a:t>closely </a:t>
            </a:r>
            <a:r>
              <a:rPr dirty="0" sz="2200">
                <a:latin typeface="Verdana"/>
                <a:cs typeface="Verdana"/>
              </a:rPr>
              <a:t>with</a:t>
            </a:r>
            <a:r>
              <a:rPr dirty="0" sz="2200" spc="-16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private</a:t>
            </a:r>
            <a:r>
              <a:rPr dirty="0" sz="2200" spc="-105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sector</a:t>
            </a:r>
            <a:r>
              <a:rPr dirty="0" sz="2200" spc="-7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job</a:t>
            </a:r>
            <a:r>
              <a:rPr dirty="0" sz="2200" spc="-105">
                <a:latin typeface="Verdana"/>
                <a:cs typeface="Verdana"/>
              </a:rPr>
              <a:t> </a:t>
            </a:r>
            <a:r>
              <a:rPr dirty="0" sz="2200" spc="-10">
                <a:latin typeface="Verdana"/>
                <a:cs typeface="Verdana"/>
              </a:rPr>
              <a:t>application</a:t>
            </a:r>
            <a:r>
              <a:rPr dirty="0" sz="2200" spc="-125">
                <a:latin typeface="Verdana"/>
                <a:cs typeface="Verdana"/>
              </a:rPr>
              <a:t> </a:t>
            </a:r>
            <a:r>
              <a:rPr dirty="0" sz="2200" spc="-10">
                <a:latin typeface="Verdana"/>
                <a:cs typeface="Verdana"/>
              </a:rPr>
              <a:t>process</a:t>
            </a:r>
            <a:endParaRPr sz="22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134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200">
                <a:latin typeface="Verdana"/>
                <a:cs typeface="Verdana"/>
              </a:rPr>
              <a:t>Reduce</a:t>
            </a:r>
            <a:r>
              <a:rPr dirty="0" sz="2200" spc="-10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barriers</a:t>
            </a:r>
            <a:r>
              <a:rPr dirty="0" sz="2200" spc="-114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to</a:t>
            </a:r>
            <a:r>
              <a:rPr dirty="0" sz="2200" spc="-114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applying</a:t>
            </a:r>
            <a:r>
              <a:rPr dirty="0" sz="2200" spc="-114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for</a:t>
            </a:r>
            <a:r>
              <a:rPr dirty="0" sz="2200" spc="-11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state</a:t>
            </a:r>
            <a:r>
              <a:rPr dirty="0" sz="2200" spc="-105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jobs</a:t>
            </a:r>
            <a:r>
              <a:rPr dirty="0" sz="2200" spc="-90">
                <a:latin typeface="Verdana"/>
                <a:cs typeface="Verdana"/>
              </a:rPr>
              <a:t> </a:t>
            </a:r>
            <a:r>
              <a:rPr dirty="0" sz="2200" spc="-25">
                <a:latin typeface="Verdana"/>
                <a:cs typeface="Verdana"/>
              </a:rPr>
              <a:t>by:</a:t>
            </a:r>
            <a:endParaRPr sz="2200">
              <a:latin typeface="Verdana"/>
              <a:cs typeface="Verdana"/>
            </a:endParaRPr>
          </a:p>
          <a:p>
            <a:pPr lvl="1" marL="812165" indent="-34226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812165" algn="l"/>
              </a:tabLst>
            </a:pPr>
            <a:r>
              <a:rPr dirty="0" sz="1900" spc="-10">
                <a:latin typeface="Verdana"/>
                <a:cs typeface="Verdana"/>
              </a:rPr>
              <a:t>Simplifying</a:t>
            </a:r>
            <a:r>
              <a:rPr dirty="0" sz="1900" spc="-90">
                <a:latin typeface="Verdana"/>
                <a:cs typeface="Verdana"/>
              </a:rPr>
              <a:t> </a:t>
            </a:r>
            <a:r>
              <a:rPr dirty="0" sz="1900" spc="-10">
                <a:latin typeface="Verdana"/>
                <a:cs typeface="Verdana"/>
              </a:rPr>
              <a:t>application</a:t>
            </a:r>
            <a:endParaRPr sz="1900">
              <a:latin typeface="Verdana"/>
              <a:cs typeface="Verdana"/>
            </a:endParaRPr>
          </a:p>
          <a:p>
            <a:pPr lvl="1" marL="812165" indent="-34226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812165" algn="l"/>
              </a:tabLst>
            </a:pPr>
            <a:r>
              <a:rPr dirty="0" sz="1900">
                <a:latin typeface="Verdana"/>
                <a:cs typeface="Verdana"/>
              </a:rPr>
              <a:t>Reducing</a:t>
            </a:r>
            <a:r>
              <a:rPr dirty="0" sz="1900" spc="-114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process</a:t>
            </a:r>
            <a:r>
              <a:rPr dirty="0" sz="1900" spc="-10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time</a:t>
            </a:r>
            <a:r>
              <a:rPr dirty="0" sz="1900" spc="-14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and</a:t>
            </a:r>
            <a:r>
              <a:rPr dirty="0" sz="1900" spc="-16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increasing</a:t>
            </a:r>
            <a:r>
              <a:rPr dirty="0" sz="1900" spc="-105">
                <a:latin typeface="Verdana"/>
                <a:cs typeface="Verdana"/>
              </a:rPr>
              <a:t> </a:t>
            </a:r>
            <a:r>
              <a:rPr dirty="0" sz="1900" spc="-20">
                <a:latin typeface="Verdana"/>
                <a:cs typeface="Verdana"/>
              </a:rPr>
              <a:t>ease</a:t>
            </a:r>
            <a:endParaRPr sz="1900">
              <a:latin typeface="Verdana"/>
              <a:cs typeface="Verdana"/>
            </a:endParaRPr>
          </a:p>
          <a:p>
            <a:pPr lvl="1" marL="812165" indent="-342265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812165" algn="l"/>
              </a:tabLst>
            </a:pPr>
            <a:r>
              <a:rPr dirty="0" sz="1900">
                <a:latin typeface="Verdana"/>
                <a:cs typeface="Verdana"/>
              </a:rPr>
              <a:t>Eliminating</a:t>
            </a:r>
            <a:r>
              <a:rPr dirty="0" sz="1900" spc="-1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redundancy</a:t>
            </a:r>
            <a:r>
              <a:rPr dirty="0" sz="1900" spc="-8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of</a:t>
            </a:r>
            <a:r>
              <a:rPr dirty="0" sz="1900" spc="-165">
                <a:latin typeface="Verdana"/>
                <a:cs typeface="Verdana"/>
              </a:rPr>
              <a:t> </a:t>
            </a:r>
            <a:r>
              <a:rPr dirty="0" sz="1900" spc="-45">
                <a:latin typeface="Verdana"/>
                <a:cs typeface="Verdana"/>
              </a:rPr>
              <a:t>re-</a:t>
            </a:r>
            <a:r>
              <a:rPr dirty="0" sz="1900">
                <a:latin typeface="Verdana"/>
                <a:cs typeface="Verdana"/>
              </a:rPr>
              <a:t>entering</a:t>
            </a:r>
            <a:r>
              <a:rPr dirty="0" sz="1900" spc="-7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education</a:t>
            </a:r>
            <a:r>
              <a:rPr dirty="0" sz="1900" spc="-1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and</a:t>
            </a:r>
            <a:r>
              <a:rPr dirty="0" sz="1900" spc="-12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job</a:t>
            </a:r>
            <a:r>
              <a:rPr dirty="0" sz="1900" spc="-105">
                <a:latin typeface="Verdana"/>
                <a:cs typeface="Verdana"/>
              </a:rPr>
              <a:t> </a:t>
            </a:r>
            <a:r>
              <a:rPr dirty="0" sz="1900" spc="-10">
                <a:latin typeface="Verdana"/>
                <a:cs typeface="Verdana"/>
              </a:rPr>
              <a:t>history</a:t>
            </a:r>
            <a:endParaRPr sz="1900">
              <a:latin typeface="Verdana"/>
              <a:cs typeface="Verdana"/>
            </a:endParaRPr>
          </a:p>
          <a:p>
            <a:pPr lvl="1" marL="812800" marR="78740" indent="-342900">
              <a:lnSpc>
                <a:spcPct val="105300"/>
              </a:lnSpc>
              <a:spcBef>
                <a:spcPts val="490"/>
              </a:spcBef>
              <a:buFont typeface="Arial"/>
              <a:buChar char="•"/>
              <a:tabLst>
                <a:tab pos="812800" algn="l"/>
              </a:tabLst>
            </a:pPr>
            <a:r>
              <a:rPr dirty="0" sz="1900">
                <a:latin typeface="Verdana"/>
                <a:cs typeface="Verdana"/>
              </a:rPr>
              <a:t>Allowing</a:t>
            </a:r>
            <a:r>
              <a:rPr dirty="0" sz="1900" spc="-9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jobseekers</a:t>
            </a:r>
            <a:r>
              <a:rPr dirty="0" sz="1900" spc="-6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to</a:t>
            </a:r>
            <a:r>
              <a:rPr dirty="0" sz="1900" spc="-14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leverage</a:t>
            </a:r>
            <a:r>
              <a:rPr dirty="0" sz="1900" spc="-5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existing</a:t>
            </a:r>
            <a:r>
              <a:rPr dirty="0" sz="1900" spc="-8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resume</a:t>
            </a:r>
            <a:r>
              <a:rPr dirty="0" sz="1900" spc="-9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or</a:t>
            </a:r>
            <a:r>
              <a:rPr dirty="0" sz="1900" spc="-15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new</a:t>
            </a:r>
            <a:r>
              <a:rPr dirty="0" sz="1900" spc="-125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AI</a:t>
            </a:r>
            <a:r>
              <a:rPr dirty="0" sz="1900" spc="-140">
                <a:latin typeface="Verdana"/>
                <a:cs typeface="Verdana"/>
              </a:rPr>
              <a:t> </a:t>
            </a:r>
            <a:r>
              <a:rPr dirty="0" sz="1900" spc="-10">
                <a:latin typeface="Verdana"/>
                <a:cs typeface="Verdana"/>
              </a:rPr>
              <a:t>resume </a:t>
            </a:r>
            <a:r>
              <a:rPr dirty="0" sz="1900">
                <a:latin typeface="Verdana"/>
                <a:cs typeface="Verdana"/>
              </a:rPr>
              <a:t>builder</a:t>
            </a:r>
            <a:r>
              <a:rPr dirty="0" sz="1900" spc="-50">
                <a:latin typeface="Verdana"/>
                <a:cs typeface="Verdana"/>
              </a:rPr>
              <a:t> </a:t>
            </a:r>
            <a:r>
              <a:rPr dirty="0" sz="1900">
                <a:latin typeface="Verdana"/>
                <a:cs typeface="Verdana"/>
              </a:rPr>
              <a:t>in</a:t>
            </a:r>
            <a:r>
              <a:rPr dirty="0" sz="1900" spc="-114">
                <a:latin typeface="Verdana"/>
                <a:cs typeface="Verdana"/>
              </a:rPr>
              <a:t> </a:t>
            </a:r>
            <a:r>
              <a:rPr dirty="0" sz="1900" spc="-10">
                <a:latin typeface="Verdana"/>
                <a:cs typeface="Verdana"/>
              </a:rPr>
              <a:t>WorkinTexas</a:t>
            </a:r>
            <a:endParaRPr sz="1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42239" y="568959"/>
            <a:ext cx="10231120" cy="1045844"/>
          </a:xfrm>
          <a:prstGeom prst="rect"/>
          <a:solidFill>
            <a:srgbClr val="005179"/>
          </a:solidFill>
        </p:spPr>
        <p:txBody>
          <a:bodyPr wrap="square" lIns="0" tIns="238125" rIns="0" bIns="0" rtlCol="0" vert="horz">
            <a:spAutoFit/>
          </a:bodyPr>
          <a:lstStyle/>
          <a:p>
            <a:pPr marL="290830">
              <a:lnSpc>
                <a:spcPct val="100000"/>
              </a:lnSpc>
              <a:spcBef>
                <a:spcPts val="1875"/>
              </a:spcBef>
            </a:pPr>
            <a:r>
              <a:rPr dirty="0" spc="-10"/>
              <a:t>Purpose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8553" y="2246855"/>
            <a:ext cx="8827770" cy="2819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330" marR="1208405" indent="-342265">
              <a:lnSpc>
                <a:spcPct val="125000"/>
              </a:lnSpc>
              <a:spcBef>
                <a:spcPts val="100"/>
              </a:spcBef>
              <a:buFont typeface="Arial"/>
              <a:buChar char="•"/>
              <a:tabLst>
                <a:tab pos="354330" algn="l"/>
              </a:tabLst>
            </a:pPr>
            <a:r>
              <a:rPr dirty="0" sz="2800">
                <a:latin typeface="Verdana"/>
                <a:cs typeface="Verdana"/>
              </a:rPr>
              <a:t>Resume</a:t>
            </a:r>
            <a:r>
              <a:rPr dirty="0" sz="2800" spc="-70">
                <a:latin typeface="Verdana"/>
                <a:cs typeface="Verdana"/>
              </a:rPr>
              <a:t> </a:t>
            </a:r>
            <a:r>
              <a:rPr dirty="0" sz="2800">
                <a:latin typeface="Verdana"/>
                <a:cs typeface="Verdana"/>
              </a:rPr>
              <a:t>and</a:t>
            </a:r>
            <a:r>
              <a:rPr dirty="0" sz="2800" spc="-70">
                <a:latin typeface="Verdana"/>
                <a:cs typeface="Verdana"/>
              </a:rPr>
              <a:t> </a:t>
            </a:r>
            <a:r>
              <a:rPr dirty="0" sz="2800">
                <a:latin typeface="Verdana"/>
                <a:cs typeface="Verdana"/>
              </a:rPr>
              <a:t>shorter</a:t>
            </a:r>
            <a:r>
              <a:rPr dirty="0" sz="2800" spc="-105">
                <a:latin typeface="Verdana"/>
                <a:cs typeface="Verdana"/>
              </a:rPr>
              <a:t> </a:t>
            </a:r>
            <a:r>
              <a:rPr dirty="0" sz="2800">
                <a:latin typeface="Verdana"/>
                <a:cs typeface="Verdana"/>
              </a:rPr>
              <a:t>set</a:t>
            </a:r>
            <a:r>
              <a:rPr dirty="0" sz="2800" spc="-155">
                <a:latin typeface="Verdana"/>
                <a:cs typeface="Verdana"/>
              </a:rPr>
              <a:t> </a:t>
            </a:r>
            <a:r>
              <a:rPr dirty="0" sz="2800">
                <a:latin typeface="Verdana"/>
                <a:cs typeface="Verdana"/>
              </a:rPr>
              <a:t>of</a:t>
            </a:r>
            <a:r>
              <a:rPr dirty="0" sz="2800" spc="-160">
                <a:latin typeface="Verdana"/>
                <a:cs typeface="Verdana"/>
              </a:rPr>
              <a:t> </a:t>
            </a:r>
            <a:r>
              <a:rPr dirty="0" sz="2800">
                <a:latin typeface="Verdana"/>
                <a:cs typeface="Verdana"/>
              </a:rPr>
              <a:t>questions</a:t>
            </a:r>
            <a:r>
              <a:rPr dirty="0" sz="2800" spc="-75">
                <a:latin typeface="Verdana"/>
                <a:cs typeface="Verdana"/>
              </a:rPr>
              <a:t> </a:t>
            </a:r>
            <a:r>
              <a:rPr dirty="0" sz="2800" spc="-20">
                <a:latin typeface="Verdana"/>
                <a:cs typeface="Verdana"/>
              </a:rPr>
              <a:t>will </a:t>
            </a:r>
            <a:r>
              <a:rPr dirty="0" sz="2800">
                <a:latin typeface="Verdana"/>
                <a:cs typeface="Verdana"/>
              </a:rPr>
              <a:t>provide</a:t>
            </a:r>
            <a:r>
              <a:rPr dirty="0" sz="2800" spc="-140">
                <a:latin typeface="Verdana"/>
                <a:cs typeface="Verdana"/>
              </a:rPr>
              <a:t> </a:t>
            </a:r>
            <a:r>
              <a:rPr dirty="0" sz="2800">
                <a:latin typeface="Verdana"/>
                <a:cs typeface="Verdana"/>
              </a:rPr>
              <a:t>basic</a:t>
            </a:r>
            <a:r>
              <a:rPr dirty="0" sz="2800" spc="-100">
                <a:latin typeface="Verdana"/>
                <a:cs typeface="Verdana"/>
              </a:rPr>
              <a:t> </a:t>
            </a:r>
            <a:r>
              <a:rPr dirty="0" sz="2800">
                <a:latin typeface="Verdana"/>
                <a:cs typeface="Verdana"/>
              </a:rPr>
              <a:t>information</a:t>
            </a:r>
            <a:r>
              <a:rPr dirty="0" sz="2800" spc="-135">
                <a:latin typeface="Verdana"/>
                <a:cs typeface="Verdana"/>
              </a:rPr>
              <a:t> </a:t>
            </a:r>
            <a:r>
              <a:rPr dirty="0" sz="2800">
                <a:latin typeface="Verdana"/>
                <a:cs typeface="Verdana"/>
              </a:rPr>
              <a:t>needed</a:t>
            </a:r>
            <a:r>
              <a:rPr dirty="0" sz="2800" spc="-195">
                <a:latin typeface="Verdana"/>
                <a:cs typeface="Verdana"/>
              </a:rPr>
              <a:t> </a:t>
            </a:r>
            <a:r>
              <a:rPr dirty="0" sz="2800" spc="-25">
                <a:latin typeface="Verdana"/>
                <a:cs typeface="Verdana"/>
              </a:rPr>
              <a:t>for </a:t>
            </a:r>
            <a:r>
              <a:rPr dirty="0" sz="2800">
                <a:latin typeface="Verdana"/>
                <a:cs typeface="Verdana"/>
              </a:rPr>
              <a:t>initial</a:t>
            </a:r>
            <a:r>
              <a:rPr dirty="0" sz="2800" spc="-140">
                <a:latin typeface="Verdana"/>
                <a:cs typeface="Verdana"/>
              </a:rPr>
              <a:t> </a:t>
            </a:r>
            <a:r>
              <a:rPr dirty="0" sz="2800" spc="-10">
                <a:latin typeface="Verdana"/>
                <a:cs typeface="Verdana"/>
              </a:rPr>
              <a:t>screening</a:t>
            </a:r>
            <a:endParaRPr sz="2800">
              <a:latin typeface="Verdana"/>
              <a:cs typeface="Verdana"/>
            </a:endParaRPr>
          </a:p>
          <a:p>
            <a:pPr marL="355600" marR="5080" indent="-342900">
              <a:lnSpc>
                <a:spcPct val="125000"/>
              </a:lnSpc>
              <a:spcBef>
                <a:spcPts val="994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>
                <a:latin typeface="Verdana"/>
                <a:cs typeface="Verdana"/>
              </a:rPr>
              <a:t>Agencies</a:t>
            </a:r>
            <a:r>
              <a:rPr dirty="0" sz="2800" spc="-120">
                <a:latin typeface="Verdana"/>
                <a:cs typeface="Verdana"/>
              </a:rPr>
              <a:t> </a:t>
            </a:r>
            <a:r>
              <a:rPr dirty="0" sz="2800">
                <a:latin typeface="Verdana"/>
                <a:cs typeface="Verdana"/>
              </a:rPr>
              <a:t>can</a:t>
            </a:r>
            <a:r>
              <a:rPr dirty="0" sz="2800" spc="-140">
                <a:latin typeface="Verdana"/>
                <a:cs typeface="Verdana"/>
              </a:rPr>
              <a:t> </a:t>
            </a:r>
            <a:r>
              <a:rPr dirty="0" sz="2800">
                <a:latin typeface="Verdana"/>
                <a:cs typeface="Verdana"/>
              </a:rPr>
              <a:t>tailor</a:t>
            </a:r>
            <a:r>
              <a:rPr dirty="0" sz="2800" spc="-145">
                <a:latin typeface="Verdana"/>
                <a:cs typeface="Verdana"/>
              </a:rPr>
              <a:t> </a:t>
            </a:r>
            <a:r>
              <a:rPr dirty="0" sz="2800">
                <a:latin typeface="Verdana"/>
                <a:cs typeface="Verdana"/>
              </a:rPr>
              <a:t>additional</a:t>
            </a:r>
            <a:r>
              <a:rPr dirty="0" sz="2800" spc="-105">
                <a:latin typeface="Verdana"/>
                <a:cs typeface="Verdana"/>
              </a:rPr>
              <a:t> </a:t>
            </a:r>
            <a:r>
              <a:rPr dirty="0" sz="2800">
                <a:latin typeface="Verdana"/>
                <a:cs typeface="Verdana"/>
              </a:rPr>
              <a:t>screening</a:t>
            </a:r>
            <a:r>
              <a:rPr dirty="0" sz="2800" spc="-90">
                <a:latin typeface="Verdana"/>
                <a:cs typeface="Verdana"/>
              </a:rPr>
              <a:t> </a:t>
            </a:r>
            <a:r>
              <a:rPr dirty="0" sz="2800">
                <a:latin typeface="Verdana"/>
                <a:cs typeface="Verdana"/>
              </a:rPr>
              <a:t>to</a:t>
            </a:r>
            <a:r>
              <a:rPr dirty="0" sz="2800" spc="-185">
                <a:latin typeface="Verdana"/>
                <a:cs typeface="Verdana"/>
              </a:rPr>
              <a:t> </a:t>
            </a:r>
            <a:r>
              <a:rPr dirty="0" sz="2800" spc="-10">
                <a:latin typeface="Verdana"/>
                <a:cs typeface="Verdana"/>
              </a:rPr>
              <a:t>their </a:t>
            </a:r>
            <a:r>
              <a:rPr dirty="0" sz="2800">
                <a:latin typeface="Verdana"/>
                <a:cs typeface="Verdana"/>
              </a:rPr>
              <a:t>needs</a:t>
            </a:r>
            <a:r>
              <a:rPr dirty="0" sz="2800" spc="-75">
                <a:latin typeface="Verdana"/>
                <a:cs typeface="Verdana"/>
              </a:rPr>
              <a:t> </a:t>
            </a:r>
            <a:r>
              <a:rPr dirty="0" sz="2800">
                <a:latin typeface="Verdana"/>
                <a:cs typeface="Verdana"/>
              </a:rPr>
              <a:t>or</a:t>
            </a:r>
            <a:r>
              <a:rPr dirty="0" sz="2800" spc="-70">
                <a:latin typeface="Verdana"/>
                <a:cs typeface="Verdana"/>
              </a:rPr>
              <a:t> </a:t>
            </a:r>
            <a:r>
              <a:rPr dirty="0" sz="2800">
                <a:latin typeface="Verdana"/>
                <a:cs typeface="Verdana"/>
              </a:rPr>
              <a:t>those</a:t>
            </a:r>
            <a:r>
              <a:rPr dirty="0" sz="2800" spc="-60">
                <a:latin typeface="Verdana"/>
                <a:cs typeface="Verdana"/>
              </a:rPr>
              <a:t> </a:t>
            </a:r>
            <a:r>
              <a:rPr dirty="0" sz="2800">
                <a:latin typeface="Verdana"/>
                <a:cs typeface="Verdana"/>
              </a:rPr>
              <a:t>of</a:t>
            </a:r>
            <a:r>
              <a:rPr dirty="0" sz="2800" spc="-80">
                <a:latin typeface="Verdana"/>
                <a:cs typeface="Verdana"/>
              </a:rPr>
              <a:t> </a:t>
            </a:r>
            <a:r>
              <a:rPr dirty="0" sz="2800">
                <a:latin typeface="Verdana"/>
                <a:cs typeface="Verdana"/>
              </a:rPr>
              <a:t>the</a:t>
            </a:r>
            <a:r>
              <a:rPr dirty="0" sz="2800" spc="-90">
                <a:latin typeface="Verdana"/>
                <a:cs typeface="Verdana"/>
              </a:rPr>
              <a:t> </a:t>
            </a:r>
            <a:r>
              <a:rPr dirty="0" sz="2800" spc="-10">
                <a:latin typeface="Verdana"/>
                <a:cs typeface="Verdana"/>
              </a:rPr>
              <a:t>position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0" y="609587"/>
            <a:ext cx="10438130" cy="1045844"/>
          </a:xfrm>
          <a:prstGeom prst="rect"/>
          <a:solidFill>
            <a:srgbClr val="005179"/>
          </a:solidFill>
        </p:spPr>
        <p:txBody>
          <a:bodyPr wrap="square" lIns="0" tIns="238125" rIns="0" bIns="0" rtlCol="0" vert="horz">
            <a:spAutoFit/>
          </a:bodyPr>
          <a:lstStyle/>
          <a:p>
            <a:pPr marL="290830">
              <a:lnSpc>
                <a:spcPct val="100000"/>
              </a:lnSpc>
              <a:spcBef>
                <a:spcPts val="1875"/>
              </a:spcBef>
            </a:pPr>
            <a:r>
              <a:rPr dirty="0"/>
              <a:t>New</a:t>
            </a:r>
            <a:r>
              <a:rPr dirty="0" spc="-120"/>
              <a:t> </a:t>
            </a:r>
            <a:r>
              <a:rPr dirty="0" spc="-20"/>
              <a:t>SOTA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8553" y="2354652"/>
            <a:ext cx="5827395" cy="2841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Verdana"/>
                <a:cs typeface="Verdana"/>
              </a:rPr>
              <a:t>The</a:t>
            </a:r>
            <a:r>
              <a:rPr dirty="0" sz="2400" spc="-3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SOTA</a:t>
            </a:r>
            <a:r>
              <a:rPr dirty="0" sz="2400" spc="-4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will</a:t>
            </a:r>
            <a:r>
              <a:rPr dirty="0" sz="2400" spc="-5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have</a:t>
            </a:r>
            <a:r>
              <a:rPr dirty="0" sz="2400" spc="-8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two</a:t>
            </a:r>
            <a:r>
              <a:rPr dirty="0" sz="2400" spc="-80">
                <a:latin typeface="Verdana"/>
                <a:cs typeface="Verdana"/>
              </a:rPr>
              <a:t> </a:t>
            </a:r>
            <a:r>
              <a:rPr dirty="0" sz="2400" spc="-10">
                <a:latin typeface="Verdana"/>
                <a:cs typeface="Verdana"/>
              </a:rPr>
              <a:t>components:</a:t>
            </a:r>
            <a:endParaRPr sz="2400">
              <a:latin typeface="Verdana"/>
              <a:cs typeface="Verdana"/>
            </a:endParaRPr>
          </a:p>
          <a:p>
            <a:pPr marL="926465" indent="-456565">
              <a:lnSpc>
                <a:spcPct val="100000"/>
              </a:lnSpc>
              <a:spcBef>
                <a:spcPts val="1600"/>
              </a:spcBef>
              <a:buAutoNum type="arabicPeriod"/>
              <a:tabLst>
                <a:tab pos="926465" algn="l"/>
              </a:tabLst>
            </a:pPr>
            <a:r>
              <a:rPr dirty="0" sz="2000" spc="-10">
                <a:latin typeface="Verdana"/>
                <a:cs typeface="Verdana"/>
              </a:rPr>
              <a:t>Resume</a:t>
            </a:r>
            <a:endParaRPr sz="2000">
              <a:latin typeface="Verdana"/>
              <a:cs typeface="Verdana"/>
            </a:endParaRPr>
          </a:p>
          <a:p>
            <a:pPr marL="926465" indent="-456565">
              <a:lnSpc>
                <a:spcPct val="100000"/>
              </a:lnSpc>
              <a:spcBef>
                <a:spcPts val="1100"/>
              </a:spcBef>
              <a:buAutoNum type="arabicPeriod"/>
              <a:tabLst>
                <a:tab pos="926465" algn="l"/>
              </a:tabLst>
            </a:pPr>
            <a:r>
              <a:rPr dirty="0" sz="2000">
                <a:latin typeface="Verdana"/>
                <a:cs typeface="Verdana"/>
              </a:rPr>
              <a:t>Short</a:t>
            </a:r>
            <a:r>
              <a:rPr dirty="0" sz="2000" spc="-65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set</a:t>
            </a:r>
            <a:r>
              <a:rPr dirty="0" sz="2000" spc="-55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of</a:t>
            </a:r>
            <a:r>
              <a:rPr dirty="0" sz="2000" spc="-40">
                <a:latin typeface="Verdana"/>
                <a:cs typeface="Verdana"/>
              </a:rPr>
              <a:t> </a:t>
            </a:r>
            <a:r>
              <a:rPr dirty="0" sz="2000" spc="-10">
                <a:latin typeface="Verdana"/>
                <a:cs typeface="Verdana"/>
              </a:rPr>
              <a:t>questions:</a:t>
            </a:r>
            <a:endParaRPr sz="2000">
              <a:latin typeface="Verdana"/>
              <a:cs typeface="Verdana"/>
            </a:endParaRPr>
          </a:p>
          <a:p>
            <a:pPr lvl="1" marL="1269365" indent="-342265">
              <a:lnSpc>
                <a:spcPct val="100000"/>
              </a:lnSpc>
              <a:spcBef>
                <a:spcPts val="1110"/>
              </a:spcBef>
              <a:buFont typeface="Arial"/>
              <a:buChar char="•"/>
              <a:tabLst>
                <a:tab pos="1269365" algn="l"/>
              </a:tabLst>
            </a:pPr>
            <a:r>
              <a:rPr dirty="0" sz="1600">
                <a:latin typeface="Verdana"/>
                <a:cs typeface="Verdana"/>
              </a:rPr>
              <a:t>Contact</a:t>
            </a:r>
            <a:r>
              <a:rPr dirty="0" sz="1600" spc="-10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information</a:t>
            </a:r>
            <a:endParaRPr sz="1600">
              <a:latin typeface="Verdana"/>
              <a:cs typeface="Verdana"/>
            </a:endParaRPr>
          </a:p>
          <a:p>
            <a:pPr lvl="1" marL="1269365" indent="-342265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1269365" algn="l"/>
              </a:tabLst>
            </a:pPr>
            <a:r>
              <a:rPr dirty="0" sz="1600">
                <a:latin typeface="Verdana"/>
                <a:cs typeface="Verdana"/>
              </a:rPr>
              <a:t>Foster</a:t>
            </a:r>
            <a:r>
              <a:rPr dirty="0" sz="1600" spc="-8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youth,</a:t>
            </a:r>
            <a:r>
              <a:rPr dirty="0" sz="1600" spc="-8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military</a:t>
            </a:r>
            <a:r>
              <a:rPr dirty="0" sz="1600" spc="-4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and</a:t>
            </a:r>
            <a:r>
              <a:rPr dirty="0" sz="1600" spc="-114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felony</a:t>
            </a:r>
            <a:r>
              <a:rPr dirty="0" sz="1600" spc="-9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information</a:t>
            </a:r>
            <a:endParaRPr sz="1600">
              <a:latin typeface="Verdana"/>
              <a:cs typeface="Verdana"/>
            </a:endParaRPr>
          </a:p>
          <a:p>
            <a:pPr lvl="1" marL="1269365" indent="-342265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1269365" algn="l"/>
              </a:tabLst>
            </a:pPr>
            <a:r>
              <a:rPr dirty="0" sz="1600">
                <a:latin typeface="Verdana"/>
                <a:cs typeface="Verdana"/>
              </a:rPr>
              <a:t>EEO</a:t>
            </a:r>
            <a:r>
              <a:rPr dirty="0" sz="1600" spc="-65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data</a:t>
            </a:r>
            <a:endParaRPr sz="1600">
              <a:latin typeface="Verdana"/>
              <a:cs typeface="Verdana"/>
            </a:endParaRPr>
          </a:p>
          <a:p>
            <a:pPr lvl="1" marL="1269365" indent="-342265">
              <a:lnSpc>
                <a:spcPct val="100000"/>
              </a:lnSpc>
              <a:spcBef>
                <a:spcPts val="1005"/>
              </a:spcBef>
              <a:buFont typeface="Arial"/>
              <a:buChar char="•"/>
              <a:tabLst>
                <a:tab pos="1269365" algn="l"/>
              </a:tabLst>
            </a:pPr>
            <a:r>
              <a:rPr dirty="0" sz="1600" spc="-10">
                <a:latin typeface="Verdana"/>
                <a:cs typeface="Verdana"/>
              </a:rPr>
              <a:t>Required</a:t>
            </a:r>
            <a:r>
              <a:rPr dirty="0" sz="1600" spc="-6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attestations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9587"/>
            <a:ext cx="10438130" cy="1045844"/>
          </a:xfrm>
          <a:custGeom>
            <a:avLst/>
            <a:gdLst/>
            <a:ahLst/>
            <a:cxnLst/>
            <a:rect l="l" t="t" r="r" b="b"/>
            <a:pathLst>
              <a:path w="10438130" h="1045844">
                <a:moveTo>
                  <a:pt x="10438130" y="0"/>
                </a:moveTo>
                <a:lnTo>
                  <a:pt x="0" y="0"/>
                </a:lnTo>
                <a:lnTo>
                  <a:pt x="0" y="1045794"/>
                </a:lnTo>
                <a:lnTo>
                  <a:pt x="10438130" y="1045794"/>
                </a:lnTo>
                <a:lnTo>
                  <a:pt x="10438130" y="0"/>
                </a:lnTo>
                <a:close/>
              </a:path>
            </a:pathLst>
          </a:custGeom>
          <a:solidFill>
            <a:srgbClr val="0051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278384" y="835520"/>
            <a:ext cx="3488054" cy="8178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New</a:t>
            </a:r>
            <a:r>
              <a:rPr dirty="0" spc="-240"/>
              <a:t> </a:t>
            </a:r>
            <a:r>
              <a:rPr dirty="0" spc="-20"/>
              <a:t>SOTA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38130" y="6392169"/>
            <a:ext cx="1139825" cy="25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89"/>
              </a:lnSpc>
            </a:pPr>
            <a:r>
              <a:rPr dirty="0" sz="1800" spc="-10">
                <a:solidFill>
                  <a:srgbClr val="888888"/>
                </a:solidFill>
                <a:latin typeface="Arial"/>
                <a:cs typeface="Arial"/>
              </a:rPr>
              <a:t>12/15/2025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55878" y="0"/>
            <a:ext cx="4936121" cy="685799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31297" y="2355729"/>
            <a:ext cx="6800850" cy="3705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The</a:t>
            </a:r>
            <a:r>
              <a:rPr dirty="0" sz="1800" spc="-90" b="1">
                <a:latin typeface="Arial"/>
                <a:cs typeface="Arial"/>
              </a:rPr>
              <a:t> </a:t>
            </a:r>
            <a:r>
              <a:rPr dirty="0" sz="1800" spc="-25" b="1">
                <a:latin typeface="Arial"/>
                <a:cs typeface="Arial"/>
              </a:rPr>
              <a:t>updated</a:t>
            </a:r>
            <a:r>
              <a:rPr dirty="0" sz="1800" spc="-65" b="1">
                <a:latin typeface="Arial"/>
                <a:cs typeface="Arial"/>
              </a:rPr>
              <a:t> </a:t>
            </a:r>
            <a:r>
              <a:rPr dirty="0" sz="1800" spc="-25" b="1">
                <a:latin typeface="Arial"/>
                <a:cs typeface="Arial"/>
              </a:rPr>
              <a:t>SOTA</a:t>
            </a:r>
            <a:r>
              <a:rPr dirty="0" sz="1800" spc="-10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will: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20" b="1">
                <a:latin typeface="Arial"/>
                <a:cs typeface="Arial"/>
              </a:rPr>
              <a:t>Require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</a:t>
            </a:r>
            <a:r>
              <a:rPr dirty="0" sz="1800" spc="-6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resume</a:t>
            </a:r>
            <a:endParaRPr sz="1800">
              <a:latin typeface="Arial"/>
              <a:cs typeface="Arial"/>
            </a:endParaRPr>
          </a:p>
          <a:p>
            <a:pPr marL="152400" indent="-139700">
              <a:lnSpc>
                <a:spcPct val="100000"/>
              </a:lnSpc>
              <a:spcBef>
                <a:spcPts val="105"/>
              </a:spcBef>
              <a:buChar char="•"/>
              <a:tabLst>
                <a:tab pos="152400" algn="l"/>
              </a:tabLst>
            </a:pPr>
            <a:r>
              <a:rPr dirty="0" sz="1800" spc="-10">
                <a:latin typeface="Arial"/>
                <a:cs typeface="Arial"/>
              </a:rPr>
              <a:t>Collect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contact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information</a:t>
            </a:r>
            <a:endParaRPr sz="1800">
              <a:latin typeface="Arial"/>
              <a:cs typeface="Arial"/>
            </a:endParaRPr>
          </a:p>
          <a:p>
            <a:pPr marL="152400" indent="-139700">
              <a:lnSpc>
                <a:spcPct val="100000"/>
              </a:lnSpc>
              <a:spcBef>
                <a:spcPts val="95"/>
              </a:spcBef>
              <a:buChar char="•"/>
              <a:tabLst>
                <a:tab pos="152400" algn="l"/>
              </a:tabLst>
            </a:pPr>
            <a:r>
              <a:rPr dirty="0" sz="1800" spc="-10">
                <a:latin typeface="Arial"/>
                <a:cs typeface="Arial"/>
              </a:rPr>
              <a:t>Collect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former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foster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youth,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military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status,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felony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information</a:t>
            </a:r>
            <a:endParaRPr sz="1800">
              <a:latin typeface="Arial"/>
              <a:cs typeface="Arial"/>
            </a:endParaRPr>
          </a:p>
          <a:p>
            <a:pPr marL="149225" indent="-136525">
              <a:lnSpc>
                <a:spcPct val="100000"/>
              </a:lnSpc>
              <a:spcBef>
                <a:spcPts val="100"/>
              </a:spcBef>
              <a:buChar char="•"/>
              <a:tabLst>
                <a:tab pos="149225" algn="l"/>
              </a:tabLst>
            </a:pPr>
            <a:r>
              <a:rPr dirty="0" sz="1800" spc="-10">
                <a:latin typeface="Arial"/>
                <a:cs typeface="Arial"/>
              </a:rPr>
              <a:t>Collect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Equal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Employment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Opportunity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(EEO)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data</a:t>
            </a:r>
            <a:endParaRPr sz="1800">
              <a:latin typeface="Arial"/>
              <a:cs typeface="Arial"/>
            </a:endParaRPr>
          </a:p>
          <a:p>
            <a:pPr marL="149225" indent="-136525">
              <a:lnSpc>
                <a:spcPct val="100000"/>
              </a:lnSpc>
              <a:spcBef>
                <a:spcPts val="105"/>
              </a:spcBef>
              <a:buChar char="•"/>
              <a:tabLst>
                <a:tab pos="149225" algn="l"/>
              </a:tabLst>
            </a:pPr>
            <a:r>
              <a:rPr dirty="0" sz="1800" spc="-10">
                <a:latin typeface="Arial"/>
                <a:cs typeface="Arial"/>
              </a:rPr>
              <a:t>Require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attestations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(signature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area)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No</a:t>
            </a:r>
            <a:r>
              <a:rPr dirty="0" sz="1800" spc="-9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longer</a:t>
            </a:r>
            <a:r>
              <a:rPr dirty="0" sz="1800" spc="-90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include</a:t>
            </a:r>
            <a:r>
              <a:rPr dirty="0" sz="1800" spc="-90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employment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history,</a:t>
            </a:r>
            <a:r>
              <a:rPr dirty="0" sz="1800" spc="-60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education,</a:t>
            </a:r>
            <a:r>
              <a:rPr dirty="0" sz="1800" spc="-60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licenses,</a:t>
            </a:r>
            <a:r>
              <a:rPr dirty="0" sz="1800" spc="-55" b="1">
                <a:latin typeface="Arial"/>
                <a:cs typeface="Arial"/>
              </a:rPr>
              <a:t> </a:t>
            </a:r>
            <a:r>
              <a:rPr dirty="0" sz="1800" spc="-25" b="1">
                <a:latin typeface="Arial"/>
                <a:cs typeface="Arial"/>
              </a:rPr>
              <a:t>and </a:t>
            </a:r>
            <a:r>
              <a:rPr dirty="0" sz="1800" spc="-10" b="1">
                <a:latin typeface="Arial"/>
                <a:cs typeface="Arial"/>
              </a:rPr>
              <a:t>skills</a:t>
            </a:r>
            <a:r>
              <a:rPr dirty="0" sz="1800" spc="-90" b="1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(refer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resume)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1800">
              <a:latin typeface="Arial"/>
              <a:cs typeface="Arial"/>
            </a:endParaRPr>
          </a:p>
          <a:p>
            <a:pPr marL="12700" marR="522605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No</a:t>
            </a:r>
            <a:r>
              <a:rPr dirty="0" sz="1800" spc="-9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longer</a:t>
            </a:r>
            <a:r>
              <a:rPr dirty="0" sz="1800" spc="-90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contain</a:t>
            </a:r>
            <a:r>
              <a:rPr dirty="0" sz="1800" spc="-75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extraneous</a:t>
            </a:r>
            <a:r>
              <a:rPr dirty="0" sz="1800" spc="-65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questions</a:t>
            </a:r>
            <a:r>
              <a:rPr dirty="0" sz="1800" spc="-75" b="1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(agencies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can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tailor </a:t>
            </a:r>
            <a:r>
              <a:rPr dirty="0" sz="1800" spc="-20">
                <a:latin typeface="Arial"/>
                <a:cs typeface="Arial"/>
              </a:rPr>
              <a:t>screening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questions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relevant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information)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0" y="609587"/>
            <a:ext cx="10438130" cy="1045844"/>
          </a:xfrm>
          <a:prstGeom prst="rect"/>
          <a:solidFill>
            <a:srgbClr val="005179"/>
          </a:solidFill>
        </p:spPr>
        <p:txBody>
          <a:bodyPr wrap="square" lIns="0" tIns="238125" rIns="0" bIns="0" rtlCol="0" vert="horz">
            <a:spAutoFit/>
          </a:bodyPr>
          <a:lstStyle/>
          <a:p>
            <a:pPr marL="290830">
              <a:lnSpc>
                <a:spcPct val="100000"/>
              </a:lnSpc>
              <a:spcBef>
                <a:spcPts val="1875"/>
              </a:spcBef>
            </a:pPr>
            <a:r>
              <a:rPr dirty="0"/>
              <a:t>New</a:t>
            </a:r>
            <a:r>
              <a:rPr dirty="0" spc="-120"/>
              <a:t> </a:t>
            </a:r>
            <a:r>
              <a:rPr dirty="0" spc="-20"/>
              <a:t>SOTA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38130" y="6392169"/>
            <a:ext cx="1139825" cy="25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89"/>
              </a:lnSpc>
            </a:pPr>
            <a:r>
              <a:rPr dirty="0" sz="1800" spc="-10">
                <a:solidFill>
                  <a:srgbClr val="888888"/>
                </a:solidFill>
                <a:latin typeface="Arial"/>
                <a:cs typeface="Arial"/>
              </a:rPr>
              <a:t>12/15/2025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9775" y="1638709"/>
            <a:ext cx="6472223" cy="521929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36300" y="3042324"/>
            <a:ext cx="446722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Verdana"/>
                <a:cs typeface="Verdana"/>
              </a:rPr>
              <a:t>The</a:t>
            </a:r>
            <a:r>
              <a:rPr dirty="0" sz="1800" spc="-45" b="1">
                <a:latin typeface="Verdana"/>
                <a:cs typeface="Verdana"/>
              </a:rPr>
              <a:t> </a:t>
            </a:r>
            <a:r>
              <a:rPr dirty="0" sz="1800" b="1">
                <a:latin typeface="Verdana"/>
                <a:cs typeface="Verdana"/>
              </a:rPr>
              <a:t>updated</a:t>
            </a:r>
            <a:r>
              <a:rPr dirty="0" sz="1800" spc="-20" b="1">
                <a:latin typeface="Verdana"/>
                <a:cs typeface="Verdana"/>
              </a:rPr>
              <a:t> </a:t>
            </a:r>
            <a:r>
              <a:rPr dirty="0" sz="1800" b="1">
                <a:latin typeface="Verdana"/>
                <a:cs typeface="Verdana"/>
              </a:rPr>
              <a:t>EEO</a:t>
            </a:r>
            <a:r>
              <a:rPr dirty="0" sz="1800" spc="-55" b="1">
                <a:latin typeface="Verdana"/>
                <a:cs typeface="Verdana"/>
              </a:rPr>
              <a:t> </a:t>
            </a:r>
            <a:r>
              <a:rPr dirty="0" sz="1800" b="1">
                <a:latin typeface="Verdana"/>
                <a:cs typeface="Verdana"/>
              </a:rPr>
              <a:t>Data</a:t>
            </a:r>
            <a:r>
              <a:rPr dirty="0" sz="1800" spc="-40" b="1">
                <a:latin typeface="Verdana"/>
                <a:cs typeface="Verdana"/>
              </a:rPr>
              <a:t> </a:t>
            </a:r>
            <a:r>
              <a:rPr dirty="0" sz="1800" b="1">
                <a:latin typeface="Verdana"/>
                <a:cs typeface="Verdana"/>
              </a:rPr>
              <a:t>Form</a:t>
            </a:r>
            <a:r>
              <a:rPr dirty="0" sz="1800" spc="-40" b="1">
                <a:latin typeface="Verdana"/>
                <a:cs typeface="Verdana"/>
              </a:rPr>
              <a:t> </a:t>
            </a:r>
            <a:r>
              <a:rPr dirty="0" sz="1800" spc="-20">
                <a:latin typeface="Verdana"/>
                <a:cs typeface="Verdana"/>
              </a:rPr>
              <a:t>will </a:t>
            </a:r>
            <a:r>
              <a:rPr dirty="0" sz="1800">
                <a:latin typeface="Verdana"/>
                <a:cs typeface="Verdana"/>
              </a:rPr>
              <a:t>remove</a:t>
            </a:r>
            <a:r>
              <a:rPr dirty="0" sz="1800" spc="-4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question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15: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How</a:t>
            </a:r>
            <a:r>
              <a:rPr dirty="0" sz="1800" spc="-4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did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you</a:t>
            </a:r>
            <a:r>
              <a:rPr dirty="0" sz="1800" spc="-40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first </a:t>
            </a:r>
            <a:r>
              <a:rPr dirty="0" sz="1800">
                <a:latin typeface="Verdana"/>
                <a:cs typeface="Verdana"/>
              </a:rPr>
              <a:t>find</a:t>
            </a:r>
            <a:r>
              <a:rPr dirty="0" sz="1800" spc="-4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out</a:t>
            </a:r>
            <a:r>
              <a:rPr dirty="0" sz="1800" spc="-3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about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this</a:t>
            </a:r>
            <a:r>
              <a:rPr dirty="0" sz="1800" spc="-3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job?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(agencies</a:t>
            </a:r>
            <a:r>
              <a:rPr dirty="0" sz="1800" spc="-20">
                <a:latin typeface="Verdana"/>
                <a:cs typeface="Verdana"/>
              </a:rPr>
              <a:t> </a:t>
            </a:r>
            <a:r>
              <a:rPr dirty="0" sz="1800" spc="-25">
                <a:latin typeface="Verdana"/>
                <a:cs typeface="Verdana"/>
              </a:rPr>
              <a:t>can </a:t>
            </a:r>
            <a:r>
              <a:rPr dirty="0" sz="1800">
                <a:latin typeface="Verdana"/>
                <a:cs typeface="Verdana"/>
              </a:rPr>
              <a:t>ask</a:t>
            </a:r>
            <a:r>
              <a:rPr dirty="0" sz="1800" spc="-4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this</a:t>
            </a:r>
            <a:r>
              <a:rPr dirty="0" sz="1800" spc="-3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in</a:t>
            </a:r>
            <a:r>
              <a:rPr dirty="0" sz="1800" spc="-3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subsequent </a:t>
            </a:r>
            <a:r>
              <a:rPr dirty="0" sz="1800" spc="-10">
                <a:latin typeface="Verdana"/>
                <a:cs typeface="Verdana"/>
              </a:rPr>
              <a:t>screening.)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0" y="609587"/>
            <a:ext cx="10438130" cy="1368425"/>
          </a:xfrm>
          <a:prstGeom prst="rect"/>
          <a:solidFill>
            <a:srgbClr val="005179"/>
          </a:solidFill>
        </p:spPr>
        <p:txBody>
          <a:bodyPr wrap="square" lIns="0" tIns="238125" rIns="0" bIns="0" rtlCol="0" vert="horz">
            <a:spAutoFit/>
          </a:bodyPr>
          <a:lstStyle/>
          <a:p>
            <a:pPr marL="290830">
              <a:lnSpc>
                <a:spcPct val="100000"/>
              </a:lnSpc>
              <a:spcBef>
                <a:spcPts val="1875"/>
              </a:spcBef>
            </a:pPr>
            <a:r>
              <a:rPr dirty="0" spc="-580"/>
              <a:t>T</a:t>
            </a:r>
            <a:r>
              <a:rPr dirty="0" spc="5"/>
              <a:t>a</a:t>
            </a:r>
            <a:r>
              <a:rPr dirty="0" spc="10"/>
              <a:t>rg</a:t>
            </a:r>
            <a:r>
              <a:rPr dirty="0" spc="5"/>
              <a:t>e</a:t>
            </a:r>
            <a:r>
              <a:rPr dirty="0" spc="-15"/>
              <a:t>t</a:t>
            </a:r>
            <a:r>
              <a:rPr dirty="0" spc="-340"/>
              <a:t> </a:t>
            </a:r>
            <a:r>
              <a:rPr dirty="0" spc="-10"/>
              <a:t>Schedule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99972" y="2484487"/>
          <a:ext cx="10760710" cy="3755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04175"/>
                <a:gridCol w="2667000"/>
              </a:tblGrid>
              <a:tr h="537845">
                <a:tc gridSpan="2"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Project</a:t>
                      </a:r>
                      <a:r>
                        <a:rPr dirty="0" sz="1800" spc="-8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latin typeface="Arial"/>
                          <a:cs typeface="Arial"/>
                        </a:rPr>
                        <a:t>timeline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54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725170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Information</a:t>
                      </a:r>
                      <a:r>
                        <a:rPr dirty="0" sz="180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Sharing</a:t>
                      </a:r>
                      <a:r>
                        <a:rPr dirty="0" sz="18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80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Coordination</a:t>
                      </a:r>
                      <a:r>
                        <a:rPr dirty="0" sz="18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8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Partner</a:t>
                      </a:r>
                      <a:r>
                        <a:rPr dirty="0" sz="18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Agencies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50495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6/30/25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17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25170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Development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5113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7/11/25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25170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Client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35">
                          <a:latin typeface="Arial"/>
                          <a:cs typeface="Arial"/>
                        </a:rPr>
                        <a:t>UAT</a:t>
                      </a:r>
                      <a:r>
                        <a:rPr dirty="0" sz="1800" spc="-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testing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5113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9/29/25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42035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Deployment</a:t>
                      </a:r>
                      <a:r>
                        <a:rPr dirty="0" sz="18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800" spc="-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production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(Executive</a:t>
                      </a:r>
                      <a:r>
                        <a:rPr dirty="0" sz="18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Order</a:t>
                      </a:r>
                      <a:r>
                        <a:rPr dirty="0" sz="18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>
                          <a:latin typeface="Verdana"/>
                          <a:cs typeface="Verdana"/>
                        </a:rPr>
                        <a:t>GA-</a:t>
                      </a:r>
                      <a:r>
                        <a:rPr dirty="0" sz="1800">
                          <a:latin typeface="Verdana"/>
                          <a:cs typeface="Verdana"/>
                        </a:rPr>
                        <a:t>48</a:t>
                      </a:r>
                      <a:r>
                        <a:rPr dirty="0" sz="18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attestation</a:t>
                      </a:r>
                      <a:r>
                        <a:rPr dirty="0" sz="18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deployed</a:t>
                      </a:r>
                      <a:r>
                        <a:rPr dirty="0" sz="18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7/31/2025)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7526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-20">
                          <a:latin typeface="Arial"/>
                          <a:cs typeface="Arial"/>
                        </a:rPr>
                        <a:t>1/26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0" y="769340"/>
            <a:ext cx="10438130" cy="1045844"/>
          </a:xfrm>
          <a:prstGeom prst="rect"/>
          <a:solidFill>
            <a:srgbClr val="005179"/>
          </a:solidFill>
        </p:spPr>
        <p:txBody>
          <a:bodyPr wrap="square" lIns="0" tIns="238125" rIns="0" bIns="0" rtlCol="0" vert="horz">
            <a:spAutoFit/>
          </a:bodyPr>
          <a:lstStyle/>
          <a:p>
            <a:pPr marL="290830">
              <a:lnSpc>
                <a:spcPct val="100000"/>
              </a:lnSpc>
              <a:spcBef>
                <a:spcPts val="1875"/>
              </a:spcBef>
            </a:pPr>
            <a:r>
              <a:rPr dirty="0"/>
              <a:t>Contact</a:t>
            </a:r>
            <a:r>
              <a:rPr dirty="0" spc="-195"/>
              <a:t> </a:t>
            </a:r>
            <a:r>
              <a:rPr dirty="0" spc="-10"/>
              <a:t>Information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4018" y="2468487"/>
            <a:ext cx="10211435" cy="20783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Verdana"/>
                <a:cs typeface="Verdana"/>
              </a:rPr>
              <a:t>Please</a:t>
            </a:r>
            <a:r>
              <a:rPr dirty="0" sz="2000" spc="-45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direct</a:t>
            </a:r>
            <a:r>
              <a:rPr dirty="0" sz="2000" spc="-3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any</a:t>
            </a:r>
            <a:r>
              <a:rPr dirty="0" sz="2000" spc="-5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questions</a:t>
            </a:r>
            <a:r>
              <a:rPr dirty="0" sz="2000" spc="-45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to</a:t>
            </a:r>
            <a:r>
              <a:rPr dirty="0" sz="2000" spc="-45">
                <a:latin typeface="Verdana"/>
                <a:cs typeface="Verdana"/>
              </a:rPr>
              <a:t> </a:t>
            </a:r>
            <a:r>
              <a:rPr dirty="0" u="sng" sz="2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2"/>
              </a:rPr>
              <a:t>newSOTA@twc.texas.gov</a:t>
            </a:r>
            <a:r>
              <a:rPr dirty="0" u="none" sz="2000" spc="-10"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725"/>
              </a:spcBef>
            </a:pPr>
            <a:endParaRPr sz="2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dirty="0" sz="2000">
                <a:latin typeface="Verdana"/>
                <a:cs typeface="Verdana"/>
              </a:rPr>
              <a:t>Michelle</a:t>
            </a:r>
            <a:r>
              <a:rPr dirty="0" sz="2000" spc="-55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D.</a:t>
            </a:r>
            <a:r>
              <a:rPr dirty="0" sz="2000" spc="-65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Kranes,</a:t>
            </a:r>
            <a:r>
              <a:rPr dirty="0" sz="2000" spc="-75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Deputy</a:t>
            </a:r>
            <a:r>
              <a:rPr dirty="0" sz="2000" spc="-8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Director</a:t>
            </a:r>
            <a:r>
              <a:rPr dirty="0" sz="2000" spc="-7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of</a:t>
            </a:r>
            <a:r>
              <a:rPr dirty="0" sz="2000" spc="-5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Workforce</a:t>
            </a:r>
            <a:r>
              <a:rPr dirty="0" sz="2000" spc="-85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Development</a:t>
            </a:r>
            <a:r>
              <a:rPr dirty="0" sz="2000" spc="-55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Compliance</a:t>
            </a:r>
            <a:r>
              <a:rPr dirty="0" sz="2000" spc="-50">
                <a:latin typeface="Verdana"/>
                <a:cs typeface="Verdana"/>
              </a:rPr>
              <a:t> </a:t>
            </a:r>
            <a:r>
              <a:rPr dirty="0" sz="2000" spc="-25">
                <a:latin typeface="Verdana"/>
                <a:cs typeface="Verdana"/>
              </a:rPr>
              <a:t>and </a:t>
            </a:r>
            <a:r>
              <a:rPr dirty="0" sz="2000">
                <a:latin typeface="Verdana"/>
                <a:cs typeface="Verdana"/>
              </a:rPr>
              <a:t>Assistance,</a:t>
            </a:r>
            <a:r>
              <a:rPr dirty="0" sz="2000" spc="-90">
                <a:latin typeface="Verdana"/>
                <a:cs typeface="Verdana"/>
              </a:rPr>
              <a:t> </a:t>
            </a:r>
            <a:r>
              <a:rPr dirty="0" sz="2000" spc="-25">
                <a:latin typeface="Verdana"/>
                <a:cs typeface="Verdana"/>
              </a:rPr>
              <a:t>TWC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</a:pPr>
            <a:r>
              <a:rPr dirty="0" sz="2000">
                <a:latin typeface="Verdana"/>
                <a:cs typeface="Verdana"/>
              </a:rPr>
              <a:t>Jerry</a:t>
            </a:r>
            <a:r>
              <a:rPr dirty="0" sz="2000" spc="-4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White,</a:t>
            </a:r>
            <a:r>
              <a:rPr dirty="0" sz="2000" spc="-5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Director</a:t>
            </a:r>
            <a:r>
              <a:rPr dirty="0" sz="2000" spc="-5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of</a:t>
            </a:r>
            <a:r>
              <a:rPr dirty="0" sz="2000" spc="-35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Human</a:t>
            </a:r>
            <a:r>
              <a:rPr dirty="0" sz="2000" spc="-55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Resources,</a:t>
            </a:r>
            <a:r>
              <a:rPr dirty="0" sz="2000" spc="-70">
                <a:latin typeface="Verdana"/>
                <a:cs typeface="Verdana"/>
              </a:rPr>
              <a:t> </a:t>
            </a:r>
            <a:r>
              <a:rPr dirty="0" sz="2000" spc="-25">
                <a:latin typeface="Verdana"/>
                <a:cs typeface="Verdana"/>
              </a:rPr>
              <a:t>TWC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Company>Texas Workforce Commission</Company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Feinberg,Jackie</dc:creator>
  <dc:title>86th Legislature Training</dc:title>
  <dcterms:created xsi:type="dcterms:W3CDTF">2025-12-17T13:07:15Z</dcterms:created>
  <dcterms:modified xsi:type="dcterms:W3CDTF">2025-12-17T13:07:15Z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0x010100BD6431C274F95E46B2C89DB75FF648FD</vt:lpwstr>
  </property>
  <property fmtid="{D5CDD505-2E9C-101B-9397-08002B2CF9AE}" pid="3" name="Created">
    <vt:filetime>2025-12-15T00:00:00Z</vt:filetime>
  </property>
  <property fmtid="{D5CDD505-2E9C-101B-9397-08002B2CF9AE}" pid="4" name="Creator">
    <vt:lpwstr>Acrobat PDFMaker 25 for PowerPoint</vt:lpwstr>
  </property>
  <property fmtid="{D5CDD505-2E9C-101B-9397-08002B2CF9AE}" pid="5" name="LastSaved">
    <vt:filetime>2025-12-17T00:00:00Z</vt:filetime>
  </property>
  <property fmtid="{D5CDD505-2E9C-101B-9397-08002B2CF9AE}" pid="6" name="Order">
    <vt:lpwstr>4100</vt:lpwstr>
  </property>
  <property fmtid="{D5CDD505-2E9C-101B-9397-08002B2CF9AE}" pid="7" name="Producer">
    <vt:lpwstr>Adobe PDF Library 25.1.51</vt:lpwstr>
  </property>
  <property fmtid="{D5CDD505-2E9C-101B-9397-08002B2CF9AE}" pid="8" name="SharedWithUsers">
    <vt:lpwstr>7219;#Sells,Shauna R;#10379;#Rugo,Sarah</vt:lpwstr>
  </property>
  <property fmtid="{D5CDD505-2E9C-101B-9397-08002B2CF9AE}" pid="9" name="_dlc_DocIdItemGuid">
    <vt:lpwstr>7ac3b828-27b0-4bf3-abb3-e32be093e787</vt:lpwstr>
  </property>
  <property fmtid="{D5CDD505-2E9C-101B-9397-08002B2CF9AE}" pid="10" name="xd_Signature">
    <vt:lpwstr>No</vt:lpwstr>
  </property>
</Properties>
</file>