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1"/>
  </p:notesMasterIdLst>
  <p:sldIdLst>
    <p:sldId id="256" r:id="rId2"/>
    <p:sldId id="258" r:id="rId3"/>
    <p:sldId id="266" r:id="rId4"/>
    <p:sldId id="267" r:id="rId5"/>
    <p:sldId id="260" r:id="rId6"/>
    <p:sldId id="264" r:id="rId7"/>
    <p:sldId id="265" r:id="rId8"/>
    <p:sldId id="285" r:id="rId9"/>
    <p:sldId id="273" r:id="rId10"/>
    <p:sldId id="272" r:id="rId11"/>
    <p:sldId id="262" r:id="rId12"/>
    <p:sldId id="261" r:id="rId13"/>
    <p:sldId id="271" r:id="rId14"/>
    <p:sldId id="275" r:id="rId15"/>
    <p:sldId id="276" r:id="rId16"/>
    <p:sldId id="281" r:id="rId17"/>
    <p:sldId id="280" r:id="rId18"/>
    <p:sldId id="282" r:id="rId19"/>
    <p:sldId id="304" r:id="rId20"/>
    <p:sldId id="305" r:id="rId21"/>
    <p:sldId id="284" r:id="rId22"/>
    <p:sldId id="286" r:id="rId23"/>
    <p:sldId id="287" r:id="rId24"/>
    <p:sldId id="288" r:id="rId25"/>
    <p:sldId id="289" r:id="rId26"/>
    <p:sldId id="290" r:id="rId27"/>
    <p:sldId id="291" r:id="rId28"/>
    <p:sldId id="293" r:id="rId29"/>
    <p:sldId id="294" r:id="rId30"/>
    <p:sldId id="295" r:id="rId31"/>
    <p:sldId id="297" r:id="rId32"/>
    <p:sldId id="298" r:id="rId33"/>
    <p:sldId id="299" r:id="rId34"/>
    <p:sldId id="300" r:id="rId35"/>
    <p:sldId id="301" r:id="rId36"/>
    <p:sldId id="292" r:id="rId37"/>
    <p:sldId id="303" r:id="rId38"/>
    <p:sldId id="269" r:id="rId39"/>
    <p:sldId id="279" r:id="rId4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7B78AA7-48D4-49A8-994D-220FC4C73A40}">
          <p14:sldIdLst>
            <p14:sldId id="256"/>
            <p14:sldId id="258"/>
            <p14:sldId id="266"/>
            <p14:sldId id="267"/>
            <p14:sldId id="260"/>
            <p14:sldId id="264"/>
            <p14:sldId id="265"/>
            <p14:sldId id="285"/>
            <p14:sldId id="273"/>
            <p14:sldId id="272"/>
            <p14:sldId id="262"/>
            <p14:sldId id="261"/>
            <p14:sldId id="271"/>
            <p14:sldId id="275"/>
            <p14:sldId id="276"/>
            <p14:sldId id="281"/>
            <p14:sldId id="280"/>
            <p14:sldId id="282"/>
            <p14:sldId id="304"/>
            <p14:sldId id="305"/>
            <p14:sldId id="284"/>
          </p14:sldIdLst>
        </p14:section>
        <p14:section name="Untitled Section" id="{9D85B677-9560-42C7-B89D-8074F864192F}">
          <p14:sldIdLst>
            <p14:sldId id="286"/>
            <p14:sldId id="287"/>
            <p14:sldId id="288"/>
            <p14:sldId id="289"/>
            <p14:sldId id="290"/>
            <p14:sldId id="291"/>
            <p14:sldId id="293"/>
            <p14:sldId id="294"/>
            <p14:sldId id="295"/>
            <p14:sldId id="297"/>
            <p14:sldId id="298"/>
            <p14:sldId id="299"/>
            <p14:sldId id="300"/>
            <p14:sldId id="301"/>
            <p14:sldId id="292"/>
            <p14:sldId id="303"/>
            <p14:sldId id="269"/>
            <p14:sldId id="279"/>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9D1D8CE-DDDB-6D46-11F8-08D9040543EF}" name="Kaitlin Wetherbee" initials="KW" userId="S::Kaitlin.Wetherbee@cpa.texas.gov::44f6e6af-fc93-4bdf-af00-a24d5d53608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8DDE0"/>
    <a:srgbClr val="489EB6"/>
    <a:srgbClr val="9AD8E5"/>
    <a:srgbClr val="3D5563"/>
    <a:srgbClr val="12A0DC"/>
    <a:srgbClr val="3A3E3E"/>
    <a:srgbClr val="4DC0CE"/>
    <a:srgbClr val="001433"/>
    <a:srgbClr val="CE0542"/>
    <a:srgbClr val="00A6B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90" autoAdjust="0"/>
    <p:restoredTop sz="80905" autoAdjust="0"/>
  </p:normalViewPr>
  <p:slideViewPr>
    <p:cSldViewPr snapToGrid="0">
      <p:cViewPr varScale="1">
        <p:scale>
          <a:sx n="81" d="100"/>
          <a:sy n="81" d="100"/>
        </p:scale>
        <p:origin x="1758" y="3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8/10/relationships/authors" Target="authors.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7D904623-06CD-3E42-8459-928B7D1CF6E8}" type="datetimeFigureOut">
              <a:rPr lang="en-US" smtClean="0"/>
              <a:t>12/11/2025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4E989113-4258-FA40-8449-6069EFE36FBB}" type="slidenum">
              <a:rPr lang="en-US" smtClean="0"/>
              <a:t>‹#›</a:t>
            </a:fld>
            <a:endParaRPr lang="en-US"/>
          </a:p>
        </p:txBody>
      </p:sp>
    </p:spTree>
    <p:extLst>
      <p:ext uri="{BB962C8B-B14F-4D97-AF65-F5344CB8AC3E}">
        <p14:creationId xmlns:p14="http://schemas.microsoft.com/office/powerpoint/2010/main" val="36352456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989113-4258-FA40-8449-6069EFE36FBB}" type="slidenum">
              <a:rPr lang="en-US" smtClean="0"/>
              <a:t>2</a:t>
            </a:fld>
            <a:endParaRPr lang="en-US"/>
          </a:p>
        </p:txBody>
      </p:sp>
    </p:spTree>
    <p:extLst>
      <p:ext uri="{BB962C8B-B14F-4D97-AF65-F5344CB8AC3E}">
        <p14:creationId xmlns:p14="http://schemas.microsoft.com/office/powerpoint/2010/main" val="5950703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989113-4258-FA40-8449-6069EFE36FBB}" type="slidenum">
              <a:rPr lang="en-US" smtClean="0"/>
              <a:t>13</a:t>
            </a:fld>
            <a:endParaRPr lang="en-US"/>
          </a:p>
        </p:txBody>
      </p:sp>
    </p:spTree>
    <p:extLst>
      <p:ext uri="{BB962C8B-B14F-4D97-AF65-F5344CB8AC3E}">
        <p14:creationId xmlns:p14="http://schemas.microsoft.com/office/powerpoint/2010/main" val="31498745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989113-4258-FA40-8449-6069EFE36FBB}" type="slidenum">
              <a:rPr lang="en-US" smtClean="0"/>
              <a:t>15</a:t>
            </a:fld>
            <a:endParaRPr lang="en-US"/>
          </a:p>
        </p:txBody>
      </p:sp>
    </p:spTree>
    <p:extLst>
      <p:ext uri="{BB962C8B-B14F-4D97-AF65-F5344CB8AC3E}">
        <p14:creationId xmlns:p14="http://schemas.microsoft.com/office/powerpoint/2010/main" val="37961806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9D3B6C-3126-2946-D106-F8F5BC9E03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62950D-FEC3-CCBA-7F4B-724C1AA4AD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E0ECE1-B400-DB57-5743-25F19AECB3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A9B0927-3569-5214-36EF-7243FB9D8C7E}"/>
              </a:ext>
            </a:extLst>
          </p:cNvPr>
          <p:cNvSpPr>
            <a:spLocks noGrp="1"/>
          </p:cNvSpPr>
          <p:nvPr>
            <p:ph type="sldNum" sz="quarter" idx="5"/>
          </p:nvPr>
        </p:nvSpPr>
        <p:spPr/>
        <p:txBody>
          <a:bodyPr/>
          <a:lstStyle/>
          <a:p>
            <a:fld id="{4E989113-4258-FA40-8449-6069EFE36FBB}" type="slidenum">
              <a:rPr lang="en-US" smtClean="0"/>
              <a:t>16</a:t>
            </a:fld>
            <a:endParaRPr lang="en-US"/>
          </a:p>
        </p:txBody>
      </p:sp>
    </p:spTree>
    <p:extLst>
      <p:ext uri="{BB962C8B-B14F-4D97-AF65-F5344CB8AC3E}">
        <p14:creationId xmlns:p14="http://schemas.microsoft.com/office/powerpoint/2010/main" val="29686032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17EA6F-8005-8188-EE96-6BE1B9F185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256B42-856D-A008-02EC-E95D21D956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DE5E03-817E-43F4-F09F-4255FF7DE5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D1544C-3CF8-A4BD-39C3-F0FE3AA42BD7}"/>
              </a:ext>
            </a:extLst>
          </p:cNvPr>
          <p:cNvSpPr>
            <a:spLocks noGrp="1"/>
          </p:cNvSpPr>
          <p:nvPr>
            <p:ph type="sldNum" sz="quarter" idx="5"/>
          </p:nvPr>
        </p:nvSpPr>
        <p:spPr/>
        <p:txBody>
          <a:bodyPr/>
          <a:lstStyle/>
          <a:p>
            <a:fld id="{4E989113-4258-FA40-8449-6069EFE36FBB}" type="slidenum">
              <a:rPr lang="en-US" smtClean="0"/>
              <a:t>17</a:t>
            </a:fld>
            <a:endParaRPr lang="en-US"/>
          </a:p>
        </p:txBody>
      </p:sp>
    </p:spTree>
    <p:extLst>
      <p:ext uri="{BB962C8B-B14F-4D97-AF65-F5344CB8AC3E}">
        <p14:creationId xmlns:p14="http://schemas.microsoft.com/office/powerpoint/2010/main" val="6457752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2E6703-01E3-F11A-AA82-252A2E0A41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68F55D-DB0F-C86B-67A6-CEAE353F98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2DA4A5-8085-C6D8-3E11-438F72D10E3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A2B4AF-49B8-A2E0-EF59-CA7400BA2D52}"/>
              </a:ext>
            </a:extLst>
          </p:cNvPr>
          <p:cNvSpPr>
            <a:spLocks noGrp="1"/>
          </p:cNvSpPr>
          <p:nvPr>
            <p:ph type="sldNum" sz="quarter" idx="5"/>
          </p:nvPr>
        </p:nvSpPr>
        <p:spPr/>
        <p:txBody>
          <a:bodyPr/>
          <a:lstStyle/>
          <a:p>
            <a:fld id="{4E989113-4258-FA40-8449-6069EFE36FBB}" type="slidenum">
              <a:rPr lang="en-US" smtClean="0"/>
              <a:t>18</a:t>
            </a:fld>
            <a:endParaRPr lang="en-US"/>
          </a:p>
        </p:txBody>
      </p:sp>
    </p:spTree>
    <p:extLst>
      <p:ext uri="{BB962C8B-B14F-4D97-AF65-F5344CB8AC3E}">
        <p14:creationId xmlns:p14="http://schemas.microsoft.com/office/powerpoint/2010/main" val="14398851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B26EC2-9407-BC11-E80E-99283BF24C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E0A5C0-16DA-EBD9-8397-4FC0FEA3ED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1D14F2-3275-4992-2623-BFB07B8CC01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2AFC73-7E05-CE79-467E-C4E6FAE6A7EB}"/>
              </a:ext>
            </a:extLst>
          </p:cNvPr>
          <p:cNvSpPr>
            <a:spLocks noGrp="1"/>
          </p:cNvSpPr>
          <p:nvPr>
            <p:ph type="sldNum" sz="quarter" idx="5"/>
          </p:nvPr>
        </p:nvSpPr>
        <p:spPr/>
        <p:txBody>
          <a:bodyPr/>
          <a:lstStyle/>
          <a:p>
            <a:fld id="{4E989113-4258-FA40-8449-6069EFE36FBB}" type="slidenum">
              <a:rPr lang="en-US" smtClean="0"/>
              <a:t>19</a:t>
            </a:fld>
            <a:endParaRPr lang="en-US"/>
          </a:p>
        </p:txBody>
      </p:sp>
    </p:spTree>
    <p:extLst>
      <p:ext uri="{BB962C8B-B14F-4D97-AF65-F5344CB8AC3E}">
        <p14:creationId xmlns:p14="http://schemas.microsoft.com/office/powerpoint/2010/main" val="8114662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ACB261-1D59-610F-42FD-E2898C0F52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BA7E77-EFF8-4A9A-8C7A-687B446849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EC3A0D-6DFC-9EFB-AFD6-AF7763FEF2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29C72A5-9D4E-2B4F-65C7-DF341E97A8DE}"/>
              </a:ext>
            </a:extLst>
          </p:cNvPr>
          <p:cNvSpPr>
            <a:spLocks noGrp="1"/>
          </p:cNvSpPr>
          <p:nvPr>
            <p:ph type="sldNum" sz="quarter" idx="5"/>
          </p:nvPr>
        </p:nvSpPr>
        <p:spPr/>
        <p:txBody>
          <a:bodyPr/>
          <a:lstStyle/>
          <a:p>
            <a:fld id="{4E989113-4258-FA40-8449-6069EFE36FBB}" type="slidenum">
              <a:rPr lang="en-US" smtClean="0"/>
              <a:t>21</a:t>
            </a:fld>
            <a:endParaRPr lang="en-US"/>
          </a:p>
        </p:txBody>
      </p:sp>
    </p:spTree>
    <p:extLst>
      <p:ext uri="{BB962C8B-B14F-4D97-AF65-F5344CB8AC3E}">
        <p14:creationId xmlns:p14="http://schemas.microsoft.com/office/powerpoint/2010/main" val="11517433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989113-4258-FA40-8449-6069EFE36FBB}" type="slidenum">
              <a:rPr lang="en-US" smtClean="0"/>
              <a:t>22</a:t>
            </a:fld>
            <a:endParaRPr lang="en-US"/>
          </a:p>
        </p:txBody>
      </p:sp>
    </p:spTree>
    <p:extLst>
      <p:ext uri="{BB962C8B-B14F-4D97-AF65-F5344CB8AC3E}">
        <p14:creationId xmlns:p14="http://schemas.microsoft.com/office/powerpoint/2010/main" val="18916578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84C8FD-E3D1-F9F8-1EED-1CF2C3EDFA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2F8432-D68A-9A96-1391-E15FFC8E59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06114B-1624-3F6E-C390-B1B1984E5821}"/>
              </a:ext>
            </a:extLst>
          </p:cNvPr>
          <p:cNvSpPr>
            <a:spLocks noGrp="1"/>
          </p:cNvSpPr>
          <p:nvPr>
            <p:ph type="body" idx="1"/>
          </p:nvPr>
        </p:nvSpPr>
        <p:spPr/>
        <p:txBody>
          <a:bodyPr/>
          <a:lstStyle/>
          <a:p>
            <a:pPr>
              <a:lnSpc>
                <a:spcPts val="2140"/>
              </a:lnSpc>
              <a:spcAft>
                <a:spcPts val="764"/>
              </a:spcAft>
            </a:pPr>
            <a:endParaRPr lang="en-US" sz="1800" kern="100" dirty="0">
              <a:solidFill>
                <a:srgbClr val="0A0A0A"/>
              </a:solidFill>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E330E187-096E-BC79-F63A-A7C339F33F1E}"/>
              </a:ext>
            </a:extLst>
          </p:cNvPr>
          <p:cNvSpPr>
            <a:spLocks noGrp="1"/>
          </p:cNvSpPr>
          <p:nvPr>
            <p:ph type="sldNum" sz="quarter" idx="5"/>
          </p:nvPr>
        </p:nvSpPr>
        <p:spPr/>
        <p:txBody>
          <a:bodyPr/>
          <a:lstStyle/>
          <a:p>
            <a:fld id="{4E989113-4258-FA40-8449-6069EFE36FBB}" type="slidenum">
              <a:rPr lang="en-US" smtClean="0"/>
              <a:t>23</a:t>
            </a:fld>
            <a:endParaRPr lang="en-US"/>
          </a:p>
        </p:txBody>
      </p:sp>
    </p:spTree>
    <p:extLst>
      <p:ext uri="{BB962C8B-B14F-4D97-AF65-F5344CB8AC3E}">
        <p14:creationId xmlns:p14="http://schemas.microsoft.com/office/powerpoint/2010/main" val="13416944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890069-6D4A-EA2E-9C4C-EDA77519EF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15E96A-D005-9546-B58E-8198DB95B8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F8B204-07B2-6B85-C85B-71CA33C494A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CC7FBF-4EE2-57A3-E2D9-ED76184DEECD}"/>
              </a:ext>
            </a:extLst>
          </p:cNvPr>
          <p:cNvSpPr>
            <a:spLocks noGrp="1"/>
          </p:cNvSpPr>
          <p:nvPr>
            <p:ph type="sldNum" sz="quarter" idx="5"/>
          </p:nvPr>
        </p:nvSpPr>
        <p:spPr/>
        <p:txBody>
          <a:bodyPr/>
          <a:lstStyle/>
          <a:p>
            <a:fld id="{4E989113-4258-FA40-8449-6069EFE36FBB}" type="slidenum">
              <a:rPr lang="en-US" smtClean="0"/>
              <a:t>24</a:t>
            </a:fld>
            <a:endParaRPr lang="en-US"/>
          </a:p>
        </p:txBody>
      </p:sp>
    </p:spTree>
    <p:extLst>
      <p:ext uri="{BB962C8B-B14F-4D97-AF65-F5344CB8AC3E}">
        <p14:creationId xmlns:p14="http://schemas.microsoft.com/office/powerpoint/2010/main" val="2420704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989113-4258-FA40-8449-6069EFE36FBB}" type="slidenum">
              <a:rPr lang="en-US" smtClean="0"/>
              <a:t>3</a:t>
            </a:fld>
            <a:endParaRPr lang="en-US"/>
          </a:p>
        </p:txBody>
      </p:sp>
    </p:spTree>
    <p:extLst>
      <p:ext uri="{BB962C8B-B14F-4D97-AF65-F5344CB8AC3E}">
        <p14:creationId xmlns:p14="http://schemas.microsoft.com/office/powerpoint/2010/main" val="11271563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18A1D3-E826-BE8E-02FD-F84AEB4359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AC0122-A64C-CAC7-66CD-03D943535E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23B0F2-5187-E081-FB90-24DCC86E8EC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14F2B0-D632-E852-8049-A8E4918335AB}"/>
              </a:ext>
            </a:extLst>
          </p:cNvPr>
          <p:cNvSpPr>
            <a:spLocks noGrp="1"/>
          </p:cNvSpPr>
          <p:nvPr>
            <p:ph type="sldNum" sz="quarter" idx="5"/>
          </p:nvPr>
        </p:nvSpPr>
        <p:spPr/>
        <p:txBody>
          <a:bodyPr/>
          <a:lstStyle/>
          <a:p>
            <a:fld id="{4E989113-4258-FA40-8449-6069EFE36FBB}" type="slidenum">
              <a:rPr lang="en-US" smtClean="0"/>
              <a:t>25</a:t>
            </a:fld>
            <a:endParaRPr lang="en-US"/>
          </a:p>
        </p:txBody>
      </p:sp>
    </p:spTree>
    <p:extLst>
      <p:ext uri="{BB962C8B-B14F-4D97-AF65-F5344CB8AC3E}">
        <p14:creationId xmlns:p14="http://schemas.microsoft.com/office/powerpoint/2010/main" val="8502678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AB8033-9228-B156-FC1E-8A1928D52D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531A50-4D87-D23D-6AE3-58DE6F7DE4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E111D2-9020-FBC9-17E4-7004D5F3C5A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33F7FD1-DF5B-AA1E-8227-326CDD3704FA}"/>
              </a:ext>
            </a:extLst>
          </p:cNvPr>
          <p:cNvSpPr>
            <a:spLocks noGrp="1"/>
          </p:cNvSpPr>
          <p:nvPr>
            <p:ph type="sldNum" sz="quarter" idx="5"/>
          </p:nvPr>
        </p:nvSpPr>
        <p:spPr/>
        <p:txBody>
          <a:bodyPr/>
          <a:lstStyle/>
          <a:p>
            <a:fld id="{4E989113-4258-FA40-8449-6069EFE36FBB}" type="slidenum">
              <a:rPr lang="en-US" smtClean="0"/>
              <a:t>26</a:t>
            </a:fld>
            <a:endParaRPr lang="en-US"/>
          </a:p>
        </p:txBody>
      </p:sp>
    </p:spTree>
    <p:extLst>
      <p:ext uri="{BB962C8B-B14F-4D97-AF65-F5344CB8AC3E}">
        <p14:creationId xmlns:p14="http://schemas.microsoft.com/office/powerpoint/2010/main" val="38666934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F8F4B-6348-4DAF-38E2-B84FF09AFC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33D0B5-43D5-5829-DA4F-448AA609C8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928697-5193-5CFA-A3B6-6BC85EC698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EB2236-1125-6250-7710-348791E0A23E}"/>
              </a:ext>
            </a:extLst>
          </p:cNvPr>
          <p:cNvSpPr>
            <a:spLocks noGrp="1"/>
          </p:cNvSpPr>
          <p:nvPr>
            <p:ph type="sldNum" sz="quarter" idx="5"/>
          </p:nvPr>
        </p:nvSpPr>
        <p:spPr/>
        <p:txBody>
          <a:bodyPr/>
          <a:lstStyle/>
          <a:p>
            <a:fld id="{4E989113-4258-FA40-8449-6069EFE36FBB}" type="slidenum">
              <a:rPr lang="en-US" smtClean="0"/>
              <a:t>27</a:t>
            </a:fld>
            <a:endParaRPr lang="en-US"/>
          </a:p>
        </p:txBody>
      </p:sp>
    </p:spTree>
    <p:extLst>
      <p:ext uri="{BB962C8B-B14F-4D97-AF65-F5344CB8AC3E}">
        <p14:creationId xmlns:p14="http://schemas.microsoft.com/office/powerpoint/2010/main" val="34831647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B9D059-5F59-5771-5ADF-9BECBEC54D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6ACD31-7EC6-244B-3EDA-074C708362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A60589-72DB-73AD-1C1E-D028B2F033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5074C75-93BD-A706-35A7-563D8D0C6A19}"/>
              </a:ext>
            </a:extLst>
          </p:cNvPr>
          <p:cNvSpPr>
            <a:spLocks noGrp="1"/>
          </p:cNvSpPr>
          <p:nvPr>
            <p:ph type="sldNum" sz="quarter" idx="5"/>
          </p:nvPr>
        </p:nvSpPr>
        <p:spPr/>
        <p:txBody>
          <a:bodyPr/>
          <a:lstStyle/>
          <a:p>
            <a:fld id="{4E989113-4258-FA40-8449-6069EFE36FBB}" type="slidenum">
              <a:rPr lang="en-US" smtClean="0"/>
              <a:t>28</a:t>
            </a:fld>
            <a:endParaRPr lang="en-US"/>
          </a:p>
        </p:txBody>
      </p:sp>
    </p:spTree>
    <p:extLst>
      <p:ext uri="{BB962C8B-B14F-4D97-AF65-F5344CB8AC3E}">
        <p14:creationId xmlns:p14="http://schemas.microsoft.com/office/powerpoint/2010/main" val="20040665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2885B-C056-A4B0-5998-16818D6077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168A94-CDA9-C21B-B9C9-CF4B065572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FDB509-8EAA-C6B5-72B0-4BFD13A493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21E7E92-9F31-9961-7870-70DF6C2AB905}"/>
              </a:ext>
            </a:extLst>
          </p:cNvPr>
          <p:cNvSpPr>
            <a:spLocks noGrp="1"/>
          </p:cNvSpPr>
          <p:nvPr>
            <p:ph type="sldNum" sz="quarter" idx="5"/>
          </p:nvPr>
        </p:nvSpPr>
        <p:spPr/>
        <p:txBody>
          <a:bodyPr/>
          <a:lstStyle/>
          <a:p>
            <a:fld id="{4E989113-4258-FA40-8449-6069EFE36FBB}" type="slidenum">
              <a:rPr lang="en-US" smtClean="0"/>
              <a:t>29</a:t>
            </a:fld>
            <a:endParaRPr lang="en-US"/>
          </a:p>
        </p:txBody>
      </p:sp>
    </p:spTree>
    <p:extLst>
      <p:ext uri="{BB962C8B-B14F-4D97-AF65-F5344CB8AC3E}">
        <p14:creationId xmlns:p14="http://schemas.microsoft.com/office/powerpoint/2010/main" val="9727619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D63361-9BE6-599A-D65E-6F572F0EB7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514562-A539-8C14-83F0-A1F9054D67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8F0F1F-34CC-6040-BDE9-E74D6592D4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C2EEBD-FA5D-FF11-670C-C26E9E88A440}"/>
              </a:ext>
            </a:extLst>
          </p:cNvPr>
          <p:cNvSpPr>
            <a:spLocks noGrp="1"/>
          </p:cNvSpPr>
          <p:nvPr>
            <p:ph type="sldNum" sz="quarter" idx="5"/>
          </p:nvPr>
        </p:nvSpPr>
        <p:spPr/>
        <p:txBody>
          <a:bodyPr/>
          <a:lstStyle/>
          <a:p>
            <a:fld id="{4E989113-4258-FA40-8449-6069EFE36FBB}" type="slidenum">
              <a:rPr lang="en-US" smtClean="0"/>
              <a:t>30</a:t>
            </a:fld>
            <a:endParaRPr lang="en-US"/>
          </a:p>
        </p:txBody>
      </p:sp>
    </p:spTree>
    <p:extLst>
      <p:ext uri="{BB962C8B-B14F-4D97-AF65-F5344CB8AC3E}">
        <p14:creationId xmlns:p14="http://schemas.microsoft.com/office/powerpoint/2010/main" val="200327422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2C6070-6329-6D84-CE43-8456EDE077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B25242-0AB7-441D-A302-7EB6A07F15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5D643F-C49D-7244-5F84-8B676EA82E3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F39BC10-C541-C7B4-54C0-DB1F8D18F3A1}"/>
              </a:ext>
            </a:extLst>
          </p:cNvPr>
          <p:cNvSpPr>
            <a:spLocks noGrp="1"/>
          </p:cNvSpPr>
          <p:nvPr>
            <p:ph type="sldNum" sz="quarter" idx="5"/>
          </p:nvPr>
        </p:nvSpPr>
        <p:spPr/>
        <p:txBody>
          <a:bodyPr/>
          <a:lstStyle/>
          <a:p>
            <a:fld id="{4E989113-4258-FA40-8449-6069EFE36FBB}" type="slidenum">
              <a:rPr lang="en-US" smtClean="0"/>
              <a:t>31</a:t>
            </a:fld>
            <a:endParaRPr lang="en-US"/>
          </a:p>
        </p:txBody>
      </p:sp>
    </p:spTree>
    <p:extLst>
      <p:ext uri="{BB962C8B-B14F-4D97-AF65-F5344CB8AC3E}">
        <p14:creationId xmlns:p14="http://schemas.microsoft.com/office/powerpoint/2010/main" val="153358090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4150ED-7E99-C79B-0444-49E478208E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80E7E7-67F8-4EB8-58DE-3710310610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5BB1FE-1BEC-6265-80E9-888FDB01F03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E2D2D2-9C99-F1B5-5971-E85AAE84235F}"/>
              </a:ext>
            </a:extLst>
          </p:cNvPr>
          <p:cNvSpPr>
            <a:spLocks noGrp="1"/>
          </p:cNvSpPr>
          <p:nvPr>
            <p:ph type="sldNum" sz="quarter" idx="5"/>
          </p:nvPr>
        </p:nvSpPr>
        <p:spPr/>
        <p:txBody>
          <a:bodyPr/>
          <a:lstStyle/>
          <a:p>
            <a:fld id="{4E989113-4258-FA40-8449-6069EFE36FBB}" type="slidenum">
              <a:rPr lang="en-US" smtClean="0"/>
              <a:t>32</a:t>
            </a:fld>
            <a:endParaRPr lang="en-US"/>
          </a:p>
        </p:txBody>
      </p:sp>
    </p:spTree>
    <p:extLst>
      <p:ext uri="{BB962C8B-B14F-4D97-AF65-F5344CB8AC3E}">
        <p14:creationId xmlns:p14="http://schemas.microsoft.com/office/powerpoint/2010/main" val="296752178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555AF0-FA89-B8B5-13DF-05225E8A8A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BEB399-73DC-AA63-E098-614231D094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F37354-EEEF-DA67-A4F1-B9ABAB9490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89D97D-972F-3068-D1F8-A4D535014CC7}"/>
              </a:ext>
            </a:extLst>
          </p:cNvPr>
          <p:cNvSpPr>
            <a:spLocks noGrp="1"/>
          </p:cNvSpPr>
          <p:nvPr>
            <p:ph type="sldNum" sz="quarter" idx="5"/>
          </p:nvPr>
        </p:nvSpPr>
        <p:spPr/>
        <p:txBody>
          <a:bodyPr/>
          <a:lstStyle/>
          <a:p>
            <a:fld id="{4E989113-4258-FA40-8449-6069EFE36FBB}" type="slidenum">
              <a:rPr lang="en-US" smtClean="0"/>
              <a:t>33</a:t>
            </a:fld>
            <a:endParaRPr lang="en-US"/>
          </a:p>
        </p:txBody>
      </p:sp>
    </p:spTree>
    <p:extLst>
      <p:ext uri="{BB962C8B-B14F-4D97-AF65-F5344CB8AC3E}">
        <p14:creationId xmlns:p14="http://schemas.microsoft.com/office/powerpoint/2010/main" val="404889536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CAE2F2-87A9-C8A7-1CA3-3438A9AA04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CA4BFE-8DCD-62C2-C34B-5215CD6755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EF64E1-A24E-B49D-0903-6B4CADA0E0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B7939C-D858-7372-0034-E1F5217B05E3}"/>
              </a:ext>
            </a:extLst>
          </p:cNvPr>
          <p:cNvSpPr>
            <a:spLocks noGrp="1"/>
          </p:cNvSpPr>
          <p:nvPr>
            <p:ph type="sldNum" sz="quarter" idx="5"/>
          </p:nvPr>
        </p:nvSpPr>
        <p:spPr/>
        <p:txBody>
          <a:bodyPr/>
          <a:lstStyle/>
          <a:p>
            <a:fld id="{4E989113-4258-FA40-8449-6069EFE36FBB}" type="slidenum">
              <a:rPr lang="en-US" smtClean="0"/>
              <a:t>34</a:t>
            </a:fld>
            <a:endParaRPr lang="en-US"/>
          </a:p>
        </p:txBody>
      </p:sp>
    </p:spTree>
    <p:extLst>
      <p:ext uri="{BB962C8B-B14F-4D97-AF65-F5344CB8AC3E}">
        <p14:creationId xmlns:p14="http://schemas.microsoft.com/office/powerpoint/2010/main" val="16999591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989113-4258-FA40-8449-6069EFE36FBB}" type="slidenum">
              <a:rPr lang="en-US" smtClean="0"/>
              <a:t>5</a:t>
            </a:fld>
            <a:endParaRPr lang="en-US"/>
          </a:p>
        </p:txBody>
      </p:sp>
    </p:spTree>
    <p:extLst>
      <p:ext uri="{BB962C8B-B14F-4D97-AF65-F5344CB8AC3E}">
        <p14:creationId xmlns:p14="http://schemas.microsoft.com/office/powerpoint/2010/main" val="35494945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E8DDEC-7A58-D7DF-1499-4E9D5AE882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79D3EE-AF89-94B2-41AB-88EC6F0C75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7CEF1C-6FB6-7279-F780-09D71B464A0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50547F-D07A-E666-2861-250D4310D70B}"/>
              </a:ext>
            </a:extLst>
          </p:cNvPr>
          <p:cNvSpPr>
            <a:spLocks noGrp="1"/>
          </p:cNvSpPr>
          <p:nvPr>
            <p:ph type="sldNum" sz="quarter" idx="5"/>
          </p:nvPr>
        </p:nvSpPr>
        <p:spPr/>
        <p:txBody>
          <a:bodyPr/>
          <a:lstStyle/>
          <a:p>
            <a:fld id="{4E989113-4258-FA40-8449-6069EFE36FBB}" type="slidenum">
              <a:rPr lang="en-US" smtClean="0"/>
              <a:t>35</a:t>
            </a:fld>
            <a:endParaRPr lang="en-US"/>
          </a:p>
        </p:txBody>
      </p:sp>
    </p:spTree>
    <p:extLst>
      <p:ext uri="{BB962C8B-B14F-4D97-AF65-F5344CB8AC3E}">
        <p14:creationId xmlns:p14="http://schemas.microsoft.com/office/powerpoint/2010/main" val="49578654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145B1F-4691-084D-4511-55908A2F3D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0D22B6-3654-CC4C-DEB5-DF158F2901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F2B498-5F8C-5CF2-CC28-E540014BCA8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CD0B69D-CFE1-D083-74BD-AAF24BB3E4A7}"/>
              </a:ext>
            </a:extLst>
          </p:cNvPr>
          <p:cNvSpPr>
            <a:spLocks noGrp="1"/>
          </p:cNvSpPr>
          <p:nvPr>
            <p:ph type="sldNum" sz="quarter" idx="5"/>
          </p:nvPr>
        </p:nvSpPr>
        <p:spPr/>
        <p:txBody>
          <a:bodyPr/>
          <a:lstStyle/>
          <a:p>
            <a:fld id="{4E989113-4258-FA40-8449-6069EFE36FBB}" type="slidenum">
              <a:rPr lang="en-US" smtClean="0"/>
              <a:t>36</a:t>
            </a:fld>
            <a:endParaRPr lang="en-US"/>
          </a:p>
        </p:txBody>
      </p:sp>
    </p:spTree>
    <p:extLst>
      <p:ext uri="{BB962C8B-B14F-4D97-AF65-F5344CB8AC3E}">
        <p14:creationId xmlns:p14="http://schemas.microsoft.com/office/powerpoint/2010/main" val="141770999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FCEB75-ACD4-8AA7-86D0-40315D9ACF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E2899F-EEBE-C0FD-C97D-EA1A186E7F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48B1A2-1304-1A72-3DFD-0BF2B840FD4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3B3E95-9A27-5019-A058-1B98BCC5BD1B}"/>
              </a:ext>
            </a:extLst>
          </p:cNvPr>
          <p:cNvSpPr>
            <a:spLocks noGrp="1"/>
          </p:cNvSpPr>
          <p:nvPr>
            <p:ph type="sldNum" sz="quarter" idx="5"/>
          </p:nvPr>
        </p:nvSpPr>
        <p:spPr/>
        <p:txBody>
          <a:bodyPr/>
          <a:lstStyle/>
          <a:p>
            <a:fld id="{4E989113-4258-FA40-8449-6069EFE36FBB}" type="slidenum">
              <a:rPr lang="en-US" smtClean="0"/>
              <a:t>37</a:t>
            </a:fld>
            <a:endParaRPr lang="en-US"/>
          </a:p>
        </p:txBody>
      </p:sp>
    </p:spTree>
    <p:extLst>
      <p:ext uri="{BB962C8B-B14F-4D97-AF65-F5344CB8AC3E}">
        <p14:creationId xmlns:p14="http://schemas.microsoft.com/office/powerpoint/2010/main" val="13229842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989113-4258-FA40-8449-6069EFE36FBB}" type="slidenum">
              <a:rPr lang="en-US" smtClean="0"/>
              <a:t>39</a:t>
            </a:fld>
            <a:endParaRPr lang="en-US"/>
          </a:p>
        </p:txBody>
      </p:sp>
    </p:spTree>
    <p:extLst>
      <p:ext uri="{BB962C8B-B14F-4D97-AF65-F5344CB8AC3E}">
        <p14:creationId xmlns:p14="http://schemas.microsoft.com/office/powerpoint/2010/main" val="1350271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989113-4258-FA40-8449-6069EFE36FBB}" type="slidenum">
              <a:rPr lang="en-US" smtClean="0"/>
              <a:t>6</a:t>
            </a:fld>
            <a:endParaRPr lang="en-US"/>
          </a:p>
        </p:txBody>
      </p:sp>
    </p:spTree>
    <p:extLst>
      <p:ext uri="{BB962C8B-B14F-4D97-AF65-F5344CB8AC3E}">
        <p14:creationId xmlns:p14="http://schemas.microsoft.com/office/powerpoint/2010/main" val="13876609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989113-4258-FA40-8449-6069EFE36FBB}" type="slidenum">
              <a:rPr lang="en-US" smtClean="0"/>
              <a:t>7</a:t>
            </a:fld>
            <a:endParaRPr lang="en-US"/>
          </a:p>
        </p:txBody>
      </p:sp>
    </p:spTree>
    <p:extLst>
      <p:ext uri="{BB962C8B-B14F-4D97-AF65-F5344CB8AC3E}">
        <p14:creationId xmlns:p14="http://schemas.microsoft.com/office/powerpoint/2010/main" val="7459909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9415" indent="-349415">
              <a:buFont typeface="Aptos" panose="020B0004020202020204" pitchFamily="34" charset="0"/>
              <a:buChar char="-"/>
            </a:pPr>
            <a:endParaRPr lang="en-US" dirty="0">
              <a:latin typeface="Aptos" panose="020B0004020202020204" pitchFamily="34" charset="0"/>
              <a:ea typeface="Aptos" panose="020B0004020202020204" pitchFamily="34" charset="0"/>
              <a:cs typeface="Aptos" panose="020B0004020202020204" pitchFamily="34" charset="0"/>
            </a:endParaRPr>
          </a:p>
        </p:txBody>
      </p:sp>
      <p:sp>
        <p:nvSpPr>
          <p:cNvPr id="4" name="Slide Number Placeholder 3"/>
          <p:cNvSpPr>
            <a:spLocks noGrp="1"/>
          </p:cNvSpPr>
          <p:nvPr>
            <p:ph type="sldNum" sz="quarter" idx="5"/>
          </p:nvPr>
        </p:nvSpPr>
        <p:spPr/>
        <p:txBody>
          <a:bodyPr/>
          <a:lstStyle/>
          <a:p>
            <a:fld id="{4E989113-4258-FA40-8449-6069EFE36FBB}" type="slidenum">
              <a:rPr lang="en-US" smtClean="0"/>
              <a:t>9</a:t>
            </a:fld>
            <a:endParaRPr lang="en-US"/>
          </a:p>
        </p:txBody>
      </p:sp>
    </p:spTree>
    <p:extLst>
      <p:ext uri="{BB962C8B-B14F-4D97-AF65-F5344CB8AC3E}">
        <p14:creationId xmlns:p14="http://schemas.microsoft.com/office/powerpoint/2010/main" val="9982987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989113-4258-FA40-8449-6069EFE36FBB}" type="slidenum">
              <a:rPr lang="en-US" smtClean="0"/>
              <a:t>10</a:t>
            </a:fld>
            <a:endParaRPr lang="en-US"/>
          </a:p>
        </p:txBody>
      </p:sp>
    </p:spTree>
    <p:extLst>
      <p:ext uri="{BB962C8B-B14F-4D97-AF65-F5344CB8AC3E}">
        <p14:creationId xmlns:p14="http://schemas.microsoft.com/office/powerpoint/2010/main" val="9444570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dirty="0">
              <a:latin typeface="Aptos" panose="020B0004020202020204" pitchFamily="34" charset="0"/>
              <a:ea typeface="Aptos" panose="020B0004020202020204" pitchFamily="34" charset="0"/>
              <a:cs typeface="Aptos" panose="020B0004020202020204" pitchFamily="34" charset="0"/>
            </a:endParaRPr>
          </a:p>
        </p:txBody>
      </p:sp>
      <p:sp>
        <p:nvSpPr>
          <p:cNvPr id="4" name="Slide Number Placeholder 3"/>
          <p:cNvSpPr>
            <a:spLocks noGrp="1"/>
          </p:cNvSpPr>
          <p:nvPr>
            <p:ph type="sldNum" sz="quarter" idx="5"/>
          </p:nvPr>
        </p:nvSpPr>
        <p:spPr/>
        <p:txBody>
          <a:bodyPr/>
          <a:lstStyle/>
          <a:p>
            <a:fld id="{4E989113-4258-FA40-8449-6069EFE36FBB}" type="slidenum">
              <a:rPr lang="en-US" smtClean="0"/>
              <a:t>11</a:t>
            </a:fld>
            <a:endParaRPr lang="en-US"/>
          </a:p>
        </p:txBody>
      </p:sp>
    </p:spTree>
    <p:extLst>
      <p:ext uri="{BB962C8B-B14F-4D97-AF65-F5344CB8AC3E}">
        <p14:creationId xmlns:p14="http://schemas.microsoft.com/office/powerpoint/2010/main" val="33671031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ts val="2140"/>
              </a:lnSpc>
              <a:spcAft>
                <a:spcPts val="764"/>
              </a:spcAft>
            </a:pPr>
            <a:endParaRPr lang="en-US" sz="1800" kern="100" dirty="0">
              <a:solidFill>
                <a:srgbClr val="0A0A0A"/>
              </a:solidFill>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4E989113-4258-FA40-8449-6069EFE36FBB}" type="slidenum">
              <a:rPr lang="en-US" smtClean="0"/>
              <a:t>12</a:t>
            </a:fld>
            <a:endParaRPr lang="en-US"/>
          </a:p>
        </p:txBody>
      </p:sp>
    </p:spTree>
    <p:extLst>
      <p:ext uri="{BB962C8B-B14F-4D97-AF65-F5344CB8AC3E}">
        <p14:creationId xmlns:p14="http://schemas.microsoft.com/office/powerpoint/2010/main" val="28973183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D4B3E-EF2F-31C0-8C8C-28750E83C78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1EB405F-218A-E2B2-19B9-8BF5C31570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723B5D7-143B-270A-5263-D12C5977EB20}"/>
              </a:ext>
            </a:extLst>
          </p:cNvPr>
          <p:cNvSpPr>
            <a:spLocks noGrp="1"/>
          </p:cNvSpPr>
          <p:nvPr>
            <p:ph type="dt" sz="half" idx="10"/>
          </p:nvPr>
        </p:nvSpPr>
        <p:spPr/>
        <p:txBody>
          <a:bodyPr/>
          <a:lstStyle/>
          <a:p>
            <a:fld id="{9FF52E01-83BA-4242-A873-9145F6407A6A}" type="datetimeFigureOut">
              <a:rPr lang="en-US" smtClean="0"/>
              <a:t>12/11/2025</a:t>
            </a:fld>
            <a:endParaRPr lang="en-US"/>
          </a:p>
        </p:txBody>
      </p:sp>
      <p:sp>
        <p:nvSpPr>
          <p:cNvPr id="5" name="Footer Placeholder 4">
            <a:extLst>
              <a:ext uri="{FF2B5EF4-FFF2-40B4-BE49-F238E27FC236}">
                <a16:creationId xmlns:a16="http://schemas.microsoft.com/office/drawing/2014/main" id="{8367710D-9F11-85B7-AE8C-C2B3D234D1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44F6A5-4403-F234-694F-3D6A22C9C594}"/>
              </a:ext>
            </a:extLst>
          </p:cNvPr>
          <p:cNvSpPr>
            <a:spLocks noGrp="1"/>
          </p:cNvSpPr>
          <p:nvPr>
            <p:ph type="sldNum" sz="quarter" idx="12"/>
          </p:nvPr>
        </p:nvSpPr>
        <p:spPr/>
        <p:txBody>
          <a:bodyPr/>
          <a:lstStyle/>
          <a:p>
            <a:fld id="{73D55A41-0E29-BD47-AF4D-5F3369E10FE1}" type="slidenum">
              <a:rPr lang="en-US" smtClean="0"/>
              <a:t>‹#›</a:t>
            </a:fld>
            <a:endParaRPr lang="en-US"/>
          </a:p>
        </p:txBody>
      </p:sp>
    </p:spTree>
    <p:extLst>
      <p:ext uri="{BB962C8B-B14F-4D97-AF65-F5344CB8AC3E}">
        <p14:creationId xmlns:p14="http://schemas.microsoft.com/office/powerpoint/2010/main" val="2194118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133CB-34A3-2427-8227-FE28C8F7502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1AB6AAC-FC13-BF0B-0979-0B3CA42F551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8AF5BF-78C0-A1D0-8213-1F3D54477B13}"/>
              </a:ext>
            </a:extLst>
          </p:cNvPr>
          <p:cNvSpPr>
            <a:spLocks noGrp="1"/>
          </p:cNvSpPr>
          <p:nvPr>
            <p:ph type="dt" sz="half" idx="10"/>
          </p:nvPr>
        </p:nvSpPr>
        <p:spPr/>
        <p:txBody>
          <a:bodyPr/>
          <a:lstStyle/>
          <a:p>
            <a:fld id="{9FF52E01-83BA-4242-A873-9145F6407A6A}" type="datetimeFigureOut">
              <a:rPr lang="en-US" smtClean="0"/>
              <a:t>12/11/2025</a:t>
            </a:fld>
            <a:endParaRPr lang="en-US"/>
          </a:p>
        </p:txBody>
      </p:sp>
      <p:sp>
        <p:nvSpPr>
          <p:cNvPr id="5" name="Footer Placeholder 4">
            <a:extLst>
              <a:ext uri="{FF2B5EF4-FFF2-40B4-BE49-F238E27FC236}">
                <a16:creationId xmlns:a16="http://schemas.microsoft.com/office/drawing/2014/main" id="{1FFACD79-6357-A426-BFB6-20BF242833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A82DBF-BA8F-BCFB-1D16-0A1923DE45E3}"/>
              </a:ext>
            </a:extLst>
          </p:cNvPr>
          <p:cNvSpPr>
            <a:spLocks noGrp="1"/>
          </p:cNvSpPr>
          <p:nvPr>
            <p:ph type="sldNum" sz="quarter" idx="12"/>
          </p:nvPr>
        </p:nvSpPr>
        <p:spPr/>
        <p:txBody>
          <a:bodyPr/>
          <a:lstStyle/>
          <a:p>
            <a:fld id="{73D55A41-0E29-BD47-AF4D-5F3369E10FE1}" type="slidenum">
              <a:rPr lang="en-US" smtClean="0"/>
              <a:t>‹#›</a:t>
            </a:fld>
            <a:endParaRPr lang="en-US"/>
          </a:p>
        </p:txBody>
      </p:sp>
    </p:spTree>
    <p:extLst>
      <p:ext uri="{BB962C8B-B14F-4D97-AF65-F5344CB8AC3E}">
        <p14:creationId xmlns:p14="http://schemas.microsoft.com/office/powerpoint/2010/main" val="3948949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CC3BAB-18E9-F93D-F0EB-5362034DCD3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645B491-51A2-7BDB-869C-2D2323CA08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259EA0-78E2-14D0-7F86-4A8637A70365}"/>
              </a:ext>
            </a:extLst>
          </p:cNvPr>
          <p:cNvSpPr>
            <a:spLocks noGrp="1"/>
          </p:cNvSpPr>
          <p:nvPr>
            <p:ph type="dt" sz="half" idx="10"/>
          </p:nvPr>
        </p:nvSpPr>
        <p:spPr/>
        <p:txBody>
          <a:bodyPr/>
          <a:lstStyle/>
          <a:p>
            <a:fld id="{9FF52E01-83BA-4242-A873-9145F6407A6A}" type="datetimeFigureOut">
              <a:rPr lang="en-US" smtClean="0"/>
              <a:t>12/11/2025</a:t>
            </a:fld>
            <a:endParaRPr lang="en-US"/>
          </a:p>
        </p:txBody>
      </p:sp>
      <p:sp>
        <p:nvSpPr>
          <p:cNvPr id="5" name="Footer Placeholder 4">
            <a:extLst>
              <a:ext uri="{FF2B5EF4-FFF2-40B4-BE49-F238E27FC236}">
                <a16:creationId xmlns:a16="http://schemas.microsoft.com/office/drawing/2014/main" id="{42FB8B2F-5451-9221-4ECB-F441BD755F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E07DBE-5081-AF48-6703-5E8F442E68C8}"/>
              </a:ext>
            </a:extLst>
          </p:cNvPr>
          <p:cNvSpPr>
            <a:spLocks noGrp="1"/>
          </p:cNvSpPr>
          <p:nvPr>
            <p:ph type="sldNum" sz="quarter" idx="12"/>
          </p:nvPr>
        </p:nvSpPr>
        <p:spPr/>
        <p:txBody>
          <a:bodyPr/>
          <a:lstStyle/>
          <a:p>
            <a:fld id="{73D55A41-0E29-BD47-AF4D-5F3369E10FE1}" type="slidenum">
              <a:rPr lang="en-US" smtClean="0"/>
              <a:t>‹#›</a:t>
            </a:fld>
            <a:endParaRPr lang="en-US"/>
          </a:p>
        </p:txBody>
      </p:sp>
    </p:spTree>
    <p:extLst>
      <p:ext uri="{BB962C8B-B14F-4D97-AF65-F5344CB8AC3E}">
        <p14:creationId xmlns:p14="http://schemas.microsoft.com/office/powerpoint/2010/main" val="154040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797D8-0C01-E7E6-B531-E5D6AA9CFFF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33BE05B-DD5E-0E26-C832-6164472AA67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3EDC4C-7154-E9D6-14DF-30107A15176D}"/>
              </a:ext>
            </a:extLst>
          </p:cNvPr>
          <p:cNvSpPr>
            <a:spLocks noGrp="1"/>
          </p:cNvSpPr>
          <p:nvPr>
            <p:ph type="dt" sz="half" idx="10"/>
          </p:nvPr>
        </p:nvSpPr>
        <p:spPr/>
        <p:txBody>
          <a:bodyPr/>
          <a:lstStyle/>
          <a:p>
            <a:fld id="{9FF52E01-83BA-4242-A873-9145F6407A6A}" type="datetimeFigureOut">
              <a:rPr lang="en-US" smtClean="0"/>
              <a:t>12/11/2025</a:t>
            </a:fld>
            <a:endParaRPr lang="en-US"/>
          </a:p>
        </p:txBody>
      </p:sp>
      <p:sp>
        <p:nvSpPr>
          <p:cNvPr id="5" name="Footer Placeholder 4">
            <a:extLst>
              <a:ext uri="{FF2B5EF4-FFF2-40B4-BE49-F238E27FC236}">
                <a16:creationId xmlns:a16="http://schemas.microsoft.com/office/drawing/2014/main" id="{3B59B7E0-D9BE-037C-282B-2098807A0B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0B9FB8-9ED0-C37C-3CB3-122B20164456}"/>
              </a:ext>
            </a:extLst>
          </p:cNvPr>
          <p:cNvSpPr>
            <a:spLocks noGrp="1"/>
          </p:cNvSpPr>
          <p:nvPr>
            <p:ph type="sldNum" sz="quarter" idx="12"/>
          </p:nvPr>
        </p:nvSpPr>
        <p:spPr/>
        <p:txBody>
          <a:bodyPr/>
          <a:lstStyle/>
          <a:p>
            <a:fld id="{73D55A41-0E29-BD47-AF4D-5F3369E10FE1}" type="slidenum">
              <a:rPr lang="en-US" smtClean="0"/>
              <a:t>‹#›</a:t>
            </a:fld>
            <a:endParaRPr lang="en-US"/>
          </a:p>
        </p:txBody>
      </p:sp>
    </p:spTree>
    <p:extLst>
      <p:ext uri="{BB962C8B-B14F-4D97-AF65-F5344CB8AC3E}">
        <p14:creationId xmlns:p14="http://schemas.microsoft.com/office/powerpoint/2010/main" val="1643307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7D55C-E9A5-C1BB-9EA0-FBB228019C0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156C3D1-9887-0FB2-4EEE-D905E6FF20C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A5CC061-9850-8A3C-9853-7FA42C6AE53D}"/>
              </a:ext>
            </a:extLst>
          </p:cNvPr>
          <p:cNvSpPr>
            <a:spLocks noGrp="1"/>
          </p:cNvSpPr>
          <p:nvPr>
            <p:ph type="dt" sz="half" idx="10"/>
          </p:nvPr>
        </p:nvSpPr>
        <p:spPr/>
        <p:txBody>
          <a:bodyPr/>
          <a:lstStyle/>
          <a:p>
            <a:fld id="{9FF52E01-83BA-4242-A873-9145F6407A6A}" type="datetimeFigureOut">
              <a:rPr lang="en-US" smtClean="0"/>
              <a:t>12/11/2025</a:t>
            </a:fld>
            <a:endParaRPr lang="en-US"/>
          </a:p>
        </p:txBody>
      </p:sp>
      <p:sp>
        <p:nvSpPr>
          <p:cNvPr id="5" name="Footer Placeholder 4">
            <a:extLst>
              <a:ext uri="{FF2B5EF4-FFF2-40B4-BE49-F238E27FC236}">
                <a16:creationId xmlns:a16="http://schemas.microsoft.com/office/drawing/2014/main" id="{90ADCE81-C211-E2A6-EBA0-D72F26651D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A91886-257C-8B67-8B39-BFD3F8C570B8}"/>
              </a:ext>
            </a:extLst>
          </p:cNvPr>
          <p:cNvSpPr>
            <a:spLocks noGrp="1"/>
          </p:cNvSpPr>
          <p:nvPr>
            <p:ph type="sldNum" sz="quarter" idx="12"/>
          </p:nvPr>
        </p:nvSpPr>
        <p:spPr/>
        <p:txBody>
          <a:bodyPr/>
          <a:lstStyle/>
          <a:p>
            <a:fld id="{73D55A41-0E29-BD47-AF4D-5F3369E10FE1}" type="slidenum">
              <a:rPr lang="en-US" smtClean="0"/>
              <a:t>‹#›</a:t>
            </a:fld>
            <a:endParaRPr lang="en-US"/>
          </a:p>
        </p:txBody>
      </p:sp>
    </p:spTree>
    <p:extLst>
      <p:ext uri="{BB962C8B-B14F-4D97-AF65-F5344CB8AC3E}">
        <p14:creationId xmlns:p14="http://schemas.microsoft.com/office/powerpoint/2010/main" val="3827695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4E76F-EBE7-7E56-B31F-A01974330CE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998B179-9FC8-AF43-E6E6-EA7C0634EC5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F59A239-C6AB-6050-ADAB-7598B7E90BA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D3AA0E-8FEC-2C2C-019A-B52F9D5B1B83}"/>
              </a:ext>
            </a:extLst>
          </p:cNvPr>
          <p:cNvSpPr>
            <a:spLocks noGrp="1"/>
          </p:cNvSpPr>
          <p:nvPr>
            <p:ph type="dt" sz="half" idx="10"/>
          </p:nvPr>
        </p:nvSpPr>
        <p:spPr/>
        <p:txBody>
          <a:bodyPr/>
          <a:lstStyle/>
          <a:p>
            <a:fld id="{9FF52E01-83BA-4242-A873-9145F6407A6A}" type="datetimeFigureOut">
              <a:rPr lang="en-US" smtClean="0"/>
              <a:t>12/11/2025</a:t>
            </a:fld>
            <a:endParaRPr lang="en-US"/>
          </a:p>
        </p:txBody>
      </p:sp>
      <p:sp>
        <p:nvSpPr>
          <p:cNvPr id="6" name="Footer Placeholder 5">
            <a:extLst>
              <a:ext uri="{FF2B5EF4-FFF2-40B4-BE49-F238E27FC236}">
                <a16:creationId xmlns:a16="http://schemas.microsoft.com/office/drawing/2014/main" id="{8F547E24-0BB9-A183-015F-981D4D883E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23EA79-098C-48B2-5B10-3CB4B1B59A22}"/>
              </a:ext>
            </a:extLst>
          </p:cNvPr>
          <p:cNvSpPr>
            <a:spLocks noGrp="1"/>
          </p:cNvSpPr>
          <p:nvPr>
            <p:ph type="sldNum" sz="quarter" idx="12"/>
          </p:nvPr>
        </p:nvSpPr>
        <p:spPr/>
        <p:txBody>
          <a:bodyPr/>
          <a:lstStyle/>
          <a:p>
            <a:fld id="{73D55A41-0E29-BD47-AF4D-5F3369E10FE1}" type="slidenum">
              <a:rPr lang="en-US" smtClean="0"/>
              <a:t>‹#›</a:t>
            </a:fld>
            <a:endParaRPr lang="en-US"/>
          </a:p>
        </p:txBody>
      </p:sp>
    </p:spTree>
    <p:extLst>
      <p:ext uri="{BB962C8B-B14F-4D97-AF65-F5344CB8AC3E}">
        <p14:creationId xmlns:p14="http://schemas.microsoft.com/office/powerpoint/2010/main" val="2669761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62B42-8A20-6614-028C-613F831ADDB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B6BE2B5-7E5D-E098-B4FF-9C86D617EC0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AE55A3C-7CC5-4F7C-BA1C-31798E09E81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45A1C12-F7C1-F661-F4BF-F1E21DFAD53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F289DF2-B969-F4A6-52F4-679B7F0CCE2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FE0E15D-5907-AE21-DEC0-B196106BDDF9}"/>
              </a:ext>
            </a:extLst>
          </p:cNvPr>
          <p:cNvSpPr>
            <a:spLocks noGrp="1"/>
          </p:cNvSpPr>
          <p:nvPr>
            <p:ph type="dt" sz="half" idx="10"/>
          </p:nvPr>
        </p:nvSpPr>
        <p:spPr/>
        <p:txBody>
          <a:bodyPr/>
          <a:lstStyle/>
          <a:p>
            <a:fld id="{9FF52E01-83BA-4242-A873-9145F6407A6A}" type="datetimeFigureOut">
              <a:rPr lang="en-US" smtClean="0"/>
              <a:t>12/11/2025</a:t>
            </a:fld>
            <a:endParaRPr lang="en-US"/>
          </a:p>
        </p:txBody>
      </p:sp>
      <p:sp>
        <p:nvSpPr>
          <p:cNvPr id="8" name="Footer Placeholder 7">
            <a:extLst>
              <a:ext uri="{FF2B5EF4-FFF2-40B4-BE49-F238E27FC236}">
                <a16:creationId xmlns:a16="http://schemas.microsoft.com/office/drawing/2014/main" id="{78204BD5-5C63-0032-9E39-D435A0557E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0CDA7A9-FEE1-4B01-CCA8-4029DFBF3EC4}"/>
              </a:ext>
            </a:extLst>
          </p:cNvPr>
          <p:cNvSpPr>
            <a:spLocks noGrp="1"/>
          </p:cNvSpPr>
          <p:nvPr>
            <p:ph type="sldNum" sz="quarter" idx="12"/>
          </p:nvPr>
        </p:nvSpPr>
        <p:spPr/>
        <p:txBody>
          <a:bodyPr/>
          <a:lstStyle/>
          <a:p>
            <a:fld id="{73D55A41-0E29-BD47-AF4D-5F3369E10FE1}" type="slidenum">
              <a:rPr lang="en-US" smtClean="0"/>
              <a:t>‹#›</a:t>
            </a:fld>
            <a:endParaRPr lang="en-US"/>
          </a:p>
        </p:txBody>
      </p:sp>
    </p:spTree>
    <p:extLst>
      <p:ext uri="{BB962C8B-B14F-4D97-AF65-F5344CB8AC3E}">
        <p14:creationId xmlns:p14="http://schemas.microsoft.com/office/powerpoint/2010/main" val="30172744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C3606-4A54-60F0-6344-FAD22439386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14B1DD8-289F-5FD4-935C-C55A595BAD74}"/>
              </a:ext>
            </a:extLst>
          </p:cNvPr>
          <p:cNvSpPr>
            <a:spLocks noGrp="1"/>
          </p:cNvSpPr>
          <p:nvPr>
            <p:ph type="dt" sz="half" idx="10"/>
          </p:nvPr>
        </p:nvSpPr>
        <p:spPr/>
        <p:txBody>
          <a:bodyPr/>
          <a:lstStyle/>
          <a:p>
            <a:fld id="{9FF52E01-83BA-4242-A873-9145F6407A6A}" type="datetimeFigureOut">
              <a:rPr lang="en-US" smtClean="0"/>
              <a:t>12/11/2025</a:t>
            </a:fld>
            <a:endParaRPr lang="en-US"/>
          </a:p>
        </p:txBody>
      </p:sp>
      <p:sp>
        <p:nvSpPr>
          <p:cNvPr id="4" name="Footer Placeholder 3">
            <a:extLst>
              <a:ext uri="{FF2B5EF4-FFF2-40B4-BE49-F238E27FC236}">
                <a16:creationId xmlns:a16="http://schemas.microsoft.com/office/drawing/2014/main" id="{A30C1FB0-C9FE-D929-83C0-5030DE2384F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E5DF145-F0C3-CCB1-E0D3-EF12F619A8D4}"/>
              </a:ext>
            </a:extLst>
          </p:cNvPr>
          <p:cNvSpPr>
            <a:spLocks noGrp="1"/>
          </p:cNvSpPr>
          <p:nvPr>
            <p:ph type="sldNum" sz="quarter" idx="12"/>
          </p:nvPr>
        </p:nvSpPr>
        <p:spPr/>
        <p:txBody>
          <a:bodyPr/>
          <a:lstStyle/>
          <a:p>
            <a:fld id="{73D55A41-0E29-BD47-AF4D-5F3369E10FE1}" type="slidenum">
              <a:rPr lang="en-US" smtClean="0"/>
              <a:t>‹#›</a:t>
            </a:fld>
            <a:endParaRPr lang="en-US"/>
          </a:p>
        </p:txBody>
      </p:sp>
    </p:spTree>
    <p:extLst>
      <p:ext uri="{BB962C8B-B14F-4D97-AF65-F5344CB8AC3E}">
        <p14:creationId xmlns:p14="http://schemas.microsoft.com/office/powerpoint/2010/main" val="2766553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C87FFE5-399B-9A18-1582-9735F4396990}"/>
              </a:ext>
            </a:extLst>
          </p:cNvPr>
          <p:cNvSpPr>
            <a:spLocks noGrp="1"/>
          </p:cNvSpPr>
          <p:nvPr>
            <p:ph type="dt" sz="half" idx="10"/>
          </p:nvPr>
        </p:nvSpPr>
        <p:spPr/>
        <p:txBody>
          <a:bodyPr/>
          <a:lstStyle/>
          <a:p>
            <a:fld id="{9FF52E01-83BA-4242-A873-9145F6407A6A}" type="datetimeFigureOut">
              <a:rPr lang="en-US" smtClean="0"/>
              <a:t>12/11/2025</a:t>
            </a:fld>
            <a:endParaRPr lang="en-US"/>
          </a:p>
        </p:txBody>
      </p:sp>
      <p:sp>
        <p:nvSpPr>
          <p:cNvPr id="3" name="Footer Placeholder 2">
            <a:extLst>
              <a:ext uri="{FF2B5EF4-FFF2-40B4-BE49-F238E27FC236}">
                <a16:creationId xmlns:a16="http://schemas.microsoft.com/office/drawing/2014/main" id="{F04A3D62-42F1-E935-D2AD-4558F49B2DF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91082CC-2CB5-DC14-2A71-BB22F9144414}"/>
              </a:ext>
            </a:extLst>
          </p:cNvPr>
          <p:cNvSpPr>
            <a:spLocks noGrp="1"/>
          </p:cNvSpPr>
          <p:nvPr>
            <p:ph type="sldNum" sz="quarter" idx="12"/>
          </p:nvPr>
        </p:nvSpPr>
        <p:spPr/>
        <p:txBody>
          <a:bodyPr/>
          <a:lstStyle/>
          <a:p>
            <a:fld id="{73D55A41-0E29-BD47-AF4D-5F3369E10FE1}" type="slidenum">
              <a:rPr lang="en-US" smtClean="0"/>
              <a:t>‹#›</a:t>
            </a:fld>
            <a:endParaRPr lang="en-US"/>
          </a:p>
        </p:txBody>
      </p:sp>
    </p:spTree>
    <p:extLst>
      <p:ext uri="{BB962C8B-B14F-4D97-AF65-F5344CB8AC3E}">
        <p14:creationId xmlns:p14="http://schemas.microsoft.com/office/powerpoint/2010/main" val="1741338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CDC40-C180-C514-BE48-A7B618802E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B0C0DE6-8C5E-6AA2-6C5C-34147A356E1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9C455AC-3B0E-E602-6E37-755BF5560B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E22442-B249-4313-5574-DE6ADAC5F9F8}"/>
              </a:ext>
            </a:extLst>
          </p:cNvPr>
          <p:cNvSpPr>
            <a:spLocks noGrp="1"/>
          </p:cNvSpPr>
          <p:nvPr>
            <p:ph type="dt" sz="half" idx="10"/>
          </p:nvPr>
        </p:nvSpPr>
        <p:spPr/>
        <p:txBody>
          <a:bodyPr/>
          <a:lstStyle/>
          <a:p>
            <a:fld id="{9FF52E01-83BA-4242-A873-9145F6407A6A}" type="datetimeFigureOut">
              <a:rPr lang="en-US" smtClean="0"/>
              <a:t>12/11/2025</a:t>
            </a:fld>
            <a:endParaRPr lang="en-US"/>
          </a:p>
        </p:txBody>
      </p:sp>
      <p:sp>
        <p:nvSpPr>
          <p:cNvPr id="6" name="Footer Placeholder 5">
            <a:extLst>
              <a:ext uri="{FF2B5EF4-FFF2-40B4-BE49-F238E27FC236}">
                <a16:creationId xmlns:a16="http://schemas.microsoft.com/office/drawing/2014/main" id="{533C37FC-3845-8316-01C7-4B59C169BA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7ED2AE-718A-ADDC-C906-EBAF56401673}"/>
              </a:ext>
            </a:extLst>
          </p:cNvPr>
          <p:cNvSpPr>
            <a:spLocks noGrp="1"/>
          </p:cNvSpPr>
          <p:nvPr>
            <p:ph type="sldNum" sz="quarter" idx="12"/>
          </p:nvPr>
        </p:nvSpPr>
        <p:spPr/>
        <p:txBody>
          <a:bodyPr/>
          <a:lstStyle/>
          <a:p>
            <a:fld id="{73D55A41-0E29-BD47-AF4D-5F3369E10FE1}" type="slidenum">
              <a:rPr lang="en-US" smtClean="0"/>
              <a:t>‹#›</a:t>
            </a:fld>
            <a:endParaRPr lang="en-US"/>
          </a:p>
        </p:txBody>
      </p:sp>
    </p:spTree>
    <p:extLst>
      <p:ext uri="{BB962C8B-B14F-4D97-AF65-F5344CB8AC3E}">
        <p14:creationId xmlns:p14="http://schemas.microsoft.com/office/powerpoint/2010/main" val="884390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5D054-4429-B628-5270-AE93A4266D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21F3A15-FB1F-4540-B872-54357EE034A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A0C1377-D3CE-FC75-D53B-AAA1BE2063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44BFC1-E401-04AE-C645-90286D9132C5}"/>
              </a:ext>
            </a:extLst>
          </p:cNvPr>
          <p:cNvSpPr>
            <a:spLocks noGrp="1"/>
          </p:cNvSpPr>
          <p:nvPr>
            <p:ph type="dt" sz="half" idx="10"/>
          </p:nvPr>
        </p:nvSpPr>
        <p:spPr/>
        <p:txBody>
          <a:bodyPr/>
          <a:lstStyle/>
          <a:p>
            <a:fld id="{9FF52E01-83BA-4242-A873-9145F6407A6A}" type="datetimeFigureOut">
              <a:rPr lang="en-US" smtClean="0"/>
              <a:t>12/11/2025</a:t>
            </a:fld>
            <a:endParaRPr lang="en-US"/>
          </a:p>
        </p:txBody>
      </p:sp>
      <p:sp>
        <p:nvSpPr>
          <p:cNvPr id="6" name="Footer Placeholder 5">
            <a:extLst>
              <a:ext uri="{FF2B5EF4-FFF2-40B4-BE49-F238E27FC236}">
                <a16:creationId xmlns:a16="http://schemas.microsoft.com/office/drawing/2014/main" id="{A3EC14AB-0C9A-D695-7D6B-D391283B3AB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73647D-A4B0-FB20-178F-F049CB23077E}"/>
              </a:ext>
            </a:extLst>
          </p:cNvPr>
          <p:cNvSpPr>
            <a:spLocks noGrp="1"/>
          </p:cNvSpPr>
          <p:nvPr>
            <p:ph type="sldNum" sz="quarter" idx="12"/>
          </p:nvPr>
        </p:nvSpPr>
        <p:spPr/>
        <p:txBody>
          <a:bodyPr/>
          <a:lstStyle/>
          <a:p>
            <a:fld id="{73D55A41-0E29-BD47-AF4D-5F3369E10FE1}" type="slidenum">
              <a:rPr lang="en-US" smtClean="0"/>
              <a:t>‹#›</a:t>
            </a:fld>
            <a:endParaRPr lang="en-US"/>
          </a:p>
        </p:txBody>
      </p:sp>
    </p:spTree>
    <p:extLst>
      <p:ext uri="{BB962C8B-B14F-4D97-AF65-F5344CB8AC3E}">
        <p14:creationId xmlns:p14="http://schemas.microsoft.com/office/powerpoint/2010/main" val="157636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BA03722-7878-725D-B6E3-509EECE3AD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20A2D30-4378-86C5-024F-22012F8116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C7089C-5FAF-DF27-B14E-D3B6D9AFFA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F52E01-83BA-4242-A873-9145F6407A6A}" type="datetimeFigureOut">
              <a:rPr lang="en-US" smtClean="0"/>
              <a:t>12/11/2025</a:t>
            </a:fld>
            <a:endParaRPr lang="en-US"/>
          </a:p>
        </p:txBody>
      </p:sp>
      <p:sp>
        <p:nvSpPr>
          <p:cNvPr id="5" name="Footer Placeholder 4">
            <a:extLst>
              <a:ext uri="{FF2B5EF4-FFF2-40B4-BE49-F238E27FC236}">
                <a16:creationId xmlns:a16="http://schemas.microsoft.com/office/drawing/2014/main" id="{9B4DA34E-3B76-ECF4-E8D3-795F38811D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FD716C2-DE04-7A3C-86D9-0C896C8798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D55A41-0E29-BD47-AF4D-5F3369E10FE1}" type="slidenum">
              <a:rPr lang="en-US" smtClean="0"/>
              <a:t>‹#›</a:t>
            </a:fld>
            <a:endParaRPr lang="en-US"/>
          </a:p>
        </p:txBody>
      </p:sp>
    </p:spTree>
    <p:extLst>
      <p:ext uri="{BB962C8B-B14F-4D97-AF65-F5344CB8AC3E}">
        <p14:creationId xmlns:p14="http://schemas.microsoft.com/office/powerpoint/2010/main" val="41450080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sv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sv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svg"/><Relationship Id="rId9" Type="http://schemas.openxmlformats.org/officeDocument/2006/relationships/image" Target="../media/image10.sv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microsoft.com/office/2007/relationships/hdphoto" Target="../media/hdphoto1.wdp"/></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sv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11" Type="http://schemas.openxmlformats.org/officeDocument/2006/relationships/image" Target="../media/image13.jpeg"/><Relationship Id="rId5" Type="http://schemas.openxmlformats.org/officeDocument/2006/relationships/image" Target="../media/image7.sv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B9F02-8C09-3E81-EFB0-F0D743D7C75C}"/>
              </a:ext>
            </a:extLst>
          </p:cNvPr>
          <p:cNvSpPr>
            <a:spLocks noGrp="1"/>
          </p:cNvSpPr>
          <p:nvPr>
            <p:ph type="ctrTitle"/>
          </p:nvPr>
        </p:nvSpPr>
        <p:spPr>
          <a:xfrm>
            <a:off x="556550" y="1882820"/>
            <a:ext cx="11078900" cy="2898730"/>
          </a:xfrm>
          <a:noFill/>
          <a:ln w="31750">
            <a:noFill/>
          </a:ln>
        </p:spPr>
        <p:txBody>
          <a:bodyPr tIns="91440" bIns="0" anchor="t" anchorCtr="0">
            <a:noAutofit/>
          </a:bodyPr>
          <a:lstStyle/>
          <a:p>
            <a:pPr algn="l"/>
            <a:r>
              <a:rPr lang="en-US" sz="5400" dirty="0">
                <a:solidFill>
                  <a:srgbClr val="9AD8E5"/>
                </a:solidFill>
                <a:latin typeface="Myriad Pro" panose="020B0503030403020204" pitchFamily="34" charset="0"/>
              </a:rPr>
              <a:t>Adaptability and Evolvability of Leadership in State Government</a:t>
            </a:r>
            <a:br>
              <a:rPr lang="en-US" sz="5400" dirty="0">
                <a:solidFill>
                  <a:srgbClr val="9AD8E5"/>
                </a:solidFill>
                <a:latin typeface="Myriad Pro" panose="020B0503030403020204" pitchFamily="34" charset="0"/>
              </a:rPr>
            </a:br>
            <a:r>
              <a:rPr lang="en-US" sz="1000" dirty="0">
                <a:solidFill>
                  <a:srgbClr val="9AD8E5"/>
                </a:solidFill>
                <a:latin typeface="Myriad Pro" panose="020B0503030403020204" pitchFamily="34" charset="0"/>
              </a:rPr>
              <a:t> </a:t>
            </a:r>
            <a:br>
              <a:rPr lang="en-US" dirty="0">
                <a:solidFill>
                  <a:srgbClr val="9AD8E5"/>
                </a:solidFill>
                <a:latin typeface="Myriad Pro" panose="020B0503030403020204" pitchFamily="34" charset="0"/>
              </a:rPr>
            </a:br>
            <a:r>
              <a:rPr lang="en-US" sz="3600" dirty="0">
                <a:solidFill>
                  <a:srgbClr val="9AD8E5"/>
                </a:solidFill>
                <a:latin typeface="Myriad Pro" panose="020B0503030403020204" pitchFamily="34" charset="0"/>
              </a:rPr>
              <a:t>TSABAA Mid-Winter Conference, December 2025</a:t>
            </a:r>
            <a:br>
              <a:rPr lang="en-US" sz="4000" dirty="0">
                <a:solidFill>
                  <a:srgbClr val="9AD8E5"/>
                </a:solidFill>
                <a:latin typeface="Myriad Pro" panose="020B0503030403020204" pitchFamily="34" charset="0"/>
              </a:rPr>
            </a:br>
            <a:r>
              <a:rPr lang="en-US" sz="1000" dirty="0">
                <a:solidFill>
                  <a:srgbClr val="9AD8E5"/>
                </a:solidFill>
                <a:latin typeface="Myriad Pro" panose="020B0503030403020204" pitchFamily="34" charset="0"/>
              </a:rPr>
              <a:t> </a:t>
            </a:r>
            <a:br>
              <a:rPr lang="en-US" dirty="0">
                <a:solidFill>
                  <a:srgbClr val="9AD8E5"/>
                </a:solidFill>
                <a:latin typeface="Myriad Pro" panose="020B0503030403020204" pitchFamily="34" charset="0"/>
              </a:rPr>
            </a:br>
            <a:r>
              <a:rPr lang="en-US" sz="2800" b="1" spc="300" dirty="0">
                <a:solidFill>
                  <a:schemeClr val="bg1"/>
                </a:solidFill>
                <a:latin typeface="Myriad Pro Light" panose="020B0403030403020204" pitchFamily="34" charset="0"/>
              </a:rPr>
              <a:t>Tetyana Melnyk, Director, Revenue Estimating Division</a:t>
            </a:r>
          </a:p>
        </p:txBody>
      </p:sp>
    </p:spTree>
    <p:extLst>
      <p:ext uri="{BB962C8B-B14F-4D97-AF65-F5344CB8AC3E}">
        <p14:creationId xmlns:p14="http://schemas.microsoft.com/office/powerpoint/2010/main" val="3197499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47F4D-368D-521D-8587-868634CEAABA}"/>
              </a:ext>
            </a:extLst>
          </p:cNvPr>
          <p:cNvSpPr>
            <a:spLocks noGrp="1"/>
          </p:cNvSpPr>
          <p:nvPr>
            <p:ph type="title"/>
          </p:nvPr>
        </p:nvSpPr>
        <p:spPr>
          <a:xfrm>
            <a:off x="446749" y="430875"/>
            <a:ext cx="11745252" cy="762926"/>
          </a:xfrm>
        </p:spPr>
        <p:txBody>
          <a:bodyPr tIns="0" bIns="0" anchor="t">
            <a:noAutofit/>
          </a:bodyPr>
          <a:lstStyle/>
          <a:p>
            <a:pPr>
              <a:lnSpc>
                <a:spcPct val="125000"/>
              </a:lnSpc>
            </a:pPr>
            <a:r>
              <a:rPr lang="en-US" sz="4000" b="1" dirty="0">
                <a:solidFill>
                  <a:srgbClr val="489EB6"/>
                </a:solidFill>
                <a:latin typeface="Myriad Pro Light" panose="020B0403030403020204" pitchFamily="34" charset="0"/>
              </a:rPr>
              <a:t>Changes in Processes – Fiscal 2008 to 2025</a:t>
            </a:r>
            <a:endParaRPr lang="en-US" sz="4000" b="1" dirty="0">
              <a:solidFill>
                <a:srgbClr val="3D5563"/>
              </a:solidFill>
              <a:latin typeface="Myriad Pro Light" panose="020B0403030403020204" pitchFamily="34" charset="0"/>
            </a:endParaRPr>
          </a:p>
        </p:txBody>
      </p:sp>
      <p:sp>
        <p:nvSpPr>
          <p:cNvPr id="3" name="Content Placeholder 2">
            <a:extLst>
              <a:ext uri="{FF2B5EF4-FFF2-40B4-BE49-F238E27FC236}">
                <a16:creationId xmlns:a16="http://schemas.microsoft.com/office/drawing/2014/main" id="{E3818145-F98B-509A-8EE0-2B396B7FA81A}"/>
              </a:ext>
            </a:extLst>
          </p:cNvPr>
          <p:cNvSpPr>
            <a:spLocks noGrp="1"/>
          </p:cNvSpPr>
          <p:nvPr>
            <p:ph idx="1"/>
          </p:nvPr>
        </p:nvSpPr>
        <p:spPr>
          <a:xfrm>
            <a:off x="446750" y="1193801"/>
            <a:ext cx="11745250" cy="1117599"/>
          </a:xfrm>
        </p:spPr>
        <p:txBody>
          <a:bodyPr numCol="1"/>
          <a:lstStyle/>
          <a:p>
            <a:pPr marL="0" lvl="1" indent="0">
              <a:spcBef>
                <a:spcPts val="1200"/>
              </a:spcBef>
              <a:buNone/>
            </a:pPr>
            <a:r>
              <a:rPr lang="en-US" sz="2000" b="1" dirty="0">
                <a:solidFill>
                  <a:srgbClr val="3D5563"/>
                </a:solidFill>
                <a:latin typeface="Myriad Pro" panose="020B0503030403020204" pitchFamily="34" charset="0"/>
              </a:rPr>
              <a:t>Fiscal Management Division</a:t>
            </a:r>
            <a:r>
              <a:rPr lang="en-US" sz="2000" dirty="0">
                <a:solidFill>
                  <a:srgbClr val="3D5563"/>
                </a:solidFill>
                <a:latin typeface="Myriad Pro" panose="020B0503030403020204" pitchFamily="34" charset="0"/>
              </a:rPr>
              <a:t>, Texas Comptroller’s Office</a:t>
            </a:r>
          </a:p>
        </p:txBody>
      </p:sp>
      <p:sp>
        <p:nvSpPr>
          <p:cNvPr id="4" name="Rectangle 3">
            <a:extLst>
              <a:ext uri="{FF2B5EF4-FFF2-40B4-BE49-F238E27FC236}">
                <a16:creationId xmlns:a16="http://schemas.microsoft.com/office/drawing/2014/main" id="{AC0EA8F0-F024-383B-6DC4-79725B8620B7}"/>
              </a:ext>
            </a:extLst>
          </p:cNvPr>
          <p:cNvSpPr/>
          <p:nvPr/>
        </p:nvSpPr>
        <p:spPr>
          <a:xfrm>
            <a:off x="508000" y="1752600"/>
            <a:ext cx="11237250" cy="4938132"/>
          </a:xfrm>
          <a:prstGeom prst="rect">
            <a:avLst/>
          </a:prstGeom>
          <a:solidFill>
            <a:srgbClr val="3D5563">
              <a:alpha val="1993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dirty="0"/>
          </a:p>
        </p:txBody>
      </p:sp>
      <p:sp>
        <p:nvSpPr>
          <p:cNvPr id="5" name="TextBox 4">
            <a:extLst>
              <a:ext uri="{FF2B5EF4-FFF2-40B4-BE49-F238E27FC236}">
                <a16:creationId xmlns:a16="http://schemas.microsoft.com/office/drawing/2014/main" id="{5577FFFF-9689-CDF4-2FA4-6D0549EDD50D}"/>
              </a:ext>
            </a:extLst>
          </p:cNvPr>
          <p:cNvSpPr txBox="1"/>
          <p:nvPr/>
        </p:nvSpPr>
        <p:spPr>
          <a:xfrm>
            <a:off x="535798" y="1752600"/>
            <a:ext cx="11176000" cy="4847481"/>
          </a:xfrm>
          <a:prstGeom prst="rect">
            <a:avLst/>
          </a:prstGeom>
          <a:noFill/>
        </p:spPr>
        <p:txBody>
          <a:bodyPr wrap="square" rtlCol="0">
            <a:spAutoFit/>
          </a:bodyPr>
          <a:lstStyle/>
          <a:p>
            <a:r>
              <a:rPr lang="en-US" sz="1500" b="1" dirty="0">
                <a:latin typeface="Myriad Pro" panose="020B0503030403020204"/>
              </a:rPr>
              <a:t>Payments and Allocations</a:t>
            </a:r>
          </a:p>
          <a:p>
            <a:pPr marL="285750" indent="-285750">
              <a:buFont typeface="Arial" panose="020B0604020202020204" pitchFamily="34" charset="0"/>
              <a:buChar char="•"/>
            </a:pPr>
            <a:r>
              <a:rPr lang="en-US" sz="1500" dirty="0">
                <a:latin typeface="Myriad Pro" panose="020B0503030403020204"/>
              </a:rPr>
              <a:t>Overall payment volume increased from fiscal 2008 to 2025, and the percentage of payments made by direct deposit increased – a result of successful adoption campaigns</a:t>
            </a:r>
          </a:p>
          <a:p>
            <a:pPr marL="285750" indent="-285750">
              <a:buFont typeface="Arial" panose="020B0604020202020204" pitchFamily="34" charset="0"/>
              <a:buChar char="•"/>
            </a:pPr>
            <a:r>
              <a:rPr lang="en-US" sz="1500" dirty="0">
                <a:latin typeface="Myriad Pro" panose="020B0503030403020204"/>
              </a:rPr>
              <a:t>Expanded responsibilities regarding fund allocations, and complying with increasingly complex statutory requirements</a:t>
            </a:r>
          </a:p>
          <a:p>
            <a:pPr marL="285750" indent="-285750">
              <a:buFont typeface="Arial" panose="020B0604020202020204" pitchFamily="34" charset="0"/>
              <a:buChar char="•"/>
            </a:pPr>
            <a:r>
              <a:rPr lang="en-US" sz="1500" dirty="0">
                <a:latin typeface="Myriad Pro" panose="020B0503030403020204"/>
              </a:rPr>
              <a:t>Significantly more audits completed, with more payment errors identified and corrected</a:t>
            </a:r>
          </a:p>
          <a:p>
            <a:pPr marL="285750" indent="-285750">
              <a:buFont typeface="Arial" panose="020B0604020202020204" pitchFamily="34" charset="0"/>
              <a:buChar char="•"/>
            </a:pPr>
            <a:endParaRPr lang="en-US" sz="1500" dirty="0">
              <a:latin typeface="Myriad Pro" panose="020B0503030403020204"/>
            </a:endParaRPr>
          </a:p>
          <a:p>
            <a:r>
              <a:rPr lang="en-US" sz="1500" b="1" dirty="0">
                <a:latin typeface="Myriad Pro" panose="020B0503030403020204"/>
              </a:rPr>
              <a:t>ERP Evolution</a:t>
            </a:r>
          </a:p>
          <a:p>
            <a:pPr marL="285750" indent="-285750">
              <a:buFont typeface="Arial" panose="020B0604020202020204" pitchFamily="34" charset="0"/>
              <a:buChar char="•"/>
            </a:pPr>
            <a:r>
              <a:rPr lang="en-US" sz="1500" dirty="0">
                <a:latin typeface="Myriad Pro" panose="020B0503030403020204"/>
              </a:rPr>
              <a:t>In fiscal 2008, managed 6 separate and independently operating legacy mainframe systems (</a:t>
            </a:r>
            <a:r>
              <a:rPr lang="en-US" sz="1500" dirty="0">
                <a:effectLst/>
                <a:latin typeface="Myriad Pro" panose="020B0503030403020204"/>
                <a:ea typeface="Aptos" panose="020B0004020202020204" pitchFamily="34" charset="0"/>
              </a:rPr>
              <a:t>USAS, USPS, HRIS, SPRS, TINS, and SPA). Now manage 7 statewide financial systems, including CAPPS, with nearly all state spending to flow through CAPPS by fiscal 2026 and the ability to retire legacy systems starting in fiscal 2028</a:t>
            </a:r>
          </a:p>
          <a:p>
            <a:pPr marL="285750" indent="-285750">
              <a:buFont typeface="Arial" panose="020B0604020202020204" pitchFamily="34" charset="0"/>
              <a:buChar char="•"/>
            </a:pPr>
            <a:endParaRPr lang="en-US" sz="1500" dirty="0">
              <a:latin typeface="Myriad Pro" panose="020B0503030403020204"/>
            </a:endParaRPr>
          </a:p>
          <a:p>
            <a:r>
              <a:rPr lang="en-US" sz="1500" b="1" dirty="0">
                <a:latin typeface="Myriad Pro" panose="020B0503030403020204"/>
              </a:rPr>
              <a:t>Other Technological Infrastructure</a:t>
            </a:r>
          </a:p>
          <a:p>
            <a:pPr marL="285750" indent="-285750">
              <a:buFont typeface="Arial" panose="020B0604020202020204" pitchFamily="34" charset="0"/>
              <a:buChar char="•"/>
            </a:pPr>
            <a:r>
              <a:rPr lang="en-US" sz="1500" dirty="0">
                <a:latin typeface="Myriad Pro" panose="020B0503030403020204"/>
              </a:rPr>
              <a:t>Evolved from UNIX server environment on desktop PCs into a sophisticated application service provider model with BI reporting, SIRS data warehouse, ServiceNow ticketing through CAPPS Service Desk, online instructor-led courses and self-paced training modules</a:t>
            </a:r>
          </a:p>
          <a:p>
            <a:pPr marL="285750" indent="-285750">
              <a:buFont typeface="Arial" panose="020B0604020202020204" pitchFamily="34" charset="0"/>
              <a:buChar char="•"/>
            </a:pPr>
            <a:endParaRPr lang="en-US" sz="1500" dirty="0">
              <a:latin typeface="Myriad Pro" panose="020B0503030403020204"/>
            </a:endParaRPr>
          </a:p>
          <a:p>
            <a:r>
              <a:rPr lang="en-US" sz="1500" b="1" dirty="0">
                <a:latin typeface="Myriad Pro" panose="020B0503030403020204"/>
              </a:rPr>
              <a:t>IT Governance</a:t>
            </a:r>
          </a:p>
          <a:p>
            <a:pPr marL="285750" indent="-285750">
              <a:buFont typeface="Arial" panose="020B0604020202020204" pitchFamily="34" charset="0"/>
              <a:buChar char="•"/>
            </a:pPr>
            <a:r>
              <a:rPr lang="en-US" sz="1500" dirty="0">
                <a:latin typeface="Myriad Pro" panose="020B0503030403020204"/>
              </a:rPr>
              <a:t>In fiscal 2008, had an immature IT Governance infrastructure consisting of one committee challenged by multiple priorities. In fiscal 2025, operate under a mature governance framework including multi-agency Steering Committee for CAPPS, user feedback, and more</a:t>
            </a:r>
            <a:r>
              <a:rPr lang="en-US" dirty="0"/>
              <a:t>.</a:t>
            </a:r>
            <a:endParaRPr lang="en-US" sz="1500" dirty="0">
              <a:latin typeface="Myriad Pro" panose="020B0503030403020204"/>
            </a:endParaRPr>
          </a:p>
        </p:txBody>
      </p:sp>
    </p:spTree>
    <p:extLst>
      <p:ext uri="{BB962C8B-B14F-4D97-AF65-F5344CB8AC3E}">
        <p14:creationId xmlns:p14="http://schemas.microsoft.com/office/powerpoint/2010/main" val="58763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47F4D-368D-521D-8587-868634CEAABA}"/>
              </a:ext>
            </a:extLst>
          </p:cNvPr>
          <p:cNvSpPr>
            <a:spLocks noGrp="1"/>
          </p:cNvSpPr>
          <p:nvPr>
            <p:ph type="title"/>
          </p:nvPr>
        </p:nvSpPr>
        <p:spPr>
          <a:xfrm>
            <a:off x="446749" y="430875"/>
            <a:ext cx="11745252" cy="762926"/>
          </a:xfrm>
        </p:spPr>
        <p:txBody>
          <a:bodyPr tIns="0" bIns="0" anchor="t">
            <a:noAutofit/>
          </a:bodyPr>
          <a:lstStyle/>
          <a:p>
            <a:pPr>
              <a:lnSpc>
                <a:spcPct val="125000"/>
              </a:lnSpc>
            </a:pPr>
            <a:r>
              <a:rPr lang="en-US" sz="4000" b="1" dirty="0">
                <a:solidFill>
                  <a:srgbClr val="489EB6"/>
                </a:solidFill>
                <a:latin typeface="Myriad Pro Light" panose="020B0403030403020204" pitchFamily="34" charset="0"/>
              </a:rPr>
              <a:t>Changes in Processes – Fiscal 2008 to 2025</a:t>
            </a:r>
            <a:endParaRPr lang="en-US" sz="4000" b="1" dirty="0">
              <a:solidFill>
                <a:srgbClr val="3D5563"/>
              </a:solidFill>
              <a:latin typeface="Myriad Pro Light" panose="020B0403030403020204" pitchFamily="34" charset="0"/>
            </a:endParaRPr>
          </a:p>
        </p:txBody>
      </p:sp>
      <p:sp>
        <p:nvSpPr>
          <p:cNvPr id="3" name="Content Placeholder 2">
            <a:extLst>
              <a:ext uri="{FF2B5EF4-FFF2-40B4-BE49-F238E27FC236}">
                <a16:creationId xmlns:a16="http://schemas.microsoft.com/office/drawing/2014/main" id="{E3818145-F98B-509A-8EE0-2B396B7FA81A}"/>
              </a:ext>
            </a:extLst>
          </p:cNvPr>
          <p:cNvSpPr>
            <a:spLocks noGrp="1"/>
          </p:cNvSpPr>
          <p:nvPr>
            <p:ph idx="1"/>
          </p:nvPr>
        </p:nvSpPr>
        <p:spPr>
          <a:xfrm>
            <a:off x="446750" y="1193801"/>
            <a:ext cx="11745250" cy="1117599"/>
          </a:xfrm>
        </p:spPr>
        <p:txBody>
          <a:bodyPr numCol="2"/>
          <a:lstStyle/>
          <a:p>
            <a:pPr marL="0" lvl="1" indent="0">
              <a:spcBef>
                <a:spcPts val="1200"/>
              </a:spcBef>
              <a:buNone/>
            </a:pPr>
            <a:r>
              <a:rPr lang="en-US" sz="2000" b="1" dirty="0">
                <a:solidFill>
                  <a:srgbClr val="3D5563"/>
                </a:solidFill>
                <a:latin typeface="Myriad Pro" panose="020B0503030403020204" pitchFamily="34" charset="0"/>
              </a:rPr>
              <a:t>Audit Division</a:t>
            </a:r>
            <a:r>
              <a:rPr lang="en-US" sz="2000" dirty="0">
                <a:solidFill>
                  <a:srgbClr val="3D5563"/>
                </a:solidFill>
                <a:latin typeface="Myriad Pro" panose="020B0503030403020204" pitchFamily="34" charset="0"/>
              </a:rPr>
              <a:t>, Texas Comptroller’s Office</a:t>
            </a:r>
          </a:p>
        </p:txBody>
      </p:sp>
      <p:sp>
        <p:nvSpPr>
          <p:cNvPr id="4" name="Rectangle 3">
            <a:extLst>
              <a:ext uri="{FF2B5EF4-FFF2-40B4-BE49-F238E27FC236}">
                <a16:creationId xmlns:a16="http://schemas.microsoft.com/office/drawing/2014/main" id="{AC0EA8F0-F024-383B-6DC4-79725B8620B7}"/>
              </a:ext>
            </a:extLst>
          </p:cNvPr>
          <p:cNvSpPr/>
          <p:nvPr/>
        </p:nvSpPr>
        <p:spPr>
          <a:xfrm>
            <a:off x="508000" y="2311400"/>
            <a:ext cx="11176000" cy="4025900"/>
          </a:xfrm>
          <a:prstGeom prst="rect">
            <a:avLst/>
          </a:prstGeom>
          <a:solidFill>
            <a:srgbClr val="3D5563">
              <a:alpha val="1993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8EF41CBD-51CC-A5C3-CE65-3F4B44D40DBA}"/>
              </a:ext>
            </a:extLst>
          </p:cNvPr>
          <p:cNvSpPr txBox="1"/>
          <p:nvPr/>
        </p:nvSpPr>
        <p:spPr>
          <a:xfrm>
            <a:off x="508000" y="2311400"/>
            <a:ext cx="11176000" cy="3354765"/>
          </a:xfrm>
          <a:prstGeom prst="rect">
            <a:avLst/>
          </a:prstGeom>
          <a:noFill/>
        </p:spPr>
        <p:txBody>
          <a:bodyPr wrap="square" rtlCol="0">
            <a:spAutoFit/>
          </a:bodyPr>
          <a:lstStyle/>
          <a:p>
            <a:r>
              <a:rPr lang="en-US" sz="1600" b="1" dirty="0">
                <a:latin typeface="Myriad Pro" panose="020B0503030403020204"/>
              </a:rPr>
              <a:t>Move Away from Paper</a:t>
            </a:r>
          </a:p>
          <a:p>
            <a:pPr marL="285750" indent="-285750">
              <a:buFont typeface="Arial" panose="020B0604020202020204" pitchFamily="34" charset="0"/>
              <a:buChar char="•"/>
            </a:pPr>
            <a:r>
              <a:rPr lang="en-US" sz="1600" dirty="0">
                <a:latin typeface="Myriad Pro" panose="020B0503030403020204"/>
              </a:rPr>
              <a:t>Increase in electronic taxpayer records has allowed for more efficient audits, </a:t>
            </a:r>
            <a:r>
              <a:rPr lang="en-US" dirty="0"/>
              <a:t>and for audit/refund errors to be provided to taxpayer</a:t>
            </a:r>
            <a:r>
              <a:rPr lang="en-US" u="sng" dirty="0"/>
              <a:t>s</a:t>
            </a:r>
            <a:r>
              <a:rPr lang="en-US" dirty="0"/>
              <a:t> via PDF</a:t>
            </a:r>
            <a:endParaRPr lang="en-US" sz="1600" dirty="0">
              <a:latin typeface="Myriad Pro" panose="020B0503030403020204"/>
            </a:endParaRPr>
          </a:p>
          <a:p>
            <a:pPr marL="285750" indent="-285750">
              <a:buFont typeface="Arial" panose="020B0604020202020204" pitchFamily="34" charset="0"/>
              <a:buChar char="•"/>
            </a:pPr>
            <a:r>
              <a:rPr lang="en-US" sz="1600" dirty="0">
                <a:latin typeface="Myriad Pro" panose="020B0503030403020204"/>
              </a:rPr>
              <a:t>Eliminated monthly auditor production reports and other miscellaneous office statistics reports</a:t>
            </a:r>
          </a:p>
          <a:p>
            <a:pPr marL="285750" indent="-285750">
              <a:buFont typeface="Arial" panose="020B0604020202020204" pitchFamily="34" charset="0"/>
              <a:buChar char="•"/>
            </a:pPr>
            <a:r>
              <a:rPr lang="en-US" sz="1600" dirty="0">
                <a:latin typeface="Myriad Pro" panose="020B0503030403020204"/>
              </a:rPr>
              <a:t>Providing final audit schedules to taxpayers electronically saved postage expense</a:t>
            </a:r>
          </a:p>
          <a:p>
            <a:pPr marL="285750" indent="-285750">
              <a:buFont typeface="Arial" panose="020B0604020202020204" pitchFamily="34" charset="0"/>
              <a:buChar char="•"/>
            </a:pPr>
            <a:endParaRPr lang="en-US" sz="1600" dirty="0">
              <a:latin typeface="Myriad Pro" panose="020B0503030403020204"/>
            </a:endParaRPr>
          </a:p>
          <a:p>
            <a:r>
              <a:rPr lang="en-US" sz="1600" b="1" dirty="0">
                <a:latin typeface="Myriad Pro" panose="020B0503030403020204"/>
              </a:rPr>
              <a:t>Technology to Improve Efficiency</a:t>
            </a:r>
          </a:p>
          <a:p>
            <a:pPr marL="285750" indent="-285750">
              <a:buFont typeface="Arial" panose="020B0604020202020204" pitchFamily="34" charset="0"/>
              <a:buChar char="•"/>
            </a:pPr>
            <a:r>
              <a:rPr lang="en-US" sz="1600" dirty="0">
                <a:latin typeface="Myriad Pro" panose="020B0503030403020204"/>
              </a:rPr>
              <a:t>Dollar stratified sampling program has led to generation of more efficient samples</a:t>
            </a:r>
          </a:p>
          <a:p>
            <a:pPr marL="285750" indent="-285750">
              <a:buFont typeface="Arial" panose="020B0604020202020204" pitchFamily="34" charset="0"/>
              <a:buChar char="•"/>
            </a:pPr>
            <a:r>
              <a:rPr lang="en-US" sz="1600" dirty="0">
                <a:latin typeface="Myriad Pro" panose="020B0503030403020204"/>
              </a:rPr>
              <a:t>Conducting more audits remotely, including using video calls to meet with taxpayers and share screens to walk through records</a:t>
            </a:r>
          </a:p>
          <a:p>
            <a:pPr marL="285750" indent="-285750">
              <a:buFont typeface="Arial" panose="020B0604020202020204" pitchFamily="34" charset="0"/>
              <a:buChar char="•"/>
            </a:pPr>
            <a:endParaRPr lang="en-US" sz="1600" dirty="0">
              <a:latin typeface="Myriad Pro" panose="020B0503030403020204"/>
            </a:endParaRPr>
          </a:p>
          <a:p>
            <a:pPr marL="285750" indent="-285750">
              <a:buFont typeface="Arial" panose="020B0604020202020204" pitchFamily="34" charset="0"/>
              <a:buChar char="•"/>
            </a:pPr>
            <a:endParaRPr lang="en-US" sz="1600" dirty="0">
              <a:latin typeface="Myriad Pro" panose="020B0503030403020204"/>
            </a:endParaRPr>
          </a:p>
          <a:p>
            <a:pPr marL="285750" indent="-285750">
              <a:buFont typeface="Arial" panose="020B0604020202020204" pitchFamily="34" charset="0"/>
              <a:buChar char="•"/>
            </a:pPr>
            <a:endParaRPr lang="en-US" sz="1600" dirty="0">
              <a:latin typeface="Myriad Pro" panose="020B0503030403020204"/>
            </a:endParaRPr>
          </a:p>
        </p:txBody>
      </p:sp>
    </p:spTree>
    <p:extLst>
      <p:ext uri="{BB962C8B-B14F-4D97-AF65-F5344CB8AC3E}">
        <p14:creationId xmlns:p14="http://schemas.microsoft.com/office/powerpoint/2010/main" val="6102068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47F4D-368D-521D-8587-868634CEAABA}"/>
              </a:ext>
            </a:extLst>
          </p:cNvPr>
          <p:cNvSpPr>
            <a:spLocks noGrp="1"/>
          </p:cNvSpPr>
          <p:nvPr>
            <p:ph type="title"/>
          </p:nvPr>
        </p:nvSpPr>
        <p:spPr>
          <a:xfrm>
            <a:off x="199101" y="152400"/>
            <a:ext cx="6804951" cy="885905"/>
          </a:xfrm>
        </p:spPr>
        <p:txBody>
          <a:bodyPr tIns="0" bIns="0" anchor="t">
            <a:noAutofit/>
          </a:bodyPr>
          <a:lstStyle/>
          <a:p>
            <a:pPr>
              <a:lnSpc>
                <a:spcPct val="125000"/>
              </a:lnSpc>
            </a:pPr>
            <a:r>
              <a:rPr lang="en-US" sz="4000" b="1" dirty="0">
                <a:solidFill>
                  <a:srgbClr val="489EB6"/>
                </a:solidFill>
                <a:latin typeface="Myriad Pro Light" panose="020B0403030403020204" pitchFamily="34" charset="0"/>
              </a:rPr>
              <a:t>Adaptability vs. Evolvability</a:t>
            </a:r>
            <a:endParaRPr lang="en-US" sz="4000" b="1" dirty="0">
              <a:solidFill>
                <a:srgbClr val="3D5563"/>
              </a:solidFill>
              <a:latin typeface="Myriad Pro Light" panose="020B0403030403020204" pitchFamily="34" charset="0"/>
            </a:endParaRPr>
          </a:p>
        </p:txBody>
      </p:sp>
      <p:sp>
        <p:nvSpPr>
          <p:cNvPr id="3" name="Content Placeholder 2">
            <a:extLst>
              <a:ext uri="{FF2B5EF4-FFF2-40B4-BE49-F238E27FC236}">
                <a16:creationId xmlns:a16="http://schemas.microsoft.com/office/drawing/2014/main" id="{E3818145-F98B-509A-8EE0-2B396B7FA81A}"/>
              </a:ext>
            </a:extLst>
          </p:cNvPr>
          <p:cNvSpPr>
            <a:spLocks noGrp="1"/>
          </p:cNvSpPr>
          <p:nvPr>
            <p:ph idx="1"/>
          </p:nvPr>
        </p:nvSpPr>
        <p:spPr>
          <a:xfrm>
            <a:off x="6543675" y="1371599"/>
            <a:ext cx="5648325" cy="4114801"/>
          </a:xfrm>
        </p:spPr>
        <p:txBody>
          <a:bodyPr numCol="2"/>
          <a:lstStyle/>
          <a:p>
            <a:pPr marL="0" lvl="1" indent="0">
              <a:spcBef>
                <a:spcPts val="1200"/>
              </a:spcBef>
              <a:buNone/>
            </a:pPr>
            <a:r>
              <a:rPr lang="en-US" sz="2000" dirty="0">
                <a:solidFill>
                  <a:srgbClr val="3D5563"/>
                </a:solidFill>
                <a:latin typeface="Myriad Pro" panose="020B0503030403020204" pitchFamily="34" charset="0"/>
              </a:rPr>
              <a:t>Evolvability</a:t>
            </a:r>
          </a:p>
          <a:p>
            <a:pPr marL="342900" lvl="1" indent="-342900">
              <a:spcBef>
                <a:spcPts val="1200"/>
              </a:spcBef>
            </a:pPr>
            <a:r>
              <a:rPr lang="en-US" sz="2000" dirty="0">
                <a:solidFill>
                  <a:srgbClr val="3D5563"/>
                </a:solidFill>
                <a:latin typeface="Myriad Pro" panose="020B0503030403020204" pitchFamily="34" charset="0"/>
              </a:rPr>
              <a:t>Long-term vision</a:t>
            </a:r>
          </a:p>
          <a:p>
            <a:pPr marL="342900" lvl="1" indent="-342900">
              <a:spcBef>
                <a:spcPts val="1200"/>
              </a:spcBef>
            </a:pPr>
            <a:r>
              <a:rPr lang="en-US" sz="2000" dirty="0">
                <a:solidFill>
                  <a:srgbClr val="3D5563"/>
                </a:solidFill>
                <a:latin typeface="Myriad Pro" panose="020B0503030403020204" pitchFamily="34" charset="0"/>
              </a:rPr>
              <a:t>Proactive design</a:t>
            </a:r>
          </a:p>
          <a:p>
            <a:pPr marL="342900" lvl="1" indent="-342900">
              <a:spcBef>
                <a:spcPts val="1200"/>
              </a:spcBef>
            </a:pPr>
            <a:r>
              <a:rPr lang="en-US" sz="2000" dirty="0">
                <a:solidFill>
                  <a:srgbClr val="3D5563"/>
                </a:solidFill>
                <a:latin typeface="Myriad Pro" panose="020B0503030403020204" pitchFamily="34" charset="0"/>
              </a:rPr>
              <a:t>Generational change</a:t>
            </a:r>
          </a:p>
        </p:txBody>
      </p:sp>
      <p:sp>
        <p:nvSpPr>
          <p:cNvPr id="4" name="Rectangle 3">
            <a:extLst>
              <a:ext uri="{FF2B5EF4-FFF2-40B4-BE49-F238E27FC236}">
                <a16:creationId xmlns:a16="http://schemas.microsoft.com/office/drawing/2014/main" id="{78E03EFA-69D0-5FB7-DF1C-4E17D96FBB9A}"/>
              </a:ext>
            </a:extLst>
          </p:cNvPr>
          <p:cNvSpPr/>
          <p:nvPr/>
        </p:nvSpPr>
        <p:spPr>
          <a:xfrm>
            <a:off x="0" y="1124030"/>
            <a:ext cx="6096000" cy="5733970"/>
          </a:xfrm>
          <a:prstGeom prst="rect">
            <a:avLst/>
          </a:prstGeom>
          <a:solidFill>
            <a:srgbClr val="3D55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2">
            <a:extLst>
              <a:ext uri="{FF2B5EF4-FFF2-40B4-BE49-F238E27FC236}">
                <a16:creationId xmlns:a16="http://schemas.microsoft.com/office/drawing/2014/main" id="{8BCF0D65-8F32-F0BE-B06F-89050C9F1CEE}"/>
              </a:ext>
            </a:extLst>
          </p:cNvPr>
          <p:cNvSpPr txBox="1">
            <a:spLocks/>
          </p:cNvSpPr>
          <p:nvPr/>
        </p:nvSpPr>
        <p:spPr>
          <a:xfrm>
            <a:off x="199101" y="1371598"/>
            <a:ext cx="5648325" cy="4114801"/>
          </a:xfrm>
          <a:prstGeom prst="rect">
            <a:avLst/>
          </a:prstGeom>
        </p:spPr>
        <p:txBody>
          <a:bodyPr vert="horz" lIns="91440" tIns="45720" rIns="91440" bIns="45720" numCol="1"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spcBef>
                <a:spcPts val="1200"/>
              </a:spcBef>
              <a:buFont typeface="Arial" panose="020B0604020202020204" pitchFamily="34" charset="0"/>
              <a:buNone/>
            </a:pPr>
            <a:r>
              <a:rPr lang="en-US" sz="2000" dirty="0">
                <a:solidFill>
                  <a:schemeClr val="bg1"/>
                </a:solidFill>
                <a:latin typeface="Myriad Pro" panose="020B0503030403020204" pitchFamily="34" charset="0"/>
              </a:rPr>
              <a:t>Adaptability:</a:t>
            </a:r>
          </a:p>
          <a:p>
            <a:pPr marL="342900" lvl="1" indent="-342900">
              <a:spcBef>
                <a:spcPts val="1200"/>
              </a:spcBef>
            </a:pPr>
            <a:r>
              <a:rPr lang="en-US" sz="2000" dirty="0">
                <a:solidFill>
                  <a:schemeClr val="bg1"/>
                </a:solidFill>
                <a:latin typeface="Myriad Pro" panose="020B0503030403020204" pitchFamily="34" charset="0"/>
              </a:rPr>
              <a:t>Quick action</a:t>
            </a:r>
          </a:p>
          <a:p>
            <a:pPr marL="342900" lvl="1" indent="-342900">
              <a:spcBef>
                <a:spcPts val="1200"/>
              </a:spcBef>
            </a:pPr>
            <a:r>
              <a:rPr lang="en-US" sz="2000" dirty="0">
                <a:solidFill>
                  <a:schemeClr val="bg1"/>
                </a:solidFill>
                <a:latin typeface="Myriad Pro" panose="020B0503030403020204" pitchFamily="34" charset="0"/>
              </a:rPr>
              <a:t>Protection</a:t>
            </a:r>
          </a:p>
          <a:p>
            <a:pPr marL="342900" lvl="1" indent="-342900">
              <a:spcBef>
                <a:spcPts val="1200"/>
              </a:spcBef>
            </a:pPr>
            <a:r>
              <a:rPr lang="en-US" sz="2000" dirty="0">
                <a:solidFill>
                  <a:schemeClr val="bg1"/>
                </a:solidFill>
                <a:latin typeface="Myriad Pro" panose="020B0503030403020204" pitchFamily="34" charset="0"/>
              </a:rPr>
              <a:t>Open communication</a:t>
            </a:r>
          </a:p>
        </p:txBody>
      </p:sp>
      <p:pic>
        <p:nvPicPr>
          <p:cNvPr id="6" name="Picture 2" descr="Giraffe Outline Png, Transparent Png - giraffe png">
            <a:extLst>
              <a:ext uri="{FF2B5EF4-FFF2-40B4-BE49-F238E27FC236}">
                <a16:creationId xmlns:a16="http://schemas.microsoft.com/office/drawing/2014/main" id="{47930318-63F4-CDDE-C212-B85F06591988}"/>
              </a:ext>
            </a:extLst>
          </p:cNvPr>
          <p:cNvPicPr>
            <a:picLocks noChangeAspect="1" noChangeArrowheads="1"/>
          </p:cNvPicPr>
          <p:nvPr/>
        </p:nvPicPr>
        <p:blipFill rotWithShape="1">
          <a:blip r:embed="rId3">
            <a:extLst>
              <a:ext uri="{BEBA8EAE-BF5A-486C-A8C5-ECC9F3942E4B}">
                <a14:imgProps xmlns:a14="http://schemas.microsoft.com/office/drawing/2010/main">
                  <a14:imgLayer r:embed="rId4">
                    <a14:imgEffect>
                      <a14:brightnessContrast bright="20000" contrast="40000"/>
                    </a14:imgEffect>
                  </a14:imgLayer>
                </a14:imgProps>
              </a:ext>
              <a:ext uri="{28A0092B-C50C-407E-A947-70E740481C1C}">
                <a14:useLocalDpi xmlns:a14="http://schemas.microsoft.com/office/drawing/2010/main" val="0"/>
              </a:ext>
            </a:extLst>
          </a:blip>
          <a:srcRect l="27034" t="4647" r="27435" b="3088"/>
          <a:stretch/>
        </p:blipFill>
        <p:spPr bwMode="auto">
          <a:xfrm>
            <a:off x="9914038" y="3127499"/>
            <a:ext cx="2277962" cy="3730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24503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47F4D-368D-521D-8587-868634CEAABA}"/>
              </a:ext>
            </a:extLst>
          </p:cNvPr>
          <p:cNvSpPr>
            <a:spLocks noGrp="1"/>
          </p:cNvSpPr>
          <p:nvPr>
            <p:ph type="title"/>
          </p:nvPr>
        </p:nvSpPr>
        <p:spPr>
          <a:xfrm>
            <a:off x="446749" y="430875"/>
            <a:ext cx="11745252" cy="762926"/>
          </a:xfrm>
        </p:spPr>
        <p:txBody>
          <a:bodyPr tIns="0" bIns="0" anchor="t">
            <a:noAutofit/>
          </a:bodyPr>
          <a:lstStyle/>
          <a:p>
            <a:pPr>
              <a:lnSpc>
                <a:spcPct val="125000"/>
              </a:lnSpc>
            </a:pPr>
            <a:r>
              <a:rPr lang="en-US" sz="4000" b="1" dirty="0">
                <a:solidFill>
                  <a:srgbClr val="489EB6"/>
                </a:solidFill>
                <a:latin typeface="Myriad Pro Light" panose="020B0403030403020204" pitchFamily="34" charset="0"/>
              </a:rPr>
              <a:t>Comparing Adaptability and Evolvability in State Government</a:t>
            </a:r>
            <a:endParaRPr lang="en-US" sz="4000" b="1" dirty="0">
              <a:solidFill>
                <a:srgbClr val="3D5563"/>
              </a:solidFill>
              <a:latin typeface="Myriad Pro Light" panose="020B0403030403020204" pitchFamily="34" charset="0"/>
            </a:endParaRPr>
          </a:p>
        </p:txBody>
      </p:sp>
      <p:sp>
        <p:nvSpPr>
          <p:cNvPr id="4" name="Rectangle 3">
            <a:extLst>
              <a:ext uri="{FF2B5EF4-FFF2-40B4-BE49-F238E27FC236}">
                <a16:creationId xmlns:a16="http://schemas.microsoft.com/office/drawing/2014/main" id="{AC0EA8F0-F024-383B-6DC4-79725B8620B7}"/>
              </a:ext>
            </a:extLst>
          </p:cNvPr>
          <p:cNvSpPr/>
          <p:nvPr/>
        </p:nvSpPr>
        <p:spPr>
          <a:xfrm>
            <a:off x="508000" y="2311400"/>
            <a:ext cx="11176000" cy="4025900"/>
          </a:xfrm>
          <a:prstGeom prst="rect">
            <a:avLst/>
          </a:prstGeom>
          <a:solidFill>
            <a:srgbClr val="3D5563">
              <a:alpha val="1993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Content Placeholder 6">
            <a:extLst>
              <a:ext uri="{FF2B5EF4-FFF2-40B4-BE49-F238E27FC236}">
                <a16:creationId xmlns:a16="http://schemas.microsoft.com/office/drawing/2014/main" id="{5F7F3310-526F-BA0A-2B60-3677BD6023B5}"/>
              </a:ext>
            </a:extLst>
          </p:cNvPr>
          <p:cNvGraphicFramePr>
            <a:graphicFrameLocks noGrp="1"/>
          </p:cNvGraphicFramePr>
          <p:nvPr>
            <p:ph idx="1"/>
            <p:extLst>
              <p:ext uri="{D42A27DB-BD31-4B8C-83A1-F6EECF244321}">
                <p14:modId xmlns:p14="http://schemas.microsoft.com/office/powerpoint/2010/main" val="3130157391"/>
              </p:ext>
            </p:extLst>
          </p:nvPr>
        </p:nvGraphicFramePr>
        <p:xfrm>
          <a:off x="838201" y="2966422"/>
          <a:ext cx="10515597" cy="2526972"/>
        </p:xfrm>
        <a:graphic>
          <a:graphicData uri="http://schemas.openxmlformats.org/drawingml/2006/table">
            <a:tbl>
              <a:tblPr firstRow="1" bandRow="1">
                <a:tableStyleId>{1FECB4D8-DB02-4DC6-A0A2-4F2EBAE1DC90}</a:tableStyleId>
              </a:tblPr>
              <a:tblGrid>
                <a:gridCol w="2012575">
                  <a:extLst>
                    <a:ext uri="{9D8B030D-6E8A-4147-A177-3AD203B41FA5}">
                      <a16:colId xmlns:a16="http://schemas.microsoft.com/office/drawing/2014/main" val="3987493326"/>
                    </a:ext>
                  </a:extLst>
                </a:gridCol>
                <a:gridCol w="2829262">
                  <a:extLst>
                    <a:ext uri="{9D8B030D-6E8A-4147-A177-3AD203B41FA5}">
                      <a16:colId xmlns:a16="http://schemas.microsoft.com/office/drawing/2014/main" val="4162606742"/>
                    </a:ext>
                  </a:extLst>
                </a:gridCol>
                <a:gridCol w="5673760">
                  <a:extLst>
                    <a:ext uri="{9D8B030D-6E8A-4147-A177-3AD203B41FA5}">
                      <a16:colId xmlns:a16="http://schemas.microsoft.com/office/drawing/2014/main" val="2659314153"/>
                    </a:ext>
                  </a:extLst>
                </a:gridCol>
              </a:tblGrid>
              <a:tr h="471723">
                <a:tc>
                  <a:txBody>
                    <a:bodyPr/>
                    <a:lstStyle/>
                    <a:p>
                      <a:r>
                        <a:rPr lang="en-US" b="1" dirty="0">
                          <a:solidFill>
                            <a:sysClr val="windowText" lastClr="000000"/>
                          </a:solidFill>
                        </a:rPr>
                        <a:t>Feature</a:t>
                      </a:r>
                    </a:p>
                  </a:txBody>
                  <a:tcPr>
                    <a:lnB w="12700" cap="flat" cmpd="sng" algn="ctr">
                      <a:solidFill>
                        <a:schemeClr val="tx1"/>
                      </a:solidFill>
                      <a:prstDash val="solid"/>
                      <a:round/>
                      <a:headEnd type="none" w="med" len="med"/>
                      <a:tailEnd type="none" w="med" len="med"/>
                    </a:lnB>
                    <a:noFill/>
                  </a:tcPr>
                </a:tc>
                <a:tc>
                  <a:txBody>
                    <a:bodyPr/>
                    <a:lstStyle/>
                    <a:p>
                      <a:r>
                        <a:rPr lang="en-US" b="1" dirty="0">
                          <a:solidFill>
                            <a:sysClr val="windowText" lastClr="000000"/>
                          </a:solidFill>
                        </a:rPr>
                        <a:t>Adaptability</a:t>
                      </a:r>
                    </a:p>
                  </a:txBody>
                  <a:tcPr>
                    <a:lnB w="12700" cap="flat" cmpd="sng" algn="ctr">
                      <a:solidFill>
                        <a:schemeClr val="tx1"/>
                      </a:solidFill>
                      <a:prstDash val="solid"/>
                      <a:round/>
                      <a:headEnd type="none" w="med" len="med"/>
                      <a:tailEnd type="none" w="med" len="med"/>
                    </a:lnB>
                    <a:noFill/>
                  </a:tcPr>
                </a:tc>
                <a:tc>
                  <a:txBody>
                    <a:bodyPr/>
                    <a:lstStyle/>
                    <a:p>
                      <a:r>
                        <a:rPr lang="en-US" b="1" dirty="0">
                          <a:solidFill>
                            <a:sysClr val="windowText" lastClr="000000"/>
                          </a:solidFill>
                        </a:rPr>
                        <a:t>Evolvability</a:t>
                      </a:r>
                    </a:p>
                  </a:txBody>
                  <a:tcP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59590080"/>
                  </a:ext>
                </a:extLst>
              </a:tr>
              <a:tr h="471723">
                <a:tc>
                  <a:txBody>
                    <a:bodyPr/>
                    <a:lstStyle/>
                    <a:p>
                      <a:r>
                        <a:rPr lang="en-US" b="1" dirty="0"/>
                        <a:t>Timeframe</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kern="1200" dirty="0">
                          <a:solidFill>
                            <a:schemeClr val="tx1"/>
                          </a:solidFill>
                          <a:effectLst/>
                        </a:rPr>
                        <a:t>Immediate, short-term</a:t>
                      </a:r>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kern="1200" dirty="0">
                          <a:solidFill>
                            <a:schemeClr val="tx1"/>
                          </a:solidFill>
                          <a:effectLst/>
                        </a:rPr>
                        <a:t>Long-term, generational</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0404895"/>
                  </a:ext>
                </a:extLst>
              </a:tr>
              <a:tr h="471723">
                <a:tc>
                  <a:txBody>
                    <a:bodyPr/>
                    <a:lstStyle/>
                    <a:p>
                      <a:r>
                        <a:rPr lang="en-US" b="1" dirty="0"/>
                        <a:t>Action</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kern="1200" dirty="0">
                          <a:solidFill>
                            <a:schemeClr val="tx1"/>
                          </a:solidFill>
                          <a:effectLst/>
                        </a:rPr>
                        <a:t>Reactive, quick response</a:t>
                      </a:r>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kern="1200" dirty="0">
                          <a:solidFill>
                            <a:schemeClr val="tx1"/>
                          </a:solidFill>
                          <a:effectLst/>
                        </a:rPr>
                        <a:t>Proactive, strategic planning</a:t>
                      </a:r>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62169225"/>
                  </a:ext>
                </a:extLst>
              </a:tr>
              <a:tr h="471723">
                <a:tc>
                  <a:txBody>
                    <a:bodyPr/>
                    <a:lstStyle/>
                    <a:p>
                      <a:r>
                        <a:rPr lang="en-US" b="1" dirty="0"/>
                        <a:t>Focus</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kern="1200" dirty="0">
                          <a:solidFill>
                            <a:schemeClr val="tx1"/>
                          </a:solidFill>
                          <a:effectLst/>
                        </a:rPr>
                        <a:t>Solving current problems</a:t>
                      </a:r>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kern="1200" dirty="0">
                          <a:solidFill>
                            <a:schemeClr val="tx1"/>
                          </a:solidFill>
                          <a:effectLst/>
                        </a:rPr>
                        <a:t>Building future resilience</a:t>
                      </a:r>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1622848"/>
                  </a:ext>
                </a:extLst>
              </a:tr>
              <a:tr h="471723">
                <a:tc>
                  <a:txBody>
                    <a:bodyPr/>
                    <a:lstStyle/>
                    <a:p>
                      <a:r>
                        <a:rPr lang="en-US" b="1" dirty="0"/>
                        <a:t>Example</a:t>
                      </a:r>
                    </a:p>
                  </a:txBody>
                  <a:tcPr>
                    <a:lnT w="12700" cap="flat" cmpd="sng" algn="ctr">
                      <a:solidFill>
                        <a:schemeClr val="tx1"/>
                      </a:solidFill>
                      <a:prstDash val="solid"/>
                      <a:round/>
                      <a:headEnd type="none" w="med" len="med"/>
                      <a:tailEnd type="none" w="med" len="med"/>
                    </a:lnT>
                    <a:noFill/>
                  </a:tcPr>
                </a:tc>
                <a:tc>
                  <a:txBody>
                    <a:bodyPr/>
                    <a:lstStyle/>
                    <a:p>
                      <a:r>
                        <a:rPr lang="en-US" sz="1800" kern="1200" dirty="0">
                          <a:solidFill>
                            <a:schemeClr val="tx1"/>
                          </a:solidFill>
                          <a:effectLst/>
                        </a:rPr>
                        <a:t>Responding to a disaster</a:t>
                      </a:r>
                      <a:endParaRPr lang="en-US" dirty="0"/>
                    </a:p>
                  </a:txBody>
                  <a:tcPr>
                    <a:lnT w="12700" cap="flat" cmpd="sng" algn="ctr">
                      <a:solidFill>
                        <a:schemeClr val="tx1"/>
                      </a:solidFill>
                      <a:prstDash val="solid"/>
                      <a:round/>
                      <a:headEnd type="none" w="med" len="med"/>
                      <a:tailEnd type="none" w="med" len="med"/>
                    </a:lnT>
                    <a:noFill/>
                  </a:tcPr>
                </a:tc>
                <a:tc>
                  <a:txBody>
                    <a:bodyPr/>
                    <a:lstStyle/>
                    <a:p>
                      <a:r>
                        <a:rPr lang="en-US" sz="1800" kern="1200" dirty="0">
                          <a:solidFill>
                            <a:schemeClr val="tx1"/>
                          </a:solidFill>
                          <a:effectLst/>
                        </a:rPr>
                        <a:t>Investing in energy and water for long-term sustainability and support of data centers</a:t>
                      </a:r>
                      <a:endParaRPr lang="en-US" dirty="0"/>
                    </a:p>
                  </a:txBody>
                  <a:tcP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528392935"/>
                  </a:ext>
                </a:extLst>
              </a:tr>
            </a:tbl>
          </a:graphicData>
        </a:graphic>
      </p:graphicFrame>
    </p:spTree>
    <p:extLst>
      <p:ext uri="{BB962C8B-B14F-4D97-AF65-F5344CB8AC3E}">
        <p14:creationId xmlns:p14="http://schemas.microsoft.com/office/powerpoint/2010/main" val="3695992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phic 2" descr="Venn diagram outline">
            <a:extLst>
              <a:ext uri="{FF2B5EF4-FFF2-40B4-BE49-F238E27FC236}">
                <a16:creationId xmlns:a16="http://schemas.microsoft.com/office/drawing/2014/main" id="{655C697E-6894-AE4B-A68E-BEAA957F0CE3}"/>
              </a:ext>
            </a:extLst>
          </p:cNvPr>
          <p:cNvPicPr>
            <a:picLocks noChangeAspect="1"/>
          </p:cNvPicPr>
          <p:nvPr/>
        </p:nvPicPr>
        <p:blipFill>
          <a:blip r:embed="rId2">
            <a:extLst>
              <a:ext uri="{96DAC541-7B7A-43D3-8B79-37D633B846F1}">
                <asvg:svgBlip xmlns:asvg="http://schemas.microsoft.com/office/drawing/2016/SVG/main" r:embed="rId3"/>
              </a:ext>
            </a:extLst>
          </a:blip>
          <a:srcRect l="7956" t="11221" r="7528" b="10370"/>
          <a:stretch/>
        </p:blipFill>
        <p:spPr>
          <a:xfrm>
            <a:off x="2486025" y="79915"/>
            <a:ext cx="7219949" cy="6698170"/>
          </a:xfrm>
          <a:prstGeom prst="rect">
            <a:avLst/>
          </a:prstGeom>
        </p:spPr>
      </p:pic>
      <p:pic>
        <p:nvPicPr>
          <p:cNvPr id="5" name="Graphic 4" descr="Circles with arrows with solid fill">
            <a:extLst>
              <a:ext uri="{FF2B5EF4-FFF2-40B4-BE49-F238E27FC236}">
                <a16:creationId xmlns:a16="http://schemas.microsoft.com/office/drawing/2014/main" id="{6FEA32B2-0826-869A-59FB-388523FEBD6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603709" y="3357561"/>
            <a:ext cx="1757363" cy="1757363"/>
          </a:xfrm>
          <a:prstGeom prst="rect">
            <a:avLst/>
          </a:prstGeom>
        </p:spPr>
      </p:pic>
      <p:pic>
        <p:nvPicPr>
          <p:cNvPr id="7" name="Picture 6">
            <a:extLst>
              <a:ext uri="{FF2B5EF4-FFF2-40B4-BE49-F238E27FC236}">
                <a16:creationId xmlns:a16="http://schemas.microsoft.com/office/drawing/2014/main" id="{1AF1279B-DBD0-BD81-ABA5-35FBB2B0DDD5}"/>
              </a:ext>
            </a:extLst>
          </p:cNvPr>
          <p:cNvPicPr>
            <a:picLocks noChangeAspect="1"/>
          </p:cNvPicPr>
          <p:nvPr/>
        </p:nvPicPr>
        <p:blipFill>
          <a:blip r:embed="rId6">
            <a:duotone>
              <a:prstClr val="black"/>
              <a:schemeClr val="accent1">
                <a:tint val="45000"/>
                <a:satMod val="400000"/>
              </a:schemeClr>
            </a:duotone>
          </a:blip>
          <a:srcRect l="12706" r="11110"/>
          <a:stretch/>
        </p:blipFill>
        <p:spPr>
          <a:xfrm>
            <a:off x="3609975" y="4056822"/>
            <a:ext cx="1283492" cy="1411524"/>
          </a:xfrm>
          <a:prstGeom prst="rect">
            <a:avLst/>
          </a:prstGeom>
        </p:spPr>
      </p:pic>
      <p:pic>
        <p:nvPicPr>
          <p:cNvPr id="9" name="Graphic 8" descr="Meeting outline">
            <a:extLst>
              <a:ext uri="{FF2B5EF4-FFF2-40B4-BE49-F238E27FC236}">
                <a16:creationId xmlns:a16="http://schemas.microsoft.com/office/drawing/2014/main" id="{BEBC40D9-572E-6DD6-6FB8-6AE986D52D7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298535" y="4056822"/>
            <a:ext cx="1381125" cy="1381125"/>
          </a:xfrm>
          <a:prstGeom prst="rect">
            <a:avLst/>
          </a:prstGeom>
        </p:spPr>
      </p:pic>
      <p:pic>
        <p:nvPicPr>
          <p:cNvPr id="11" name="Picture 10">
            <a:extLst>
              <a:ext uri="{FF2B5EF4-FFF2-40B4-BE49-F238E27FC236}">
                <a16:creationId xmlns:a16="http://schemas.microsoft.com/office/drawing/2014/main" id="{F6AC5E8A-A21A-0A39-124C-48F02DF3A4E3}"/>
              </a:ext>
            </a:extLst>
          </p:cNvPr>
          <p:cNvPicPr>
            <a:picLocks noChangeAspect="1"/>
          </p:cNvPicPr>
          <p:nvPr/>
        </p:nvPicPr>
        <p:blipFill>
          <a:blip r:embed="rId9"/>
          <a:srcRect l="8900" t="8661" r="8898" b="4477"/>
          <a:stretch/>
        </p:blipFill>
        <p:spPr>
          <a:xfrm>
            <a:off x="5740652" y="3476625"/>
            <a:ext cx="660148" cy="627822"/>
          </a:xfrm>
          <a:prstGeom prst="rect">
            <a:avLst/>
          </a:prstGeom>
        </p:spPr>
      </p:pic>
      <p:pic>
        <p:nvPicPr>
          <p:cNvPr id="13" name="Picture 12">
            <a:extLst>
              <a:ext uri="{FF2B5EF4-FFF2-40B4-BE49-F238E27FC236}">
                <a16:creationId xmlns:a16="http://schemas.microsoft.com/office/drawing/2014/main" id="{A2044DED-FD6F-73EB-ABD0-949467858F2B}"/>
              </a:ext>
            </a:extLst>
          </p:cNvPr>
          <p:cNvPicPr>
            <a:picLocks noChangeAspect="1"/>
          </p:cNvPicPr>
          <p:nvPr/>
        </p:nvPicPr>
        <p:blipFill>
          <a:blip r:embed="rId10"/>
          <a:stretch>
            <a:fillRect/>
          </a:stretch>
        </p:blipFill>
        <p:spPr>
          <a:xfrm>
            <a:off x="5295023" y="879607"/>
            <a:ext cx="1551405" cy="1411524"/>
          </a:xfrm>
          <a:prstGeom prst="rect">
            <a:avLst/>
          </a:prstGeom>
        </p:spPr>
      </p:pic>
    </p:spTree>
    <p:extLst>
      <p:ext uri="{BB962C8B-B14F-4D97-AF65-F5344CB8AC3E}">
        <p14:creationId xmlns:p14="http://schemas.microsoft.com/office/powerpoint/2010/main" val="36562547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47F4D-368D-521D-8587-868634CEAABA}"/>
              </a:ext>
            </a:extLst>
          </p:cNvPr>
          <p:cNvSpPr>
            <a:spLocks noGrp="1"/>
          </p:cNvSpPr>
          <p:nvPr>
            <p:ph type="title"/>
          </p:nvPr>
        </p:nvSpPr>
        <p:spPr>
          <a:xfrm>
            <a:off x="446749" y="430875"/>
            <a:ext cx="11745252" cy="762926"/>
          </a:xfrm>
        </p:spPr>
        <p:txBody>
          <a:bodyPr tIns="0" bIns="0" anchor="t">
            <a:noAutofit/>
          </a:bodyPr>
          <a:lstStyle/>
          <a:p>
            <a:pPr>
              <a:lnSpc>
                <a:spcPct val="125000"/>
              </a:lnSpc>
            </a:pPr>
            <a:r>
              <a:rPr lang="en-US" sz="4000" b="1" dirty="0">
                <a:solidFill>
                  <a:srgbClr val="489EB6"/>
                </a:solidFill>
                <a:latin typeface="Myriad Pro Light" panose="020B0403030403020204" pitchFamily="34" charset="0"/>
              </a:rPr>
              <a:t>Governance &amp; Oversight of AI in Texas Government</a:t>
            </a:r>
          </a:p>
        </p:txBody>
      </p:sp>
      <p:sp>
        <p:nvSpPr>
          <p:cNvPr id="4" name="Rectangle 3">
            <a:extLst>
              <a:ext uri="{FF2B5EF4-FFF2-40B4-BE49-F238E27FC236}">
                <a16:creationId xmlns:a16="http://schemas.microsoft.com/office/drawing/2014/main" id="{AC0EA8F0-F024-383B-6DC4-79725B8620B7}"/>
              </a:ext>
            </a:extLst>
          </p:cNvPr>
          <p:cNvSpPr/>
          <p:nvPr/>
        </p:nvSpPr>
        <p:spPr>
          <a:xfrm>
            <a:off x="508000" y="2311400"/>
            <a:ext cx="11176000" cy="4025900"/>
          </a:xfrm>
          <a:prstGeom prst="rect">
            <a:avLst/>
          </a:prstGeom>
          <a:solidFill>
            <a:srgbClr val="3D5563">
              <a:alpha val="1993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ontent Placeholder 5">
            <a:extLst>
              <a:ext uri="{FF2B5EF4-FFF2-40B4-BE49-F238E27FC236}">
                <a16:creationId xmlns:a16="http://schemas.microsoft.com/office/drawing/2014/main" id="{3BC75462-0F84-838A-D203-848180073A22}"/>
              </a:ext>
            </a:extLst>
          </p:cNvPr>
          <p:cNvSpPr>
            <a:spLocks noGrp="1"/>
          </p:cNvSpPr>
          <p:nvPr>
            <p:ph idx="1"/>
          </p:nvPr>
        </p:nvSpPr>
        <p:spPr>
          <a:xfrm>
            <a:off x="838200" y="1193801"/>
            <a:ext cx="10515600" cy="4983162"/>
          </a:xfrm>
        </p:spPr>
        <p:txBody>
          <a:bodyPr>
            <a:normAutofit/>
          </a:bodyPr>
          <a:lstStyle/>
          <a:p>
            <a:endParaRPr lang="en-US" sz="2000" dirty="0"/>
          </a:p>
          <a:p>
            <a:r>
              <a:rPr lang="en-US" sz="2000" dirty="0"/>
              <a:t>In 2023, Greg Abbott signed legislation (House Bill 2060) establishing a statewide Artificial Intelligence Advisory Council. That council’s job is to study and monitor all AI systems developed or used by Texas state agencies </a:t>
            </a:r>
          </a:p>
          <a:p>
            <a:r>
              <a:rPr lang="en-US" sz="2000" dirty="0"/>
              <a:t>More recently (2025), 11 new laws passed by the legislature expanded oversight by the Texas Department of Information Resources (DIR) by creating an “AI Division” inside DIR and requiring government and certain public-sector employees to complete AI and cybersecurity training </a:t>
            </a:r>
          </a:p>
          <a:p>
            <a:r>
              <a:rPr lang="en-US" sz="2000" dirty="0"/>
              <a:t>Alongside oversight, Texas is preparing a state-level “code of ethics for AI” to govern fairness, transparency, privacy, human oversight, and accountability when AI is used by state agencies</a:t>
            </a:r>
          </a:p>
          <a:p>
            <a:endParaRPr lang="en-US" sz="2000" dirty="0"/>
          </a:p>
          <a:p>
            <a:pPr marL="0" indent="0">
              <a:buNone/>
            </a:pPr>
            <a:r>
              <a:rPr lang="en-US" b="1" dirty="0"/>
              <a:t>The state isn’t just letting agencies deploy AI at will — there’s a deliberate infrastructure for governance, transparency, and ethics</a:t>
            </a:r>
          </a:p>
        </p:txBody>
      </p:sp>
    </p:spTree>
    <p:extLst>
      <p:ext uri="{BB962C8B-B14F-4D97-AF65-F5344CB8AC3E}">
        <p14:creationId xmlns:p14="http://schemas.microsoft.com/office/powerpoint/2010/main" val="3091085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4DBC948-A5C2-2F6E-FAD7-841353DDA4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8A258B-2D7A-2501-1FF0-0E7C6EE804F9}"/>
              </a:ext>
            </a:extLst>
          </p:cNvPr>
          <p:cNvSpPr>
            <a:spLocks noGrp="1"/>
          </p:cNvSpPr>
          <p:nvPr>
            <p:ph type="title"/>
          </p:nvPr>
        </p:nvSpPr>
        <p:spPr>
          <a:xfrm>
            <a:off x="446749" y="430875"/>
            <a:ext cx="11745252" cy="762926"/>
          </a:xfrm>
        </p:spPr>
        <p:txBody>
          <a:bodyPr tIns="0" bIns="0" anchor="t">
            <a:noAutofit/>
          </a:bodyPr>
          <a:lstStyle/>
          <a:p>
            <a:pPr>
              <a:lnSpc>
                <a:spcPct val="125000"/>
              </a:lnSpc>
            </a:pPr>
            <a:r>
              <a:rPr lang="en-US" sz="4000" b="1" dirty="0">
                <a:solidFill>
                  <a:srgbClr val="489EB6"/>
                </a:solidFill>
                <a:latin typeface="Myriad Pro Light" panose="020B0403030403020204" pitchFamily="34" charset="0"/>
              </a:rPr>
              <a:t>New Laws &amp; Rules — What’s Changing in 2025/2026</a:t>
            </a:r>
          </a:p>
        </p:txBody>
      </p:sp>
      <p:sp>
        <p:nvSpPr>
          <p:cNvPr id="4" name="Rectangle 3">
            <a:extLst>
              <a:ext uri="{FF2B5EF4-FFF2-40B4-BE49-F238E27FC236}">
                <a16:creationId xmlns:a16="http://schemas.microsoft.com/office/drawing/2014/main" id="{602130BA-B1E4-C4B7-14FF-CB0309CFCC4A}"/>
              </a:ext>
            </a:extLst>
          </p:cNvPr>
          <p:cNvSpPr/>
          <p:nvPr/>
        </p:nvSpPr>
        <p:spPr>
          <a:xfrm>
            <a:off x="508000" y="2311400"/>
            <a:ext cx="11176000" cy="4025900"/>
          </a:xfrm>
          <a:prstGeom prst="rect">
            <a:avLst/>
          </a:prstGeom>
          <a:solidFill>
            <a:srgbClr val="3D5563">
              <a:alpha val="1993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ontent Placeholder 5">
            <a:extLst>
              <a:ext uri="{FF2B5EF4-FFF2-40B4-BE49-F238E27FC236}">
                <a16:creationId xmlns:a16="http://schemas.microsoft.com/office/drawing/2014/main" id="{6D81F67B-B292-1477-838F-0075988D419F}"/>
              </a:ext>
            </a:extLst>
          </p:cNvPr>
          <p:cNvSpPr>
            <a:spLocks noGrp="1"/>
          </p:cNvSpPr>
          <p:nvPr>
            <p:ph idx="1"/>
          </p:nvPr>
        </p:nvSpPr>
        <p:spPr>
          <a:xfrm>
            <a:off x="838200" y="1445741"/>
            <a:ext cx="10515600" cy="4731222"/>
          </a:xfrm>
        </p:spPr>
        <p:txBody>
          <a:bodyPr>
            <a:normAutofit/>
          </a:bodyPr>
          <a:lstStyle/>
          <a:p>
            <a:pPr marL="0" indent="0">
              <a:buNone/>
            </a:pPr>
            <a:r>
              <a:rPr lang="en-US" sz="2000" dirty="0"/>
              <a:t>Texas recently passed major AI regulation: the Texas Responsible Artificial Intelligence Governance Act (TRAIGA), signed June 2025. This law dramatically reshapes how AI used by government — and in many cases private-sector operators serving Texas will have to comply with new rules as of January 1, 2026</a:t>
            </a:r>
          </a:p>
          <a:p>
            <a:pPr marL="0" indent="0">
              <a:buNone/>
            </a:pPr>
            <a:r>
              <a:rPr lang="en-US" dirty="0"/>
              <a:t>Key features:</a:t>
            </a:r>
          </a:p>
          <a:p>
            <a:pPr lvl="0"/>
            <a:r>
              <a:rPr lang="en-US" sz="2200" dirty="0"/>
              <a:t>It prohibits certain high-risk or harmful AI practices — such as AI that intentionally manipulates behavior, infringes on civil or constitutional rights, or uses biometric data to identify individuals — especially when deployed by governmental entities</a:t>
            </a:r>
          </a:p>
          <a:p>
            <a:pPr lvl="0"/>
            <a:r>
              <a:rPr lang="en-US" sz="2200" dirty="0"/>
              <a:t>It imposes a “notice requirement”: if a government agency is using an AI system in a way that interacts with citizens (for decisions or services), it must disclose that fact to people. </a:t>
            </a:r>
          </a:p>
          <a:p>
            <a:pPr lvl="0"/>
            <a:r>
              <a:rPr lang="en-US" sz="2200" dirty="0"/>
              <a:t>It establishes accountability and reporting requirements for state agencies, aims to pre-empt overly broad or discriminatory uses of AI, and formalizes compliance and ethical guardrails</a:t>
            </a:r>
          </a:p>
          <a:p>
            <a:pPr marL="0" indent="0">
              <a:buNone/>
            </a:pPr>
            <a:endParaRPr lang="en-US" sz="2000" dirty="0"/>
          </a:p>
        </p:txBody>
      </p:sp>
    </p:spTree>
    <p:extLst>
      <p:ext uri="{BB962C8B-B14F-4D97-AF65-F5344CB8AC3E}">
        <p14:creationId xmlns:p14="http://schemas.microsoft.com/office/powerpoint/2010/main" val="19563012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8AC605D-7763-1C72-5975-45AB5CB0DB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B5E12B-4302-04B3-E1E6-501D844E7537}"/>
              </a:ext>
            </a:extLst>
          </p:cNvPr>
          <p:cNvSpPr>
            <a:spLocks noGrp="1"/>
          </p:cNvSpPr>
          <p:nvPr>
            <p:ph type="title"/>
          </p:nvPr>
        </p:nvSpPr>
        <p:spPr>
          <a:xfrm>
            <a:off x="446749" y="430875"/>
            <a:ext cx="11745252" cy="762926"/>
          </a:xfrm>
        </p:spPr>
        <p:txBody>
          <a:bodyPr tIns="0" bIns="0" anchor="t">
            <a:noAutofit/>
          </a:bodyPr>
          <a:lstStyle/>
          <a:p>
            <a:pPr>
              <a:lnSpc>
                <a:spcPct val="125000"/>
              </a:lnSpc>
            </a:pPr>
            <a:r>
              <a:rPr lang="en-US" sz="4000" b="1" dirty="0">
                <a:solidFill>
                  <a:srgbClr val="489EB6"/>
                </a:solidFill>
                <a:latin typeface="Myriad Pro Light" panose="020B0403030403020204" pitchFamily="34" charset="0"/>
              </a:rPr>
              <a:t>Where Texas Agencies Are Already Using AI</a:t>
            </a:r>
          </a:p>
        </p:txBody>
      </p:sp>
      <p:sp>
        <p:nvSpPr>
          <p:cNvPr id="4" name="Rectangle 3">
            <a:extLst>
              <a:ext uri="{FF2B5EF4-FFF2-40B4-BE49-F238E27FC236}">
                <a16:creationId xmlns:a16="http://schemas.microsoft.com/office/drawing/2014/main" id="{9A241309-2A75-AA11-3025-5B8EBD2154FB}"/>
              </a:ext>
            </a:extLst>
          </p:cNvPr>
          <p:cNvSpPr/>
          <p:nvPr/>
        </p:nvSpPr>
        <p:spPr>
          <a:xfrm>
            <a:off x="508000" y="2311400"/>
            <a:ext cx="11176000" cy="4025900"/>
          </a:xfrm>
          <a:prstGeom prst="rect">
            <a:avLst/>
          </a:prstGeom>
          <a:solidFill>
            <a:srgbClr val="3D5563">
              <a:alpha val="1993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ontent Placeholder 5">
            <a:extLst>
              <a:ext uri="{FF2B5EF4-FFF2-40B4-BE49-F238E27FC236}">
                <a16:creationId xmlns:a16="http://schemas.microsoft.com/office/drawing/2014/main" id="{FB0371E5-8D0C-251A-477B-06BEC39BA11C}"/>
              </a:ext>
            </a:extLst>
          </p:cNvPr>
          <p:cNvSpPr>
            <a:spLocks noGrp="1"/>
          </p:cNvSpPr>
          <p:nvPr>
            <p:ph idx="1"/>
          </p:nvPr>
        </p:nvSpPr>
        <p:spPr>
          <a:xfrm>
            <a:off x="838200" y="1458097"/>
            <a:ext cx="10515600" cy="4718866"/>
          </a:xfrm>
        </p:spPr>
        <p:txBody>
          <a:bodyPr>
            <a:normAutofit/>
          </a:bodyPr>
          <a:lstStyle/>
          <a:p>
            <a:r>
              <a:rPr lang="en-US" sz="2000" dirty="0"/>
              <a:t>Over one-third of Texas state agencies were reported (in a 2022 survey) to already use some form of AI. Common uses include </a:t>
            </a:r>
            <a:r>
              <a:rPr lang="en-US" sz="2000" b="1" dirty="0"/>
              <a:t>language translation</a:t>
            </a:r>
            <a:r>
              <a:rPr lang="en-US" sz="2000" dirty="0"/>
              <a:t>, </a:t>
            </a:r>
            <a:r>
              <a:rPr lang="en-US" sz="2000" b="1" dirty="0"/>
              <a:t>speech-to-text in call centers</a:t>
            </a:r>
            <a:r>
              <a:rPr lang="en-US" sz="2000" dirty="0"/>
              <a:t>, </a:t>
            </a:r>
            <a:r>
              <a:rPr lang="en-US" sz="2000" b="1" dirty="0"/>
              <a:t>cybersecurity</a:t>
            </a:r>
            <a:r>
              <a:rPr lang="en-US" sz="2000" dirty="0"/>
              <a:t>, </a:t>
            </a:r>
            <a:r>
              <a:rPr lang="en-US" sz="2000" b="1" dirty="0"/>
              <a:t>fraud detection</a:t>
            </a:r>
            <a:r>
              <a:rPr lang="en-US" sz="2000" dirty="0"/>
              <a:t>, and </a:t>
            </a:r>
            <a:r>
              <a:rPr lang="en-US" sz="2000" b="1" dirty="0"/>
              <a:t>automation of manual tasks</a:t>
            </a:r>
            <a:r>
              <a:rPr lang="en-US" sz="2000" dirty="0"/>
              <a:t> like invoice or budget-tracking</a:t>
            </a:r>
          </a:p>
          <a:p>
            <a:r>
              <a:rPr lang="en-US" sz="2000" dirty="0"/>
              <a:t>For example, the Texas Department of Transportation (TxDOT) recently unveiled a formal TxDOT Artificial Intelligence Strategic Plan to guide how AI will be used over the next few years — for traffic and incident detection, infrastructure maintenance planning, data-driven decision-making, process automation, and making workflow more efficient across the agency. </a:t>
            </a:r>
          </a:p>
          <a:p>
            <a:r>
              <a:rPr lang="en-US" sz="2000" dirty="0"/>
              <a:t>The state also maintains a collaborative forum, the AI User Group under DIR. This group brings together public-sector stakeholders and vendors to discuss adoption, share best practices, and coordinate responsible AI deployment across agencies</a:t>
            </a:r>
            <a:r>
              <a:rPr lang="en-US" dirty="0"/>
              <a:t>. </a:t>
            </a:r>
          </a:p>
          <a:p>
            <a:pPr marL="0" indent="0">
              <a:buNone/>
            </a:pPr>
            <a:r>
              <a:rPr lang="en-US" b="1" dirty="0"/>
              <a:t>AI is not hypothetical in Texas government — it’s active, across a variety of services, and increasingly formalized.</a:t>
            </a:r>
          </a:p>
          <a:p>
            <a:endParaRPr lang="en-US" sz="2000" dirty="0"/>
          </a:p>
        </p:txBody>
      </p:sp>
    </p:spTree>
    <p:extLst>
      <p:ext uri="{BB962C8B-B14F-4D97-AF65-F5344CB8AC3E}">
        <p14:creationId xmlns:p14="http://schemas.microsoft.com/office/powerpoint/2010/main" val="12949498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595738C-E296-BAD8-D448-3C6B704E75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12F80E-7C06-9230-83D1-51E71541B0EA}"/>
              </a:ext>
            </a:extLst>
          </p:cNvPr>
          <p:cNvSpPr>
            <a:spLocks noGrp="1"/>
          </p:cNvSpPr>
          <p:nvPr>
            <p:ph type="title"/>
          </p:nvPr>
        </p:nvSpPr>
        <p:spPr>
          <a:xfrm>
            <a:off x="446749" y="430875"/>
            <a:ext cx="11745252" cy="762926"/>
          </a:xfrm>
        </p:spPr>
        <p:txBody>
          <a:bodyPr tIns="0" bIns="0" anchor="t">
            <a:noAutofit/>
          </a:bodyPr>
          <a:lstStyle/>
          <a:p>
            <a:pPr>
              <a:lnSpc>
                <a:spcPct val="125000"/>
              </a:lnSpc>
            </a:pPr>
            <a:r>
              <a:rPr lang="en-US" sz="3600" b="1" dirty="0">
                <a:solidFill>
                  <a:srgbClr val="489EB6"/>
                </a:solidFill>
                <a:latin typeface="Myriad Pro Light" panose="020B0403030403020204" pitchFamily="34" charset="0"/>
              </a:rPr>
              <a:t>What It Means in Practice — Opportunities and Challenges</a:t>
            </a:r>
          </a:p>
        </p:txBody>
      </p:sp>
      <p:sp>
        <p:nvSpPr>
          <p:cNvPr id="4" name="Rectangle 3">
            <a:extLst>
              <a:ext uri="{FF2B5EF4-FFF2-40B4-BE49-F238E27FC236}">
                <a16:creationId xmlns:a16="http://schemas.microsoft.com/office/drawing/2014/main" id="{33E1ADE9-4012-ECEA-B981-BDB0F0377C64}"/>
              </a:ext>
            </a:extLst>
          </p:cNvPr>
          <p:cNvSpPr/>
          <p:nvPr/>
        </p:nvSpPr>
        <p:spPr>
          <a:xfrm>
            <a:off x="508000" y="2311400"/>
            <a:ext cx="11176000" cy="4025900"/>
          </a:xfrm>
          <a:prstGeom prst="rect">
            <a:avLst/>
          </a:prstGeom>
          <a:solidFill>
            <a:srgbClr val="3D5563">
              <a:alpha val="1993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ontent Placeholder 5">
            <a:extLst>
              <a:ext uri="{FF2B5EF4-FFF2-40B4-BE49-F238E27FC236}">
                <a16:creationId xmlns:a16="http://schemas.microsoft.com/office/drawing/2014/main" id="{787B4D5C-4369-4DCD-7DB1-58EB522350A7}"/>
              </a:ext>
            </a:extLst>
          </p:cNvPr>
          <p:cNvSpPr>
            <a:spLocks noGrp="1"/>
          </p:cNvSpPr>
          <p:nvPr>
            <p:ph idx="1"/>
          </p:nvPr>
        </p:nvSpPr>
        <p:spPr>
          <a:xfrm>
            <a:off x="838200" y="1322173"/>
            <a:ext cx="10515600" cy="4854790"/>
          </a:xfrm>
        </p:spPr>
        <p:txBody>
          <a:bodyPr>
            <a:normAutofit fontScale="70000" lnSpcReduction="20000"/>
          </a:bodyPr>
          <a:lstStyle/>
          <a:p>
            <a:pPr marL="0" indent="0">
              <a:buNone/>
            </a:pPr>
            <a:r>
              <a:rPr lang="en-US" b="1" dirty="0"/>
              <a:t>Opportunities:</a:t>
            </a:r>
            <a:endParaRPr lang="en-US" dirty="0"/>
          </a:p>
          <a:p>
            <a:pPr lvl="0"/>
            <a:r>
              <a:rPr lang="en-US" dirty="0"/>
              <a:t>Increased efficiency: AI can help agencies handle large data, customer support, translation, record-keeping, and administrative tasks more efficiently</a:t>
            </a:r>
          </a:p>
          <a:p>
            <a:pPr lvl="0"/>
            <a:r>
              <a:rPr lang="en-US" dirty="0"/>
              <a:t>Improved services: With AI, government services (from transportation to licensing to benefit programs) can be more responsive, accurate, and scalable — especially for tasks that are repetitive or data-intensive</a:t>
            </a:r>
          </a:p>
          <a:p>
            <a:r>
              <a:rPr lang="en-US" sz="2900" dirty="0"/>
              <a:t>Public-safety &amp; infrastructure impact: AI-driven traffic incident detection and analysis can lead to faster emergency response, fewer accidents, less congestion — directly affecting everyday Texans who drive</a:t>
            </a:r>
          </a:p>
          <a:p>
            <a:r>
              <a:rPr lang="en-US" sz="2900" dirty="0"/>
              <a:t>Better planning &amp; data-driven decisions: AI-powered planning tools help agencies make long-term infrastructure decisions with more data, leading to potentially more effective use of resources and smarter investments</a:t>
            </a:r>
          </a:p>
          <a:p>
            <a:r>
              <a:rPr lang="en-US" sz="2900" dirty="0"/>
              <a:t>Modernization of state government operations: Broad internal use of AI across many agencies suggests state government is aligning more with 21st-century tech practices — which may improve responsiveness, citizen services, and bureaucratic efficiency</a:t>
            </a:r>
          </a:p>
          <a:p>
            <a:r>
              <a:rPr lang="en-US" sz="2900" dirty="0"/>
              <a:t>Governance &amp; ethics under oversight: The formal advisory council and ethical-governance framework means AI deployments are (at least in principle) being scrutinized for risk, fairness, accountability — which is critical for trust and long-term sustainability</a:t>
            </a:r>
          </a:p>
        </p:txBody>
      </p:sp>
    </p:spTree>
    <p:extLst>
      <p:ext uri="{BB962C8B-B14F-4D97-AF65-F5344CB8AC3E}">
        <p14:creationId xmlns:p14="http://schemas.microsoft.com/office/powerpoint/2010/main" val="22807957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0EC3CC4-3BDC-641F-3270-1840D32B59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8B4DF9-F042-9A8F-05AA-7E4E0E667AC3}"/>
              </a:ext>
            </a:extLst>
          </p:cNvPr>
          <p:cNvSpPr>
            <a:spLocks noGrp="1"/>
          </p:cNvSpPr>
          <p:nvPr>
            <p:ph type="title"/>
          </p:nvPr>
        </p:nvSpPr>
        <p:spPr>
          <a:xfrm>
            <a:off x="446749" y="308758"/>
            <a:ext cx="11745252" cy="1330037"/>
          </a:xfrm>
        </p:spPr>
        <p:txBody>
          <a:bodyPr tIns="0" bIns="0" anchor="t">
            <a:noAutofit/>
          </a:bodyPr>
          <a:lstStyle/>
          <a:p>
            <a:pPr>
              <a:lnSpc>
                <a:spcPct val="125000"/>
              </a:lnSpc>
            </a:pPr>
            <a:r>
              <a:rPr lang="en-US" sz="3600" b="1" dirty="0">
                <a:solidFill>
                  <a:srgbClr val="489EB6"/>
                </a:solidFill>
                <a:latin typeface="Myriad Pro Light" panose="020B0403030403020204" pitchFamily="34" charset="0"/>
              </a:rPr>
              <a:t>What It Means in Practice — Opportunities and Challenges (continued)</a:t>
            </a:r>
          </a:p>
        </p:txBody>
      </p:sp>
      <p:sp>
        <p:nvSpPr>
          <p:cNvPr id="4" name="Rectangle 3">
            <a:extLst>
              <a:ext uri="{FF2B5EF4-FFF2-40B4-BE49-F238E27FC236}">
                <a16:creationId xmlns:a16="http://schemas.microsoft.com/office/drawing/2014/main" id="{656CF65A-B370-2309-9A0B-BC3C01DB7DB6}"/>
              </a:ext>
            </a:extLst>
          </p:cNvPr>
          <p:cNvSpPr/>
          <p:nvPr/>
        </p:nvSpPr>
        <p:spPr>
          <a:xfrm>
            <a:off x="508000" y="2311400"/>
            <a:ext cx="11176000" cy="4025900"/>
          </a:xfrm>
          <a:prstGeom prst="rect">
            <a:avLst/>
          </a:prstGeom>
          <a:solidFill>
            <a:srgbClr val="3D5563">
              <a:alpha val="1993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ontent Placeholder 5">
            <a:extLst>
              <a:ext uri="{FF2B5EF4-FFF2-40B4-BE49-F238E27FC236}">
                <a16:creationId xmlns:a16="http://schemas.microsoft.com/office/drawing/2014/main" id="{C3E09B64-D62E-6930-A20E-3812147C6AB9}"/>
              </a:ext>
            </a:extLst>
          </p:cNvPr>
          <p:cNvSpPr>
            <a:spLocks noGrp="1"/>
          </p:cNvSpPr>
          <p:nvPr>
            <p:ph idx="1"/>
          </p:nvPr>
        </p:nvSpPr>
        <p:spPr>
          <a:xfrm>
            <a:off x="838200" y="1555667"/>
            <a:ext cx="10515600" cy="4621295"/>
          </a:xfrm>
        </p:spPr>
        <p:txBody>
          <a:bodyPr>
            <a:normAutofit lnSpcReduction="10000"/>
          </a:bodyPr>
          <a:lstStyle/>
          <a:p>
            <a:pPr marL="0" indent="0">
              <a:buNone/>
            </a:pPr>
            <a:r>
              <a:rPr lang="en-US" b="1" dirty="0"/>
              <a:t>Challenges</a:t>
            </a:r>
            <a:r>
              <a:rPr lang="en-US" sz="1100" b="1" dirty="0"/>
              <a:t> </a:t>
            </a:r>
            <a:r>
              <a:rPr lang="en-US" b="1" dirty="0"/>
              <a:t>and Risks:</a:t>
            </a:r>
            <a:endParaRPr lang="en-US" dirty="0"/>
          </a:p>
          <a:p>
            <a:pPr lvl="0"/>
            <a:r>
              <a:rPr lang="en-US" dirty="0"/>
              <a:t>Bias, mistakes, opacity: As with any AI deployment, automated systems risk errors, bias, or unfair treatment — which is why the “human oversight,” “transparency,” and “notice” requirements matter. </a:t>
            </a:r>
            <a:r>
              <a:rPr lang="en-US" b="1" dirty="0"/>
              <a:t>DON’T POST CONFIDENTIAL DATA IN OPEN AI</a:t>
            </a:r>
          </a:p>
          <a:p>
            <a:pPr lvl="0"/>
            <a:r>
              <a:rPr lang="en-US" dirty="0"/>
              <a:t>Public trust &amp; accountability: Even with rules, public agencies have to earn and maintain trust — particularly when AI is used in sensitive areas (health, benefits, justice, licensing, etc.).</a:t>
            </a:r>
          </a:p>
          <a:p>
            <a:r>
              <a:rPr lang="en-US" dirty="0"/>
              <a:t>Implementation complexity: Rolling out AI across many agencies — each with different legacy systems, data practices, and needs — is hard. Governance structures help, but meaningful oversight and auditing will be required</a:t>
            </a:r>
          </a:p>
        </p:txBody>
      </p:sp>
    </p:spTree>
    <p:extLst>
      <p:ext uri="{BB962C8B-B14F-4D97-AF65-F5344CB8AC3E}">
        <p14:creationId xmlns:p14="http://schemas.microsoft.com/office/powerpoint/2010/main" val="884975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8E03EFA-69D0-5FB7-DF1C-4E17D96FBB9A}"/>
              </a:ext>
            </a:extLst>
          </p:cNvPr>
          <p:cNvSpPr/>
          <p:nvPr/>
        </p:nvSpPr>
        <p:spPr>
          <a:xfrm>
            <a:off x="0" y="590550"/>
            <a:ext cx="12192000" cy="5676900"/>
          </a:xfrm>
          <a:prstGeom prst="rect">
            <a:avLst/>
          </a:prstGeom>
          <a:solidFill>
            <a:srgbClr val="3D55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800" b="1">
                <a:solidFill>
                  <a:srgbClr val="3D5563"/>
                </a:solidFill>
                <a:latin typeface="Myriad Pro Light" panose="020B0403030403020204" pitchFamily="34" charset="0"/>
              </a:rPr>
              <a:t>I need to find a captive picture for this</a:t>
            </a:r>
            <a:endParaRPr lang="en-US"/>
          </a:p>
        </p:txBody>
      </p:sp>
      <p:pic>
        <p:nvPicPr>
          <p:cNvPr id="9" name="Picture 8">
            <a:extLst>
              <a:ext uri="{FF2B5EF4-FFF2-40B4-BE49-F238E27FC236}">
                <a16:creationId xmlns:a16="http://schemas.microsoft.com/office/drawing/2014/main" id="{DB340C6B-AF4F-D7A2-BF67-417BEC06BA1B}"/>
              </a:ext>
            </a:extLst>
          </p:cNvPr>
          <p:cNvPicPr>
            <a:picLocks noChangeAspect="1"/>
          </p:cNvPicPr>
          <p:nvPr/>
        </p:nvPicPr>
        <p:blipFill>
          <a:blip r:embed="rId3"/>
          <a:stretch>
            <a:fillRect/>
          </a:stretch>
        </p:blipFill>
        <p:spPr>
          <a:xfrm>
            <a:off x="3121861" y="850673"/>
            <a:ext cx="5948277" cy="5156654"/>
          </a:xfrm>
          <a:prstGeom prst="rect">
            <a:avLst/>
          </a:prstGeom>
        </p:spPr>
      </p:pic>
    </p:spTree>
    <p:extLst>
      <p:ext uri="{BB962C8B-B14F-4D97-AF65-F5344CB8AC3E}">
        <p14:creationId xmlns:p14="http://schemas.microsoft.com/office/powerpoint/2010/main" val="13138150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06F60-2277-9A7C-9D7C-CFB3A3A09AA8}"/>
              </a:ext>
            </a:extLst>
          </p:cNvPr>
          <p:cNvSpPr>
            <a:spLocks noGrp="1"/>
          </p:cNvSpPr>
          <p:nvPr>
            <p:ph type="title"/>
          </p:nvPr>
        </p:nvSpPr>
        <p:spPr/>
        <p:txBody>
          <a:bodyPr/>
          <a:lstStyle/>
          <a:p>
            <a:pPr>
              <a:lnSpc>
                <a:spcPct val="125000"/>
              </a:lnSpc>
            </a:pPr>
            <a:r>
              <a:rPr lang="en-US" sz="3600" b="1" dirty="0">
                <a:solidFill>
                  <a:srgbClr val="489EB6"/>
                </a:solidFill>
                <a:latin typeface="Myriad Pro Light" panose="020B0403030403020204" pitchFamily="34" charset="0"/>
              </a:rPr>
              <a:t>AI in the Comptroller’s Office</a:t>
            </a:r>
          </a:p>
        </p:txBody>
      </p:sp>
      <p:sp>
        <p:nvSpPr>
          <p:cNvPr id="3" name="Content Placeholder 2">
            <a:extLst>
              <a:ext uri="{FF2B5EF4-FFF2-40B4-BE49-F238E27FC236}">
                <a16:creationId xmlns:a16="http://schemas.microsoft.com/office/drawing/2014/main" id="{5B457E54-AD82-5B0E-95ED-A1D3EB17C025}"/>
              </a:ext>
            </a:extLst>
          </p:cNvPr>
          <p:cNvSpPr>
            <a:spLocks noGrp="1"/>
          </p:cNvSpPr>
          <p:nvPr>
            <p:ph idx="1"/>
          </p:nvPr>
        </p:nvSpPr>
        <p:spPr/>
        <p:txBody>
          <a:bodyPr>
            <a:normAutofit fontScale="92500" lnSpcReduction="10000"/>
          </a:bodyPr>
          <a:lstStyle/>
          <a:p>
            <a:r>
              <a:rPr lang="en-US" dirty="0"/>
              <a:t>In 2023 new LLM was introduced to pick the delinquent taxpayers  that need to be researched. This resulted in decreased staff time and an increase in accuracy, and improved use of the LLM</a:t>
            </a:r>
          </a:p>
          <a:p>
            <a:r>
              <a:rPr lang="en-US" dirty="0"/>
              <a:t>In 2025 Agency established (1) AI infrastructure, including: governance process, Acceptable Use Policy, software request process, committee for AI review, tracking tool and resource center; and (2) a Microsoft Copilot Gen AI pilot </a:t>
            </a:r>
          </a:p>
          <a:p>
            <a:r>
              <a:rPr lang="en-US" dirty="0"/>
              <a:t>In 2026 the agency will continue to work on maturing governance processes; establish DIR AI reporting and Governance; MS Copilot Chat for ALL CPA Users and full for the specific businesses. Work is underway for the Fiscal Notes Generator AI for the Revenue Estimating. Analysis for creating AI Summaries for CPA Website Searches, customer services, workflows, etc.</a:t>
            </a:r>
          </a:p>
        </p:txBody>
      </p:sp>
    </p:spTree>
    <p:extLst>
      <p:ext uri="{BB962C8B-B14F-4D97-AF65-F5344CB8AC3E}">
        <p14:creationId xmlns:p14="http://schemas.microsoft.com/office/powerpoint/2010/main" val="23790434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DEA78A0-3B46-945B-55D4-4880D9E939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0C6485-244B-913F-93EE-46FB4E23316C}"/>
              </a:ext>
            </a:extLst>
          </p:cNvPr>
          <p:cNvSpPr>
            <a:spLocks noGrp="1"/>
          </p:cNvSpPr>
          <p:nvPr>
            <p:ph type="title"/>
          </p:nvPr>
        </p:nvSpPr>
        <p:spPr>
          <a:xfrm>
            <a:off x="446749" y="430875"/>
            <a:ext cx="11745252" cy="762926"/>
          </a:xfrm>
        </p:spPr>
        <p:txBody>
          <a:bodyPr tIns="0" bIns="0" anchor="t">
            <a:noAutofit/>
          </a:bodyPr>
          <a:lstStyle/>
          <a:p>
            <a:pPr>
              <a:lnSpc>
                <a:spcPct val="125000"/>
              </a:lnSpc>
            </a:pPr>
            <a:r>
              <a:rPr lang="en-US" sz="3600" b="1" dirty="0">
                <a:solidFill>
                  <a:srgbClr val="489EB6"/>
                </a:solidFill>
                <a:latin typeface="Myriad Pro Light" panose="020B0403030403020204" pitchFamily="34" charset="0"/>
              </a:rPr>
              <a:t>What is Still Unclear or Evolving</a:t>
            </a:r>
          </a:p>
        </p:txBody>
      </p:sp>
      <p:sp>
        <p:nvSpPr>
          <p:cNvPr id="4" name="Rectangle 3">
            <a:extLst>
              <a:ext uri="{FF2B5EF4-FFF2-40B4-BE49-F238E27FC236}">
                <a16:creationId xmlns:a16="http://schemas.microsoft.com/office/drawing/2014/main" id="{86DD43A8-4738-BF7F-D16F-7EC3A8FE32E6}"/>
              </a:ext>
            </a:extLst>
          </p:cNvPr>
          <p:cNvSpPr/>
          <p:nvPr/>
        </p:nvSpPr>
        <p:spPr>
          <a:xfrm>
            <a:off x="508000" y="2311400"/>
            <a:ext cx="11176000" cy="4025900"/>
          </a:xfrm>
          <a:prstGeom prst="rect">
            <a:avLst/>
          </a:prstGeom>
          <a:solidFill>
            <a:srgbClr val="3D5563">
              <a:alpha val="1993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ontent Placeholder 5">
            <a:extLst>
              <a:ext uri="{FF2B5EF4-FFF2-40B4-BE49-F238E27FC236}">
                <a16:creationId xmlns:a16="http://schemas.microsoft.com/office/drawing/2014/main" id="{AD6874CD-D1CE-6F34-318C-F4DDEA4CD497}"/>
              </a:ext>
            </a:extLst>
          </p:cNvPr>
          <p:cNvSpPr>
            <a:spLocks noGrp="1"/>
          </p:cNvSpPr>
          <p:nvPr>
            <p:ph idx="1"/>
          </p:nvPr>
        </p:nvSpPr>
        <p:spPr>
          <a:xfrm>
            <a:off x="838200" y="1322173"/>
            <a:ext cx="10515600" cy="4854790"/>
          </a:xfrm>
        </p:spPr>
        <p:txBody>
          <a:bodyPr>
            <a:normAutofit/>
          </a:bodyPr>
          <a:lstStyle/>
          <a:p>
            <a:pPr lvl="0"/>
            <a:r>
              <a:rPr lang="en-US" dirty="0"/>
              <a:t>Not all agencies are using AI — as of 2024, not all state agencies reported using </a:t>
            </a:r>
            <a:r>
              <a:rPr lang="en-US" b="1" dirty="0"/>
              <a:t>generative AI</a:t>
            </a:r>
            <a:r>
              <a:rPr lang="en-US" dirty="0"/>
              <a:t> (chatbots, code generation, etc.)</a:t>
            </a:r>
          </a:p>
          <a:p>
            <a:pPr lvl="0"/>
            <a:r>
              <a:rPr lang="en-US" dirty="0"/>
              <a:t>Adoption and maturity vary a lot: some initiatives are full-scale or production-ready (like parts of TxDOT), while others are still pilot or research-stage (e.g. planning or data-mining tools)</a:t>
            </a:r>
          </a:p>
          <a:p>
            <a:pPr lvl="0"/>
            <a:r>
              <a:rPr lang="en-US" dirty="0"/>
              <a:t>Because many agencies are decentralized and each handles its own tech stack, there isn’t a uniform standard across Texas — which can mean uneven AI adoption or different levels of risk/oversight</a:t>
            </a:r>
          </a:p>
          <a:p>
            <a:pPr lvl="0"/>
            <a:r>
              <a:rPr lang="en-US" dirty="0"/>
              <a:t>Public transparency about which exact systems are in use (especially for AI-powered decision-making tools) remains limited — making it hard for citizens to fully audit or evaluate risks (bias, privacy, errors)</a:t>
            </a:r>
          </a:p>
        </p:txBody>
      </p:sp>
    </p:spTree>
    <p:extLst>
      <p:ext uri="{BB962C8B-B14F-4D97-AF65-F5344CB8AC3E}">
        <p14:creationId xmlns:p14="http://schemas.microsoft.com/office/powerpoint/2010/main" val="12151972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BCDC84-BC72-1671-F0FB-C9A073E998EB}"/>
            </a:ext>
          </a:extLst>
        </p:cNvPr>
        <p:cNvGrpSpPr/>
        <p:nvPr/>
      </p:nvGrpSpPr>
      <p:grpSpPr>
        <a:xfrm>
          <a:off x="0" y="0"/>
          <a:ext cx="0" cy="0"/>
          <a:chOff x="0" y="0"/>
          <a:chExt cx="0" cy="0"/>
        </a:xfrm>
      </p:grpSpPr>
      <p:pic>
        <p:nvPicPr>
          <p:cNvPr id="3" name="Graphic 2" descr="Venn diagram outline">
            <a:extLst>
              <a:ext uri="{FF2B5EF4-FFF2-40B4-BE49-F238E27FC236}">
                <a16:creationId xmlns:a16="http://schemas.microsoft.com/office/drawing/2014/main" id="{599D4A0B-A98E-B8BD-43B6-1CE82D8641B7}"/>
              </a:ext>
            </a:extLst>
          </p:cNvPr>
          <p:cNvPicPr>
            <a:picLocks noChangeAspect="1"/>
          </p:cNvPicPr>
          <p:nvPr/>
        </p:nvPicPr>
        <p:blipFill>
          <a:blip r:embed="rId3">
            <a:extLst>
              <a:ext uri="{96DAC541-7B7A-43D3-8B79-37D633B846F1}">
                <asvg:svgBlip xmlns:asvg="http://schemas.microsoft.com/office/drawing/2016/SVG/main" r:embed="rId4"/>
              </a:ext>
            </a:extLst>
          </a:blip>
          <a:srcRect l="7956" t="11221" r="7528" b="10370"/>
          <a:stretch/>
        </p:blipFill>
        <p:spPr>
          <a:xfrm>
            <a:off x="2486025" y="79915"/>
            <a:ext cx="7219949" cy="6698170"/>
          </a:xfrm>
          <a:prstGeom prst="rect">
            <a:avLst/>
          </a:prstGeom>
        </p:spPr>
      </p:pic>
      <p:pic>
        <p:nvPicPr>
          <p:cNvPr id="5" name="Graphic 4" descr="Circles with arrows with solid fill">
            <a:extLst>
              <a:ext uri="{FF2B5EF4-FFF2-40B4-BE49-F238E27FC236}">
                <a16:creationId xmlns:a16="http://schemas.microsoft.com/office/drawing/2014/main" id="{2C353CEA-A015-022C-B95C-9BC63D9D3F0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603709" y="3357561"/>
            <a:ext cx="1757363" cy="1757363"/>
          </a:xfrm>
          <a:prstGeom prst="rect">
            <a:avLst/>
          </a:prstGeom>
        </p:spPr>
      </p:pic>
      <p:pic>
        <p:nvPicPr>
          <p:cNvPr id="7" name="Picture 6">
            <a:extLst>
              <a:ext uri="{FF2B5EF4-FFF2-40B4-BE49-F238E27FC236}">
                <a16:creationId xmlns:a16="http://schemas.microsoft.com/office/drawing/2014/main" id="{71A01EB7-403A-CE11-28A3-210A042059DB}"/>
              </a:ext>
            </a:extLst>
          </p:cNvPr>
          <p:cNvPicPr>
            <a:picLocks noChangeAspect="1"/>
          </p:cNvPicPr>
          <p:nvPr/>
        </p:nvPicPr>
        <p:blipFill>
          <a:blip r:embed="rId7"/>
          <a:srcRect l="12706" r="11110"/>
          <a:stretch/>
        </p:blipFill>
        <p:spPr>
          <a:xfrm>
            <a:off x="3609975" y="4056822"/>
            <a:ext cx="1283492" cy="1411524"/>
          </a:xfrm>
          <a:prstGeom prst="rect">
            <a:avLst/>
          </a:prstGeom>
        </p:spPr>
      </p:pic>
      <p:pic>
        <p:nvPicPr>
          <p:cNvPr id="9" name="Graphic 8" descr="Meeting outline">
            <a:extLst>
              <a:ext uri="{FF2B5EF4-FFF2-40B4-BE49-F238E27FC236}">
                <a16:creationId xmlns:a16="http://schemas.microsoft.com/office/drawing/2014/main" id="{A9620675-12FF-4DAB-9864-3E67E721CA39}"/>
              </a:ext>
            </a:extLst>
          </p:cNvPr>
          <p:cNvPicPr>
            <a:picLocks noChangeAspect="1"/>
          </p:cNvPicPr>
          <p:nvPr/>
        </p:nvPicPr>
        <p:blipFill>
          <a:blip r:embed="rId8">
            <a:duotone>
              <a:schemeClr val="accent6">
                <a:shade val="45000"/>
                <a:satMod val="135000"/>
              </a:schemeClr>
              <a:prstClr val="white"/>
            </a:duotone>
            <a:extLst>
              <a:ext uri="{96DAC541-7B7A-43D3-8B79-37D633B846F1}">
                <asvg:svgBlip xmlns:asvg="http://schemas.microsoft.com/office/drawing/2016/SVG/main" r:embed="rId9"/>
              </a:ext>
            </a:extLst>
          </a:blip>
          <a:stretch>
            <a:fillRect/>
          </a:stretch>
        </p:blipFill>
        <p:spPr>
          <a:xfrm>
            <a:off x="7298535" y="4056822"/>
            <a:ext cx="1381125" cy="1381125"/>
          </a:xfrm>
          <a:prstGeom prst="rect">
            <a:avLst/>
          </a:prstGeom>
          <a:effectLst>
            <a:outerShdw blurRad="50800" dist="50800" dir="1800000" algn="ctr" rotWithShape="0">
              <a:srgbClr val="000000">
                <a:alpha val="43137"/>
              </a:srgbClr>
            </a:outerShdw>
            <a:reflection blurRad="76200" stA="45000" endPos="65000" dir="5400000" sy="-100000" algn="bl" rotWithShape="0"/>
          </a:effectLst>
        </p:spPr>
      </p:pic>
      <p:pic>
        <p:nvPicPr>
          <p:cNvPr id="11" name="Picture 10">
            <a:extLst>
              <a:ext uri="{FF2B5EF4-FFF2-40B4-BE49-F238E27FC236}">
                <a16:creationId xmlns:a16="http://schemas.microsoft.com/office/drawing/2014/main" id="{6D047AD2-E9D2-7BE6-7134-9AB142FF9981}"/>
              </a:ext>
            </a:extLst>
          </p:cNvPr>
          <p:cNvPicPr>
            <a:picLocks noChangeAspect="1"/>
          </p:cNvPicPr>
          <p:nvPr/>
        </p:nvPicPr>
        <p:blipFill>
          <a:blip r:embed="rId10"/>
          <a:srcRect l="8900" t="8661" r="8898" b="4477"/>
          <a:stretch/>
        </p:blipFill>
        <p:spPr>
          <a:xfrm>
            <a:off x="5740652" y="3476625"/>
            <a:ext cx="660148" cy="627822"/>
          </a:xfrm>
          <a:prstGeom prst="rect">
            <a:avLst/>
          </a:prstGeom>
        </p:spPr>
      </p:pic>
      <p:pic>
        <p:nvPicPr>
          <p:cNvPr id="13" name="Picture 12">
            <a:extLst>
              <a:ext uri="{FF2B5EF4-FFF2-40B4-BE49-F238E27FC236}">
                <a16:creationId xmlns:a16="http://schemas.microsoft.com/office/drawing/2014/main" id="{C5105D6B-8A77-E012-0F00-97BAA3447D7D}"/>
              </a:ext>
            </a:extLst>
          </p:cNvPr>
          <p:cNvPicPr>
            <a:picLocks noChangeAspect="1"/>
          </p:cNvPicPr>
          <p:nvPr/>
        </p:nvPicPr>
        <p:blipFill>
          <a:blip r:embed="rId11"/>
          <a:stretch>
            <a:fillRect/>
          </a:stretch>
        </p:blipFill>
        <p:spPr>
          <a:xfrm>
            <a:off x="5295023" y="879607"/>
            <a:ext cx="1551405" cy="1411524"/>
          </a:xfrm>
          <a:prstGeom prst="rect">
            <a:avLst/>
          </a:prstGeom>
        </p:spPr>
      </p:pic>
    </p:spTree>
    <p:extLst>
      <p:ext uri="{BB962C8B-B14F-4D97-AF65-F5344CB8AC3E}">
        <p14:creationId xmlns:p14="http://schemas.microsoft.com/office/powerpoint/2010/main" val="41152485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5595A25-F51F-AE30-C012-73E03E605F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99C6DC-A982-BEAA-00D6-836019BD349C}"/>
              </a:ext>
            </a:extLst>
          </p:cNvPr>
          <p:cNvSpPr>
            <a:spLocks noGrp="1"/>
          </p:cNvSpPr>
          <p:nvPr>
            <p:ph type="title"/>
          </p:nvPr>
        </p:nvSpPr>
        <p:spPr>
          <a:xfrm>
            <a:off x="199101" y="152400"/>
            <a:ext cx="11659964" cy="1366911"/>
          </a:xfrm>
        </p:spPr>
        <p:txBody>
          <a:bodyPr tIns="0" bIns="0" anchor="t">
            <a:noAutofit/>
          </a:bodyPr>
          <a:lstStyle/>
          <a:p>
            <a:pPr algn="ctr">
              <a:lnSpc>
                <a:spcPct val="125000"/>
              </a:lnSpc>
            </a:pPr>
            <a:r>
              <a:rPr lang="en-US" sz="2800" b="1" dirty="0">
                <a:solidFill>
                  <a:srgbClr val="489EB6"/>
                </a:solidFill>
                <a:latin typeface="Myriad Pro Light" panose="020B0403030403020204" pitchFamily="34" charset="0"/>
              </a:rPr>
              <a:t>Adapting to Change  &amp; </a:t>
            </a:r>
            <a:br>
              <a:rPr lang="en-US" sz="2800" b="1" dirty="0">
                <a:solidFill>
                  <a:srgbClr val="489EB6"/>
                </a:solidFill>
                <a:latin typeface="Myriad Pro Light" panose="020B0403030403020204" pitchFamily="34" charset="0"/>
              </a:rPr>
            </a:br>
            <a:r>
              <a:rPr lang="en-US" sz="2800" b="1" dirty="0">
                <a:solidFill>
                  <a:srgbClr val="489EB6"/>
                </a:solidFill>
                <a:latin typeface="Myriad Pro Light" panose="020B0403030403020204" pitchFamily="34" charset="0"/>
              </a:rPr>
              <a:t>Responding effectively to Change</a:t>
            </a:r>
            <a:br>
              <a:rPr lang="en-US" sz="2800" b="1" dirty="0">
                <a:solidFill>
                  <a:srgbClr val="489EB6"/>
                </a:solidFill>
                <a:latin typeface="Myriad Pro Light" panose="020B0403030403020204" pitchFamily="34" charset="0"/>
              </a:rPr>
            </a:br>
            <a:endParaRPr lang="en-US" sz="2800" b="1" dirty="0">
              <a:solidFill>
                <a:srgbClr val="3D5563"/>
              </a:solidFill>
              <a:latin typeface="Myriad Pro Light" panose="020B0403030403020204" pitchFamily="34" charset="0"/>
            </a:endParaRPr>
          </a:p>
        </p:txBody>
      </p:sp>
      <p:sp>
        <p:nvSpPr>
          <p:cNvPr id="3" name="Content Placeholder 2">
            <a:extLst>
              <a:ext uri="{FF2B5EF4-FFF2-40B4-BE49-F238E27FC236}">
                <a16:creationId xmlns:a16="http://schemas.microsoft.com/office/drawing/2014/main" id="{7C85D334-A355-B3B2-8477-19D241AA4028}"/>
              </a:ext>
            </a:extLst>
          </p:cNvPr>
          <p:cNvSpPr>
            <a:spLocks noGrp="1"/>
          </p:cNvSpPr>
          <p:nvPr>
            <p:ph idx="1"/>
          </p:nvPr>
        </p:nvSpPr>
        <p:spPr>
          <a:xfrm>
            <a:off x="6344574" y="1871004"/>
            <a:ext cx="5648325" cy="4114801"/>
          </a:xfrm>
        </p:spPr>
        <p:txBody>
          <a:bodyPr numCol="2"/>
          <a:lstStyle/>
          <a:p>
            <a:pPr marL="0" lvl="1" indent="0">
              <a:spcBef>
                <a:spcPts val="1200"/>
              </a:spcBef>
              <a:buNone/>
            </a:pPr>
            <a:r>
              <a:rPr lang="en-US" sz="2000" dirty="0">
                <a:solidFill>
                  <a:srgbClr val="3D5563"/>
                </a:solidFill>
                <a:latin typeface="Myriad Pro" panose="020B0503030403020204" pitchFamily="34" charset="0"/>
              </a:rPr>
              <a:t>Responding effectively to change using 3 types of flexibility</a:t>
            </a:r>
          </a:p>
          <a:p>
            <a:pPr marL="342900" lvl="1" indent="-342900">
              <a:spcBef>
                <a:spcPts val="1200"/>
              </a:spcBef>
            </a:pPr>
            <a:r>
              <a:rPr lang="en-US" sz="2000" dirty="0">
                <a:solidFill>
                  <a:srgbClr val="3D5563"/>
                </a:solidFill>
                <a:latin typeface="Myriad Pro" panose="020B0503030403020204" pitchFamily="34" charset="0"/>
              </a:rPr>
              <a:t>Cognitive</a:t>
            </a:r>
          </a:p>
          <a:p>
            <a:pPr marL="342900" lvl="1" indent="-342900">
              <a:spcBef>
                <a:spcPts val="1200"/>
              </a:spcBef>
            </a:pPr>
            <a:r>
              <a:rPr lang="en-US" sz="2000" dirty="0">
                <a:solidFill>
                  <a:srgbClr val="3D5563"/>
                </a:solidFill>
                <a:latin typeface="Myriad Pro" panose="020B0503030403020204" pitchFamily="34" charset="0"/>
              </a:rPr>
              <a:t>Emotional</a:t>
            </a:r>
          </a:p>
          <a:p>
            <a:pPr marL="342900" lvl="1" indent="-342900">
              <a:spcBef>
                <a:spcPts val="1200"/>
              </a:spcBef>
            </a:pPr>
            <a:r>
              <a:rPr lang="en-US" sz="2000" dirty="0">
                <a:solidFill>
                  <a:srgbClr val="3D5563"/>
                </a:solidFill>
                <a:latin typeface="Myriad Pro" panose="020B0503030403020204" pitchFamily="34" charset="0"/>
              </a:rPr>
              <a:t>Dispositional</a:t>
            </a:r>
          </a:p>
        </p:txBody>
      </p:sp>
      <p:sp>
        <p:nvSpPr>
          <p:cNvPr id="4" name="Rectangle 3">
            <a:extLst>
              <a:ext uri="{FF2B5EF4-FFF2-40B4-BE49-F238E27FC236}">
                <a16:creationId xmlns:a16="http://schemas.microsoft.com/office/drawing/2014/main" id="{95F6ABEE-90B4-81D6-1D42-EDABC85CAA63}"/>
              </a:ext>
            </a:extLst>
          </p:cNvPr>
          <p:cNvSpPr/>
          <p:nvPr/>
        </p:nvSpPr>
        <p:spPr>
          <a:xfrm>
            <a:off x="633046" y="1871004"/>
            <a:ext cx="5462954" cy="4114802"/>
          </a:xfrm>
          <a:prstGeom prst="rect">
            <a:avLst/>
          </a:prstGeom>
          <a:solidFill>
            <a:srgbClr val="3D55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2">
            <a:extLst>
              <a:ext uri="{FF2B5EF4-FFF2-40B4-BE49-F238E27FC236}">
                <a16:creationId xmlns:a16="http://schemas.microsoft.com/office/drawing/2014/main" id="{6C3ECA23-7FD9-D360-5FB4-6C50FAAA8E6C}"/>
              </a:ext>
            </a:extLst>
          </p:cNvPr>
          <p:cNvSpPr txBox="1">
            <a:spLocks/>
          </p:cNvSpPr>
          <p:nvPr/>
        </p:nvSpPr>
        <p:spPr>
          <a:xfrm>
            <a:off x="199101" y="1371598"/>
            <a:ext cx="5648325" cy="4114801"/>
          </a:xfrm>
          <a:prstGeom prst="rect">
            <a:avLst/>
          </a:prstGeom>
        </p:spPr>
        <p:txBody>
          <a:bodyPr vert="horz" lIns="91440" tIns="45720" rIns="91440" bIns="45720" numCol="1"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spcBef>
                <a:spcPts val="1200"/>
              </a:spcBef>
              <a:buFont typeface="Arial" panose="020B0604020202020204" pitchFamily="34" charset="0"/>
              <a:buNone/>
            </a:pPr>
            <a:r>
              <a:rPr lang="en-US" sz="2000" dirty="0">
                <a:solidFill>
                  <a:schemeClr val="bg1"/>
                </a:solidFill>
                <a:latin typeface="Myriad Pro" panose="020B0503030403020204" pitchFamily="34" charset="0"/>
              </a:rPr>
              <a:t>Adaptability:</a:t>
            </a:r>
          </a:p>
          <a:p>
            <a:pPr marL="342900" lvl="1" indent="-342900">
              <a:spcBef>
                <a:spcPts val="1200"/>
              </a:spcBef>
            </a:pPr>
            <a:r>
              <a:rPr lang="en-US" sz="2000" dirty="0">
                <a:solidFill>
                  <a:schemeClr val="bg1"/>
                </a:solidFill>
                <a:latin typeface="Myriad Pro" panose="020B0503030403020204" pitchFamily="34" charset="0"/>
              </a:rPr>
              <a:t>Adapting to Change </a:t>
            </a:r>
          </a:p>
          <a:p>
            <a:pPr marL="342900" lvl="1" indent="-342900">
              <a:spcBef>
                <a:spcPts val="1200"/>
              </a:spcBef>
            </a:pPr>
            <a:r>
              <a:rPr lang="en-US" sz="2000" dirty="0">
                <a:solidFill>
                  <a:schemeClr val="bg1"/>
                </a:solidFill>
                <a:latin typeface="Myriad Pro" panose="020B0503030403020204" pitchFamily="34" charset="0"/>
              </a:rPr>
              <a:t>-Understand the Difference between change and transition</a:t>
            </a:r>
          </a:p>
          <a:p>
            <a:pPr marL="342900" lvl="1" indent="-342900">
              <a:spcBef>
                <a:spcPts val="1200"/>
              </a:spcBef>
            </a:pPr>
            <a:r>
              <a:rPr lang="en-US" sz="2000" dirty="0">
                <a:solidFill>
                  <a:schemeClr val="bg1"/>
                </a:solidFill>
                <a:latin typeface="Myriad Pro" panose="020B0503030403020204" pitchFamily="34" charset="0"/>
              </a:rPr>
              <a:t>-Identify how the changes in organization affect your feelings and thoughts</a:t>
            </a:r>
          </a:p>
          <a:p>
            <a:pPr marL="342900" lvl="1" indent="-342900">
              <a:spcBef>
                <a:spcPts val="1200"/>
              </a:spcBef>
            </a:pPr>
            <a:r>
              <a:rPr lang="en-US" sz="2000" dirty="0">
                <a:solidFill>
                  <a:schemeClr val="bg1"/>
                </a:solidFill>
                <a:latin typeface="Myriad Pro" panose="020B0503030403020204" pitchFamily="34" charset="0"/>
              </a:rPr>
              <a:t>-Note the stages of transition (ending, neutral zone, new beginning)</a:t>
            </a:r>
          </a:p>
        </p:txBody>
      </p:sp>
    </p:spTree>
    <p:extLst>
      <p:ext uri="{BB962C8B-B14F-4D97-AF65-F5344CB8AC3E}">
        <p14:creationId xmlns:p14="http://schemas.microsoft.com/office/powerpoint/2010/main" val="9395693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1BAD470-CE76-1C56-B454-F28124CF82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5C273D-8C3F-9046-C8F4-9F53B1BA25A4}"/>
              </a:ext>
            </a:extLst>
          </p:cNvPr>
          <p:cNvSpPr>
            <a:spLocks noGrp="1"/>
          </p:cNvSpPr>
          <p:nvPr>
            <p:ph type="title"/>
          </p:nvPr>
        </p:nvSpPr>
        <p:spPr>
          <a:xfrm>
            <a:off x="446749" y="430875"/>
            <a:ext cx="11745252" cy="762926"/>
          </a:xfrm>
        </p:spPr>
        <p:txBody>
          <a:bodyPr tIns="0" bIns="0" anchor="t">
            <a:noAutofit/>
          </a:bodyPr>
          <a:lstStyle/>
          <a:p>
            <a:pPr>
              <a:lnSpc>
                <a:spcPct val="125000"/>
              </a:lnSpc>
            </a:pPr>
            <a:r>
              <a:rPr lang="en-US" sz="3600" b="1" dirty="0">
                <a:solidFill>
                  <a:srgbClr val="489EB6"/>
                </a:solidFill>
                <a:latin typeface="Myriad Pro Light" panose="020B0403030403020204" pitchFamily="34" charset="0"/>
              </a:rPr>
              <a:t>Stages of Transition - Ending</a:t>
            </a:r>
          </a:p>
        </p:txBody>
      </p:sp>
      <p:sp>
        <p:nvSpPr>
          <p:cNvPr id="4" name="Rectangle 3">
            <a:extLst>
              <a:ext uri="{FF2B5EF4-FFF2-40B4-BE49-F238E27FC236}">
                <a16:creationId xmlns:a16="http://schemas.microsoft.com/office/drawing/2014/main" id="{46DED435-24A2-1BA3-BEF9-8B9DB16A095E}"/>
              </a:ext>
            </a:extLst>
          </p:cNvPr>
          <p:cNvSpPr/>
          <p:nvPr/>
        </p:nvSpPr>
        <p:spPr>
          <a:xfrm>
            <a:off x="508000" y="2311400"/>
            <a:ext cx="11176000" cy="4025900"/>
          </a:xfrm>
          <a:prstGeom prst="rect">
            <a:avLst/>
          </a:prstGeom>
          <a:solidFill>
            <a:srgbClr val="3D5563">
              <a:alpha val="1993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ontent Placeholder 5">
            <a:extLst>
              <a:ext uri="{FF2B5EF4-FFF2-40B4-BE49-F238E27FC236}">
                <a16:creationId xmlns:a16="http://schemas.microsoft.com/office/drawing/2014/main" id="{DD8F5AA9-7DD1-D509-342D-1536E88C72BA}"/>
              </a:ext>
            </a:extLst>
          </p:cNvPr>
          <p:cNvSpPr>
            <a:spLocks noGrp="1"/>
          </p:cNvSpPr>
          <p:nvPr>
            <p:ph idx="1"/>
          </p:nvPr>
        </p:nvSpPr>
        <p:spPr>
          <a:xfrm>
            <a:off x="838200" y="1322173"/>
            <a:ext cx="10515600" cy="4854790"/>
          </a:xfrm>
        </p:spPr>
        <p:txBody>
          <a:bodyPr>
            <a:normAutofit fontScale="92500" lnSpcReduction="20000"/>
          </a:bodyPr>
          <a:lstStyle/>
          <a:p>
            <a:pPr marL="0" lvl="0" indent="0" algn="ctr">
              <a:buNone/>
            </a:pPr>
            <a:r>
              <a:rPr lang="en-US" i="1" dirty="0"/>
              <a:t>Mark a conclusion. You let go of a clear past, honoring and grieving the ending but accepting it and taking with you what you can.</a:t>
            </a:r>
          </a:p>
          <a:p>
            <a:pPr lvl="0"/>
            <a:r>
              <a:rPr lang="en-US" b="1" dirty="0"/>
              <a:t>Listen.</a:t>
            </a:r>
            <a:r>
              <a:rPr lang="en-US" dirty="0"/>
              <a:t> Learn all you can about the nature of the change without first judging it</a:t>
            </a:r>
          </a:p>
          <a:p>
            <a:pPr lvl="0"/>
            <a:r>
              <a:rPr lang="en-US" b="1" dirty="0"/>
              <a:t>Make an inventory</a:t>
            </a:r>
            <a:r>
              <a:rPr lang="en-US" dirty="0"/>
              <a:t>. Take stock of who is losing what</a:t>
            </a:r>
          </a:p>
          <a:p>
            <a:pPr lvl="0"/>
            <a:r>
              <a:rPr lang="en-US" b="1" dirty="0"/>
              <a:t>Define.</a:t>
            </a:r>
            <a:r>
              <a:rPr lang="en-US" dirty="0"/>
              <a:t> Color in the precise details of what is over and what is not</a:t>
            </a:r>
          </a:p>
          <a:p>
            <a:pPr lvl="0"/>
            <a:r>
              <a:rPr lang="en-US" b="1" dirty="0"/>
              <a:t>Acknowledge. </a:t>
            </a:r>
            <a:r>
              <a:rPr lang="en-US" dirty="0"/>
              <a:t>Admit to yourself and others that change has occurred</a:t>
            </a:r>
          </a:p>
          <a:p>
            <a:pPr lvl="0"/>
            <a:r>
              <a:rPr lang="en-US" b="1" dirty="0"/>
              <a:t>Inquire.</a:t>
            </a:r>
            <a:r>
              <a:rPr lang="en-US" dirty="0"/>
              <a:t> Actively seek information from all relevant sources about the change</a:t>
            </a:r>
          </a:p>
          <a:p>
            <a:pPr lvl="0"/>
            <a:r>
              <a:rPr lang="en-US" b="1" dirty="0"/>
              <a:t>Share.</a:t>
            </a:r>
            <a:r>
              <a:rPr lang="en-US" dirty="0"/>
              <a:t> Let other know the facts and feelings that you have about the change</a:t>
            </a:r>
          </a:p>
          <a:p>
            <a:pPr lvl="0"/>
            <a:r>
              <a:rPr lang="en-US" b="1" dirty="0"/>
              <a:t>Signify.</a:t>
            </a:r>
            <a:r>
              <a:rPr lang="en-US" dirty="0"/>
              <a:t> Mark the ending in a meaningful way</a:t>
            </a:r>
          </a:p>
          <a:p>
            <a:pPr lvl="0"/>
            <a:r>
              <a:rPr lang="en-US" b="1" dirty="0"/>
              <a:t>Identify.</a:t>
            </a:r>
            <a:r>
              <a:rPr lang="en-US" dirty="0"/>
              <a:t> Take note of what has ben list and what has been gained</a:t>
            </a:r>
          </a:p>
        </p:txBody>
      </p:sp>
    </p:spTree>
    <p:extLst>
      <p:ext uri="{BB962C8B-B14F-4D97-AF65-F5344CB8AC3E}">
        <p14:creationId xmlns:p14="http://schemas.microsoft.com/office/powerpoint/2010/main" val="19465104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D5F1C31-6065-DBD5-6ADB-B0300D3B74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854DE9-AA12-ECB5-5161-9F49586DC4B3}"/>
              </a:ext>
            </a:extLst>
          </p:cNvPr>
          <p:cNvSpPr>
            <a:spLocks noGrp="1"/>
          </p:cNvSpPr>
          <p:nvPr>
            <p:ph type="title"/>
          </p:nvPr>
        </p:nvSpPr>
        <p:spPr>
          <a:xfrm>
            <a:off x="446749" y="430875"/>
            <a:ext cx="11745252" cy="762926"/>
          </a:xfrm>
        </p:spPr>
        <p:txBody>
          <a:bodyPr tIns="0" bIns="0" anchor="t">
            <a:noAutofit/>
          </a:bodyPr>
          <a:lstStyle/>
          <a:p>
            <a:pPr>
              <a:lnSpc>
                <a:spcPct val="125000"/>
              </a:lnSpc>
            </a:pPr>
            <a:r>
              <a:rPr lang="en-US" sz="3600" b="1" dirty="0">
                <a:solidFill>
                  <a:srgbClr val="489EB6"/>
                </a:solidFill>
                <a:latin typeface="Myriad Pro Light" panose="020B0403030403020204" pitchFamily="34" charset="0"/>
              </a:rPr>
              <a:t>Stages of Transition – Neutral Zone</a:t>
            </a:r>
          </a:p>
        </p:txBody>
      </p:sp>
      <p:sp>
        <p:nvSpPr>
          <p:cNvPr id="4" name="Rectangle 3">
            <a:extLst>
              <a:ext uri="{FF2B5EF4-FFF2-40B4-BE49-F238E27FC236}">
                <a16:creationId xmlns:a16="http://schemas.microsoft.com/office/drawing/2014/main" id="{F791F3D0-7064-6F60-8A9D-D9B798306C65}"/>
              </a:ext>
            </a:extLst>
          </p:cNvPr>
          <p:cNvSpPr/>
          <p:nvPr/>
        </p:nvSpPr>
        <p:spPr>
          <a:xfrm>
            <a:off x="508000" y="2311400"/>
            <a:ext cx="11176000" cy="4025900"/>
          </a:xfrm>
          <a:prstGeom prst="rect">
            <a:avLst/>
          </a:prstGeom>
          <a:solidFill>
            <a:srgbClr val="3D5563">
              <a:alpha val="1993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ontent Placeholder 5">
            <a:extLst>
              <a:ext uri="{FF2B5EF4-FFF2-40B4-BE49-F238E27FC236}">
                <a16:creationId xmlns:a16="http://schemas.microsoft.com/office/drawing/2014/main" id="{8904227E-C120-F118-322E-391C5F8F0F2A}"/>
              </a:ext>
            </a:extLst>
          </p:cNvPr>
          <p:cNvSpPr>
            <a:spLocks noGrp="1"/>
          </p:cNvSpPr>
          <p:nvPr>
            <p:ph idx="1"/>
          </p:nvPr>
        </p:nvSpPr>
        <p:spPr>
          <a:xfrm>
            <a:off x="838200" y="1322173"/>
            <a:ext cx="10515600" cy="4854790"/>
          </a:xfrm>
        </p:spPr>
        <p:txBody>
          <a:bodyPr>
            <a:normAutofit fontScale="92500" lnSpcReduction="20000"/>
          </a:bodyPr>
          <a:lstStyle/>
          <a:p>
            <a:pPr marL="0" lvl="0" indent="0" algn="ctr">
              <a:buNone/>
            </a:pPr>
            <a:r>
              <a:rPr lang="en-US" i="1" dirty="0"/>
              <a:t>Accept the conclusion of living with a clear ending but having no clear beginning. You allow clarity to develop, using creativity, renewal and innovation to point toward a new beginning</a:t>
            </a:r>
          </a:p>
          <a:p>
            <a:pPr lvl="0"/>
            <a:r>
              <a:rPr lang="en-US" b="1" dirty="0"/>
              <a:t>Accept.</a:t>
            </a:r>
            <a:r>
              <a:rPr lang="en-US" dirty="0"/>
              <a:t> Realize that uncertainty is integral stage between an ending and a new beginning. Don’t expect to know everything or to be perfect</a:t>
            </a:r>
          </a:p>
          <a:p>
            <a:pPr lvl="0"/>
            <a:r>
              <a:rPr lang="en-US" b="1" dirty="0"/>
              <a:t>Plan.</a:t>
            </a:r>
            <a:r>
              <a:rPr lang="en-US" dirty="0"/>
              <a:t> Set short-term goals to move through uncertainty and advance toward a new beginning. Take stock of what you need to accomplish those goals and identify opportunities that will help you to move forward</a:t>
            </a:r>
          </a:p>
          <a:p>
            <a:pPr lvl="0"/>
            <a:r>
              <a:rPr lang="en-US" b="1" dirty="0"/>
              <a:t>Balance</a:t>
            </a:r>
            <a:r>
              <a:rPr lang="en-US" dirty="0"/>
              <a:t>. Keep your feet. Look forward to the ending and acknowledge what you had. Look forward to the beginning and the possibilities it could create</a:t>
            </a:r>
          </a:p>
          <a:p>
            <a:pPr lvl="0"/>
            <a:r>
              <a:rPr lang="en-US" b="1" dirty="0"/>
              <a:t>Anchor</a:t>
            </a:r>
            <a:r>
              <a:rPr lang="en-US" dirty="0"/>
              <a:t>. Connect to your values. When you feel uncertain and confused, feelings characteristics of the neutral zone. Your personal values can remind you of how your got where you and can provide direction</a:t>
            </a:r>
          </a:p>
        </p:txBody>
      </p:sp>
    </p:spTree>
    <p:extLst>
      <p:ext uri="{BB962C8B-B14F-4D97-AF65-F5344CB8AC3E}">
        <p14:creationId xmlns:p14="http://schemas.microsoft.com/office/powerpoint/2010/main" val="40930590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26185D1-6B88-AECF-A461-E4EC9842B5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0624F0-B8D3-0763-946D-F383B79BF5EA}"/>
              </a:ext>
            </a:extLst>
          </p:cNvPr>
          <p:cNvSpPr>
            <a:spLocks noGrp="1"/>
          </p:cNvSpPr>
          <p:nvPr>
            <p:ph type="title"/>
          </p:nvPr>
        </p:nvSpPr>
        <p:spPr>
          <a:xfrm>
            <a:off x="446749" y="430875"/>
            <a:ext cx="11745252" cy="762926"/>
          </a:xfrm>
        </p:spPr>
        <p:txBody>
          <a:bodyPr tIns="0" bIns="0" anchor="t">
            <a:noAutofit/>
          </a:bodyPr>
          <a:lstStyle/>
          <a:p>
            <a:pPr>
              <a:lnSpc>
                <a:spcPct val="125000"/>
              </a:lnSpc>
            </a:pPr>
            <a:r>
              <a:rPr lang="en-US" sz="3600" b="1" dirty="0">
                <a:solidFill>
                  <a:srgbClr val="489EB6"/>
                </a:solidFill>
                <a:latin typeface="Myriad Pro Light" panose="020B0403030403020204" pitchFamily="34" charset="0"/>
              </a:rPr>
              <a:t>Stages of Transition – New Beginning</a:t>
            </a:r>
          </a:p>
        </p:txBody>
      </p:sp>
      <p:sp>
        <p:nvSpPr>
          <p:cNvPr id="4" name="Rectangle 3">
            <a:extLst>
              <a:ext uri="{FF2B5EF4-FFF2-40B4-BE49-F238E27FC236}">
                <a16:creationId xmlns:a16="http://schemas.microsoft.com/office/drawing/2014/main" id="{98F7C4EB-3F7B-B9B8-8CE4-0D0EAC83F026}"/>
              </a:ext>
            </a:extLst>
          </p:cNvPr>
          <p:cNvSpPr/>
          <p:nvPr/>
        </p:nvSpPr>
        <p:spPr>
          <a:xfrm>
            <a:off x="508000" y="2311400"/>
            <a:ext cx="11176000" cy="4025900"/>
          </a:xfrm>
          <a:prstGeom prst="rect">
            <a:avLst/>
          </a:prstGeom>
          <a:solidFill>
            <a:srgbClr val="3D5563">
              <a:alpha val="1993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ontent Placeholder 5">
            <a:extLst>
              <a:ext uri="{FF2B5EF4-FFF2-40B4-BE49-F238E27FC236}">
                <a16:creationId xmlns:a16="http://schemas.microsoft.com/office/drawing/2014/main" id="{2CD94B64-15D5-18EA-DB2F-EA82E24E4C50}"/>
              </a:ext>
            </a:extLst>
          </p:cNvPr>
          <p:cNvSpPr>
            <a:spLocks noGrp="1"/>
          </p:cNvSpPr>
          <p:nvPr>
            <p:ph idx="1"/>
          </p:nvPr>
        </p:nvSpPr>
        <p:spPr>
          <a:xfrm>
            <a:off x="838200" y="1322173"/>
            <a:ext cx="10515600" cy="4854790"/>
          </a:xfrm>
        </p:spPr>
        <p:txBody>
          <a:bodyPr>
            <a:normAutofit fontScale="92500" lnSpcReduction="20000"/>
          </a:bodyPr>
          <a:lstStyle/>
          <a:p>
            <a:pPr marL="0" lvl="0" indent="0" algn="ctr">
              <a:buNone/>
            </a:pPr>
            <a:r>
              <a:rPr lang="en-US" i="1" dirty="0"/>
              <a:t>Utilize the clarity that has developed in the neutral zone and accept the challenge of working in a changed environment. You are aware that a change has occurred, you realize that some things were lost, some things were gained, and your work with your eyes wide open in this new environment.</a:t>
            </a:r>
          </a:p>
          <a:p>
            <a:pPr lvl="0"/>
            <a:r>
              <a:rPr lang="en-US" b="1" dirty="0"/>
              <a:t>Envision</a:t>
            </a:r>
            <a:r>
              <a:rPr lang="en-US" dirty="0"/>
              <a:t>. Plant a picture of the new beginning. Imagine what it looks and feels like. Symbolize the new beginning in words, images and thoughts</a:t>
            </a:r>
          </a:p>
          <a:p>
            <a:pPr lvl="0"/>
            <a:r>
              <a:rPr lang="en-US" b="1" dirty="0"/>
              <a:t>Share.</a:t>
            </a:r>
            <a:r>
              <a:rPr lang="en-US" dirty="0"/>
              <a:t> Give everyone a part of the new beginning ; find a place for all relevant parties to the change</a:t>
            </a:r>
          </a:p>
          <a:p>
            <a:pPr lvl="0"/>
            <a:r>
              <a:rPr lang="en-US" b="1" dirty="0"/>
              <a:t>Plan.</a:t>
            </a:r>
            <a:r>
              <a:rPr lang="en-US" dirty="0"/>
              <a:t> Create strategies for tackling new problems and meeting new challenges</a:t>
            </a:r>
          </a:p>
          <a:p>
            <a:pPr lvl="0"/>
            <a:r>
              <a:rPr lang="en-US" b="1" dirty="0"/>
              <a:t>Confirm</a:t>
            </a:r>
            <a:r>
              <a:rPr lang="en-US" dirty="0"/>
              <a:t>. Reemphasize the reason for the change and recognize that reason as why you are beginning anew</a:t>
            </a:r>
          </a:p>
          <a:p>
            <a:pPr lvl="0"/>
            <a:r>
              <a:rPr lang="en-US" b="1" dirty="0"/>
              <a:t>Celebrate</a:t>
            </a:r>
            <a:r>
              <a:rPr lang="en-US" dirty="0"/>
              <a:t>. Find ways to mark your successes</a:t>
            </a:r>
          </a:p>
          <a:p>
            <a:pPr lvl="0"/>
            <a:endParaRPr lang="en-US" dirty="0"/>
          </a:p>
        </p:txBody>
      </p:sp>
    </p:spTree>
    <p:extLst>
      <p:ext uri="{BB962C8B-B14F-4D97-AF65-F5344CB8AC3E}">
        <p14:creationId xmlns:p14="http://schemas.microsoft.com/office/powerpoint/2010/main" val="19591574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0446E5F-D6AA-9EC0-CADD-573ECAA785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5CF413-FAA7-C044-AA2A-4C748C67619E}"/>
              </a:ext>
            </a:extLst>
          </p:cNvPr>
          <p:cNvSpPr>
            <a:spLocks noGrp="1"/>
          </p:cNvSpPr>
          <p:nvPr>
            <p:ph type="title"/>
          </p:nvPr>
        </p:nvSpPr>
        <p:spPr>
          <a:xfrm>
            <a:off x="446749" y="430875"/>
            <a:ext cx="11745252" cy="762926"/>
          </a:xfrm>
        </p:spPr>
        <p:txBody>
          <a:bodyPr tIns="0" bIns="0" anchor="t">
            <a:noAutofit/>
          </a:bodyPr>
          <a:lstStyle/>
          <a:p>
            <a:pPr>
              <a:lnSpc>
                <a:spcPct val="125000"/>
              </a:lnSpc>
            </a:pPr>
            <a:r>
              <a:rPr lang="en-US" sz="3600" b="1" dirty="0">
                <a:solidFill>
                  <a:srgbClr val="489EB6"/>
                </a:solidFill>
                <a:latin typeface="Myriad Pro Light" panose="020B0403030403020204" pitchFamily="34" charset="0"/>
              </a:rPr>
              <a:t>Change is not easy…</a:t>
            </a:r>
          </a:p>
        </p:txBody>
      </p:sp>
      <p:sp>
        <p:nvSpPr>
          <p:cNvPr id="4" name="Rectangle 3">
            <a:extLst>
              <a:ext uri="{FF2B5EF4-FFF2-40B4-BE49-F238E27FC236}">
                <a16:creationId xmlns:a16="http://schemas.microsoft.com/office/drawing/2014/main" id="{03A7B2FC-EC4C-F2B5-C8FD-F4ED27257FFD}"/>
              </a:ext>
            </a:extLst>
          </p:cNvPr>
          <p:cNvSpPr/>
          <p:nvPr/>
        </p:nvSpPr>
        <p:spPr>
          <a:xfrm>
            <a:off x="508000" y="2311400"/>
            <a:ext cx="11176000" cy="4025900"/>
          </a:xfrm>
          <a:prstGeom prst="rect">
            <a:avLst/>
          </a:prstGeom>
          <a:solidFill>
            <a:srgbClr val="3D5563">
              <a:alpha val="1993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ontent Placeholder 5">
            <a:extLst>
              <a:ext uri="{FF2B5EF4-FFF2-40B4-BE49-F238E27FC236}">
                <a16:creationId xmlns:a16="http://schemas.microsoft.com/office/drawing/2014/main" id="{F630DCAB-F271-0728-32F5-A287A538B9E4}"/>
              </a:ext>
            </a:extLst>
          </p:cNvPr>
          <p:cNvSpPr>
            <a:spLocks noGrp="1"/>
          </p:cNvSpPr>
          <p:nvPr>
            <p:ph idx="1"/>
          </p:nvPr>
        </p:nvSpPr>
        <p:spPr>
          <a:xfrm>
            <a:off x="838200" y="1322173"/>
            <a:ext cx="10515600" cy="4854790"/>
          </a:xfrm>
        </p:spPr>
        <p:txBody>
          <a:bodyPr>
            <a:normAutofit/>
          </a:bodyPr>
          <a:lstStyle/>
          <a:p>
            <a:pPr marL="0" lvl="0" indent="0" algn="ctr">
              <a:buNone/>
            </a:pPr>
            <a:endParaRPr lang="en-US" i="1" dirty="0"/>
          </a:p>
          <a:p>
            <a:pPr marL="0" lvl="0" indent="0" algn="ctr">
              <a:buNone/>
            </a:pPr>
            <a:endParaRPr lang="en-US" i="1" dirty="0"/>
          </a:p>
          <a:p>
            <a:pPr marL="0" lvl="0" indent="0" algn="ctr">
              <a:buNone/>
            </a:pPr>
            <a:endParaRPr lang="en-US" i="1" dirty="0"/>
          </a:p>
          <a:p>
            <a:pPr marL="0" lvl="0" indent="0" algn="ctr">
              <a:buNone/>
            </a:pPr>
            <a:endParaRPr lang="en-US" i="1" dirty="0"/>
          </a:p>
          <a:p>
            <a:pPr marL="0" lvl="0" indent="0" algn="ctr">
              <a:buNone/>
            </a:pPr>
            <a:r>
              <a:rPr lang="en-US" dirty="0"/>
              <a:t>Success of managing organizational transition depends on 1) your ability to manage your own personal uncertainty and resistance to change and 2) responding effectively to changing events and adaptive and systematic challenges with no clear solutions</a:t>
            </a:r>
            <a:endParaRPr lang="en-US" i="1" dirty="0"/>
          </a:p>
          <a:p>
            <a:pPr marL="0" lvl="0" indent="0">
              <a:buNone/>
            </a:pPr>
            <a:endParaRPr lang="en-US" dirty="0"/>
          </a:p>
        </p:txBody>
      </p:sp>
    </p:spTree>
    <p:extLst>
      <p:ext uri="{BB962C8B-B14F-4D97-AF65-F5344CB8AC3E}">
        <p14:creationId xmlns:p14="http://schemas.microsoft.com/office/powerpoint/2010/main" val="16617403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C6A6CBD-521F-6484-4F9F-819FBD3888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27637F-7FEA-A8BA-D1D7-7D55F15C8BAF}"/>
              </a:ext>
            </a:extLst>
          </p:cNvPr>
          <p:cNvSpPr>
            <a:spLocks noGrp="1"/>
          </p:cNvSpPr>
          <p:nvPr>
            <p:ph type="title"/>
          </p:nvPr>
        </p:nvSpPr>
        <p:spPr>
          <a:xfrm>
            <a:off x="446749" y="430875"/>
            <a:ext cx="11745252" cy="762926"/>
          </a:xfrm>
        </p:spPr>
        <p:txBody>
          <a:bodyPr tIns="0" bIns="0" anchor="t">
            <a:noAutofit/>
          </a:bodyPr>
          <a:lstStyle/>
          <a:p>
            <a:pPr>
              <a:lnSpc>
                <a:spcPct val="125000"/>
              </a:lnSpc>
            </a:pPr>
            <a:r>
              <a:rPr lang="en-US" sz="3600" b="1" dirty="0">
                <a:solidFill>
                  <a:srgbClr val="489EB6"/>
                </a:solidFill>
                <a:latin typeface="Myriad Pro Light" panose="020B0403030403020204" pitchFamily="34" charset="0"/>
              </a:rPr>
              <a:t>Why to Adapt</a:t>
            </a:r>
          </a:p>
        </p:txBody>
      </p:sp>
      <p:sp>
        <p:nvSpPr>
          <p:cNvPr id="4" name="Rectangle 3">
            <a:extLst>
              <a:ext uri="{FF2B5EF4-FFF2-40B4-BE49-F238E27FC236}">
                <a16:creationId xmlns:a16="http://schemas.microsoft.com/office/drawing/2014/main" id="{AE2CC8B3-D19E-86A0-A07E-33859E3B40D1}"/>
              </a:ext>
            </a:extLst>
          </p:cNvPr>
          <p:cNvSpPr/>
          <p:nvPr/>
        </p:nvSpPr>
        <p:spPr>
          <a:xfrm>
            <a:off x="508000" y="2311400"/>
            <a:ext cx="11176000" cy="4025900"/>
          </a:xfrm>
          <a:prstGeom prst="rect">
            <a:avLst/>
          </a:prstGeom>
          <a:solidFill>
            <a:srgbClr val="3D5563">
              <a:alpha val="1993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ontent Placeholder 5">
            <a:extLst>
              <a:ext uri="{FF2B5EF4-FFF2-40B4-BE49-F238E27FC236}">
                <a16:creationId xmlns:a16="http://schemas.microsoft.com/office/drawing/2014/main" id="{9A17F137-03EC-DEB6-F2A1-3B6B3F19BD03}"/>
              </a:ext>
            </a:extLst>
          </p:cNvPr>
          <p:cNvSpPr>
            <a:spLocks noGrp="1"/>
          </p:cNvSpPr>
          <p:nvPr>
            <p:ph idx="1"/>
          </p:nvPr>
        </p:nvSpPr>
        <p:spPr>
          <a:xfrm>
            <a:off x="838200" y="1322173"/>
            <a:ext cx="10515600" cy="4854790"/>
          </a:xfrm>
        </p:spPr>
        <p:txBody>
          <a:bodyPr>
            <a:normAutofit/>
          </a:bodyPr>
          <a:lstStyle/>
          <a:p>
            <a:pPr lvl="0"/>
            <a:r>
              <a:rPr lang="en-US" b="1" dirty="0"/>
              <a:t>Frequency</a:t>
            </a:r>
            <a:r>
              <a:rPr lang="en-US" dirty="0"/>
              <a:t>. Leaders must constantly deal with change</a:t>
            </a:r>
          </a:p>
          <a:p>
            <a:pPr lvl="0"/>
            <a:r>
              <a:rPr lang="en-US" b="1" dirty="0"/>
              <a:t>Personalization.</a:t>
            </a:r>
            <a:r>
              <a:rPr lang="en-US" dirty="0"/>
              <a:t> Leaders must understand change personally before helping others through it.</a:t>
            </a:r>
          </a:p>
          <a:p>
            <a:pPr lvl="0"/>
            <a:r>
              <a:rPr lang="en-US" b="1" dirty="0"/>
              <a:t>Role Modelling.</a:t>
            </a:r>
            <a:r>
              <a:rPr lang="en-US" dirty="0"/>
              <a:t> People look to and rely on their leaders in times of change.</a:t>
            </a:r>
          </a:p>
          <a:p>
            <a:pPr lvl="0"/>
            <a:r>
              <a:rPr lang="en-US" b="1" dirty="0"/>
              <a:t>Success</a:t>
            </a:r>
            <a:r>
              <a:rPr lang="en-US" dirty="0"/>
              <a:t>. Adaptability is important for leader effectiveness and success- especially during time of change.</a:t>
            </a:r>
          </a:p>
          <a:p>
            <a:pPr lvl="0"/>
            <a:endParaRPr lang="en-US" dirty="0"/>
          </a:p>
        </p:txBody>
      </p:sp>
    </p:spTree>
    <p:extLst>
      <p:ext uri="{BB962C8B-B14F-4D97-AF65-F5344CB8AC3E}">
        <p14:creationId xmlns:p14="http://schemas.microsoft.com/office/powerpoint/2010/main" val="4492610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88673E0-4EB8-DF2A-9869-235AD90C48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F791F5-2044-ECE8-5C61-818FCD4E93F3}"/>
              </a:ext>
            </a:extLst>
          </p:cNvPr>
          <p:cNvSpPr>
            <a:spLocks noGrp="1"/>
          </p:cNvSpPr>
          <p:nvPr>
            <p:ph type="title"/>
          </p:nvPr>
        </p:nvSpPr>
        <p:spPr>
          <a:xfrm>
            <a:off x="446749" y="430875"/>
            <a:ext cx="11745252" cy="762926"/>
          </a:xfrm>
        </p:spPr>
        <p:txBody>
          <a:bodyPr tIns="0" bIns="0" anchor="t">
            <a:noAutofit/>
          </a:bodyPr>
          <a:lstStyle/>
          <a:p>
            <a:pPr>
              <a:lnSpc>
                <a:spcPct val="125000"/>
              </a:lnSpc>
            </a:pPr>
            <a:r>
              <a:rPr lang="en-US" sz="3600" b="1" dirty="0">
                <a:solidFill>
                  <a:srgbClr val="489EB6"/>
                </a:solidFill>
                <a:latin typeface="Myriad Pro Light" panose="020B0403030403020204" pitchFamily="34" charset="0"/>
              </a:rPr>
              <a:t>Three Elements of Adaptability</a:t>
            </a:r>
          </a:p>
        </p:txBody>
      </p:sp>
      <p:sp>
        <p:nvSpPr>
          <p:cNvPr id="4" name="Rectangle 3">
            <a:extLst>
              <a:ext uri="{FF2B5EF4-FFF2-40B4-BE49-F238E27FC236}">
                <a16:creationId xmlns:a16="http://schemas.microsoft.com/office/drawing/2014/main" id="{843DB0DB-6F23-FD84-CD9B-CE2B7F913467}"/>
              </a:ext>
            </a:extLst>
          </p:cNvPr>
          <p:cNvSpPr/>
          <p:nvPr/>
        </p:nvSpPr>
        <p:spPr>
          <a:xfrm>
            <a:off x="508000" y="2311400"/>
            <a:ext cx="11176000" cy="4025900"/>
          </a:xfrm>
          <a:prstGeom prst="rect">
            <a:avLst/>
          </a:prstGeom>
          <a:solidFill>
            <a:srgbClr val="3D5563">
              <a:alpha val="1993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ontent Placeholder 5">
            <a:extLst>
              <a:ext uri="{FF2B5EF4-FFF2-40B4-BE49-F238E27FC236}">
                <a16:creationId xmlns:a16="http://schemas.microsoft.com/office/drawing/2014/main" id="{57F3BF34-0D43-FE6E-68D3-25177D9D8D6E}"/>
              </a:ext>
            </a:extLst>
          </p:cNvPr>
          <p:cNvSpPr>
            <a:spLocks noGrp="1"/>
          </p:cNvSpPr>
          <p:nvPr>
            <p:ph idx="1"/>
          </p:nvPr>
        </p:nvSpPr>
        <p:spPr>
          <a:xfrm>
            <a:off x="838200" y="1322173"/>
            <a:ext cx="10515600" cy="4854790"/>
          </a:xfrm>
        </p:spPr>
        <p:txBody>
          <a:bodyPr>
            <a:normAutofit/>
          </a:bodyPr>
          <a:lstStyle/>
          <a:p>
            <a:pPr lvl="0"/>
            <a:r>
              <a:rPr lang="en-US" b="1" dirty="0"/>
              <a:t>Cognitive Flexibility </a:t>
            </a:r>
            <a:r>
              <a:rPr lang="en-US" dirty="0"/>
              <a:t>is the ability to use different thinking strategies and mental frameworks</a:t>
            </a:r>
          </a:p>
          <a:p>
            <a:pPr lvl="0"/>
            <a:r>
              <a:rPr lang="en-US" b="1" dirty="0"/>
              <a:t>Emotional flexibility is </a:t>
            </a:r>
            <a:r>
              <a:rPr lang="en-US" dirty="0"/>
              <a:t>the ability to vary your approach to dealing with your own emotions and those of others</a:t>
            </a:r>
          </a:p>
          <a:p>
            <a:pPr lvl="0"/>
            <a:r>
              <a:rPr lang="en-US" b="1" dirty="0"/>
              <a:t>Dispositional Flexibility</a:t>
            </a:r>
            <a:r>
              <a:rPr lang="en-US" dirty="0"/>
              <a:t> (or </a:t>
            </a:r>
            <a:r>
              <a:rPr lang="en-US" b="1" dirty="0"/>
              <a:t>Personality-Based Flexibility</a:t>
            </a:r>
            <a:r>
              <a:rPr lang="en-US" dirty="0"/>
              <a:t>) is the ability to remain optimistic and at the same time realistic </a:t>
            </a:r>
          </a:p>
        </p:txBody>
      </p:sp>
    </p:spTree>
    <p:extLst>
      <p:ext uri="{BB962C8B-B14F-4D97-AF65-F5344CB8AC3E}">
        <p14:creationId xmlns:p14="http://schemas.microsoft.com/office/powerpoint/2010/main" val="3265402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descr="Giraffe Outline Png, Transparent Png - giraffe png">
            <a:extLst>
              <a:ext uri="{FF2B5EF4-FFF2-40B4-BE49-F238E27FC236}">
                <a16:creationId xmlns:a16="http://schemas.microsoft.com/office/drawing/2014/main" id="{AFD09340-55F1-9C61-D14E-9FD8443322D4}"/>
              </a:ext>
            </a:extLst>
          </p:cNvPr>
          <p:cNvPicPr>
            <a:picLocks noChangeAspect="1" noChangeArrowheads="1"/>
          </p:cNvPicPr>
          <p:nvPr/>
        </p:nvPicPr>
        <p:blipFill rotWithShape="1">
          <a:blip r:embed="rId3">
            <a:extLst>
              <a:ext uri="{BEBA8EAE-BF5A-486C-A8C5-ECC9F3942E4B}">
                <a14:imgProps xmlns:a14="http://schemas.microsoft.com/office/drawing/2010/main">
                  <a14:imgLayer r:embed="rId4">
                    <a14:imgEffect>
                      <a14:brightnessContrast bright="20000" contrast="40000"/>
                    </a14:imgEffect>
                  </a14:imgLayer>
                </a14:imgProps>
              </a:ext>
              <a:ext uri="{28A0092B-C50C-407E-A947-70E740481C1C}">
                <a14:useLocalDpi xmlns:a14="http://schemas.microsoft.com/office/drawing/2010/main" val="0"/>
              </a:ext>
            </a:extLst>
          </a:blip>
          <a:srcRect l="27034" t="4647" r="27435" b="3088"/>
          <a:stretch/>
        </p:blipFill>
        <p:spPr bwMode="auto">
          <a:xfrm>
            <a:off x="4957019" y="2696624"/>
            <a:ext cx="2277962" cy="37305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34B47F4D-368D-521D-8587-868634CEAABA}"/>
              </a:ext>
            </a:extLst>
          </p:cNvPr>
          <p:cNvSpPr>
            <a:spLocks noGrp="1"/>
          </p:cNvSpPr>
          <p:nvPr>
            <p:ph type="title"/>
          </p:nvPr>
        </p:nvSpPr>
        <p:spPr>
          <a:xfrm>
            <a:off x="446749" y="430875"/>
            <a:ext cx="11745252" cy="762926"/>
          </a:xfrm>
        </p:spPr>
        <p:txBody>
          <a:bodyPr tIns="0" bIns="0" anchor="t">
            <a:noAutofit/>
          </a:bodyPr>
          <a:lstStyle/>
          <a:p>
            <a:pPr>
              <a:lnSpc>
                <a:spcPct val="125000"/>
              </a:lnSpc>
            </a:pPr>
            <a:r>
              <a:rPr lang="en-US" sz="4000" b="1" dirty="0">
                <a:solidFill>
                  <a:srgbClr val="489EB6"/>
                </a:solidFill>
                <a:latin typeface="Myriad Pro Light" panose="020B0403030403020204" pitchFamily="34" charset="0"/>
              </a:rPr>
              <a:t>Definitions</a:t>
            </a:r>
            <a:endParaRPr lang="en-US" sz="4000" b="1" dirty="0">
              <a:solidFill>
                <a:srgbClr val="3D5563"/>
              </a:solidFill>
              <a:latin typeface="Myriad Pro Light" panose="020B0403030403020204" pitchFamily="34" charset="0"/>
            </a:endParaRPr>
          </a:p>
        </p:txBody>
      </p:sp>
      <p:sp>
        <p:nvSpPr>
          <p:cNvPr id="4" name="Rectangle 3">
            <a:extLst>
              <a:ext uri="{FF2B5EF4-FFF2-40B4-BE49-F238E27FC236}">
                <a16:creationId xmlns:a16="http://schemas.microsoft.com/office/drawing/2014/main" id="{AC0EA8F0-F024-383B-6DC4-79725B8620B7}"/>
              </a:ext>
            </a:extLst>
          </p:cNvPr>
          <p:cNvSpPr/>
          <p:nvPr/>
        </p:nvSpPr>
        <p:spPr>
          <a:xfrm>
            <a:off x="282091" y="1752600"/>
            <a:ext cx="4537336" cy="4674525"/>
          </a:xfrm>
          <a:prstGeom prst="rect">
            <a:avLst/>
          </a:prstGeom>
          <a:solidFill>
            <a:srgbClr val="3D5563">
              <a:alpha val="1993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indent="0">
              <a:buNone/>
            </a:pPr>
            <a:r>
              <a:rPr lang="en-US" sz="2000" b="1" dirty="0">
                <a:solidFill>
                  <a:srgbClr val="3D5563"/>
                </a:solidFill>
                <a:latin typeface="Myriad Pro" panose="020B0503030403020204" pitchFamily="34" charset="0"/>
              </a:rPr>
              <a:t>Adaptability</a:t>
            </a:r>
          </a:p>
          <a:p>
            <a:pPr marL="342900" lvl="1" indent="-342900">
              <a:spcBef>
                <a:spcPts val="1200"/>
              </a:spcBef>
              <a:buFont typeface="Arial" panose="020B0604020202020204" pitchFamily="34" charset="0"/>
              <a:buChar char="•"/>
            </a:pPr>
            <a:r>
              <a:rPr lang="en-US" sz="2000" dirty="0">
                <a:solidFill>
                  <a:srgbClr val="3D5563"/>
                </a:solidFill>
                <a:latin typeface="Myriad Pro" panose="020B0503030403020204" pitchFamily="34" charset="0"/>
              </a:rPr>
              <a:t>Ability to respond to immediate challenges</a:t>
            </a:r>
          </a:p>
          <a:p>
            <a:pPr marL="342900" lvl="1" indent="-342900">
              <a:spcBef>
                <a:spcPts val="1200"/>
              </a:spcBef>
              <a:buFont typeface="Arial" panose="020B0604020202020204" pitchFamily="34" charset="0"/>
              <a:buChar char="•"/>
            </a:pPr>
            <a:r>
              <a:rPr lang="en-US" sz="2000" dirty="0">
                <a:solidFill>
                  <a:srgbClr val="3D5563"/>
                </a:solidFill>
                <a:latin typeface="Myriad Pro" panose="020B0503030403020204" pitchFamily="34" charset="0"/>
              </a:rPr>
              <a:t>Reactive response to current crises</a:t>
            </a:r>
          </a:p>
          <a:p>
            <a:pPr marL="342900" lvl="1" indent="-342900">
              <a:spcBef>
                <a:spcPts val="1200"/>
              </a:spcBef>
              <a:buFont typeface="Arial" panose="020B0604020202020204" pitchFamily="34" charset="0"/>
              <a:buChar char="•"/>
            </a:pPr>
            <a:r>
              <a:rPr lang="en-US" sz="2000" dirty="0">
                <a:solidFill>
                  <a:srgbClr val="3D5563"/>
                </a:solidFill>
                <a:latin typeface="Myriad Pro" panose="020B0503030403020204" pitchFamily="34" charset="0"/>
              </a:rPr>
              <a:t>Giraffes can take quick action to avoid predators</a:t>
            </a:r>
          </a:p>
        </p:txBody>
      </p:sp>
      <p:sp>
        <p:nvSpPr>
          <p:cNvPr id="8" name="Rectangle 7">
            <a:extLst>
              <a:ext uri="{FF2B5EF4-FFF2-40B4-BE49-F238E27FC236}">
                <a16:creationId xmlns:a16="http://schemas.microsoft.com/office/drawing/2014/main" id="{6697F065-E9B2-55B3-97A4-566536086A8F}"/>
              </a:ext>
            </a:extLst>
          </p:cNvPr>
          <p:cNvSpPr/>
          <p:nvPr/>
        </p:nvSpPr>
        <p:spPr>
          <a:xfrm>
            <a:off x="7372572" y="1655782"/>
            <a:ext cx="4537339" cy="4771343"/>
          </a:xfrm>
          <a:prstGeom prst="rect">
            <a:avLst/>
          </a:prstGeom>
          <a:solidFill>
            <a:srgbClr val="3D5563">
              <a:alpha val="1993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indent="0">
              <a:buNone/>
            </a:pPr>
            <a:r>
              <a:rPr lang="en-US" sz="2000" b="1" dirty="0">
                <a:solidFill>
                  <a:srgbClr val="3D5563"/>
                </a:solidFill>
                <a:latin typeface="Myriad Pro" panose="020B0503030403020204" pitchFamily="34" charset="0"/>
              </a:rPr>
              <a:t>Evolvability</a:t>
            </a:r>
          </a:p>
          <a:p>
            <a:pPr marL="342900" lvl="1" indent="-342900">
              <a:spcBef>
                <a:spcPts val="1200"/>
              </a:spcBef>
              <a:buFont typeface="Arial" panose="020B0604020202020204" pitchFamily="34" charset="0"/>
              <a:buChar char="•"/>
            </a:pPr>
            <a:r>
              <a:rPr lang="en-US" sz="2000" dirty="0">
                <a:solidFill>
                  <a:srgbClr val="3D5563"/>
                </a:solidFill>
                <a:latin typeface="Myriad Pro" panose="020B0503030403020204" pitchFamily="34" charset="0"/>
              </a:rPr>
              <a:t>Long-term generational change</a:t>
            </a:r>
          </a:p>
          <a:p>
            <a:pPr marL="342900" lvl="1" indent="-342900">
              <a:spcBef>
                <a:spcPts val="1200"/>
              </a:spcBef>
              <a:buFont typeface="Arial" panose="020B0604020202020204" pitchFamily="34" charset="0"/>
              <a:buChar char="•"/>
            </a:pPr>
            <a:r>
              <a:rPr lang="en-US" sz="2000" dirty="0">
                <a:solidFill>
                  <a:srgbClr val="3D5563"/>
                </a:solidFill>
                <a:latin typeface="Myriad Pro" panose="020B0503030403020204" pitchFamily="34" charset="0"/>
              </a:rPr>
              <a:t>Proactive, strategic vision to build a stronger, more resilient organization</a:t>
            </a:r>
          </a:p>
          <a:p>
            <a:pPr marL="342900" lvl="1" indent="-342900">
              <a:spcBef>
                <a:spcPts val="1200"/>
              </a:spcBef>
              <a:buFont typeface="Arial" panose="020B0604020202020204" pitchFamily="34" charset="0"/>
              <a:buChar char="•"/>
            </a:pPr>
            <a:r>
              <a:rPr lang="en-US" sz="2000" dirty="0">
                <a:solidFill>
                  <a:srgbClr val="3D5563"/>
                </a:solidFill>
                <a:latin typeface="Myriad Pro" panose="020B0503030403020204" pitchFamily="34" charset="0"/>
              </a:rPr>
              <a:t>Giraffes’ necks evolved over millions of years to reach higher leaves for feeding</a:t>
            </a:r>
          </a:p>
        </p:txBody>
      </p:sp>
    </p:spTree>
    <p:extLst>
      <p:ext uri="{BB962C8B-B14F-4D97-AF65-F5344CB8AC3E}">
        <p14:creationId xmlns:p14="http://schemas.microsoft.com/office/powerpoint/2010/main" val="31315420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3C455B2-756B-A949-BBC5-F774E29F60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16007C-4C4F-C2CB-76E5-DD3F0B7DEDFF}"/>
              </a:ext>
            </a:extLst>
          </p:cNvPr>
          <p:cNvSpPr>
            <a:spLocks noGrp="1"/>
          </p:cNvSpPr>
          <p:nvPr>
            <p:ph type="title"/>
          </p:nvPr>
        </p:nvSpPr>
        <p:spPr>
          <a:xfrm>
            <a:off x="446749" y="430874"/>
            <a:ext cx="11745252" cy="1259103"/>
          </a:xfrm>
        </p:spPr>
        <p:txBody>
          <a:bodyPr tIns="0" bIns="0" anchor="t">
            <a:noAutofit/>
          </a:bodyPr>
          <a:lstStyle/>
          <a:p>
            <a:pPr>
              <a:lnSpc>
                <a:spcPct val="125000"/>
              </a:lnSpc>
            </a:pPr>
            <a:r>
              <a:rPr lang="en-US" sz="3600" b="1" dirty="0">
                <a:solidFill>
                  <a:srgbClr val="489EB6"/>
                </a:solidFill>
                <a:latin typeface="Myriad Pro Light" panose="020B0403030403020204" pitchFamily="34" charset="0"/>
              </a:rPr>
              <a:t>Cognitive Flexibility </a:t>
            </a:r>
            <a:br>
              <a:rPr lang="en-US" sz="3600" b="1" dirty="0">
                <a:solidFill>
                  <a:srgbClr val="489EB6"/>
                </a:solidFill>
                <a:latin typeface="Myriad Pro Light" panose="020B0403030403020204" pitchFamily="34" charset="0"/>
              </a:rPr>
            </a:br>
            <a:r>
              <a:rPr lang="en-US" sz="3600" b="1" dirty="0">
                <a:solidFill>
                  <a:srgbClr val="489EB6"/>
                </a:solidFill>
                <a:latin typeface="Myriad Pro Light" panose="020B0403030403020204" pitchFamily="34" charset="0"/>
              </a:rPr>
              <a:t>indicates nimble and divergent thinking and ability to</a:t>
            </a:r>
            <a:r>
              <a:rPr lang="en-US" sz="3200" b="1" dirty="0">
                <a:solidFill>
                  <a:srgbClr val="489EB6"/>
                </a:solidFill>
                <a:latin typeface="Myriad Pro Light" panose="020B0403030403020204" pitchFamily="34" charset="0"/>
              </a:rPr>
              <a:t>:</a:t>
            </a:r>
            <a:br>
              <a:rPr lang="en-US" sz="3600" b="1" dirty="0">
                <a:solidFill>
                  <a:srgbClr val="489EB6"/>
                </a:solidFill>
                <a:latin typeface="Myriad Pro Light" panose="020B0403030403020204" pitchFamily="34" charset="0"/>
              </a:rPr>
            </a:br>
            <a:endParaRPr lang="en-US" sz="3600" b="1" dirty="0">
              <a:solidFill>
                <a:srgbClr val="489EB6"/>
              </a:solidFill>
              <a:latin typeface="Myriad Pro Light" panose="020B0403030403020204" pitchFamily="34" charset="0"/>
            </a:endParaRPr>
          </a:p>
        </p:txBody>
      </p:sp>
      <p:sp>
        <p:nvSpPr>
          <p:cNvPr id="4" name="Rectangle 3">
            <a:extLst>
              <a:ext uri="{FF2B5EF4-FFF2-40B4-BE49-F238E27FC236}">
                <a16:creationId xmlns:a16="http://schemas.microsoft.com/office/drawing/2014/main" id="{3FB1B405-82D3-3E40-1205-11E7660545AF}"/>
              </a:ext>
            </a:extLst>
          </p:cNvPr>
          <p:cNvSpPr/>
          <p:nvPr/>
        </p:nvSpPr>
        <p:spPr>
          <a:xfrm>
            <a:off x="508000" y="2311400"/>
            <a:ext cx="11176000" cy="4025900"/>
          </a:xfrm>
          <a:prstGeom prst="rect">
            <a:avLst/>
          </a:prstGeom>
          <a:solidFill>
            <a:srgbClr val="3D5563">
              <a:alpha val="1993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ontent Placeholder 5">
            <a:extLst>
              <a:ext uri="{FF2B5EF4-FFF2-40B4-BE49-F238E27FC236}">
                <a16:creationId xmlns:a16="http://schemas.microsoft.com/office/drawing/2014/main" id="{3BB41917-A7DA-51D9-5927-EAAE0AECDD75}"/>
              </a:ext>
            </a:extLst>
          </p:cNvPr>
          <p:cNvSpPr>
            <a:spLocks noGrp="1"/>
          </p:cNvSpPr>
          <p:nvPr>
            <p:ph idx="1"/>
          </p:nvPr>
        </p:nvSpPr>
        <p:spPr>
          <a:xfrm>
            <a:off x="838200" y="1850315"/>
            <a:ext cx="10515600" cy="4326648"/>
          </a:xfrm>
        </p:spPr>
        <p:txBody>
          <a:bodyPr>
            <a:normAutofit/>
          </a:bodyPr>
          <a:lstStyle/>
          <a:p>
            <a:pPr lvl="0"/>
            <a:r>
              <a:rPr lang="en-US" b="1" dirty="0"/>
              <a:t>Scan the environment</a:t>
            </a:r>
            <a:r>
              <a:rPr lang="en-US" dirty="0"/>
              <a:t>. Leaders be able to identify changes as they occur</a:t>
            </a:r>
          </a:p>
          <a:p>
            <a:pPr lvl="0"/>
            <a:r>
              <a:rPr lang="en-US" b="1" dirty="0"/>
              <a:t>Develop Understanding, or “sense making”.</a:t>
            </a:r>
            <a:r>
              <a:rPr lang="en-US" dirty="0"/>
              <a:t> Leaders need to diagnose and interpret the meaning of changes for themselves and their agencies</a:t>
            </a:r>
          </a:p>
          <a:p>
            <a:pPr lvl="0"/>
            <a:r>
              <a:rPr lang="en-US" b="1" dirty="0"/>
              <a:t>Create Strategies. </a:t>
            </a:r>
            <a:r>
              <a:rPr lang="en-US" dirty="0"/>
              <a:t>Leaders develop several possible strategies, recognizing they cannot predict exactly how a situation will play out</a:t>
            </a:r>
          </a:p>
          <a:p>
            <a:pPr lvl="0"/>
            <a:endParaRPr lang="en-US" dirty="0"/>
          </a:p>
        </p:txBody>
      </p:sp>
    </p:spTree>
    <p:extLst>
      <p:ext uri="{BB962C8B-B14F-4D97-AF65-F5344CB8AC3E}">
        <p14:creationId xmlns:p14="http://schemas.microsoft.com/office/powerpoint/2010/main" val="15953635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3FAF51D-C195-1394-B64E-7C6C42BA05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641182-E14C-454B-AB37-5B910F80A182}"/>
              </a:ext>
            </a:extLst>
          </p:cNvPr>
          <p:cNvSpPr>
            <a:spLocks noGrp="1"/>
          </p:cNvSpPr>
          <p:nvPr>
            <p:ph type="title"/>
          </p:nvPr>
        </p:nvSpPr>
        <p:spPr>
          <a:xfrm>
            <a:off x="521148" y="430875"/>
            <a:ext cx="11162852" cy="1259103"/>
          </a:xfrm>
        </p:spPr>
        <p:txBody>
          <a:bodyPr tIns="0" bIns="0" anchor="t">
            <a:noAutofit/>
          </a:bodyPr>
          <a:lstStyle/>
          <a:p>
            <a:pPr>
              <a:lnSpc>
                <a:spcPct val="125000"/>
              </a:lnSpc>
            </a:pPr>
            <a:r>
              <a:rPr lang="en-US" sz="3600" b="1" dirty="0">
                <a:solidFill>
                  <a:srgbClr val="489EB6"/>
                </a:solidFill>
                <a:latin typeface="Myriad Pro Light" panose="020B0403030403020204" pitchFamily="34" charset="0"/>
              </a:rPr>
              <a:t>Cognitive Flexibility </a:t>
            </a:r>
            <a:br>
              <a:rPr lang="en-US" sz="3600" b="1" dirty="0">
                <a:solidFill>
                  <a:srgbClr val="489EB6"/>
                </a:solidFill>
                <a:latin typeface="Myriad Pro Light" panose="020B0403030403020204" pitchFamily="34" charset="0"/>
              </a:rPr>
            </a:br>
            <a:r>
              <a:rPr lang="en-US" sz="3600" b="1" dirty="0">
                <a:solidFill>
                  <a:srgbClr val="489EB6"/>
                </a:solidFill>
                <a:latin typeface="Myriad Pro Light" panose="020B0403030403020204" pitchFamily="34" charset="0"/>
              </a:rPr>
              <a:t>Ways to practice:</a:t>
            </a:r>
            <a:br>
              <a:rPr lang="en-US" sz="3600" b="1" dirty="0">
                <a:solidFill>
                  <a:srgbClr val="489EB6"/>
                </a:solidFill>
                <a:latin typeface="Myriad Pro Light" panose="020B0403030403020204" pitchFamily="34" charset="0"/>
              </a:rPr>
            </a:br>
            <a:endParaRPr lang="en-US" sz="3600" b="1" dirty="0">
              <a:solidFill>
                <a:srgbClr val="489EB6"/>
              </a:solidFill>
              <a:latin typeface="Myriad Pro Light" panose="020B0403030403020204" pitchFamily="34" charset="0"/>
            </a:endParaRPr>
          </a:p>
        </p:txBody>
      </p:sp>
      <p:sp>
        <p:nvSpPr>
          <p:cNvPr id="4" name="Rectangle 3">
            <a:extLst>
              <a:ext uri="{FF2B5EF4-FFF2-40B4-BE49-F238E27FC236}">
                <a16:creationId xmlns:a16="http://schemas.microsoft.com/office/drawing/2014/main" id="{EFE84862-6B20-B2DA-7E72-C3E5A76D6E44}"/>
              </a:ext>
            </a:extLst>
          </p:cNvPr>
          <p:cNvSpPr/>
          <p:nvPr/>
        </p:nvSpPr>
        <p:spPr>
          <a:xfrm>
            <a:off x="508000" y="2311400"/>
            <a:ext cx="11176000" cy="4025900"/>
          </a:xfrm>
          <a:prstGeom prst="rect">
            <a:avLst/>
          </a:prstGeom>
          <a:solidFill>
            <a:srgbClr val="3D5563">
              <a:alpha val="1993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ontent Placeholder 5">
            <a:extLst>
              <a:ext uri="{FF2B5EF4-FFF2-40B4-BE49-F238E27FC236}">
                <a16:creationId xmlns:a16="http://schemas.microsoft.com/office/drawing/2014/main" id="{0E126A1B-B225-1891-5E1E-DEE13537ED4A}"/>
              </a:ext>
            </a:extLst>
          </p:cNvPr>
          <p:cNvSpPr>
            <a:spLocks noGrp="1"/>
          </p:cNvSpPr>
          <p:nvPr>
            <p:ph idx="1"/>
          </p:nvPr>
        </p:nvSpPr>
        <p:spPr>
          <a:xfrm>
            <a:off x="838200" y="1850315"/>
            <a:ext cx="10515600" cy="4326648"/>
          </a:xfrm>
        </p:spPr>
        <p:txBody>
          <a:bodyPr>
            <a:normAutofit/>
          </a:bodyPr>
          <a:lstStyle/>
          <a:p>
            <a:pPr lvl="0"/>
            <a:r>
              <a:rPr lang="en-US" b="1" dirty="0"/>
              <a:t>Become childlike in curiosity</a:t>
            </a:r>
            <a:r>
              <a:rPr lang="en-US" dirty="0"/>
              <a:t>. Ask a lot of questions</a:t>
            </a:r>
          </a:p>
          <a:p>
            <a:pPr lvl="0"/>
            <a:r>
              <a:rPr lang="en-US" b="1" dirty="0"/>
              <a:t>Accept Difference.</a:t>
            </a:r>
            <a:r>
              <a:rPr lang="en-US" dirty="0"/>
              <a:t> Different is not right or wrong</a:t>
            </a:r>
          </a:p>
          <a:p>
            <a:pPr lvl="0"/>
            <a:r>
              <a:rPr lang="en-US" b="1" dirty="0"/>
              <a:t>Have a plan for the problems</a:t>
            </a:r>
            <a:r>
              <a:rPr lang="en-US" dirty="0"/>
              <a:t>. Adjust your procedures and approach to deal with resistance and crisis</a:t>
            </a:r>
          </a:p>
          <a:p>
            <a:pPr lvl="0"/>
            <a:r>
              <a:rPr lang="en-US" b="1" dirty="0"/>
              <a:t>Understand the resistance</a:t>
            </a:r>
            <a:r>
              <a:rPr lang="en-US" dirty="0"/>
              <a:t>. Be informed about underlying concerns and issues</a:t>
            </a:r>
          </a:p>
          <a:p>
            <a:pPr lvl="0"/>
            <a:r>
              <a:rPr lang="en-US" b="1" dirty="0"/>
              <a:t>Keep your eyes open</a:t>
            </a:r>
            <a:r>
              <a:rPr lang="en-US" dirty="0"/>
              <a:t>. Scan environment</a:t>
            </a:r>
          </a:p>
          <a:p>
            <a:pPr lvl="0"/>
            <a:r>
              <a:rPr lang="en-US" b="1" dirty="0"/>
              <a:t>Commit to learning</a:t>
            </a:r>
            <a:r>
              <a:rPr lang="en-US" dirty="0"/>
              <a:t>. Experiment, test, and try</a:t>
            </a:r>
          </a:p>
          <a:p>
            <a:pPr lvl="0"/>
            <a:endParaRPr lang="en-US" dirty="0"/>
          </a:p>
          <a:p>
            <a:pPr lvl="0"/>
            <a:endParaRPr lang="en-US" dirty="0"/>
          </a:p>
        </p:txBody>
      </p:sp>
    </p:spTree>
    <p:extLst>
      <p:ext uri="{BB962C8B-B14F-4D97-AF65-F5344CB8AC3E}">
        <p14:creationId xmlns:p14="http://schemas.microsoft.com/office/powerpoint/2010/main" val="22883699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DD5D1ED-B345-17C1-9258-BC671D5A1F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A27C5E-EB61-3BCE-F510-3C50A0F99CA5}"/>
              </a:ext>
            </a:extLst>
          </p:cNvPr>
          <p:cNvSpPr>
            <a:spLocks noGrp="1"/>
          </p:cNvSpPr>
          <p:nvPr>
            <p:ph type="title"/>
          </p:nvPr>
        </p:nvSpPr>
        <p:spPr>
          <a:xfrm>
            <a:off x="446749" y="430874"/>
            <a:ext cx="11745252" cy="1259103"/>
          </a:xfrm>
        </p:spPr>
        <p:txBody>
          <a:bodyPr tIns="0" bIns="0" anchor="t">
            <a:noAutofit/>
          </a:bodyPr>
          <a:lstStyle/>
          <a:p>
            <a:pPr>
              <a:lnSpc>
                <a:spcPct val="125000"/>
              </a:lnSpc>
            </a:pPr>
            <a:r>
              <a:rPr lang="en-US" sz="3600" b="1" dirty="0">
                <a:solidFill>
                  <a:srgbClr val="489EB6"/>
                </a:solidFill>
                <a:latin typeface="Myriad Pro Light" panose="020B0403030403020204" pitchFamily="34" charset="0"/>
              </a:rPr>
              <a:t>Emotional Flexibility </a:t>
            </a:r>
            <a:br>
              <a:rPr lang="en-US" sz="3600" b="1" dirty="0">
                <a:solidFill>
                  <a:srgbClr val="489EB6"/>
                </a:solidFill>
                <a:latin typeface="Myriad Pro Light" panose="020B0403030403020204" pitchFamily="34" charset="0"/>
              </a:rPr>
            </a:br>
            <a:r>
              <a:rPr lang="en-US" sz="3600" b="1" dirty="0">
                <a:solidFill>
                  <a:srgbClr val="489EB6"/>
                </a:solidFill>
                <a:latin typeface="Myriad Pro Light" panose="020B0403030403020204" pitchFamily="34" charset="0"/>
              </a:rPr>
              <a:t>comfortable with the process of transition and ability to</a:t>
            </a:r>
            <a:r>
              <a:rPr lang="en-US" sz="3200" b="1" dirty="0">
                <a:solidFill>
                  <a:srgbClr val="489EB6"/>
                </a:solidFill>
                <a:latin typeface="Myriad Pro Light" panose="020B0403030403020204" pitchFamily="34" charset="0"/>
              </a:rPr>
              <a:t>:</a:t>
            </a:r>
            <a:br>
              <a:rPr lang="en-US" sz="3600" b="1" dirty="0">
                <a:solidFill>
                  <a:srgbClr val="489EB6"/>
                </a:solidFill>
                <a:latin typeface="Myriad Pro Light" panose="020B0403030403020204" pitchFamily="34" charset="0"/>
              </a:rPr>
            </a:br>
            <a:endParaRPr lang="en-US" sz="3600" b="1" dirty="0">
              <a:solidFill>
                <a:srgbClr val="489EB6"/>
              </a:solidFill>
              <a:latin typeface="Myriad Pro Light" panose="020B0403030403020204" pitchFamily="34" charset="0"/>
            </a:endParaRPr>
          </a:p>
        </p:txBody>
      </p:sp>
      <p:sp>
        <p:nvSpPr>
          <p:cNvPr id="4" name="Rectangle 3">
            <a:extLst>
              <a:ext uri="{FF2B5EF4-FFF2-40B4-BE49-F238E27FC236}">
                <a16:creationId xmlns:a16="http://schemas.microsoft.com/office/drawing/2014/main" id="{B78AAF24-F5D0-12A1-FE83-D39108FFCEC3}"/>
              </a:ext>
            </a:extLst>
          </p:cNvPr>
          <p:cNvSpPr/>
          <p:nvPr/>
        </p:nvSpPr>
        <p:spPr>
          <a:xfrm>
            <a:off x="508000" y="2311400"/>
            <a:ext cx="11176000" cy="4025900"/>
          </a:xfrm>
          <a:prstGeom prst="rect">
            <a:avLst/>
          </a:prstGeom>
          <a:solidFill>
            <a:srgbClr val="3D5563">
              <a:alpha val="1993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ontent Placeholder 5">
            <a:extLst>
              <a:ext uri="{FF2B5EF4-FFF2-40B4-BE49-F238E27FC236}">
                <a16:creationId xmlns:a16="http://schemas.microsoft.com/office/drawing/2014/main" id="{596E18CE-905A-3176-49B3-914C2A366536}"/>
              </a:ext>
            </a:extLst>
          </p:cNvPr>
          <p:cNvSpPr>
            <a:spLocks noGrp="1"/>
          </p:cNvSpPr>
          <p:nvPr>
            <p:ph idx="1"/>
          </p:nvPr>
        </p:nvSpPr>
        <p:spPr>
          <a:xfrm>
            <a:off x="838200" y="1850315"/>
            <a:ext cx="10515600" cy="4326648"/>
          </a:xfrm>
        </p:spPr>
        <p:txBody>
          <a:bodyPr>
            <a:normAutofit/>
          </a:bodyPr>
          <a:lstStyle/>
          <a:p>
            <a:pPr lvl="0"/>
            <a:r>
              <a:rPr lang="en-US" b="1" dirty="0"/>
              <a:t>Understand and manage your own emotions</a:t>
            </a:r>
            <a:r>
              <a:rPr lang="en-US" dirty="0"/>
              <a:t>. Leaders be able to demonstrate an awareness of their own emotions</a:t>
            </a:r>
          </a:p>
          <a:p>
            <a:pPr lvl="0"/>
            <a:r>
              <a:rPr lang="en-US" b="1" dirty="0"/>
              <a:t>Connect with and address the emotions of others. </a:t>
            </a:r>
            <a:r>
              <a:rPr lang="en-US" dirty="0"/>
              <a:t>Leaders need to understand what employees and peers are feeling</a:t>
            </a:r>
          </a:p>
          <a:p>
            <a:pPr lvl="0"/>
            <a:r>
              <a:rPr lang="en-US" b="1" dirty="0"/>
              <a:t>Engage Emotionally to help others to get on board. </a:t>
            </a:r>
            <a:r>
              <a:rPr lang="en-US" dirty="0"/>
              <a:t>Leaders need genuinely provide emotional support</a:t>
            </a:r>
          </a:p>
          <a:p>
            <a:pPr lvl="0"/>
            <a:r>
              <a:rPr lang="en-US" b="1" dirty="0"/>
              <a:t>Maintain a balance between emotion and action</a:t>
            </a:r>
            <a:r>
              <a:rPr lang="en-US" dirty="0"/>
              <a:t>. Leaders are comfortable connecting </a:t>
            </a:r>
            <a:r>
              <a:rPr lang="en-US" i="1" dirty="0"/>
              <a:t>with and </a:t>
            </a:r>
            <a:r>
              <a:rPr lang="en-US" dirty="0"/>
              <a:t>rather than </a:t>
            </a:r>
            <a:r>
              <a:rPr lang="en-US" b="1" dirty="0"/>
              <a:t>but</a:t>
            </a:r>
            <a:endParaRPr lang="en-US" dirty="0"/>
          </a:p>
          <a:p>
            <a:pPr lvl="0"/>
            <a:endParaRPr lang="en-US" dirty="0"/>
          </a:p>
        </p:txBody>
      </p:sp>
    </p:spTree>
    <p:extLst>
      <p:ext uri="{BB962C8B-B14F-4D97-AF65-F5344CB8AC3E}">
        <p14:creationId xmlns:p14="http://schemas.microsoft.com/office/powerpoint/2010/main" val="19886905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0A5FD19-5991-FC36-7466-552D77DACF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115F78-F1D4-9A8B-B894-8B2A765C5A02}"/>
              </a:ext>
            </a:extLst>
          </p:cNvPr>
          <p:cNvSpPr>
            <a:spLocks noGrp="1"/>
          </p:cNvSpPr>
          <p:nvPr>
            <p:ph type="title"/>
          </p:nvPr>
        </p:nvSpPr>
        <p:spPr>
          <a:xfrm>
            <a:off x="521148" y="225631"/>
            <a:ext cx="11162852" cy="1269682"/>
          </a:xfrm>
        </p:spPr>
        <p:txBody>
          <a:bodyPr tIns="0" bIns="0" anchor="t">
            <a:noAutofit/>
          </a:bodyPr>
          <a:lstStyle/>
          <a:p>
            <a:pPr>
              <a:lnSpc>
                <a:spcPct val="125000"/>
              </a:lnSpc>
            </a:pPr>
            <a:r>
              <a:rPr lang="en-US" sz="3600" b="1" dirty="0">
                <a:solidFill>
                  <a:srgbClr val="489EB6"/>
                </a:solidFill>
                <a:latin typeface="Myriad Pro Light" panose="020B0403030403020204" pitchFamily="34" charset="0"/>
              </a:rPr>
              <a:t>Emotional Flexibility</a:t>
            </a:r>
            <a:br>
              <a:rPr lang="en-US" sz="3600" b="1" dirty="0">
                <a:solidFill>
                  <a:srgbClr val="489EB6"/>
                </a:solidFill>
                <a:latin typeface="Myriad Pro Light" panose="020B0403030403020204" pitchFamily="34" charset="0"/>
              </a:rPr>
            </a:br>
            <a:r>
              <a:rPr lang="en-US" sz="3600" b="1" dirty="0">
                <a:solidFill>
                  <a:srgbClr val="489EB6"/>
                </a:solidFill>
                <a:latin typeface="Myriad Pro Light" panose="020B0403030403020204" pitchFamily="34" charset="0"/>
              </a:rPr>
              <a:t>Ways to practice:</a:t>
            </a:r>
            <a:br>
              <a:rPr lang="en-US" sz="3600" b="1" dirty="0">
                <a:solidFill>
                  <a:srgbClr val="489EB6"/>
                </a:solidFill>
                <a:latin typeface="Myriad Pro Light" panose="020B0403030403020204" pitchFamily="34" charset="0"/>
              </a:rPr>
            </a:br>
            <a:endParaRPr lang="en-US" sz="3600" b="1" dirty="0">
              <a:solidFill>
                <a:srgbClr val="489EB6"/>
              </a:solidFill>
              <a:latin typeface="Myriad Pro Light" panose="020B0403030403020204" pitchFamily="34" charset="0"/>
            </a:endParaRPr>
          </a:p>
        </p:txBody>
      </p:sp>
      <p:sp>
        <p:nvSpPr>
          <p:cNvPr id="4" name="Rectangle 3">
            <a:extLst>
              <a:ext uri="{FF2B5EF4-FFF2-40B4-BE49-F238E27FC236}">
                <a16:creationId xmlns:a16="http://schemas.microsoft.com/office/drawing/2014/main" id="{E2429C1A-9630-E4B7-3097-B251BD995190}"/>
              </a:ext>
            </a:extLst>
          </p:cNvPr>
          <p:cNvSpPr/>
          <p:nvPr/>
        </p:nvSpPr>
        <p:spPr>
          <a:xfrm>
            <a:off x="508000" y="2311400"/>
            <a:ext cx="11176000" cy="4025900"/>
          </a:xfrm>
          <a:prstGeom prst="rect">
            <a:avLst/>
          </a:prstGeom>
          <a:solidFill>
            <a:srgbClr val="3D5563">
              <a:alpha val="1993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ontent Placeholder 5">
            <a:extLst>
              <a:ext uri="{FF2B5EF4-FFF2-40B4-BE49-F238E27FC236}">
                <a16:creationId xmlns:a16="http://schemas.microsoft.com/office/drawing/2014/main" id="{63FD2371-BAF4-F6FA-62D5-758A51478C9C}"/>
              </a:ext>
            </a:extLst>
          </p:cNvPr>
          <p:cNvSpPr>
            <a:spLocks noGrp="1"/>
          </p:cNvSpPr>
          <p:nvPr>
            <p:ph idx="1"/>
          </p:nvPr>
        </p:nvSpPr>
        <p:spPr>
          <a:xfrm>
            <a:off x="838200" y="1626919"/>
            <a:ext cx="10515600" cy="4550044"/>
          </a:xfrm>
        </p:spPr>
        <p:txBody>
          <a:bodyPr>
            <a:normAutofit fontScale="77500" lnSpcReduction="20000"/>
          </a:bodyPr>
          <a:lstStyle/>
          <a:p>
            <a:pPr lvl="0"/>
            <a:r>
              <a:rPr lang="en-US" b="1" dirty="0"/>
              <a:t>Create support systems</a:t>
            </a:r>
            <a:r>
              <a:rPr lang="en-US" dirty="0"/>
              <a:t>. Look for mentors, friends, coaches, trusted peers. Encourage employees to do the same</a:t>
            </a:r>
          </a:p>
          <a:p>
            <a:pPr lvl="0"/>
            <a:r>
              <a:rPr lang="en-US" b="1" dirty="0"/>
              <a:t>Commit to feedback.</a:t>
            </a:r>
            <a:r>
              <a:rPr lang="en-US" dirty="0"/>
              <a:t> Provide prompt feedback, both positive and negative, to employees</a:t>
            </a:r>
          </a:p>
          <a:p>
            <a:pPr lvl="0"/>
            <a:r>
              <a:rPr lang="en-US" b="1" dirty="0"/>
              <a:t>Act decisively. </a:t>
            </a:r>
            <a:r>
              <a:rPr lang="en-US" dirty="0"/>
              <a:t>When faced with a touch decision such as laying of workers, be clear and make decision and act decisively</a:t>
            </a:r>
          </a:p>
          <a:p>
            <a:pPr lvl="0"/>
            <a:r>
              <a:rPr lang="en-US" b="1" dirty="0"/>
              <a:t>Stretch your direct reports</a:t>
            </a:r>
            <a:r>
              <a:rPr lang="en-US" dirty="0"/>
              <a:t>. Coach and delegate</a:t>
            </a:r>
          </a:p>
          <a:p>
            <a:pPr lvl="0"/>
            <a:r>
              <a:rPr lang="en-US" b="1" dirty="0"/>
              <a:t>Avoid bulldozing change</a:t>
            </a:r>
            <a:r>
              <a:rPr lang="en-US" dirty="0"/>
              <a:t>. Effectively manage other’s resistance by taking time to explain and answers questions</a:t>
            </a:r>
          </a:p>
          <a:p>
            <a:pPr lvl="0"/>
            <a:r>
              <a:rPr lang="en-US" b="1" dirty="0"/>
              <a:t>Find ways to motivate</a:t>
            </a:r>
            <a:r>
              <a:rPr lang="en-US" dirty="0"/>
              <a:t>. Consistently interact with staff</a:t>
            </a:r>
          </a:p>
          <a:p>
            <a:pPr lvl="0"/>
            <a:r>
              <a:rPr lang="en-US" b="1" dirty="0"/>
              <a:t>Confront problem employees</a:t>
            </a:r>
            <a:r>
              <a:rPr lang="en-US" dirty="0"/>
              <a:t>. Not addressing issue will hurt moral, foster resentment</a:t>
            </a:r>
          </a:p>
          <a:p>
            <a:pPr lvl="0"/>
            <a:r>
              <a:rPr lang="en-US" b="1" dirty="0"/>
              <a:t>Collaborate</a:t>
            </a:r>
            <a:r>
              <a:rPr lang="en-US" dirty="0"/>
              <a:t>. Involve others from the beginning</a:t>
            </a:r>
          </a:p>
          <a:p>
            <a:pPr lvl="0"/>
            <a:r>
              <a:rPr lang="en-US" b="1" dirty="0"/>
              <a:t>Face reality</a:t>
            </a:r>
            <a:r>
              <a:rPr lang="en-US" dirty="0"/>
              <a:t>. Adapt to changing environment with realism, openness and optimism</a:t>
            </a:r>
          </a:p>
          <a:p>
            <a:pPr lvl="0"/>
            <a:endParaRPr lang="en-US" dirty="0"/>
          </a:p>
          <a:p>
            <a:pPr lvl="0"/>
            <a:endParaRPr lang="en-US" dirty="0"/>
          </a:p>
          <a:p>
            <a:pPr lvl="0"/>
            <a:endParaRPr lang="en-US" dirty="0"/>
          </a:p>
          <a:p>
            <a:pPr lvl="0"/>
            <a:endParaRPr lang="en-US" dirty="0"/>
          </a:p>
        </p:txBody>
      </p:sp>
    </p:spTree>
    <p:extLst>
      <p:ext uri="{BB962C8B-B14F-4D97-AF65-F5344CB8AC3E}">
        <p14:creationId xmlns:p14="http://schemas.microsoft.com/office/powerpoint/2010/main" val="8548015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E6D500E-42AE-05AC-0E12-DE5253F826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32559C-8D32-8124-7800-8BCB95505D7D}"/>
              </a:ext>
            </a:extLst>
          </p:cNvPr>
          <p:cNvSpPr>
            <a:spLocks noGrp="1"/>
          </p:cNvSpPr>
          <p:nvPr>
            <p:ph type="title"/>
          </p:nvPr>
        </p:nvSpPr>
        <p:spPr>
          <a:xfrm>
            <a:off x="446749" y="430874"/>
            <a:ext cx="11745252" cy="1880526"/>
          </a:xfrm>
        </p:spPr>
        <p:txBody>
          <a:bodyPr tIns="0" bIns="0" anchor="t">
            <a:noAutofit/>
          </a:bodyPr>
          <a:lstStyle/>
          <a:p>
            <a:pPr>
              <a:lnSpc>
                <a:spcPct val="125000"/>
              </a:lnSpc>
            </a:pPr>
            <a:r>
              <a:rPr lang="en-US" sz="3600" b="1" dirty="0">
                <a:solidFill>
                  <a:srgbClr val="489EB6"/>
                </a:solidFill>
                <a:latin typeface="Myriad Pro Light" panose="020B0403030403020204" pitchFamily="34" charset="0"/>
              </a:rPr>
              <a:t>Dispositional Flexibility </a:t>
            </a:r>
            <a:br>
              <a:rPr lang="en-US" sz="3600" b="1" dirty="0">
                <a:solidFill>
                  <a:srgbClr val="489EB6"/>
                </a:solidFill>
                <a:latin typeface="Myriad Pro Light" panose="020B0403030403020204" pitchFamily="34" charset="0"/>
              </a:rPr>
            </a:br>
            <a:r>
              <a:rPr lang="en-US" sz="3600" b="1" dirty="0">
                <a:solidFill>
                  <a:srgbClr val="489EB6"/>
                </a:solidFill>
                <a:latin typeface="Myriad Pro Light" panose="020B0403030403020204" pitchFamily="34" charset="0"/>
              </a:rPr>
              <a:t>operate from the place of optimism grounded in </a:t>
            </a:r>
            <a:br>
              <a:rPr lang="en-US" sz="3600" b="1" dirty="0">
                <a:solidFill>
                  <a:srgbClr val="489EB6"/>
                </a:solidFill>
                <a:latin typeface="Myriad Pro Light" panose="020B0403030403020204" pitchFamily="34" charset="0"/>
              </a:rPr>
            </a:br>
            <a:r>
              <a:rPr lang="en-US" sz="3600" b="1" dirty="0">
                <a:solidFill>
                  <a:srgbClr val="489EB6"/>
                </a:solidFill>
                <a:latin typeface="Myriad Pro Light" panose="020B0403030403020204" pitchFamily="34" charset="0"/>
              </a:rPr>
              <a:t>realism and openness and able to:</a:t>
            </a:r>
            <a:br>
              <a:rPr lang="en-US" sz="3600" b="1" dirty="0">
                <a:solidFill>
                  <a:srgbClr val="489EB6"/>
                </a:solidFill>
                <a:latin typeface="Myriad Pro Light" panose="020B0403030403020204" pitchFamily="34" charset="0"/>
              </a:rPr>
            </a:br>
            <a:endParaRPr lang="en-US" sz="3600" b="1" dirty="0">
              <a:solidFill>
                <a:srgbClr val="489EB6"/>
              </a:solidFill>
              <a:latin typeface="Myriad Pro Light" panose="020B0403030403020204" pitchFamily="34" charset="0"/>
            </a:endParaRPr>
          </a:p>
        </p:txBody>
      </p:sp>
      <p:sp>
        <p:nvSpPr>
          <p:cNvPr id="4" name="Rectangle 3">
            <a:extLst>
              <a:ext uri="{FF2B5EF4-FFF2-40B4-BE49-F238E27FC236}">
                <a16:creationId xmlns:a16="http://schemas.microsoft.com/office/drawing/2014/main" id="{7AF77E72-9872-F54F-57E1-CC1B9C70A1E5}"/>
              </a:ext>
            </a:extLst>
          </p:cNvPr>
          <p:cNvSpPr/>
          <p:nvPr/>
        </p:nvSpPr>
        <p:spPr>
          <a:xfrm>
            <a:off x="508000" y="2517568"/>
            <a:ext cx="11176000" cy="3819731"/>
          </a:xfrm>
          <a:prstGeom prst="rect">
            <a:avLst/>
          </a:prstGeom>
          <a:solidFill>
            <a:srgbClr val="3D5563">
              <a:alpha val="1993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ontent Placeholder 5">
            <a:extLst>
              <a:ext uri="{FF2B5EF4-FFF2-40B4-BE49-F238E27FC236}">
                <a16:creationId xmlns:a16="http://schemas.microsoft.com/office/drawing/2014/main" id="{0205EDC9-834B-D377-38FF-457D1A534FAE}"/>
              </a:ext>
            </a:extLst>
          </p:cNvPr>
          <p:cNvSpPr>
            <a:spLocks noGrp="1"/>
          </p:cNvSpPr>
          <p:nvPr>
            <p:ph idx="1"/>
          </p:nvPr>
        </p:nvSpPr>
        <p:spPr>
          <a:xfrm>
            <a:off x="838200" y="2517569"/>
            <a:ext cx="10515600" cy="3659393"/>
          </a:xfrm>
        </p:spPr>
        <p:txBody>
          <a:bodyPr>
            <a:normAutofit fontScale="92500" lnSpcReduction="20000"/>
          </a:bodyPr>
          <a:lstStyle/>
          <a:p>
            <a:pPr lvl="0"/>
            <a:r>
              <a:rPr lang="en-US" b="1" dirty="0"/>
              <a:t>Be genuinely and realistically optimistic about change and communicate that optimism to others</a:t>
            </a:r>
            <a:r>
              <a:rPr lang="en-US" dirty="0"/>
              <a:t>. Leaders are confident that they and the team can be effective in new environment.</a:t>
            </a:r>
          </a:p>
          <a:p>
            <a:pPr lvl="0"/>
            <a:r>
              <a:rPr lang="en-US" b="1" dirty="0"/>
              <a:t>Balance expressions of uncertainty with a positive attitude. </a:t>
            </a:r>
            <a:r>
              <a:rPr lang="en-US" dirty="0"/>
              <a:t>Leaders allow other to understand the questions and issue behind their concerns and doubts.</a:t>
            </a:r>
          </a:p>
          <a:p>
            <a:pPr lvl="0"/>
            <a:r>
              <a:rPr lang="en-US" b="1" dirty="0"/>
              <a:t>Support others through process of change. </a:t>
            </a:r>
            <a:r>
              <a:rPr lang="en-US" dirty="0"/>
              <a:t>Leaders are highly visible and energetic.</a:t>
            </a:r>
          </a:p>
          <a:p>
            <a:pPr lvl="0"/>
            <a:r>
              <a:rPr lang="en-US" b="1" dirty="0"/>
              <a:t>Know your tendencies related to change</a:t>
            </a:r>
            <a:r>
              <a:rPr lang="en-US" dirty="0"/>
              <a:t>. Leaders are comfortable experiencing new things, trying new approaches and working through ambiguity.</a:t>
            </a:r>
          </a:p>
          <a:p>
            <a:pPr lvl="0"/>
            <a:endParaRPr lang="en-US" dirty="0"/>
          </a:p>
        </p:txBody>
      </p:sp>
    </p:spTree>
    <p:extLst>
      <p:ext uri="{BB962C8B-B14F-4D97-AF65-F5344CB8AC3E}">
        <p14:creationId xmlns:p14="http://schemas.microsoft.com/office/powerpoint/2010/main" val="26871240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2D98651-BF38-58A0-F99E-5263F3D745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9DB8CE-5534-A9E6-51D8-1F41E584FFEA}"/>
              </a:ext>
            </a:extLst>
          </p:cNvPr>
          <p:cNvSpPr>
            <a:spLocks noGrp="1"/>
          </p:cNvSpPr>
          <p:nvPr>
            <p:ph type="title"/>
          </p:nvPr>
        </p:nvSpPr>
        <p:spPr>
          <a:xfrm>
            <a:off x="521148" y="322728"/>
            <a:ext cx="11162852" cy="1172584"/>
          </a:xfrm>
        </p:spPr>
        <p:txBody>
          <a:bodyPr tIns="0" bIns="0" anchor="t">
            <a:noAutofit/>
          </a:bodyPr>
          <a:lstStyle/>
          <a:p>
            <a:pPr>
              <a:lnSpc>
                <a:spcPct val="125000"/>
              </a:lnSpc>
            </a:pPr>
            <a:r>
              <a:rPr lang="en-US" sz="3600" b="1" dirty="0">
                <a:solidFill>
                  <a:srgbClr val="489EB6"/>
                </a:solidFill>
                <a:latin typeface="Myriad Pro Light" panose="020B0403030403020204" pitchFamily="34" charset="0"/>
              </a:rPr>
              <a:t>Dispositional  Flexibility</a:t>
            </a:r>
            <a:br>
              <a:rPr lang="en-US" sz="3600" b="1" dirty="0">
                <a:solidFill>
                  <a:srgbClr val="489EB6"/>
                </a:solidFill>
                <a:latin typeface="Myriad Pro Light" panose="020B0403030403020204" pitchFamily="34" charset="0"/>
              </a:rPr>
            </a:br>
            <a:r>
              <a:rPr lang="en-US" sz="3600" b="1" dirty="0">
                <a:solidFill>
                  <a:srgbClr val="489EB6"/>
                </a:solidFill>
                <a:latin typeface="Myriad Pro Light" panose="020B0403030403020204" pitchFamily="34" charset="0"/>
              </a:rPr>
              <a:t>Ways to practice:</a:t>
            </a:r>
            <a:br>
              <a:rPr lang="en-US" sz="3600" b="1" dirty="0">
                <a:solidFill>
                  <a:srgbClr val="489EB6"/>
                </a:solidFill>
                <a:latin typeface="Myriad Pro Light" panose="020B0403030403020204" pitchFamily="34" charset="0"/>
              </a:rPr>
            </a:br>
            <a:endParaRPr lang="en-US" sz="3600" b="1" dirty="0">
              <a:solidFill>
                <a:srgbClr val="489EB6"/>
              </a:solidFill>
              <a:latin typeface="Myriad Pro Light" panose="020B0403030403020204" pitchFamily="34" charset="0"/>
            </a:endParaRPr>
          </a:p>
        </p:txBody>
      </p:sp>
      <p:sp>
        <p:nvSpPr>
          <p:cNvPr id="4" name="Rectangle 3">
            <a:extLst>
              <a:ext uri="{FF2B5EF4-FFF2-40B4-BE49-F238E27FC236}">
                <a16:creationId xmlns:a16="http://schemas.microsoft.com/office/drawing/2014/main" id="{EC0A5606-4778-3388-90A8-B9A9ACFC16D1}"/>
              </a:ext>
            </a:extLst>
          </p:cNvPr>
          <p:cNvSpPr/>
          <p:nvPr/>
        </p:nvSpPr>
        <p:spPr>
          <a:xfrm>
            <a:off x="508000" y="2311400"/>
            <a:ext cx="11176000" cy="4025900"/>
          </a:xfrm>
          <a:prstGeom prst="rect">
            <a:avLst/>
          </a:prstGeom>
          <a:solidFill>
            <a:srgbClr val="3D5563">
              <a:alpha val="1993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ontent Placeholder 5">
            <a:extLst>
              <a:ext uri="{FF2B5EF4-FFF2-40B4-BE49-F238E27FC236}">
                <a16:creationId xmlns:a16="http://schemas.microsoft.com/office/drawing/2014/main" id="{03461961-F47A-A467-5544-14A5E7432A0E}"/>
              </a:ext>
            </a:extLst>
          </p:cNvPr>
          <p:cNvSpPr>
            <a:spLocks noGrp="1"/>
          </p:cNvSpPr>
          <p:nvPr>
            <p:ph idx="1"/>
          </p:nvPr>
        </p:nvSpPr>
        <p:spPr>
          <a:xfrm>
            <a:off x="838200" y="1674421"/>
            <a:ext cx="10515600" cy="4502542"/>
          </a:xfrm>
        </p:spPr>
        <p:txBody>
          <a:bodyPr>
            <a:normAutofit fontScale="85000" lnSpcReduction="10000"/>
          </a:bodyPr>
          <a:lstStyle/>
          <a:p>
            <a:pPr lvl="0"/>
            <a:r>
              <a:rPr lang="en-US" b="1" dirty="0"/>
              <a:t>Be genuine</a:t>
            </a:r>
            <a:r>
              <a:rPr lang="en-US" dirty="0"/>
              <a:t>. Be honest and authentic and straightforward with others.</a:t>
            </a:r>
          </a:p>
          <a:p>
            <a:pPr lvl="0"/>
            <a:r>
              <a:rPr lang="en-US" b="1" dirty="0"/>
              <a:t>Accept change as positive.</a:t>
            </a:r>
            <a:r>
              <a:rPr lang="en-US" dirty="0"/>
              <a:t> Find ways to see benefits for organization and yourself</a:t>
            </a:r>
          </a:p>
          <a:p>
            <a:pPr lvl="0"/>
            <a:r>
              <a:rPr lang="en-US" b="1" dirty="0"/>
              <a:t>Adapt your plans. </a:t>
            </a:r>
            <a:r>
              <a:rPr lang="en-US" dirty="0"/>
              <a:t>Accept that you don’t know everything and be prepared to shift</a:t>
            </a:r>
          </a:p>
          <a:p>
            <a:pPr lvl="0"/>
            <a:r>
              <a:rPr lang="en-US" b="1" dirty="0"/>
              <a:t>Cast a wide net</a:t>
            </a:r>
            <a:r>
              <a:rPr lang="en-US" dirty="0"/>
              <a:t>. Involve key people in the design and implementation of change</a:t>
            </a:r>
          </a:p>
          <a:p>
            <a:pPr lvl="0"/>
            <a:r>
              <a:rPr lang="en-US" b="1" dirty="0"/>
              <a:t>Rehearse</a:t>
            </a:r>
            <a:r>
              <a:rPr lang="en-US" dirty="0"/>
              <a:t>. Give yourself time to practice new skills and new behaviors</a:t>
            </a:r>
          </a:p>
          <a:p>
            <a:pPr lvl="0"/>
            <a:r>
              <a:rPr lang="en-US" b="1" dirty="0"/>
              <a:t>Coach and mentor employee</a:t>
            </a:r>
            <a:r>
              <a:rPr lang="en-US" dirty="0"/>
              <a:t>. It allows to set expectations and guide employees through change</a:t>
            </a:r>
          </a:p>
          <a:p>
            <a:pPr lvl="0"/>
            <a:r>
              <a:rPr lang="en-US" b="1" dirty="0"/>
              <a:t>Pay attention to life beyond work</a:t>
            </a:r>
            <a:r>
              <a:rPr lang="en-US" dirty="0"/>
              <a:t>. Shifting between work, family and other interests and obligations is a form of adaptability</a:t>
            </a:r>
          </a:p>
          <a:p>
            <a:pPr lvl="0"/>
            <a:r>
              <a:rPr lang="en-US" b="1" dirty="0"/>
              <a:t>Seek feedback</a:t>
            </a:r>
            <a:r>
              <a:rPr lang="en-US" dirty="0"/>
              <a:t>. Find way to receive feedback (both positive and negative) from a variety of sources</a:t>
            </a:r>
          </a:p>
          <a:p>
            <a:pPr lvl="0"/>
            <a:endParaRPr lang="en-US" dirty="0"/>
          </a:p>
          <a:p>
            <a:pPr lvl="0"/>
            <a:endParaRPr lang="en-US" dirty="0"/>
          </a:p>
          <a:p>
            <a:pPr lvl="0"/>
            <a:endParaRPr lang="en-US" dirty="0"/>
          </a:p>
          <a:p>
            <a:pPr lvl="0"/>
            <a:endParaRPr lang="en-US" dirty="0"/>
          </a:p>
        </p:txBody>
      </p:sp>
    </p:spTree>
    <p:extLst>
      <p:ext uri="{BB962C8B-B14F-4D97-AF65-F5344CB8AC3E}">
        <p14:creationId xmlns:p14="http://schemas.microsoft.com/office/powerpoint/2010/main" val="12161007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D721C2A-1549-4955-C55B-8A5CC8962D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0358F8-5BA2-2CCC-6848-B97190F9529F}"/>
              </a:ext>
            </a:extLst>
          </p:cNvPr>
          <p:cNvSpPr>
            <a:spLocks noGrp="1"/>
          </p:cNvSpPr>
          <p:nvPr>
            <p:ph type="title"/>
          </p:nvPr>
        </p:nvSpPr>
        <p:spPr>
          <a:xfrm>
            <a:off x="446749" y="430875"/>
            <a:ext cx="11745252" cy="762926"/>
          </a:xfrm>
        </p:spPr>
        <p:txBody>
          <a:bodyPr tIns="0" bIns="0" anchor="t">
            <a:noAutofit/>
          </a:bodyPr>
          <a:lstStyle/>
          <a:p>
            <a:pPr>
              <a:lnSpc>
                <a:spcPct val="125000"/>
              </a:lnSpc>
            </a:pPr>
            <a:r>
              <a:rPr lang="en-US" sz="3600" b="1" dirty="0" err="1">
                <a:solidFill>
                  <a:srgbClr val="489EB6"/>
                </a:solidFill>
                <a:latin typeface="Myriad Pro Light" panose="020B0403030403020204" pitchFamily="34" charset="0"/>
              </a:rPr>
              <a:t>EvolvAbility</a:t>
            </a:r>
            <a:endParaRPr lang="en-US" sz="3600" b="1" dirty="0">
              <a:solidFill>
                <a:srgbClr val="489EB6"/>
              </a:solidFill>
              <a:latin typeface="Myriad Pro Light" panose="020B0403030403020204" pitchFamily="34" charset="0"/>
            </a:endParaRPr>
          </a:p>
        </p:txBody>
      </p:sp>
      <p:sp>
        <p:nvSpPr>
          <p:cNvPr id="4" name="Rectangle 3">
            <a:extLst>
              <a:ext uri="{FF2B5EF4-FFF2-40B4-BE49-F238E27FC236}">
                <a16:creationId xmlns:a16="http://schemas.microsoft.com/office/drawing/2014/main" id="{655E2C00-8725-9575-92C9-245E82C79938}"/>
              </a:ext>
            </a:extLst>
          </p:cNvPr>
          <p:cNvSpPr/>
          <p:nvPr/>
        </p:nvSpPr>
        <p:spPr>
          <a:xfrm>
            <a:off x="508000" y="2311400"/>
            <a:ext cx="11176000" cy="4025900"/>
          </a:xfrm>
          <a:prstGeom prst="rect">
            <a:avLst/>
          </a:prstGeom>
          <a:solidFill>
            <a:srgbClr val="3D5563">
              <a:alpha val="1993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ontent Placeholder 5">
            <a:extLst>
              <a:ext uri="{FF2B5EF4-FFF2-40B4-BE49-F238E27FC236}">
                <a16:creationId xmlns:a16="http://schemas.microsoft.com/office/drawing/2014/main" id="{280D2E58-46E4-E2E4-8AAC-3119972A3D1B}"/>
              </a:ext>
            </a:extLst>
          </p:cNvPr>
          <p:cNvSpPr>
            <a:spLocks noGrp="1"/>
          </p:cNvSpPr>
          <p:nvPr>
            <p:ph idx="1"/>
          </p:nvPr>
        </p:nvSpPr>
        <p:spPr>
          <a:xfrm>
            <a:off x="593766" y="1322173"/>
            <a:ext cx="10760034" cy="4854790"/>
          </a:xfrm>
        </p:spPr>
        <p:txBody>
          <a:bodyPr>
            <a:normAutofit/>
          </a:bodyPr>
          <a:lstStyle/>
          <a:p>
            <a:pPr marL="0" lvl="0" indent="0" algn="ctr">
              <a:buNone/>
            </a:pPr>
            <a:endParaRPr lang="en-US" i="1" dirty="0"/>
          </a:p>
          <a:p>
            <a:pPr marL="0" lvl="0" indent="0" algn="ctr">
              <a:buNone/>
            </a:pPr>
            <a:endParaRPr lang="en-US" i="1" dirty="0"/>
          </a:p>
          <a:p>
            <a:pPr marL="0" lvl="0" indent="0">
              <a:buNone/>
            </a:pPr>
            <a:r>
              <a:rPr lang="en-US" dirty="0"/>
              <a:t>Your </a:t>
            </a:r>
            <a:r>
              <a:rPr lang="en-US" dirty="0" err="1"/>
              <a:t>EvolvAbility</a:t>
            </a:r>
            <a:r>
              <a:rPr lang="en-US" dirty="0"/>
              <a:t> is the cultivation of skills that help you adapt, change, and </a:t>
            </a:r>
            <a:r>
              <a:rPr lang="en-US" b="1" dirty="0"/>
              <a:t>grow</a:t>
            </a:r>
            <a:r>
              <a:rPr lang="en-US" dirty="0"/>
              <a:t> in times of uncertainty and disruption—and it is one of the strongest predictors of your success, happiness, and well-being.</a:t>
            </a:r>
          </a:p>
        </p:txBody>
      </p:sp>
    </p:spTree>
    <p:extLst>
      <p:ext uri="{BB962C8B-B14F-4D97-AF65-F5344CB8AC3E}">
        <p14:creationId xmlns:p14="http://schemas.microsoft.com/office/powerpoint/2010/main" val="39238482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46EB1CC-45E7-478D-A6F8-C8DD538349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99A65C-874F-002F-12BB-8CF870EFD4D8}"/>
              </a:ext>
            </a:extLst>
          </p:cNvPr>
          <p:cNvSpPr>
            <a:spLocks noGrp="1"/>
          </p:cNvSpPr>
          <p:nvPr>
            <p:ph type="title"/>
          </p:nvPr>
        </p:nvSpPr>
        <p:spPr>
          <a:xfrm>
            <a:off x="521148" y="322728"/>
            <a:ext cx="11162852" cy="1172584"/>
          </a:xfrm>
        </p:spPr>
        <p:txBody>
          <a:bodyPr tIns="0" bIns="0" anchor="t">
            <a:noAutofit/>
          </a:bodyPr>
          <a:lstStyle/>
          <a:p>
            <a:pPr>
              <a:lnSpc>
                <a:spcPct val="125000"/>
              </a:lnSpc>
            </a:pPr>
            <a:r>
              <a:rPr lang="en-US" sz="3200" b="1" dirty="0">
                <a:solidFill>
                  <a:srgbClr val="489EB6"/>
                </a:solidFill>
                <a:latin typeface="Myriad Pro Light" panose="020B0403030403020204" pitchFamily="34" charset="0"/>
              </a:rPr>
              <a:t>The EVOLVE Framework</a:t>
            </a:r>
            <a:br>
              <a:rPr lang="en-US" sz="3200" b="1" dirty="0">
                <a:solidFill>
                  <a:srgbClr val="489EB6"/>
                </a:solidFill>
                <a:latin typeface="Myriad Pro Light" panose="020B0403030403020204" pitchFamily="34" charset="0"/>
              </a:rPr>
            </a:br>
            <a:r>
              <a:rPr lang="en-US" sz="2000" dirty="0"/>
              <a:t>A practical, proven model for navigating uncertainty and thriving through change</a:t>
            </a:r>
            <a:endParaRPr lang="en-US" sz="2000" b="1" dirty="0">
              <a:solidFill>
                <a:srgbClr val="489EB6"/>
              </a:solidFill>
              <a:latin typeface="Myriad Pro Light" panose="020B0403030403020204" pitchFamily="34" charset="0"/>
            </a:endParaRPr>
          </a:p>
        </p:txBody>
      </p:sp>
      <p:sp>
        <p:nvSpPr>
          <p:cNvPr id="4" name="Rectangle 3">
            <a:extLst>
              <a:ext uri="{FF2B5EF4-FFF2-40B4-BE49-F238E27FC236}">
                <a16:creationId xmlns:a16="http://schemas.microsoft.com/office/drawing/2014/main" id="{869DDA49-2212-E2D5-EE64-77E36C9D425C}"/>
              </a:ext>
            </a:extLst>
          </p:cNvPr>
          <p:cNvSpPr/>
          <p:nvPr/>
        </p:nvSpPr>
        <p:spPr>
          <a:xfrm>
            <a:off x="508000" y="2311400"/>
            <a:ext cx="11176000" cy="4025900"/>
          </a:xfrm>
          <a:prstGeom prst="rect">
            <a:avLst/>
          </a:prstGeom>
          <a:solidFill>
            <a:srgbClr val="3D5563">
              <a:alpha val="1993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ontent Placeholder 5">
            <a:extLst>
              <a:ext uri="{FF2B5EF4-FFF2-40B4-BE49-F238E27FC236}">
                <a16:creationId xmlns:a16="http://schemas.microsoft.com/office/drawing/2014/main" id="{35C5B046-793C-0EF3-D928-76686B04B49A}"/>
              </a:ext>
            </a:extLst>
          </p:cNvPr>
          <p:cNvSpPr>
            <a:spLocks noGrp="1"/>
          </p:cNvSpPr>
          <p:nvPr>
            <p:ph idx="1"/>
          </p:nvPr>
        </p:nvSpPr>
        <p:spPr>
          <a:xfrm>
            <a:off x="838200" y="1495312"/>
            <a:ext cx="10515600" cy="4681651"/>
          </a:xfrm>
        </p:spPr>
        <p:txBody>
          <a:bodyPr>
            <a:normAutofit fontScale="85000" lnSpcReduction="10000"/>
          </a:bodyPr>
          <a:lstStyle/>
          <a:p>
            <a:pPr marL="0" lvl="0" indent="0">
              <a:buNone/>
            </a:pPr>
            <a:r>
              <a:rPr lang="en-US" b="1" i="1" dirty="0"/>
              <a:t>E – Emotional Aptitude</a:t>
            </a:r>
            <a:r>
              <a:rPr lang="en-US" dirty="0"/>
              <a:t>. Read, recognize, and respond to emotions to build trust, improve decision-making, strengthen relationships, and grow resilience</a:t>
            </a:r>
            <a:r>
              <a:rPr lang="en-US" b="1" dirty="0"/>
              <a:t>.</a:t>
            </a:r>
            <a:endParaRPr lang="en-US" dirty="0"/>
          </a:p>
          <a:p>
            <a:pPr marL="0" lvl="0" indent="0">
              <a:buNone/>
            </a:pPr>
            <a:r>
              <a:rPr lang="en-US" b="1" i="1" dirty="0"/>
              <a:t>V – Values</a:t>
            </a:r>
            <a:r>
              <a:rPr lang="en-US" b="1" dirty="0"/>
              <a:t>. </a:t>
            </a:r>
            <a:r>
              <a:rPr lang="en-US" dirty="0"/>
              <a:t>Define the principles that guide your priorities, decisions, and behaviors to ensure your choices align with what truly matters</a:t>
            </a:r>
          </a:p>
          <a:p>
            <a:pPr marL="0" lvl="0" indent="0">
              <a:buNone/>
            </a:pPr>
            <a:r>
              <a:rPr lang="en-US" b="1" i="1" dirty="0"/>
              <a:t>O – Optimization</a:t>
            </a:r>
            <a:r>
              <a:rPr lang="en-US" dirty="0"/>
              <a:t>. Optimize your time, energy, and attention to protect your well-being, improve focus, and sustain high performance without burning out</a:t>
            </a:r>
          </a:p>
          <a:p>
            <a:pPr marL="0" indent="0">
              <a:buNone/>
            </a:pPr>
            <a:r>
              <a:rPr lang="en-US" b="1" i="1" dirty="0"/>
              <a:t>L – Leadership </a:t>
            </a:r>
            <a:r>
              <a:rPr lang="en-US" dirty="0"/>
              <a:t>Inspire trust, foster collaboration, and positively influence those around you</a:t>
            </a:r>
          </a:p>
          <a:p>
            <a:pPr marL="0" indent="0">
              <a:buNone/>
            </a:pPr>
            <a:r>
              <a:rPr lang="en-US" b="1" i="1" dirty="0"/>
              <a:t>V – Versatility </a:t>
            </a:r>
            <a:r>
              <a:rPr lang="en-US" dirty="0"/>
              <a:t>Strengthen your ability to shift perspectives, reframe problems, and adapt your thinking to lead through complexity—not get lost in it</a:t>
            </a:r>
          </a:p>
          <a:p>
            <a:pPr marL="0" lvl="0" indent="0">
              <a:buNone/>
            </a:pPr>
            <a:r>
              <a:rPr lang="en-US" b="1" i="1" dirty="0"/>
              <a:t>E – Empowerment </a:t>
            </a:r>
            <a:r>
              <a:rPr lang="en-US" dirty="0"/>
              <a:t>Own your mindset, energy, and actions—regardless of the circumstances—so you can stop reacting to change and start driving it</a:t>
            </a:r>
          </a:p>
          <a:p>
            <a:pPr lvl="0"/>
            <a:endParaRPr lang="en-US" dirty="0"/>
          </a:p>
          <a:p>
            <a:pPr lvl="0"/>
            <a:endParaRPr lang="en-US" dirty="0"/>
          </a:p>
          <a:p>
            <a:pPr lvl="0"/>
            <a:endParaRPr lang="en-US" dirty="0"/>
          </a:p>
          <a:p>
            <a:pPr lvl="0"/>
            <a:endParaRPr lang="en-US" dirty="0"/>
          </a:p>
        </p:txBody>
      </p:sp>
    </p:spTree>
    <p:extLst>
      <p:ext uri="{BB962C8B-B14F-4D97-AF65-F5344CB8AC3E}">
        <p14:creationId xmlns:p14="http://schemas.microsoft.com/office/powerpoint/2010/main" val="36000314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7323D92-B7A7-0DED-11AB-4580978E9A0A}"/>
              </a:ext>
            </a:extLst>
          </p:cNvPr>
          <p:cNvSpPr/>
          <p:nvPr/>
        </p:nvSpPr>
        <p:spPr>
          <a:xfrm>
            <a:off x="0" y="0"/>
            <a:ext cx="12192000" cy="6362700"/>
          </a:xfrm>
          <a:prstGeom prst="rect">
            <a:avLst/>
          </a:prstGeom>
          <a:solidFill>
            <a:srgbClr val="3D55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4B47F4D-368D-521D-8587-868634CEAABA}"/>
              </a:ext>
            </a:extLst>
          </p:cNvPr>
          <p:cNvSpPr>
            <a:spLocks noGrp="1"/>
          </p:cNvSpPr>
          <p:nvPr>
            <p:ph type="title"/>
          </p:nvPr>
        </p:nvSpPr>
        <p:spPr>
          <a:xfrm>
            <a:off x="497396" y="631826"/>
            <a:ext cx="11694603" cy="863600"/>
          </a:xfrm>
        </p:spPr>
        <p:txBody>
          <a:bodyPr anchor="t" anchorCtr="0">
            <a:noAutofit/>
          </a:bodyPr>
          <a:lstStyle/>
          <a:p>
            <a:r>
              <a:rPr lang="en-US" sz="4000" b="1" dirty="0">
                <a:solidFill>
                  <a:schemeClr val="bg1"/>
                </a:solidFill>
                <a:latin typeface="Myriad Pro Light" panose="020B0403030403020204" pitchFamily="34" charset="0"/>
              </a:rPr>
              <a:t>Resources</a:t>
            </a:r>
          </a:p>
        </p:txBody>
      </p:sp>
      <p:sp>
        <p:nvSpPr>
          <p:cNvPr id="3" name="Content Placeholder 2">
            <a:extLst>
              <a:ext uri="{FF2B5EF4-FFF2-40B4-BE49-F238E27FC236}">
                <a16:creationId xmlns:a16="http://schemas.microsoft.com/office/drawing/2014/main" id="{E3818145-F98B-509A-8EE0-2B396B7FA81A}"/>
              </a:ext>
            </a:extLst>
          </p:cNvPr>
          <p:cNvSpPr>
            <a:spLocks noGrp="1"/>
          </p:cNvSpPr>
          <p:nvPr>
            <p:ph idx="1"/>
          </p:nvPr>
        </p:nvSpPr>
        <p:spPr>
          <a:xfrm>
            <a:off x="525678" y="1495424"/>
            <a:ext cx="11666322" cy="4371975"/>
          </a:xfrm>
        </p:spPr>
        <p:txBody>
          <a:bodyPr numCol="2"/>
          <a:lstStyle/>
          <a:p>
            <a:pPr marL="0" indent="0">
              <a:buNone/>
            </a:pPr>
            <a:r>
              <a:rPr lang="en-US" b="1" dirty="0">
                <a:solidFill>
                  <a:srgbClr val="9AD8E5"/>
                </a:solidFill>
                <a:latin typeface="Myriad Pro Light" panose="020B0403030403020204" pitchFamily="34" charset="0"/>
              </a:rPr>
              <a:t>Financial data</a:t>
            </a:r>
          </a:p>
          <a:p>
            <a:pPr marL="457200" lvl="1">
              <a:spcBef>
                <a:spcPts val="1200"/>
              </a:spcBef>
            </a:pPr>
            <a:r>
              <a:rPr lang="en-US" sz="2000" dirty="0">
                <a:solidFill>
                  <a:schemeClr val="bg1"/>
                </a:solidFill>
                <a:latin typeface="Myriad Pro" panose="020B0503030403020204" pitchFamily="34" charset="0"/>
              </a:rPr>
              <a:t>Texas Comptroller of Public Accounts</a:t>
            </a:r>
          </a:p>
          <a:p>
            <a:pPr marL="457200" lvl="1">
              <a:spcBef>
                <a:spcPts val="1200"/>
              </a:spcBef>
            </a:pPr>
            <a:r>
              <a:rPr lang="en-US" sz="2000" dirty="0">
                <a:solidFill>
                  <a:schemeClr val="bg1"/>
                </a:solidFill>
                <a:latin typeface="Myriad Pro" panose="020B0503030403020204" pitchFamily="34" charset="0"/>
              </a:rPr>
              <a:t>Legislative Budget Board</a:t>
            </a:r>
          </a:p>
          <a:p>
            <a:pPr marL="0" indent="0">
              <a:buNone/>
            </a:pPr>
            <a:endParaRPr lang="en-US" b="1" dirty="0">
              <a:solidFill>
                <a:srgbClr val="4DC0CE"/>
              </a:solidFill>
              <a:latin typeface="Myriad Pro Light" panose="020B0403030403020204" pitchFamily="34" charset="0"/>
            </a:endParaRPr>
          </a:p>
          <a:p>
            <a:pPr marL="0" indent="0">
              <a:buNone/>
            </a:pPr>
            <a:endParaRPr lang="en-US" b="1" dirty="0">
              <a:solidFill>
                <a:srgbClr val="9AD8E5"/>
              </a:solidFill>
              <a:latin typeface="Myriad Pro Light" panose="020B0403030403020204" pitchFamily="34" charset="0"/>
            </a:endParaRPr>
          </a:p>
          <a:p>
            <a:pPr marL="0" indent="0">
              <a:buNone/>
            </a:pPr>
            <a:endParaRPr lang="en-US" b="1" dirty="0">
              <a:solidFill>
                <a:srgbClr val="9AD8E5"/>
              </a:solidFill>
              <a:latin typeface="Myriad Pro Light" panose="020B0403030403020204" pitchFamily="34" charset="0"/>
            </a:endParaRPr>
          </a:p>
          <a:p>
            <a:pPr marL="0" indent="0">
              <a:buNone/>
            </a:pPr>
            <a:endParaRPr lang="en-US" b="1" dirty="0">
              <a:solidFill>
                <a:srgbClr val="9AD8E5"/>
              </a:solidFill>
              <a:latin typeface="Myriad Pro Light" panose="020B0403030403020204" pitchFamily="34" charset="0"/>
            </a:endParaRPr>
          </a:p>
          <a:p>
            <a:pPr marL="0" indent="0">
              <a:buNone/>
            </a:pPr>
            <a:endParaRPr lang="en-US" b="1" dirty="0">
              <a:solidFill>
                <a:srgbClr val="9AD8E5"/>
              </a:solidFill>
              <a:latin typeface="Myriad Pro Light" panose="020B0403030403020204" pitchFamily="34" charset="0"/>
            </a:endParaRPr>
          </a:p>
          <a:p>
            <a:pPr marL="0" indent="0">
              <a:buNone/>
            </a:pPr>
            <a:r>
              <a:rPr lang="en-US" b="1" dirty="0">
                <a:solidFill>
                  <a:srgbClr val="9AD8E5"/>
                </a:solidFill>
                <a:latin typeface="Myriad Pro Light" panose="020B0403030403020204" pitchFamily="34" charset="0"/>
              </a:rPr>
              <a:t>Non-Financial</a:t>
            </a:r>
          </a:p>
          <a:p>
            <a:pPr marL="457200" lvl="1">
              <a:spcBef>
                <a:spcPts val="1200"/>
              </a:spcBef>
            </a:pPr>
            <a:r>
              <a:rPr lang="en-US" sz="2000" dirty="0">
                <a:solidFill>
                  <a:schemeClr val="bg1"/>
                </a:solidFill>
                <a:latin typeface="Myriad Pro" panose="020B0503030403020204" pitchFamily="34" charset="0"/>
              </a:rPr>
              <a:t>Ideas into Action Guidebooks by Center for Creative Leadership</a:t>
            </a:r>
          </a:p>
          <a:p>
            <a:pPr marL="457200" lvl="1">
              <a:spcBef>
                <a:spcPts val="1200"/>
              </a:spcBef>
            </a:pPr>
            <a:r>
              <a:rPr lang="en-US" sz="2000" dirty="0" err="1">
                <a:solidFill>
                  <a:schemeClr val="bg1"/>
                </a:solidFill>
                <a:latin typeface="Myriad Pro" panose="020B0503030403020204" pitchFamily="34" charset="0"/>
              </a:rPr>
              <a:t>EvolvAbility</a:t>
            </a:r>
            <a:r>
              <a:rPr lang="en-US" sz="2000" dirty="0">
                <a:solidFill>
                  <a:schemeClr val="bg1"/>
                </a:solidFill>
                <a:latin typeface="Myriad Pro" panose="020B0503030403020204" pitchFamily="34" charset="0"/>
              </a:rPr>
              <a:t>: Growing Forward When Life Goes Sideways by Anne Grady</a:t>
            </a:r>
          </a:p>
          <a:p>
            <a:pPr marL="457200" lvl="1">
              <a:spcBef>
                <a:spcPts val="1200"/>
              </a:spcBef>
            </a:pPr>
            <a:endParaRPr lang="en-US" sz="2000" dirty="0">
              <a:solidFill>
                <a:schemeClr val="bg1"/>
              </a:solidFill>
              <a:latin typeface="Myriad Pro" panose="020B0503030403020204" pitchFamily="34" charset="0"/>
            </a:endParaRPr>
          </a:p>
        </p:txBody>
      </p:sp>
      <p:sp>
        <p:nvSpPr>
          <p:cNvPr id="5" name="Rectangle 4">
            <a:extLst>
              <a:ext uri="{FF2B5EF4-FFF2-40B4-BE49-F238E27FC236}">
                <a16:creationId xmlns:a16="http://schemas.microsoft.com/office/drawing/2014/main" id="{2AAA9C98-1132-AD68-1CAD-A9C0BEAACE77}"/>
              </a:ext>
            </a:extLst>
          </p:cNvPr>
          <p:cNvSpPr/>
          <p:nvPr/>
        </p:nvSpPr>
        <p:spPr>
          <a:xfrm>
            <a:off x="0" y="6756396"/>
            <a:ext cx="12192000" cy="127003"/>
          </a:xfrm>
          <a:prstGeom prst="rect">
            <a:avLst/>
          </a:prstGeom>
          <a:solidFill>
            <a:srgbClr val="489EB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398901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C0EA8F0-F024-383B-6DC4-79725B8620B7}"/>
              </a:ext>
            </a:extLst>
          </p:cNvPr>
          <p:cNvSpPr/>
          <p:nvPr/>
        </p:nvSpPr>
        <p:spPr>
          <a:xfrm>
            <a:off x="508000" y="1478604"/>
            <a:ext cx="11176000" cy="4858696"/>
          </a:xfrm>
          <a:prstGeom prst="rect">
            <a:avLst/>
          </a:prstGeom>
          <a:solidFill>
            <a:srgbClr val="3D5563">
              <a:alpha val="1993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indent="0" algn="ctr">
              <a:lnSpc>
                <a:spcPct val="150000"/>
              </a:lnSpc>
              <a:buNone/>
            </a:pPr>
            <a:r>
              <a:rPr lang="en-US" sz="2400" dirty="0">
                <a:solidFill>
                  <a:srgbClr val="3D5563"/>
                </a:solidFill>
                <a:latin typeface="Myriad Pro" panose="020B0503030403020204" pitchFamily="34" charset="0"/>
              </a:rPr>
              <a:t>Tetyana Melnyk, CGFM, CTCM</a:t>
            </a:r>
          </a:p>
          <a:p>
            <a:pPr marL="0" indent="0" algn="ctr">
              <a:lnSpc>
                <a:spcPct val="150000"/>
              </a:lnSpc>
              <a:buNone/>
            </a:pPr>
            <a:r>
              <a:rPr lang="en-US" sz="2400" dirty="0">
                <a:solidFill>
                  <a:srgbClr val="3D5563"/>
                </a:solidFill>
                <a:latin typeface="Myriad Pro" panose="020B0503030403020204" pitchFamily="34" charset="0"/>
              </a:rPr>
              <a:t>Director, Revenue Estimating Division</a:t>
            </a:r>
          </a:p>
          <a:p>
            <a:pPr marL="0" indent="0" algn="ctr">
              <a:lnSpc>
                <a:spcPct val="150000"/>
              </a:lnSpc>
              <a:buNone/>
            </a:pPr>
            <a:r>
              <a:rPr lang="en-US" sz="2400" dirty="0">
                <a:solidFill>
                  <a:srgbClr val="3D5563"/>
                </a:solidFill>
                <a:latin typeface="Myriad Pro" panose="020B0503030403020204" pitchFamily="34" charset="0"/>
              </a:rPr>
              <a:t>Texas Comptroller of Public Accounts</a:t>
            </a:r>
          </a:p>
          <a:p>
            <a:pPr marL="130969" indent="-130969" algn="ctr">
              <a:lnSpc>
                <a:spcPct val="150000"/>
              </a:lnSpc>
            </a:pPr>
            <a:endParaRPr lang="en-US" sz="2400" dirty="0">
              <a:solidFill>
                <a:srgbClr val="3D5563"/>
              </a:solidFill>
              <a:latin typeface="Myriad Pro" panose="020B0503030403020204" pitchFamily="34" charset="0"/>
            </a:endParaRPr>
          </a:p>
          <a:p>
            <a:pPr marL="0" indent="0" algn="ctr">
              <a:lnSpc>
                <a:spcPct val="150000"/>
              </a:lnSpc>
              <a:buNone/>
            </a:pPr>
            <a:r>
              <a:rPr lang="en-US" sz="2400" dirty="0">
                <a:solidFill>
                  <a:srgbClr val="3D5563"/>
                </a:solidFill>
                <a:latin typeface="Myriad Pro" panose="020B0503030403020204" pitchFamily="34" charset="0"/>
              </a:rPr>
              <a:t>tetyana.melnyk@cpa.texas.gov</a:t>
            </a:r>
          </a:p>
          <a:p>
            <a:pPr marL="0" indent="0" algn="ctr">
              <a:lnSpc>
                <a:spcPct val="150000"/>
              </a:lnSpc>
              <a:buNone/>
            </a:pPr>
            <a:r>
              <a:rPr lang="en-US" sz="2400" dirty="0">
                <a:solidFill>
                  <a:srgbClr val="3D5563"/>
                </a:solidFill>
                <a:latin typeface="Myriad Pro" panose="020B0503030403020204" pitchFamily="34" charset="0"/>
              </a:rPr>
              <a:t>512-463-5202</a:t>
            </a:r>
          </a:p>
        </p:txBody>
      </p:sp>
    </p:spTree>
    <p:extLst>
      <p:ext uri="{BB962C8B-B14F-4D97-AF65-F5344CB8AC3E}">
        <p14:creationId xmlns:p14="http://schemas.microsoft.com/office/powerpoint/2010/main" val="1496438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47F4D-368D-521D-8587-868634CEAABA}"/>
              </a:ext>
            </a:extLst>
          </p:cNvPr>
          <p:cNvSpPr>
            <a:spLocks noGrp="1"/>
          </p:cNvSpPr>
          <p:nvPr>
            <p:ph type="title"/>
          </p:nvPr>
        </p:nvSpPr>
        <p:spPr>
          <a:xfrm>
            <a:off x="5387049" y="1256374"/>
            <a:ext cx="6804951" cy="1266905"/>
          </a:xfrm>
        </p:spPr>
        <p:txBody>
          <a:bodyPr tIns="0" bIns="0" anchor="t">
            <a:noAutofit/>
          </a:bodyPr>
          <a:lstStyle/>
          <a:p>
            <a:pPr>
              <a:lnSpc>
                <a:spcPct val="125000"/>
              </a:lnSpc>
            </a:pPr>
            <a:r>
              <a:rPr lang="en-US" sz="4000" b="1" dirty="0">
                <a:solidFill>
                  <a:srgbClr val="489EB6"/>
                </a:solidFill>
                <a:latin typeface="Myriad Pro Light" panose="020B0403030403020204" pitchFamily="34" charset="0"/>
              </a:rPr>
              <a:t>Constant Change</a:t>
            </a:r>
            <a:br>
              <a:rPr lang="en-US" sz="4000" b="1" dirty="0">
                <a:solidFill>
                  <a:srgbClr val="4DC0CE"/>
                </a:solidFill>
                <a:latin typeface="Myriad Pro Light" panose="020B0403030403020204" pitchFamily="34" charset="0"/>
              </a:rPr>
            </a:br>
            <a:r>
              <a:rPr lang="en-US" sz="2400" b="1" dirty="0">
                <a:solidFill>
                  <a:srgbClr val="3D5563"/>
                </a:solidFill>
                <a:latin typeface="Myriad Pro Light" panose="020B0403030403020204" pitchFamily="34" charset="0"/>
              </a:rPr>
              <a:t>State leaders face changes from:</a:t>
            </a:r>
            <a:endParaRPr lang="en-US" sz="4000" b="1" dirty="0">
              <a:solidFill>
                <a:srgbClr val="3D5563"/>
              </a:solidFill>
              <a:latin typeface="Myriad Pro Light" panose="020B0403030403020204" pitchFamily="34" charset="0"/>
            </a:endParaRPr>
          </a:p>
        </p:txBody>
      </p:sp>
      <p:sp>
        <p:nvSpPr>
          <p:cNvPr id="3" name="Content Placeholder 2">
            <a:extLst>
              <a:ext uri="{FF2B5EF4-FFF2-40B4-BE49-F238E27FC236}">
                <a16:creationId xmlns:a16="http://schemas.microsoft.com/office/drawing/2014/main" id="{E3818145-F98B-509A-8EE0-2B396B7FA81A}"/>
              </a:ext>
            </a:extLst>
          </p:cNvPr>
          <p:cNvSpPr>
            <a:spLocks noGrp="1"/>
          </p:cNvSpPr>
          <p:nvPr>
            <p:ph idx="1"/>
          </p:nvPr>
        </p:nvSpPr>
        <p:spPr>
          <a:xfrm>
            <a:off x="5387050" y="2743199"/>
            <a:ext cx="6804950" cy="4114801"/>
          </a:xfrm>
        </p:spPr>
        <p:txBody>
          <a:bodyPr numCol="1">
            <a:normAutofit/>
          </a:bodyPr>
          <a:lstStyle/>
          <a:p>
            <a:pPr marL="342900" lvl="1" indent="-342900">
              <a:spcBef>
                <a:spcPts val="1200"/>
              </a:spcBef>
            </a:pPr>
            <a:r>
              <a:rPr lang="en-US" sz="2000" dirty="0">
                <a:solidFill>
                  <a:srgbClr val="3D5563"/>
                </a:solidFill>
                <a:latin typeface="Myriad Pro" panose="020B0503030403020204" pitchFamily="34" charset="0"/>
              </a:rPr>
              <a:t>Economic environment</a:t>
            </a:r>
          </a:p>
          <a:p>
            <a:pPr marL="342900" lvl="1" indent="-342900">
              <a:spcBef>
                <a:spcPts val="1200"/>
              </a:spcBef>
            </a:pPr>
            <a:r>
              <a:rPr lang="en-US" sz="2000" dirty="0">
                <a:solidFill>
                  <a:srgbClr val="3D5563"/>
                </a:solidFill>
                <a:latin typeface="Myriad Pro" panose="020B0503030403020204" pitchFamily="34" charset="0"/>
              </a:rPr>
              <a:t>Appropriations levels</a:t>
            </a:r>
          </a:p>
          <a:p>
            <a:pPr marL="342900" lvl="1" indent="-342900">
              <a:spcBef>
                <a:spcPts val="1200"/>
              </a:spcBef>
            </a:pPr>
            <a:r>
              <a:rPr lang="en-US" sz="2000" dirty="0">
                <a:solidFill>
                  <a:srgbClr val="3D5563"/>
                </a:solidFill>
                <a:latin typeface="Myriad Pro" panose="020B0503030403020204" pitchFamily="34" charset="0"/>
              </a:rPr>
              <a:t>Change of policy</a:t>
            </a:r>
          </a:p>
          <a:p>
            <a:pPr marL="342900" lvl="1" indent="-342900">
              <a:spcBef>
                <a:spcPts val="1200"/>
              </a:spcBef>
            </a:pPr>
            <a:r>
              <a:rPr lang="en-US" sz="2000" dirty="0">
                <a:solidFill>
                  <a:srgbClr val="3D5563"/>
                </a:solidFill>
                <a:latin typeface="Myriad Pro" panose="020B0503030403020204" pitchFamily="34" charset="0"/>
              </a:rPr>
              <a:t>Informational and technological changes</a:t>
            </a:r>
          </a:p>
          <a:p>
            <a:pPr marL="342900" lvl="1" indent="-342900">
              <a:spcBef>
                <a:spcPts val="1200"/>
              </a:spcBef>
            </a:pPr>
            <a:r>
              <a:rPr lang="en-US" sz="2000" dirty="0">
                <a:solidFill>
                  <a:srgbClr val="3D5563"/>
                </a:solidFill>
                <a:latin typeface="Myriad Pro" panose="020B0503030403020204" pitchFamily="34" charset="0"/>
              </a:rPr>
              <a:t>Organizational changes </a:t>
            </a:r>
          </a:p>
          <a:p>
            <a:pPr marL="0" lvl="1" indent="0">
              <a:spcBef>
                <a:spcPts val="1200"/>
              </a:spcBef>
              <a:buNone/>
            </a:pPr>
            <a:r>
              <a:rPr lang="en-US" sz="2000" dirty="0">
                <a:solidFill>
                  <a:srgbClr val="3D5563"/>
                </a:solidFill>
                <a:latin typeface="Myriad Pro" panose="020B0503030403020204" pitchFamily="34" charset="0"/>
              </a:rPr>
              <a:t>	Processes</a:t>
            </a:r>
          </a:p>
          <a:p>
            <a:pPr marL="0" lvl="1" indent="0">
              <a:spcBef>
                <a:spcPts val="1200"/>
              </a:spcBef>
              <a:buNone/>
            </a:pPr>
            <a:r>
              <a:rPr lang="en-US" sz="2000" dirty="0">
                <a:solidFill>
                  <a:srgbClr val="3D5563"/>
                </a:solidFill>
                <a:latin typeface="Myriad Pro" panose="020B0503030403020204" pitchFamily="34" charset="0"/>
              </a:rPr>
              <a:t>	New Boss</a:t>
            </a:r>
          </a:p>
          <a:p>
            <a:pPr marL="0" lvl="1" indent="0">
              <a:spcBef>
                <a:spcPts val="1200"/>
              </a:spcBef>
              <a:buNone/>
            </a:pPr>
            <a:r>
              <a:rPr lang="en-US" sz="2000" dirty="0">
                <a:solidFill>
                  <a:srgbClr val="3D5563"/>
                </a:solidFill>
                <a:latin typeface="Myriad Pro" panose="020B0503030403020204" pitchFamily="34" charset="0"/>
              </a:rPr>
              <a:t>	Staffing </a:t>
            </a:r>
          </a:p>
          <a:p>
            <a:pPr marL="342900" lvl="1" indent="-342900">
              <a:spcBef>
                <a:spcPts val="1200"/>
              </a:spcBef>
            </a:pPr>
            <a:r>
              <a:rPr lang="en-US" sz="2000" dirty="0">
                <a:solidFill>
                  <a:srgbClr val="3D5563"/>
                </a:solidFill>
                <a:latin typeface="Myriad Pro" panose="020B0503030403020204" pitchFamily="34" charset="0"/>
              </a:rPr>
              <a:t>Disasters</a:t>
            </a:r>
          </a:p>
          <a:p>
            <a:pPr marL="342900" lvl="1" indent="-342900">
              <a:spcBef>
                <a:spcPts val="1200"/>
              </a:spcBef>
            </a:pPr>
            <a:endParaRPr lang="en-US" sz="2000" dirty="0">
              <a:solidFill>
                <a:srgbClr val="3D5563"/>
              </a:solidFill>
              <a:latin typeface="Myriad Pro" panose="020B0503030403020204" pitchFamily="34" charset="0"/>
            </a:endParaRPr>
          </a:p>
        </p:txBody>
      </p:sp>
      <p:sp>
        <p:nvSpPr>
          <p:cNvPr id="4" name="Rectangle 3">
            <a:extLst>
              <a:ext uri="{FF2B5EF4-FFF2-40B4-BE49-F238E27FC236}">
                <a16:creationId xmlns:a16="http://schemas.microsoft.com/office/drawing/2014/main" id="{78E03EFA-69D0-5FB7-DF1C-4E17D96FBB9A}"/>
              </a:ext>
            </a:extLst>
          </p:cNvPr>
          <p:cNvSpPr/>
          <p:nvPr/>
        </p:nvSpPr>
        <p:spPr>
          <a:xfrm>
            <a:off x="0" y="590550"/>
            <a:ext cx="5092700" cy="5676900"/>
          </a:xfrm>
          <a:prstGeom prst="rect">
            <a:avLst/>
          </a:prstGeom>
          <a:solidFill>
            <a:srgbClr val="3D55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18675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47F4D-368D-521D-8587-868634CEAABA}"/>
              </a:ext>
            </a:extLst>
          </p:cNvPr>
          <p:cNvSpPr>
            <a:spLocks noGrp="1"/>
          </p:cNvSpPr>
          <p:nvPr>
            <p:ph type="title"/>
          </p:nvPr>
        </p:nvSpPr>
        <p:spPr>
          <a:xfrm>
            <a:off x="446749" y="430875"/>
            <a:ext cx="11745252" cy="762926"/>
          </a:xfrm>
        </p:spPr>
        <p:txBody>
          <a:bodyPr tIns="0" bIns="0" anchor="t">
            <a:noAutofit/>
          </a:bodyPr>
          <a:lstStyle/>
          <a:p>
            <a:pPr>
              <a:lnSpc>
                <a:spcPct val="125000"/>
              </a:lnSpc>
            </a:pPr>
            <a:r>
              <a:rPr lang="en-US" sz="4000" b="1" dirty="0">
                <a:solidFill>
                  <a:srgbClr val="489EB6"/>
                </a:solidFill>
                <a:latin typeface="Myriad Pro Light" panose="020B0403030403020204" pitchFamily="34" charset="0"/>
              </a:rPr>
              <a:t>Texas Economy</a:t>
            </a:r>
            <a:endParaRPr lang="en-US" sz="4000" b="1" dirty="0">
              <a:solidFill>
                <a:srgbClr val="3D5563"/>
              </a:solidFill>
              <a:latin typeface="Myriad Pro Light" panose="020B0403030403020204" pitchFamily="34" charset="0"/>
            </a:endParaRPr>
          </a:p>
        </p:txBody>
      </p:sp>
      <p:sp>
        <p:nvSpPr>
          <p:cNvPr id="3" name="Content Placeholder 2">
            <a:extLst>
              <a:ext uri="{FF2B5EF4-FFF2-40B4-BE49-F238E27FC236}">
                <a16:creationId xmlns:a16="http://schemas.microsoft.com/office/drawing/2014/main" id="{E3818145-F98B-509A-8EE0-2B396B7FA81A}"/>
              </a:ext>
            </a:extLst>
          </p:cNvPr>
          <p:cNvSpPr>
            <a:spLocks noGrp="1"/>
          </p:cNvSpPr>
          <p:nvPr>
            <p:ph idx="1"/>
          </p:nvPr>
        </p:nvSpPr>
        <p:spPr>
          <a:xfrm>
            <a:off x="446750" y="1193801"/>
            <a:ext cx="11745250" cy="1117599"/>
          </a:xfrm>
        </p:spPr>
        <p:txBody>
          <a:bodyPr numCol="1"/>
          <a:lstStyle/>
          <a:p>
            <a:pPr marL="0" lvl="1" indent="0" defTabSz="931863">
              <a:spcBef>
                <a:spcPts val="1200"/>
              </a:spcBef>
              <a:buNone/>
            </a:pPr>
            <a:endParaRPr lang="en-US" sz="2000" dirty="0">
              <a:solidFill>
                <a:srgbClr val="3D5563"/>
              </a:solidFill>
              <a:latin typeface="Myriad Pro" panose="020B0503030403020204" pitchFamily="34" charset="0"/>
            </a:endParaRPr>
          </a:p>
        </p:txBody>
      </p:sp>
      <p:graphicFrame>
        <p:nvGraphicFramePr>
          <p:cNvPr id="6" name="Table 5">
            <a:extLst>
              <a:ext uri="{FF2B5EF4-FFF2-40B4-BE49-F238E27FC236}">
                <a16:creationId xmlns:a16="http://schemas.microsoft.com/office/drawing/2014/main" id="{CE9B005B-F59D-3F15-0812-DFEAA94DCE36}"/>
              </a:ext>
            </a:extLst>
          </p:cNvPr>
          <p:cNvGraphicFramePr>
            <a:graphicFrameLocks noGrp="1"/>
          </p:cNvGraphicFramePr>
          <p:nvPr>
            <p:extLst>
              <p:ext uri="{D42A27DB-BD31-4B8C-83A1-F6EECF244321}">
                <p14:modId xmlns:p14="http://schemas.microsoft.com/office/powerpoint/2010/main" val="682711194"/>
              </p:ext>
            </p:extLst>
          </p:nvPr>
        </p:nvGraphicFramePr>
        <p:xfrm>
          <a:off x="1033320" y="1956727"/>
          <a:ext cx="10572108" cy="3461934"/>
        </p:xfrm>
        <a:graphic>
          <a:graphicData uri="http://schemas.openxmlformats.org/drawingml/2006/table">
            <a:tbl>
              <a:tblPr firstRow="1" bandRow="1">
                <a:tableStyleId>{5C22544A-7EE6-4342-B048-85BDC9FD1C3A}</a:tableStyleId>
              </a:tblPr>
              <a:tblGrid>
                <a:gridCol w="3575853">
                  <a:extLst>
                    <a:ext uri="{9D8B030D-6E8A-4147-A177-3AD203B41FA5}">
                      <a16:colId xmlns:a16="http://schemas.microsoft.com/office/drawing/2014/main" val="374147597"/>
                    </a:ext>
                  </a:extLst>
                </a:gridCol>
                <a:gridCol w="2332085">
                  <a:extLst>
                    <a:ext uri="{9D8B030D-6E8A-4147-A177-3AD203B41FA5}">
                      <a16:colId xmlns:a16="http://schemas.microsoft.com/office/drawing/2014/main" val="2389508020"/>
                    </a:ext>
                  </a:extLst>
                </a:gridCol>
                <a:gridCol w="2332085">
                  <a:extLst>
                    <a:ext uri="{9D8B030D-6E8A-4147-A177-3AD203B41FA5}">
                      <a16:colId xmlns:a16="http://schemas.microsoft.com/office/drawing/2014/main" val="1943143829"/>
                    </a:ext>
                  </a:extLst>
                </a:gridCol>
                <a:gridCol w="2332085">
                  <a:extLst>
                    <a:ext uri="{9D8B030D-6E8A-4147-A177-3AD203B41FA5}">
                      <a16:colId xmlns:a16="http://schemas.microsoft.com/office/drawing/2014/main" val="1314330175"/>
                    </a:ext>
                  </a:extLst>
                </a:gridCol>
              </a:tblGrid>
              <a:tr h="633687">
                <a:tc>
                  <a:txBody>
                    <a:bodyPr/>
                    <a:lstStyle/>
                    <a:p>
                      <a:pPr algn="l"/>
                      <a:endParaRPr lang="en-US" sz="2400" dirty="0"/>
                    </a:p>
                  </a:txBody>
                  <a:tcPr anchor="ctr">
                    <a:solidFill>
                      <a:srgbClr val="489EB6"/>
                    </a:solidFill>
                  </a:tcPr>
                </a:tc>
                <a:tc>
                  <a:txBody>
                    <a:bodyPr/>
                    <a:lstStyle/>
                    <a:p>
                      <a:pPr algn="ctr"/>
                      <a:r>
                        <a:rPr lang="en-US" sz="2400" dirty="0"/>
                        <a:t>Fiscal 2008</a:t>
                      </a:r>
                    </a:p>
                  </a:txBody>
                  <a:tcPr anchor="ctr">
                    <a:solidFill>
                      <a:srgbClr val="489EB6"/>
                    </a:solidFill>
                  </a:tcPr>
                </a:tc>
                <a:tc>
                  <a:txBody>
                    <a:bodyPr/>
                    <a:lstStyle/>
                    <a:p>
                      <a:pPr algn="ctr"/>
                      <a:r>
                        <a:rPr lang="en-US" sz="2400" dirty="0"/>
                        <a:t>Fiscal 2025</a:t>
                      </a:r>
                    </a:p>
                  </a:txBody>
                  <a:tcPr anchor="ctr">
                    <a:solidFill>
                      <a:srgbClr val="489EB6"/>
                    </a:solidFill>
                  </a:tcPr>
                </a:tc>
                <a:tc>
                  <a:txBody>
                    <a:bodyPr/>
                    <a:lstStyle/>
                    <a:p>
                      <a:pPr algn="ctr"/>
                      <a:r>
                        <a:rPr lang="en-US" sz="2000" dirty="0"/>
                        <a:t>Percent Change</a:t>
                      </a:r>
                    </a:p>
                  </a:txBody>
                  <a:tcPr anchor="ctr">
                    <a:solidFill>
                      <a:srgbClr val="489EB6"/>
                    </a:solidFill>
                  </a:tcPr>
                </a:tc>
                <a:extLst>
                  <a:ext uri="{0D108BD9-81ED-4DB2-BD59-A6C34878D82A}">
                    <a16:rowId xmlns:a16="http://schemas.microsoft.com/office/drawing/2014/main" val="759829557"/>
                  </a:ext>
                </a:extLst>
              </a:tr>
              <a:tr h="633687">
                <a:tc>
                  <a:txBody>
                    <a:bodyPr/>
                    <a:lstStyle/>
                    <a:p>
                      <a:pPr algn="l"/>
                      <a:r>
                        <a:rPr lang="en-US" sz="2400" dirty="0"/>
                        <a:t>GDP </a:t>
                      </a:r>
                    </a:p>
                    <a:p>
                      <a:pPr algn="l"/>
                      <a:r>
                        <a:rPr lang="en-US" sz="1800" dirty="0"/>
                        <a:t>(billions, current $)</a:t>
                      </a:r>
                    </a:p>
                  </a:txBody>
                  <a:tcPr anchor="ctr">
                    <a:solidFill>
                      <a:srgbClr val="D8DDE0"/>
                    </a:solidFill>
                  </a:tcPr>
                </a:tc>
                <a:tc>
                  <a:txBody>
                    <a:bodyPr/>
                    <a:lstStyle/>
                    <a:p>
                      <a:pPr algn="ctr"/>
                      <a:r>
                        <a:rPr lang="en-US" sz="2400" dirty="0"/>
                        <a:t>$1,254</a:t>
                      </a:r>
                    </a:p>
                  </a:txBody>
                  <a:tcPr anchor="ctr">
                    <a:solidFill>
                      <a:srgbClr val="D8DDE0"/>
                    </a:solidFill>
                  </a:tcPr>
                </a:tc>
                <a:tc>
                  <a:txBody>
                    <a:bodyPr/>
                    <a:lstStyle/>
                    <a:p>
                      <a:pPr algn="ctr"/>
                      <a:r>
                        <a:rPr lang="en-US" sz="2400" dirty="0"/>
                        <a:t>$2,867</a:t>
                      </a:r>
                    </a:p>
                  </a:txBody>
                  <a:tcPr anchor="ctr">
                    <a:solidFill>
                      <a:srgbClr val="D8DDE0"/>
                    </a:solidFill>
                  </a:tcPr>
                </a:tc>
                <a:tc>
                  <a:txBody>
                    <a:bodyPr/>
                    <a:lstStyle/>
                    <a:p>
                      <a:pPr algn="ctr"/>
                      <a:r>
                        <a:rPr lang="en-US" sz="2000" dirty="0"/>
                        <a:t>128.6%</a:t>
                      </a:r>
                    </a:p>
                  </a:txBody>
                  <a:tcPr anchor="ctr">
                    <a:solidFill>
                      <a:srgbClr val="D8DDE0"/>
                    </a:solidFill>
                  </a:tcPr>
                </a:tc>
                <a:extLst>
                  <a:ext uri="{0D108BD9-81ED-4DB2-BD59-A6C34878D82A}">
                    <a16:rowId xmlns:a16="http://schemas.microsoft.com/office/drawing/2014/main" val="2670100828"/>
                  </a:ext>
                </a:extLst>
              </a:tr>
              <a:tr h="633687">
                <a:tc>
                  <a:txBody>
                    <a:bodyPr/>
                    <a:lstStyle/>
                    <a:p>
                      <a:pPr algn="l"/>
                      <a:r>
                        <a:rPr lang="en-US" sz="2400" dirty="0"/>
                        <a:t>GDP International Ranking</a:t>
                      </a:r>
                    </a:p>
                  </a:txBody>
                  <a:tcPr anchor="ctr">
                    <a:solidFill>
                      <a:schemeClr val="bg1">
                        <a:lumMod val="95000"/>
                      </a:schemeClr>
                    </a:solidFill>
                  </a:tcPr>
                </a:tc>
                <a:tc>
                  <a:txBody>
                    <a:bodyPr/>
                    <a:lstStyle/>
                    <a:p>
                      <a:pPr algn="ctr"/>
                      <a:r>
                        <a:rPr lang="en-US" sz="2400" dirty="0"/>
                        <a:t>12</a:t>
                      </a:r>
                    </a:p>
                  </a:txBody>
                  <a:tcPr anchor="ctr">
                    <a:solidFill>
                      <a:schemeClr val="bg1">
                        <a:lumMod val="95000"/>
                      </a:schemeClr>
                    </a:solidFill>
                  </a:tcPr>
                </a:tc>
                <a:tc>
                  <a:txBody>
                    <a:bodyPr/>
                    <a:lstStyle/>
                    <a:p>
                      <a:pPr algn="ctr"/>
                      <a:r>
                        <a:rPr lang="en-US" sz="2400" dirty="0"/>
                        <a:t>8</a:t>
                      </a:r>
                    </a:p>
                  </a:txBody>
                  <a:tcPr anchor="ctr">
                    <a:solidFill>
                      <a:schemeClr val="bg1">
                        <a:lumMod val="95000"/>
                      </a:schemeClr>
                    </a:solidFill>
                  </a:tcPr>
                </a:tc>
                <a:tc>
                  <a:txBody>
                    <a:bodyPr/>
                    <a:lstStyle/>
                    <a:p>
                      <a:pPr algn="ctr"/>
                      <a:r>
                        <a:rPr lang="en-US" sz="2000" dirty="0"/>
                        <a:t>n/a</a:t>
                      </a:r>
                    </a:p>
                  </a:txBody>
                  <a:tcPr anchor="ctr">
                    <a:solidFill>
                      <a:schemeClr val="bg1">
                        <a:lumMod val="95000"/>
                      </a:schemeClr>
                    </a:solidFill>
                  </a:tcPr>
                </a:tc>
                <a:extLst>
                  <a:ext uri="{0D108BD9-81ED-4DB2-BD59-A6C34878D82A}">
                    <a16:rowId xmlns:a16="http://schemas.microsoft.com/office/drawing/2014/main" val="120139171"/>
                  </a:ext>
                </a:extLst>
              </a:tr>
              <a:tr h="633687">
                <a:tc>
                  <a:txBody>
                    <a:bodyPr/>
                    <a:lstStyle/>
                    <a:p>
                      <a:pPr algn="l"/>
                      <a:r>
                        <a:rPr lang="en-US" sz="2400" dirty="0"/>
                        <a:t>Employment</a:t>
                      </a:r>
                    </a:p>
                    <a:p>
                      <a:pPr algn="l"/>
                      <a:r>
                        <a:rPr lang="en-US" sz="1800" dirty="0"/>
                        <a:t>(thousands)</a:t>
                      </a:r>
                    </a:p>
                  </a:txBody>
                  <a:tcPr anchor="ctr">
                    <a:solidFill>
                      <a:srgbClr val="D8DDE0"/>
                    </a:solidFill>
                  </a:tcPr>
                </a:tc>
                <a:tc>
                  <a:txBody>
                    <a:bodyPr/>
                    <a:lstStyle/>
                    <a:p>
                      <a:pPr algn="ctr"/>
                      <a:r>
                        <a:rPr lang="en-US" sz="2400" dirty="0"/>
                        <a:t>10,620</a:t>
                      </a:r>
                    </a:p>
                  </a:txBody>
                  <a:tcPr anchor="ctr">
                    <a:solidFill>
                      <a:srgbClr val="D8DDE0"/>
                    </a:solidFill>
                  </a:tcPr>
                </a:tc>
                <a:tc>
                  <a:txBody>
                    <a:bodyPr/>
                    <a:lstStyle/>
                    <a:p>
                      <a:pPr algn="ctr"/>
                      <a:r>
                        <a:rPr lang="en-US" sz="2400" dirty="0"/>
                        <a:t>14,348</a:t>
                      </a:r>
                    </a:p>
                  </a:txBody>
                  <a:tcPr anchor="ctr">
                    <a:solidFill>
                      <a:srgbClr val="D8DDE0"/>
                    </a:solidFill>
                  </a:tcPr>
                </a:tc>
                <a:tc>
                  <a:txBody>
                    <a:bodyPr/>
                    <a:lstStyle/>
                    <a:p>
                      <a:pPr algn="ctr"/>
                      <a:r>
                        <a:rPr lang="en-US" sz="2000" dirty="0"/>
                        <a:t>35.1%</a:t>
                      </a:r>
                    </a:p>
                  </a:txBody>
                  <a:tcPr anchor="ctr">
                    <a:solidFill>
                      <a:srgbClr val="D8DDE0"/>
                    </a:solidFill>
                  </a:tcPr>
                </a:tc>
                <a:extLst>
                  <a:ext uri="{0D108BD9-81ED-4DB2-BD59-A6C34878D82A}">
                    <a16:rowId xmlns:a16="http://schemas.microsoft.com/office/drawing/2014/main" val="503423989"/>
                  </a:ext>
                </a:extLst>
              </a:tr>
              <a:tr h="633687">
                <a:tc>
                  <a:txBody>
                    <a:bodyPr/>
                    <a:lstStyle/>
                    <a:p>
                      <a:pPr algn="l"/>
                      <a:r>
                        <a:rPr lang="en-US" sz="2400" dirty="0"/>
                        <a:t>Resident Population</a:t>
                      </a:r>
                    </a:p>
                    <a:p>
                      <a:pPr algn="l"/>
                      <a:r>
                        <a:rPr lang="en-US" sz="1800" dirty="0"/>
                        <a:t>(thousands)</a:t>
                      </a:r>
                    </a:p>
                  </a:txBody>
                  <a:tcPr anchor="ctr">
                    <a:solidFill>
                      <a:schemeClr val="bg1">
                        <a:lumMod val="95000"/>
                      </a:schemeClr>
                    </a:solidFill>
                  </a:tcPr>
                </a:tc>
                <a:tc>
                  <a:txBody>
                    <a:bodyPr/>
                    <a:lstStyle/>
                    <a:p>
                      <a:pPr algn="ctr"/>
                      <a:r>
                        <a:rPr lang="en-US" sz="2400" dirty="0"/>
                        <a:t>24,250</a:t>
                      </a:r>
                    </a:p>
                  </a:txBody>
                  <a:tcPr anchor="ctr">
                    <a:solidFill>
                      <a:schemeClr val="bg1">
                        <a:lumMod val="95000"/>
                      </a:schemeClr>
                    </a:solidFill>
                  </a:tcPr>
                </a:tc>
                <a:tc>
                  <a:txBody>
                    <a:bodyPr/>
                    <a:lstStyle/>
                    <a:p>
                      <a:pPr algn="ctr"/>
                      <a:r>
                        <a:rPr lang="en-US" sz="2400" dirty="0"/>
                        <a:t>31,645</a:t>
                      </a:r>
                    </a:p>
                  </a:txBody>
                  <a:tcPr anchor="ctr">
                    <a:solidFill>
                      <a:schemeClr val="bg1">
                        <a:lumMod val="95000"/>
                      </a:schemeClr>
                    </a:solidFill>
                  </a:tcPr>
                </a:tc>
                <a:tc>
                  <a:txBody>
                    <a:bodyPr/>
                    <a:lstStyle/>
                    <a:p>
                      <a:pPr algn="ctr"/>
                      <a:r>
                        <a:rPr lang="en-US" sz="2000" dirty="0"/>
                        <a:t>30.5%</a:t>
                      </a:r>
                    </a:p>
                  </a:txBody>
                  <a:tcPr anchor="ctr">
                    <a:solidFill>
                      <a:schemeClr val="bg1">
                        <a:lumMod val="95000"/>
                      </a:schemeClr>
                    </a:solidFill>
                  </a:tcPr>
                </a:tc>
                <a:extLst>
                  <a:ext uri="{0D108BD9-81ED-4DB2-BD59-A6C34878D82A}">
                    <a16:rowId xmlns:a16="http://schemas.microsoft.com/office/drawing/2014/main" val="2983571443"/>
                  </a:ext>
                </a:extLst>
              </a:tr>
            </a:tbl>
          </a:graphicData>
        </a:graphic>
      </p:graphicFrame>
    </p:spTree>
    <p:extLst>
      <p:ext uri="{BB962C8B-B14F-4D97-AF65-F5344CB8AC3E}">
        <p14:creationId xmlns:p14="http://schemas.microsoft.com/office/powerpoint/2010/main" val="134897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47F4D-368D-521D-8587-868634CEAABA}"/>
              </a:ext>
            </a:extLst>
          </p:cNvPr>
          <p:cNvSpPr>
            <a:spLocks noGrp="1"/>
          </p:cNvSpPr>
          <p:nvPr>
            <p:ph type="title"/>
          </p:nvPr>
        </p:nvSpPr>
        <p:spPr>
          <a:xfrm>
            <a:off x="446749" y="430875"/>
            <a:ext cx="11745252" cy="762926"/>
          </a:xfrm>
        </p:spPr>
        <p:txBody>
          <a:bodyPr tIns="0" bIns="0" anchor="t">
            <a:noAutofit/>
          </a:bodyPr>
          <a:lstStyle/>
          <a:p>
            <a:pPr>
              <a:lnSpc>
                <a:spcPct val="125000"/>
              </a:lnSpc>
            </a:pPr>
            <a:r>
              <a:rPr lang="en-US" sz="4000" b="1" dirty="0">
                <a:solidFill>
                  <a:srgbClr val="489EB6"/>
                </a:solidFill>
                <a:latin typeface="Myriad Pro Light" panose="020B0403030403020204" pitchFamily="34" charset="0"/>
              </a:rPr>
              <a:t>Texas State Government</a:t>
            </a:r>
            <a:endParaRPr lang="en-US" sz="4000" b="1" dirty="0">
              <a:solidFill>
                <a:srgbClr val="3D5563"/>
              </a:solidFill>
              <a:latin typeface="Myriad Pro Light" panose="020B0403030403020204" pitchFamily="34" charset="0"/>
            </a:endParaRPr>
          </a:p>
        </p:txBody>
      </p:sp>
      <p:sp>
        <p:nvSpPr>
          <p:cNvPr id="3" name="Content Placeholder 2">
            <a:extLst>
              <a:ext uri="{FF2B5EF4-FFF2-40B4-BE49-F238E27FC236}">
                <a16:creationId xmlns:a16="http://schemas.microsoft.com/office/drawing/2014/main" id="{E3818145-F98B-509A-8EE0-2B396B7FA81A}"/>
              </a:ext>
            </a:extLst>
          </p:cNvPr>
          <p:cNvSpPr>
            <a:spLocks noGrp="1"/>
          </p:cNvSpPr>
          <p:nvPr>
            <p:ph idx="1"/>
          </p:nvPr>
        </p:nvSpPr>
        <p:spPr>
          <a:xfrm>
            <a:off x="446750" y="1193801"/>
            <a:ext cx="11745250" cy="1117599"/>
          </a:xfrm>
        </p:spPr>
        <p:txBody>
          <a:bodyPr numCol="1"/>
          <a:lstStyle/>
          <a:p>
            <a:pPr marL="0" lvl="1" indent="0" defTabSz="931863">
              <a:spcBef>
                <a:spcPts val="1200"/>
              </a:spcBef>
              <a:buNone/>
            </a:pPr>
            <a:endParaRPr lang="en-US" sz="2000" dirty="0">
              <a:solidFill>
                <a:srgbClr val="3D5563"/>
              </a:solidFill>
              <a:latin typeface="Myriad Pro" panose="020B0503030403020204" pitchFamily="34" charset="0"/>
            </a:endParaRPr>
          </a:p>
        </p:txBody>
      </p:sp>
      <p:graphicFrame>
        <p:nvGraphicFramePr>
          <p:cNvPr id="6" name="Table 5">
            <a:extLst>
              <a:ext uri="{FF2B5EF4-FFF2-40B4-BE49-F238E27FC236}">
                <a16:creationId xmlns:a16="http://schemas.microsoft.com/office/drawing/2014/main" id="{CE9B005B-F59D-3F15-0812-DFEAA94DCE36}"/>
              </a:ext>
            </a:extLst>
          </p:cNvPr>
          <p:cNvGraphicFramePr>
            <a:graphicFrameLocks noGrp="1"/>
          </p:cNvGraphicFramePr>
          <p:nvPr>
            <p:extLst>
              <p:ext uri="{D42A27DB-BD31-4B8C-83A1-F6EECF244321}">
                <p14:modId xmlns:p14="http://schemas.microsoft.com/office/powerpoint/2010/main" val="2242892628"/>
              </p:ext>
            </p:extLst>
          </p:nvPr>
        </p:nvGraphicFramePr>
        <p:xfrm>
          <a:off x="653176" y="1752600"/>
          <a:ext cx="10885648" cy="2090334"/>
        </p:xfrm>
        <a:graphic>
          <a:graphicData uri="http://schemas.openxmlformats.org/drawingml/2006/table">
            <a:tbl>
              <a:tblPr firstRow="1" bandRow="1">
                <a:tableStyleId>{5C22544A-7EE6-4342-B048-85BDC9FD1C3A}</a:tableStyleId>
              </a:tblPr>
              <a:tblGrid>
                <a:gridCol w="4138735">
                  <a:extLst>
                    <a:ext uri="{9D8B030D-6E8A-4147-A177-3AD203B41FA5}">
                      <a16:colId xmlns:a16="http://schemas.microsoft.com/office/drawing/2014/main" val="374147597"/>
                    </a:ext>
                  </a:extLst>
                </a:gridCol>
                <a:gridCol w="2248971">
                  <a:extLst>
                    <a:ext uri="{9D8B030D-6E8A-4147-A177-3AD203B41FA5}">
                      <a16:colId xmlns:a16="http://schemas.microsoft.com/office/drawing/2014/main" val="2389508020"/>
                    </a:ext>
                  </a:extLst>
                </a:gridCol>
                <a:gridCol w="2248971">
                  <a:extLst>
                    <a:ext uri="{9D8B030D-6E8A-4147-A177-3AD203B41FA5}">
                      <a16:colId xmlns:a16="http://schemas.microsoft.com/office/drawing/2014/main" val="1943143829"/>
                    </a:ext>
                  </a:extLst>
                </a:gridCol>
                <a:gridCol w="2248971">
                  <a:extLst>
                    <a:ext uri="{9D8B030D-6E8A-4147-A177-3AD203B41FA5}">
                      <a16:colId xmlns:a16="http://schemas.microsoft.com/office/drawing/2014/main" val="2671581080"/>
                    </a:ext>
                  </a:extLst>
                </a:gridCol>
              </a:tblGrid>
              <a:tr h="633687">
                <a:tc>
                  <a:txBody>
                    <a:bodyPr/>
                    <a:lstStyle/>
                    <a:p>
                      <a:pPr algn="r"/>
                      <a:endParaRPr lang="en-US" sz="2400" dirty="0"/>
                    </a:p>
                  </a:txBody>
                  <a:tcPr anchor="ctr">
                    <a:solidFill>
                      <a:srgbClr val="489EB6"/>
                    </a:solidFill>
                  </a:tcPr>
                </a:tc>
                <a:tc>
                  <a:txBody>
                    <a:bodyPr/>
                    <a:lstStyle/>
                    <a:p>
                      <a:pPr algn="ctr"/>
                      <a:r>
                        <a:rPr lang="en-US" sz="2400" dirty="0"/>
                        <a:t>Fiscal 2008</a:t>
                      </a:r>
                    </a:p>
                  </a:txBody>
                  <a:tcPr anchor="ctr">
                    <a:solidFill>
                      <a:srgbClr val="489EB6"/>
                    </a:solidFill>
                  </a:tcPr>
                </a:tc>
                <a:tc>
                  <a:txBody>
                    <a:bodyPr/>
                    <a:lstStyle/>
                    <a:p>
                      <a:pPr algn="ctr"/>
                      <a:r>
                        <a:rPr lang="en-US" sz="2400" dirty="0"/>
                        <a:t>Fiscal 2025</a:t>
                      </a:r>
                    </a:p>
                  </a:txBody>
                  <a:tcPr anchor="ctr">
                    <a:solidFill>
                      <a:srgbClr val="489EB6"/>
                    </a:solidFill>
                  </a:tcPr>
                </a:tc>
                <a:tc>
                  <a:txBody>
                    <a:bodyPr/>
                    <a:lstStyle/>
                    <a:p>
                      <a:pPr algn="ctr"/>
                      <a:r>
                        <a:rPr lang="en-US" sz="2000" dirty="0"/>
                        <a:t>Percent Change</a:t>
                      </a:r>
                    </a:p>
                  </a:txBody>
                  <a:tcPr anchor="ctr">
                    <a:solidFill>
                      <a:srgbClr val="489EB6"/>
                    </a:solidFill>
                  </a:tcPr>
                </a:tc>
                <a:extLst>
                  <a:ext uri="{0D108BD9-81ED-4DB2-BD59-A6C34878D82A}">
                    <a16:rowId xmlns:a16="http://schemas.microsoft.com/office/drawing/2014/main" val="759829557"/>
                  </a:ext>
                </a:extLst>
              </a:tr>
              <a:tr h="633687">
                <a:tc>
                  <a:txBody>
                    <a:bodyPr/>
                    <a:lstStyle/>
                    <a:p>
                      <a:pPr algn="l"/>
                      <a:r>
                        <a:rPr lang="en-US" sz="2400" dirty="0"/>
                        <a:t>Appropriated State FTEs</a:t>
                      </a:r>
                    </a:p>
                  </a:txBody>
                  <a:tcPr anchor="ctr">
                    <a:solidFill>
                      <a:srgbClr val="D8DDE0"/>
                    </a:solidFill>
                  </a:tcPr>
                </a:tc>
                <a:tc>
                  <a:txBody>
                    <a:bodyPr/>
                    <a:lstStyle/>
                    <a:p>
                      <a:pPr algn="ctr"/>
                      <a:r>
                        <a:rPr lang="en-US" sz="2400" dirty="0"/>
                        <a:t>232,138</a:t>
                      </a:r>
                    </a:p>
                  </a:txBody>
                  <a:tcPr anchor="ctr">
                    <a:solidFill>
                      <a:srgbClr val="D8DDE0"/>
                    </a:solidFill>
                  </a:tcPr>
                </a:tc>
                <a:tc>
                  <a:txBody>
                    <a:bodyPr/>
                    <a:lstStyle/>
                    <a:p>
                      <a:pPr algn="ctr"/>
                      <a:r>
                        <a:rPr lang="en-US" sz="2400" dirty="0"/>
                        <a:t>224,524</a:t>
                      </a:r>
                    </a:p>
                  </a:txBody>
                  <a:tcPr anchor="ctr">
                    <a:solidFill>
                      <a:srgbClr val="D8DDE0"/>
                    </a:solidFill>
                  </a:tcPr>
                </a:tc>
                <a:tc>
                  <a:txBody>
                    <a:bodyPr/>
                    <a:lstStyle/>
                    <a:p>
                      <a:pPr algn="ctr"/>
                      <a:r>
                        <a:rPr lang="en-US" sz="2000" dirty="0"/>
                        <a:t>-3.3%</a:t>
                      </a:r>
                    </a:p>
                  </a:txBody>
                  <a:tcPr anchor="ctr">
                    <a:solidFill>
                      <a:srgbClr val="D8DDE0"/>
                    </a:solidFill>
                  </a:tcPr>
                </a:tc>
                <a:extLst>
                  <a:ext uri="{0D108BD9-81ED-4DB2-BD59-A6C34878D82A}">
                    <a16:rowId xmlns:a16="http://schemas.microsoft.com/office/drawing/2014/main" val="2670100828"/>
                  </a:ext>
                </a:extLst>
              </a:tr>
              <a:tr h="633687">
                <a:tc>
                  <a:txBody>
                    <a:bodyPr/>
                    <a:lstStyle/>
                    <a:p>
                      <a:pPr algn="l"/>
                      <a:r>
                        <a:rPr lang="en-US" sz="2400" dirty="0"/>
                        <a:t>Economic Stabilization Fund Ending Balance</a:t>
                      </a:r>
                    </a:p>
                  </a:txBody>
                  <a:tcPr anchor="ctr">
                    <a:solidFill>
                      <a:schemeClr val="bg1">
                        <a:lumMod val="95000"/>
                      </a:schemeClr>
                    </a:solidFill>
                  </a:tcPr>
                </a:tc>
                <a:tc>
                  <a:txBody>
                    <a:bodyPr/>
                    <a:lstStyle/>
                    <a:p>
                      <a:pPr algn="ctr"/>
                      <a:r>
                        <a:rPr lang="en-US" sz="2400" dirty="0"/>
                        <a:t>$4.36 billion</a:t>
                      </a:r>
                    </a:p>
                  </a:txBody>
                  <a:tcPr anchor="ctr">
                    <a:solidFill>
                      <a:schemeClr val="bg1">
                        <a:lumMod val="95000"/>
                      </a:schemeClr>
                    </a:solidFill>
                  </a:tcPr>
                </a:tc>
                <a:tc>
                  <a:txBody>
                    <a:bodyPr/>
                    <a:lstStyle/>
                    <a:p>
                      <a:pPr algn="ctr"/>
                      <a:r>
                        <a:rPr lang="en-US" sz="2400" dirty="0"/>
                        <a:t>$24.84 billion</a:t>
                      </a:r>
                    </a:p>
                  </a:txBody>
                  <a:tcPr anchor="ctr">
                    <a:solidFill>
                      <a:schemeClr val="bg1">
                        <a:lumMod val="95000"/>
                      </a:schemeClr>
                    </a:solidFill>
                  </a:tcPr>
                </a:tc>
                <a:tc>
                  <a:txBody>
                    <a:bodyPr/>
                    <a:lstStyle/>
                    <a:p>
                      <a:pPr algn="ctr"/>
                      <a:r>
                        <a:rPr lang="en-US" sz="2000" dirty="0"/>
                        <a:t>470.4%</a:t>
                      </a:r>
                    </a:p>
                  </a:txBody>
                  <a:tcPr anchor="ctr">
                    <a:solidFill>
                      <a:schemeClr val="bg1">
                        <a:lumMod val="95000"/>
                      </a:schemeClr>
                    </a:solidFill>
                  </a:tcPr>
                </a:tc>
                <a:extLst>
                  <a:ext uri="{0D108BD9-81ED-4DB2-BD59-A6C34878D82A}">
                    <a16:rowId xmlns:a16="http://schemas.microsoft.com/office/drawing/2014/main" val="44891553"/>
                  </a:ext>
                </a:extLst>
              </a:tr>
            </a:tbl>
          </a:graphicData>
        </a:graphic>
      </p:graphicFrame>
      <p:graphicFrame>
        <p:nvGraphicFramePr>
          <p:cNvPr id="4" name="Table 3">
            <a:extLst>
              <a:ext uri="{FF2B5EF4-FFF2-40B4-BE49-F238E27FC236}">
                <a16:creationId xmlns:a16="http://schemas.microsoft.com/office/drawing/2014/main" id="{6D322919-7069-A255-765F-DE64D4F6AE66}"/>
              </a:ext>
            </a:extLst>
          </p:cNvPr>
          <p:cNvGraphicFramePr>
            <a:graphicFrameLocks noGrp="1"/>
          </p:cNvGraphicFramePr>
          <p:nvPr>
            <p:extLst>
              <p:ext uri="{D42A27DB-BD31-4B8C-83A1-F6EECF244321}">
                <p14:modId xmlns:p14="http://schemas.microsoft.com/office/powerpoint/2010/main" val="838250182"/>
              </p:ext>
            </p:extLst>
          </p:nvPr>
        </p:nvGraphicFramePr>
        <p:xfrm>
          <a:off x="653176" y="4077157"/>
          <a:ext cx="10885648" cy="2090334"/>
        </p:xfrm>
        <a:graphic>
          <a:graphicData uri="http://schemas.openxmlformats.org/drawingml/2006/table">
            <a:tbl>
              <a:tblPr firstRow="1" bandRow="1">
                <a:tableStyleId>{5C22544A-7EE6-4342-B048-85BDC9FD1C3A}</a:tableStyleId>
              </a:tblPr>
              <a:tblGrid>
                <a:gridCol w="4138735">
                  <a:extLst>
                    <a:ext uri="{9D8B030D-6E8A-4147-A177-3AD203B41FA5}">
                      <a16:colId xmlns:a16="http://schemas.microsoft.com/office/drawing/2014/main" val="374147597"/>
                    </a:ext>
                  </a:extLst>
                </a:gridCol>
                <a:gridCol w="2248971">
                  <a:extLst>
                    <a:ext uri="{9D8B030D-6E8A-4147-A177-3AD203B41FA5}">
                      <a16:colId xmlns:a16="http://schemas.microsoft.com/office/drawing/2014/main" val="2389508020"/>
                    </a:ext>
                  </a:extLst>
                </a:gridCol>
                <a:gridCol w="2248971">
                  <a:extLst>
                    <a:ext uri="{9D8B030D-6E8A-4147-A177-3AD203B41FA5}">
                      <a16:colId xmlns:a16="http://schemas.microsoft.com/office/drawing/2014/main" val="1943143829"/>
                    </a:ext>
                  </a:extLst>
                </a:gridCol>
                <a:gridCol w="2248971">
                  <a:extLst>
                    <a:ext uri="{9D8B030D-6E8A-4147-A177-3AD203B41FA5}">
                      <a16:colId xmlns:a16="http://schemas.microsoft.com/office/drawing/2014/main" val="2671581080"/>
                    </a:ext>
                  </a:extLst>
                </a:gridCol>
              </a:tblGrid>
              <a:tr h="696778">
                <a:tc>
                  <a:txBody>
                    <a:bodyPr/>
                    <a:lstStyle/>
                    <a:p>
                      <a:pPr algn="r"/>
                      <a:endParaRPr lang="en-US" sz="2400" dirty="0"/>
                    </a:p>
                  </a:txBody>
                  <a:tcPr anchor="ctr">
                    <a:solidFill>
                      <a:srgbClr val="489EB6"/>
                    </a:solidFill>
                  </a:tcPr>
                </a:tc>
                <a:tc>
                  <a:txBody>
                    <a:bodyPr/>
                    <a:lstStyle/>
                    <a:p>
                      <a:pPr algn="ctr"/>
                      <a:r>
                        <a:rPr lang="en-US" sz="2400" dirty="0"/>
                        <a:t>Fiscal 2008-09</a:t>
                      </a:r>
                    </a:p>
                  </a:txBody>
                  <a:tcPr anchor="ctr">
                    <a:solidFill>
                      <a:srgbClr val="489EB6"/>
                    </a:solidFill>
                  </a:tcPr>
                </a:tc>
                <a:tc>
                  <a:txBody>
                    <a:bodyPr/>
                    <a:lstStyle/>
                    <a:p>
                      <a:pPr algn="ctr"/>
                      <a:r>
                        <a:rPr lang="en-US" sz="2400" dirty="0"/>
                        <a:t>Fiscal 2026-27*</a:t>
                      </a:r>
                    </a:p>
                  </a:txBody>
                  <a:tcPr anchor="ctr">
                    <a:solidFill>
                      <a:srgbClr val="489EB6"/>
                    </a:solidFill>
                  </a:tcPr>
                </a:tc>
                <a:tc>
                  <a:txBody>
                    <a:bodyPr/>
                    <a:lstStyle/>
                    <a:p>
                      <a:pPr algn="ctr"/>
                      <a:r>
                        <a:rPr lang="en-US" sz="2000" dirty="0"/>
                        <a:t>Percent Change</a:t>
                      </a:r>
                    </a:p>
                  </a:txBody>
                  <a:tcPr anchor="ctr">
                    <a:solidFill>
                      <a:srgbClr val="489EB6"/>
                    </a:solidFill>
                  </a:tcPr>
                </a:tc>
                <a:extLst>
                  <a:ext uri="{0D108BD9-81ED-4DB2-BD59-A6C34878D82A}">
                    <a16:rowId xmlns:a16="http://schemas.microsoft.com/office/drawing/2014/main" val="759829557"/>
                  </a:ext>
                </a:extLst>
              </a:tr>
              <a:tr h="696778">
                <a:tc>
                  <a:txBody>
                    <a:bodyPr/>
                    <a:lstStyle/>
                    <a:p>
                      <a:pPr algn="l"/>
                      <a:r>
                        <a:rPr lang="en-US" sz="2400" dirty="0"/>
                        <a:t>State Budget (All Funds)</a:t>
                      </a:r>
                    </a:p>
                  </a:txBody>
                  <a:tcPr anchor="ctr">
                    <a:solidFill>
                      <a:srgbClr val="D8DDE0"/>
                    </a:solidFill>
                  </a:tcPr>
                </a:tc>
                <a:tc>
                  <a:txBody>
                    <a:bodyPr/>
                    <a:lstStyle/>
                    <a:p>
                      <a:pPr algn="ctr"/>
                      <a:r>
                        <a:rPr lang="en-US" sz="2400" dirty="0"/>
                        <a:t>$167.79 billion</a:t>
                      </a:r>
                    </a:p>
                  </a:txBody>
                  <a:tcPr anchor="ctr">
                    <a:solidFill>
                      <a:srgbClr val="D8DDE0"/>
                    </a:solidFill>
                  </a:tcPr>
                </a:tc>
                <a:tc>
                  <a:txBody>
                    <a:bodyPr/>
                    <a:lstStyle/>
                    <a:p>
                      <a:pPr algn="ctr"/>
                      <a:r>
                        <a:rPr lang="en-US" sz="2400" dirty="0"/>
                        <a:t>$338.02 billion</a:t>
                      </a:r>
                    </a:p>
                  </a:txBody>
                  <a:tcPr anchor="ctr">
                    <a:solidFill>
                      <a:srgbClr val="D8DDE0"/>
                    </a:solidFill>
                  </a:tcPr>
                </a:tc>
                <a:tc>
                  <a:txBody>
                    <a:bodyPr/>
                    <a:lstStyle/>
                    <a:p>
                      <a:pPr algn="ctr"/>
                      <a:r>
                        <a:rPr lang="en-US" sz="2000" dirty="0"/>
                        <a:t>101.5%</a:t>
                      </a:r>
                    </a:p>
                  </a:txBody>
                  <a:tcPr anchor="ctr">
                    <a:solidFill>
                      <a:srgbClr val="D8DDE0"/>
                    </a:solidFill>
                  </a:tcPr>
                </a:tc>
                <a:extLst>
                  <a:ext uri="{0D108BD9-81ED-4DB2-BD59-A6C34878D82A}">
                    <a16:rowId xmlns:a16="http://schemas.microsoft.com/office/drawing/2014/main" val="2670100828"/>
                  </a:ext>
                </a:extLst>
              </a:tr>
              <a:tr h="696778">
                <a:tc>
                  <a:txBody>
                    <a:bodyPr/>
                    <a:lstStyle/>
                    <a:p>
                      <a:pPr algn="l"/>
                      <a:r>
                        <a:rPr lang="en-US" sz="2400" dirty="0"/>
                        <a:t>State Revenue (All Funds)</a:t>
                      </a:r>
                    </a:p>
                  </a:txBody>
                  <a:tcPr anchor="ctr">
                    <a:solidFill>
                      <a:schemeClr val="bg1">
                        <a:lumMod val="95000"/>
                      </a:schemeClr>
                    </a:solidFill>
                  </a:tcPr>
                </a:tc>
                <a:tc>
                  <a:txBody>
                    <a:bodyPr/>
                    <a:lstStyle/>
                    <a:p>
                      <a:pPr algn="ctr"/>
                      <a:r>
                        <a:rPr lang="en-US" sz="2400" dirty="0"/>
                        <a:t>$171.27 billion</a:t>
                      </a:r>
                    </a:p>
                  </a:txBody>
                  <a:tcPr anchor="ctr">
                    <a:solidFill>
                      <a:schemeClr val="bg1">
                        <a:lumMod val="95000"/>
                      </a:schemeClr>
                    </a:solidFill>
                  </a:tcPr>
                </a:tc>
                <a:tc>
                  <a:txBody>
                    <a:bodyPr/>
                    <a:lstStyle/>
                    <a:p>
                      <a:pPr algn="ctr"/>
                      <a:r>
                        <a:rPr lang="en-US" sz="2400" dirty="0"/>
                        <a:t>$354.92 billion</a:t>
                      </a:r>
                    </a:p>
                  </a:txBody>
                  <a:tcPr anchor="ctr">
                    <a:solidFill>
                      <a:schemeClr val="bg1">
                        <a:lumMod val="95000"/>
                      </a:schemeClr>
                    </a:solidFill>
                  </a:tcPr>
                </a:tc>
                <a:tc>
                  <a:txBody>
                    <a:bodyPr/>
                    <a:lstStyle/>
                    <a:p>
                      <a:pPr algn="ctr"/>
                      <a:r>
                        <a:rPr lang="en-US" sz="2000" dirty="0"/>
                        <a:t>107.2%</a:t>
                      </a:r>
                    </a:p>
                  </a:txBody>
                  <a:tcPr anchor="ctr">
                    <a:solidFill>
                      <a:schemeClr val="bg1">
                        <a:lumMod val="95000"/>
                      </a:schemeClr>
                    </a:solidFill>
                  </a:tcPr>
                </a:tc>
                <a:extLst>
                  <a:ext uri="{0D108BD9-81ED-4DB2-BD59-A6C34878D82A}">
                    <a16:rowId xmlns:a16="http://schemas.microsoft.com/office/drawing/2014/main" val="120139171"/>
                  </a:ext>
                </a:extLst>
              </a:tr>
            </a:tbl>
          </a:graphicData>
        </a:graphic>
      </p:graphicFrame>
      <p:sp>
        <p:nvSpPr>
          <p:cNvPr id="5" name="TextBox 4">
            <a:extLst>
              <a:ext uri="{FF2B5EF4-FFF2-40B4-BE49-F238E27FC236}">
                <a16:creationId xmlns:a16="http://schemas.microsoft.com/office/drawing/2014/main" id="{EF0FDF45-E5F5-AD17-8F84-838FE4B0C46D}"/>
              </a:ext>
            </a:extLst>
          </p:cNvPr>
          <p:cNvSpPr txBox="1"/>
          <p:nvPr/>
        </p:nvSpPr>
        <p:spPr>
          <a:xfrm>
            <a:off x="7268136" y="6167490"/>
            <a:ext cx="920445" cy="276999"/>
          </a:xfrm>
          <a:prstGeom prst="rect">
            <a:avLst/>
          </a:prstGeom>
          <a:noFill/>
        </p:spPr>
        <p:txBody>
          <a:bodyPr wrap="none" rtlCol="0">
            <a:spAutoFit/>
          </a:bodyPr>
          <a:lstStyle/>
          <a:p>
            <a:r>
              <a:rPr lang="en-US" sz="1200" dirty="0">
                <a:solidFill>
                  <a:schemeClr val="bg1">
                    <a:lumMod val="50000"/>
                  </a:schemeClr>
                </a:solidFill>
              </a:rPr>
              <a:t>* Estimated</a:t>
            </a:r>
          </a:p>
        </p:txBody>
      </p:sp>
    </p:spTree>
    <p:extLst>
      <p:ext uri="{BB962C8B-B14F-4D97-AF65-F5344CB8AC3E}">
        <p14:creationId xmlns:p14="http://schemas.microsoft.com/office/powerpoint/2010/main" val="8778453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47F4D-368D-521D-8587-868634CEAABA}"/>
              </a:ext>
            </a:extLst>
          </p:cNvPr>
          <p:cNvSpPr>
            <a:spLocks noGrp="1"/>
          </p:cNvSpPr>
          <p:nvPr>
            <p:ph type="title"/>
          </p:nvPr>
        </p:nvSpPr>
        <p:spPr>
          <a:xfrm>
            <a:off x="446749" y="430875"/>
            <a:ext cx="11745252" cy="762926"/>
          </a:xfrm>
        </p:spPr>
        <p:txBody>
          <a:bodyPr tIns="0" bIns="0" anchor="t">
            <a:noAutofit/>
          </a:bodyPr>
          <a:lstStyle/>
          <a:p>
            <a:pPr>
              <a:lnSpc>
                <a:spcPct val="125000"/>
              </a:lnSpc>
            </a:pPr>
            <a:r>
              <a:rPr lang="en-US" sz="4000" b="1" dirty="0">
                <a:solidFill>
                  <a:srgbClr val="489EB6"/>
                </a:solidFill>
                <a:latin typeface="Myriad Pro Light" panose="020B0403030403020204" pitchFamily="34" charset="0"/>
              </a:rPr>
              <a:t>Comptroller’s Office</a:t>
            </a:r>
            <a:endParaRPr lang="en-US" sz="4000" b="1" dirty="0">
              <a:solidFill>
                <a:srgbClr val="3D5563"/>
              </a:solidFill>
              <a:latin typeface="Myriad Pro Light" panose="020B0403030403020204" pitchFamily="34" charset="0"/>
            </a:endParaRPr>
          </a:p>
        </p:txBody>
      </p:sp>
      <p:sp>
        <p:nvSpPr>
          <p:cNvPr id="3" name="Content Placeholder 2">
            <a:extLst>
              <a:ext uri="{FF2B5EF4-FFF2-40B4-BE49-F238E27FC236}">
                <a16:creationId xmlns:a16="http://schemas.microsoft.com/office/drawing/2014/main" id="{E3818145-F98B-509A-8EE0-2B396B7FA81A}"/>
              </a:ext>
            </a:extLst>
          </p:cNvPr>
          <p:cNvSpPr>
            <a:spLocks noGrp="1"/>
          </p:cNvSpPr>
          <p:nvPr>
            <p:ph idx="1"/>
          </p:nvPr>
        </p:nvSpPr>
        <p:spPr>
          <a:xfrm>
            <a:off x="446750" y="1193801"/>
            <a:ext cx="11745250" cy="1117599"/>
          </a:xfrm>
        </p:spPr>
        <p:txBody>
          <a:bodyPr numCol="1"/>
          <a:lstStyle/>
          <a:p>
            <a:pPr marL="0" lvl="1" indent="0" defTabSz="931863">
              <a:spcBef>
                <a:spcPts val="1200"/>
              </a:spcBef>
              <a:buNone/>
            </a:pPr>
            <a:endParaRPr lang="en-US" sz="2000" dirty="0">
              <a:solidFill>
                <a:srgbClr val="3D5563"/>
              </a:solidFill>
              <a:latin typeface="Myriad Pro" panose="020B0503030403020204" pitchFamily="34" charset="0"/>
            </a:endParaRPr>
          </a:p>
        </p:txBody>
      </p:sp>
      <p:graphicFrame>
        <p:nvGraphicFramePr>
          <p:cNvPr id="6" name="Table 5">
            <a:extLst>
              <a:ext uri="{FF2B5EF4-FFF2-40B4-BE49-F238E27FC236}">
                <a16:creationId xmlns:a16="http://schemas.microsoft.com/office/drawing/2014/main" id="{CE9B005B-F59D-3F15-0812-DFEAA94DCE36}"/>
              </a:ext>
            </a:extLst>
          </p:cNvPr>
          <p:cNvGraphicFramePr>
            <a:graphicFrameLocks noGrp="1"/>
          </p:cNvGraphicFramePr>
          <p:nvPr>
            <p:extLst>
              <p:ext uri="{D42A27DB-BD31-4B8C-83A1-F6EECF244321}">
                <p14:modId xmlns:p14="http://schemas.microsoft.com/office/powerpoint/2010/main" val="2174193580"/>
              </p:ext>
            </p:extLst>
          </p:nvPr>
        </p:nvGraphicFramePr>
        <p:xfrm>
          <a:off x="1191802" y="1550828"/>
          <a:ext cx="9801544" cy="2534748"/>
        </p:xfrm>
        <a:graphic>
          <a:graphicData uri="http://schemas.openxmlformats.org/drawingml/2006/table">
            <a:tbl>
              <a:tblPr firstRow="1" bandRow="1">
                <a:tableStyleId>{5C22544A-7EE6-4342-B048-85BDC9FD1C3A}</a:tableStyleId>
              </a:tblPr>
              <a:tblGrid>
                <a:gridCol w="3726559">
                  <a:extLst>
                    <a:ext uri="{9D8B030D-6E8A-4147-A177-3AD203B41FA5}">
                      <a16:colId xmlns:a16="http://schemas.microsoft.com/office/drawing/2014/main" val="374147597"/>
                    </a:ext>
                  </a:extLst>
                </a:gridCol>
                <a:gridCol w="2024995">
                  <a:extLst>
                    <a:ext uri="{9D8B030D-6E8A-4147-A177-3AD203B41FA5}">
                      <a16:colId xmlns:a16="http://schemas.microsoft.com/office/drawing/2014/main" val="2389508020"/>
                    </a:ext>
                  </a:extLst>
                </a:gridCol>
                <a:gridCol w="2024995">
                  <a:extLst>
                    <a:ext uri="{9D8B030D-6E8A-4147-A177-3AD203B41FA5}">
                      <a16:colId xmlns:a16="http://schemas.microsoft.com/office/drawing/2014/main" val="1943143829"/>
                    </a:ext>
                  </a:extLst>
                </a:gridCol>
                <a:gridCol w="2024995">
                  <a:extLst>
                    <a:ext uri="{9D8B030D-6E8A-4147-A177-3AD203B41FA5}">
                      <a16:colId xmlns:a16="http://schemas.microsoft.com/office/drawing/2014/main" val="2503050316"/>
                    </a:ext>
                  </a:extLst>
                </a:gridCol>
              </a:tblGrid>
              <a:tr h="633687">
                <a:tc>
                  <a:txBody>
                    <a:bodyPr/>
                    <a:lstStyle/>
                    <a:p>
                      <a:pPr algn="l"/>
                      <a:endParaRPr lang="en-US" sz="2400" dirty="0"/>
                    </a:p>
                  </a:txBody>
                  <a:tcPr anchor="ctr">
                    <a:solidFill>
                      <a:srgbClr val="489EB6"/>
                    </a:solidFill>
                  </a:tcPr>
                </a:tc>
                <a:tc>
                  <a:txBody>
                    <a:bodyPr/>
                    <a:lstStyle/>
                    <a:p>
                      <a:pPr algn="ctr"/>
                      <a:r>
                        <a:rPr lang="en-US" sz="2400" dirty="0"/>
                        <a:t>Fiscal 2008</a:t>
                      </a:r>
                    </a:p>
                  </a:txBody>
                  <a:tcPr anchor="ctr">
                    <a:solidFill>
                      <a:srgbClr val="489EB6"/>
                    </a:solidFill>
                  </a:tcPr>
                </a:tc>
                <a:tc>
                  <a:txBody>
                    <a:bodyPr/>
                    <a:lstStyle/>
                    <a:p>
                      <a:pPr algn="ctr"/>
                      <a:r>
                        <a:rPr lang="en-US" sz="2400" dirty="0"/>
                        <a:t>Fiscal 2025</a:t>
                      </a:r>
                    </a:p>
                  </a:txBody>
                  <a:tcPr anchor="ctr">
                    <a:solidFill>
                      <a:srgbClr val="489EB6"/>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t>Percent Change</a:t>
                      </a:r>
                    </a:p>
                  </a:txBody>
                  <a:tcPr anchor="ctr">
                    <a:solidFill>
                      <a:srgbClr val="489EB6"/>
                    </a:solidFill>
                  </a:tcPr>
                </a:tc>
                <a:extLst>
                  <a:ext uri="{0D108BD9-81ED-4DB2-BD59-A6C34878D82A}">
                    <a16:rowId xmlns:a16="http://schemas.microsoft.com/office/drawing/2014/main" val="759829557"/>
                  </a:ext>
                </a:extLst>
              </a:tr>
              <a:tr h="633687">
                <a:tc>
                  <a:txBody>
                    <a:bodyPr/>
                    <a:lstStyle/>
                    <a:p>
                      <a:pPr algn="l"/>
                      <a:r>
                        <a:rPr lang="en-US" sz="2400" dirty="0"/>
                        <a:t>Appropriated CPA FTEs</a:t>
                      </a:r>
                    </a:p>
                  </a:txBody>
                  <a:tcPr anchor="ctr">
                    <a:solidFill>
                      <a:srgbClr val="D8DDE0"/>
                    </a:solidFill>
                  </a:tcPr>
                </a:tc>
                <a:tc>
                  <a:txBody>
                    <a:bodyPr/>
                    <a:lstStyle/>
                    <a:p>
                      <a:pPr algn="ctr"/>
                      <a:r>
                        <a:rPr lang="en-US" sz="2400" dirty="0"/>
                        <a:t>2,688</a:t>
                      </a:r>
                    </a:p>
                  </a:txBody>
                  <a:tcPr anchor="ctr">
                    <a:solidFill>
                      <a:srgbClr val="D8DDE0"/>
                    </a:solidFill>
                  </a:tcPr>
                </a:tc>
                <a:tc>
                  <a:txBody>
                    <a:bodyPr/>
                    <a:lstStyle/>
                    <a:p>
                      <a:pPr algn="ctr"/>
                      <a:r>
                        <a:rPr lang="en-US" sz="2400" dirty="0"/>
                        <a:t>2,966</a:t>
                      </a:r>
                    </a:p>
                  </a:txBody>
                  <a:tcPr anchor="ctr">
                    <a:solidFill>
                      <a:srgbClr val="D8DDE0"/>
                    </a:solidFill>
                  </a:tcPr>
                </a:tc>
                <a:tc>
                  <a:txBody>
                    <a:bodyPr/>
                    <a:lstStyle/>
                    <a:p>
                      <a:pPr algn="ctr"/>
                      <a:r>
                        <a:rPr lang="en-US" sz="2000" dirty="0"/>
                        <a:t>10.3%</a:t>
                      </a:r>
                    </a:p>
                  </a:txBody>
                  <a:tcPr anchor="ctr">
                    <a:solidFill>
                      <a:srgbClr val="D8DDE0"/>
                    </a:solidFill>
                  </a:tcPr>
                </a:tc>
                <a:extLst>
                  <a:ext uri="{0D108BD9-81ED-4DB2-BD59-A6C34878D82A}">
                    <a16:rowId xmlns:a16="http://schemas.microsoft.com/office/drawing/2014/main" val="2670100828"/>
                  </a:ext>
                </a:extLst>
              </a:tr>
              <a:tr h="633687">
                <a:tc>
                  <a:txBody>
                    <a:bodyPr/>
                    <a:lstStyle/>
                    <a:p>
                      <a:pPr algn="l"/>
                      <a:r>
                        <a:rPr lang="en-US" sz="2400" dirty="0"/>
                        <a:t>Number of CPA Divisions</a:t>
                      </a:r>
                      <a:endParaRPr lang="en-US" sz="1800" dirty="0"/>
                    </a:p>
                  </a:txBody>
                  <a:tcPr anchor="ctr">
                    <a:solidFill>
                      <a:schemeClr val="bg1">
                        <a:lumMod val="95000"/>
                      </a:schemeClr>
                    </a:solidFill>
                  </a:tcPr>
                </a:tc>
                <a:tc>
                  <a:txBody>
                    <a:bodyPr/>
                    <a:lstStyle/>
                    <a:p>
                      <a:pPr algn="ctr"/>
                      <a:r>
                        <a:rPr lang="en-US" sz="2400" dirty="0"/>
                        <a:t>18</a:t>
                      </a:r>
                    </a:p>
                  </a:txBody>
                  <a:tcPr anchor="ctr">
                    <a:solidFill>
                      <a:schemeClr val="bg1">
                        <a:lumMod val="95000"/>
                      </a:schemeClr>
                    </a:solidFill>
                  </a:tcPr>
                </a:tc>
                <a:tc>
                  <a:txBody>
                    <a:bodyPr/>
                    <a:lstStyle/>
                    <a:p>
                      <a:pPr algn="ctr"/>
                      <a:r>
                        <a:rPr lang="en-US" sz="2400" dirty="0"/>
                        <a:t>26</a:t>
                      </a:r>
                    </a:p>
                  </a:txBody>
                  <a:tcPr anchor="ctr">
                    <a:solidFill>
                      <a:schemeClr val="bg1">
                        <a:lumMod val="95000"/>
                      </a:schemeClr>
                    </a:solidFill>
                  </a:tcPr>
                </a:tc>
                <a:tc>
                  <a:txBody>
                    <a:bodyPr/>
                    <a:lstStyle/>
                    <a:p>
                      <a:pPr algn="ctr"/>
                      <a:r>
                        <a:rPr lang="en-US" sz="2000" dirty="0"/>
                        <a:t>44.4%</a:t>
                      </a:r>
                    </a:p>
                  </a:txBody>
                  <a:tcPr anchor="ctr">
                    <a:solidFill>
                      <a:schemeClr val="bg1">
                        <a:lumMod val="95000"/>
                      </a:schemeClr>
                    </a:solidFill>
                  </a:tcPr>
                </a:tc>
                <a:extLst>
                  <a:ext uri="{0D108BD9-81ED-4DB2-BD59-A6C34878D82A}">
                    <a16:rowId xmlns:a16="http://schemas.microsoft.com/office/drawing/2014/main" val="120139171"/>
                  </a:ext>
                </a:extLst>
              </a:tr>
              <a:tr h="633687">
                <a:tc>
                  <a:txBody>
                    <a:bodyPr/>
                    <a:lstStyle/>
                    <a:p>
                      <a:pPr algn="l"/>
                      <a:r>
                        <a:rPr lang="en-US" sz="2400" dirty="0"/>
                        <a:t>Programs Managed by CPA*</a:t>
                      </a:r>
                    </a:p>
                  </a:txBody>
                  <a:tcPr anchor="ctr">
                    <a:solidFill>
                      <a:srgbClr val="D8DDE0"/>
                    </a:solidFill>
                  </a:tcPr>
                </a:tc>
                <a:tc>
                  <a:txBody>
                    <a:bodyPr/>
                    <a:lstStyle/>
                    <a:p>
                      <a:pPr algn="ctr"/>
                      <a:r>
                        <a:rPr lang="en-US" sz="2400" dirty="0"/>
                        <a:t>30</a:t>
                      </a:r>
                    </a:p>
                  </a:txBody>
                  <a:tcPr anchor="ctr">
                    <a:solidFill>
                      <a:srgbClr val="D8DDE0"/>
                    </a:solidFill>
                  </a:tcPr>
                </a:tc>
                <a:tc>
                  <a:txBody>
                    <a:bodyPr/>
                    <a:lstStyle/>
                    <a:p>
                      <a:pPr algn="ctr"/>
                      <a:r>
                        <a:rPr lang="en-US" sz="2400" dirty="0"/>
                        <a:t>38</a:t>
                      </a:r>
                    </a:p>
                  </a:txBody>
                  <a:tcPr anchor="ctr">
                    <a:solidFill>
                      <a:srgbClr val="D8DDE0"/>
                    </a:solidFill>
                  </a:tcPr>
                </a:tc>
                <a:tc>
                  <a:txBody>
                    <a:bodyPr/>
                    <a:lstStyle/>
                    <a:p>
                      <a:pPr algn="ctr"/>
                      <a:r>
                        <a:rPr lang="en-US" sz="2000" dirty="0"/>
                        <a:t>26.7%</a:t>
                      </a:r>
                    </a:p>
                  </a:txBody>
                  <a:tcPr anchor="ctr">
                    <a:solidFill>
                      <a:srgbClr val="D8DDE0"/>
                    </a:solidFill>
                  </a:tcPr>
                </a:tc>
                <a:extLst>
                  <a:ext uri="{0D108BD9-81ED-4DB2-BD59-A6C34878D82A}">
                    <a16:rowId xmlns:a16="http://schemas.microsoft.com/office/drawing/2014/main" val="2984358051"/>
                  </a:ext>
                </a:extLst>
              </a:tr>
            </a:tbl>
          </a:graphicData>
        </a:graphic>
      </p:graphicFrame>
      <p:graphicFrame>
        <p:nvGraphicFramePr>
          <p:cNvPr id="4" name="Table 3">
            <a:extLst>
              <a:ext uri="{FF2B5EF4-FFF2-40B4-BE49-F238E27FC236}">
                <a16:creationId xmlns:a16="http://schemas.microsoft.com/office/drawing/2014/main" id="{550C64A1-0E6F-6AA4-CC30-7119A0F5A456}"/>
              </a:ext>
            </a:extLst>
          </p:cNvPr>
          <p:cNvGraphicFramePr>
            <a:graphicFrameLocks noGrp="1"/>
          </p:cNvGraphicFramePr>
          <p:nvPr>
            <p:extLst>
              <p:ext uri="{D42A27DB-BD31-4B8C-83A1-F6EECF244321}">
                <p14:modId xmlns:p14="http://schemas.microsoft.com/office/powerpoint/2010/main" val="580776139"/>
              </p:ext>
            </p:extLst>
          </p:nvPr>
        </p:nvGraphicFramePr>
        <p:xfrm>
          <a:off x="1191801" y="4442603"/>
          <a:ext cx="9801543" cy="1267374"/>
        </p:xfrm>
        <a:graphic>
          <a:graphicData uri="http://schemas.openxmlformats.org/drawingml/2006/table">
            <a:tbl>
              <a:tblPr firstRow="1" bandRow="1">
                <a:tableStyleId>{5C22544A-7EE6-4342-B048-85BDC9FD1C3A}</a:tableStyleId>
              </a:tblPr>
              <a:tblGrid>
                <a:gridCol w="3726558">
                  <a:extLst>
                    <a:ext uri="{9D8B030D-6E8A-4147-A177-3AD203B41FA5}">
                      <a16:colId xmlns:a16="http://schemas.microsoft.com/office/drawing/2014/main" val="374147597"/>
                    </a:ext>
                  </a:extLst>
                </a:gridCol>
                <a:gridCol w="2024995">
                  <a:extLst>
                    <a:ext uri="{9D8B030D-6E8A-4147-A177-3AD203B41FA5}">
                      <a16:colId xmlns:a16="http://schemas.microsoft.com/office/drawing/2014/main" val="2389508020"/>
                    </a:ext>
                  </a:extLst>
                </a:gridCol>
                <a:gridCol w="2024995">
                  <a:extLst>
                    <a:ext uri="{9D8B030D-6E8A-4147-A177-3AD203B41FA5}">
                      <a16:colId xmlns:a16="http://schemas.microsoft.com/office/drawing/2014/main" val="1943143829"/>
                    </a:ext>
                  </a:extLst>
                </a:gridCol>
                <a:gridCol w="2024995">
                  <a:extLst>
                    <a:ext uri="{9D8B030D-6E8A-4147-A177-3AD203B41FA5}">
                      <a16:colId xmlns:a16="http://schemas.microsoft.com/office/drawing/2014/main" val="3442924134"/>
                    </a:ext>
                  </a:extLst>
                </a:gridCol>
              </a:tblGrid>
              <a:tr h="633687">
                <a:tc>
                  <a:txBody>
                    <a:bodyPr/>
                    <a:lstStyle/>
                    <a:p>
                      <a:pPr algn="l"/>
                      <a:endParaRPr lang="en-US" sz="2400" dirty="0"/>
                    </a:p>
                  </a:txBody>
                  <a:tcPr anchor="ctr">
                    <a:solidFill>
                      <a:srgbClr val="489EB6"/>
                    </a:solidFill>
                  </a:tcPr>
                </a:tc>
                <a:tc>
                  <a:txBody>
                    <a:bodyPr/>
                    <a:lstStyle/>
                    <a:p>
                      <a:pPr algn="ctr"/>
                      <a:r>
                        <a:rPr lang="en-US" sz="2400" dirty="0"/>
                        <a:t>Fiscal 2008-09</a:t>
                      </a:r>
                    </a:p>
                  </a:txBody>
                  <a:tcPr anchor="ctr">
                    <a:solidFill>
                      <a:srgbClr val="489EB6"/>
                    </a:solidFill>
                  </a:tcPr>
                </a:tc>
                <a:tc>
                  <a:txBody>
                    <a:bodyPr/>
                    <a:lstStyle/>
                    <a:p>
                      <a:pPr algn="ctr"/>
                      <a:r>
                        <a:rPr lang="en-US" sz="2400" dirty="0"/>
                        <a:t>Fiscal 2026-27</a:t>
                      </a:r>
                    </a:p>
                  </a:txBody>
                  <a:tcPr anchor="ctr">
                    <a:solidFill>
                      <a:srgbClr val="489EB6"/>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t>Percent Change</a:t>
                      </a:r>
                    </a:p>
                  </a:txBody>
                  <a:tcPr anchor="ctr">
                    <a:solidFill>
                      <a:srgbClr val="489EB6"/>
                    </a:solidFill>
                  </a:tcPr>
                </a:tc>
                <a:extLst>
                  <a:ext uri="{0D108BD9-81ED-4DB2-BD59-A6C34878D82A}">
                    <a16:rowId xmlns:a16="http://schemas.microsoft.com/office/drawing/2014/main" val="759829557"/>
                  </a:ext>
                </a:extLst>
              </a:tr>
              <a:tr h="633687">
                <a:tc>
                  <a:txBody>
                    <a:bodyPr/>
                    <a:lstStyle/>
                    <a:p>
                      <a:pPr algn="l"/>
                      <a:r>
                        <a:rPr lang="en-US" sz="2400" dirty="0"/>
                        <a:t>CPA Budget*</a:t>
                      </a:r>
                    </a:p>
                  </a:txBody>
                  <a:tcPr anchor="ctr">
                    <a:solidFill>
                      <a:srgbClr val="D8DDE0"/>
                    </a:solidFill>
                  </a:tcPr>
                </a:tc>
                <a:tc>
                  <a:txBody>
                    <a:bodyPr/>
                    <a:lstStyle/>
                    <a:p>
                      <a:pPr algn="ctr"/>
                      <a:r>
                        <a:rPr lang="en-US" sz="2400" dirty="0"/>
                        <a:t>$965 million</a:t>
                      </a:r>
                    </a:p>
                  </a:txBody>
                  <a:tcPr anchor="ctr">
                    <a:solidFill>
                      <a:srgbClr val="D8DDE0"/>
                    </a:solidFill>
                  </a:tcPr>
                </a:tc>
                <a:tc>
                  <a:txBody>
                    <a:bodyPr/>
                    <a:lstStyle/>
                    <a:p>
                      <a:pPr algn="ctr"/>
                      <a:r>
                        <a:rPr lang="en-US" sz="2400" dirty="0"/>
                        <a:t>$6.21 billion</a:t>
                      </a:r>
                    </a:p>
                  </a:txBody>
                  <a:tcPr anchor="ctr">
                    <a:solidFill>
                      <a:srgbClr val="D8DDE0"/>
                    </a:solidFill>
                  </a:tcPr>
                </a:tc>
                <a:tc>
                  <a:txBody>
                    <a:bodyPr/>
                    <a:lstStyle/>
                    <a:p>
                      <a:pPr algn="ctr"/>
                      <a:r>
                        <a:rPr lang="en-US" sz="2000" dirty="0"/>
                        <a:t>544.2%</a:t>
                      </a:r>
                    </a:p>
                  </a:txBody>
                  <a:tcPr anchor="ctr">
                    <a:solidFill>
                      <a:srgbClr val="D8DDE0"/>
                    </a:solidFill>
                  </a:tcPr>
                </a:tc>
                <a:extLst>
                  <a:ext uri="{0D108BD9-81ED-4DB2-BD59-A6C34878D82A}">
                    <a16:rowId xmlns:a16="http://schemas.microsoft.com/office/drawing/2014/main" val="2670100828"/>
                  </a:ext>
                </a:extLst>
              </a:tr>
            </a:tbl>
          </a:graphicData>
        </a:graphic>
      </p:graphicFrame>
      <p:sp>
        <p:nvSpPr>
          <p:cNvPr id="5" name="TextBox 4">
            <a:extLst>
              <a:ext uri="{FF2B5EF4-FFF2-40B4-BE49-F238E27FC236}">
                <a16:creationId xmlns:a16="http://schemas.microsoft.com/office/drawing/2014/main" id="{FE31F2BB-EDDC-79D3-3333-E6A4942365A9}"/>
              </a:ext>
            </a:extLst>
          </p:cNvPr>
          <p:cNvSpPr txBox="1"/>
          <p:nvPr/>
        </p:nvSpPr>
        <p:spPr>
          <a:xfrm>
            <a:off x="1191801" y="5790005"/>
            <a:ext cx="7093545" cy="276999"/>
          </a:xfrm>
          <a:prstGeom prst="rect">
            <a:avLst/>
          </a:prstGeom>
          <a:noFill/>
        </p:spPr>
        <p:txBody>
          <a:bodyPr wrap="none" rtlCol="0">
            <a:spAutoFit/>
          </a:bodyPr>
          <a:lstStyle/>
          <a:p>
            <a:r>
              <a:rPr lang="en-US" sz="1200" dirty="0">
                <a:solidFill>
                  <a:schemeClr val="bg1">
                    <a:lumMod val="50000"/>
                  </a:schemeClr>
                </a:solidFill>
              </a:rPr>
              <a:t>* Includes appropriations to Comptroller of Public Accounts and Comptroller of Public Accounts-Fiscal Programs</a:t>
            </a:r>
          </a:p>
        </p:txBody>
      </p:sp>
    </p:spTree>
    <p:extLst>
      <p:ext uri="{BB962C8B-B14F-4D97-AF65-F5344CB8AC3E}">
        <p14:creationId xmlns:p14="http://schemas.microsoft.com/office/powerpoint/2010/main" val="39255473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A6540-27E2-2C64-6922-B2F8E2C5247A}"/>
            </a:ext>
          </a:extLst>
        </p:cNvPr>
        <p:cNvGrpSpPr/>
        <p:nvPr/>
      </p:nvGrpSpPr>
      <p:grpSpPr>
        <a:xfrm>
          <a:off x="0" y="0"/>
          <a:ext cx="0" cy="0"/>
          <a:chOff x="0" y="0"/>
          <a:chExt cx="0" cy="0"/>
        </a:xfrm>
      </p:grpSpPr>
      <p:pic>
        <p:nvPicPr>
          <p:cNvPr id="3" name="Graphic 2" descr="Venn diagram outline">
            <a:extLst>
              <a:ext uri="{FF2B5EF4-FFF2-40B4-BE49-F238E27FC236}">
                <a16:creationId xmlns:a16="http://schemas.microsoft.com/office/drawing/2014/main" id="{FB6DDE7A-B9E9-7188-97DA-DCA44FF83158}"/>
              </a:ext>
            </a:extLst>
          </p:cNvPr>
          <p:cNvPicPr>
            <a:picLocks noChangeAspect="1"/>
          </p:cNvPicPr>
          <p:nvPr/>
        </p:nvPicPr>
        <p:blipFill>
          <a:blip r:embed="rId2">
            <a:extLst>
              <a:ext uri="{96DAC541-7B7A-43D3-8B79-37D633B846F1}">
                <asvg:svgBlip xmlns:asvg="http://schemas.microsoft.com/office/drawing/2016/SVG/main" r:embed="rId3"/>
              </a:ext>
            </a:extLst>
          </a:blip>
          <a:srcRect l="7956" t="11221" r="7528" b="10370"/>
          <a:stretch/>
        </p:blipFill>
        <p:spPr>
          <a:xfrm>
            <a:off x="2486025" y="79915"/>
            <a:ext cx="7219949" cy="6698170"/>
          </a:xfrm>
          <a:prstGeom prst="rect">
            <a:avLst/>
          </a:prstGeom>
        </p:spPr>
      </p:pic>
      <p:pic>
        <p:nvPicPr>
          <p:cNvPr id="5" name="Graphic 4" descr="Circles with arrows with solid fill">
            <a:extLst>
              <a:ext uri="{FF2B5EF4-FFF2-40B4-BE49-F238E27FC236}">
                <a16:creationId xmlns:a16="http://schemas.microsoft.com/office/drawing/2014/main" id="{7C6B7E9F-04D4-8320-3542-2BE35559BCF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603709" y="3357561"/>
            <a:ext cx="1757363" cy="1757363"/>
          </a:xfrm>
          <a:prstGeom prst="rect">
            <a:avLst/>
          </a:prstGeom>
        </p:spPr>
      </p:pic>
      <p:pic>
        <p:nvPicPr>
          <p:cNvPr id="7" name="Picture 6">
            <a:extLst>
              <a:ext uri="{FF2B5EF4-FFF2-40B4-BE49-F238E27FC236}">
                <a16:creationId xmlns:a16="http://schemas.microsoft.com/office/drawing/2014/main" id="{6C6A88E1-AC8C-F11C-C221-F162552A2E90}"/>
              </a:ext>
            </a:extLst>
          </p:cNvPr>
          <p:cNvPicPr>
            <a:picLocks noChangeAspect="1"/>
          </p:cNvPicPr>
          <p:nvPr/>
        </p:nvPicPr>
        <p:blipFill>
          <a:blip r:embed="rId6"/>
          <a:srcRect l="12706" r="11110"/>
          <a:stretch/>
        </p:blipFill>
        <p:spPr>
          <a:xfrm>
            <a:off x="3609975" y="4056822"/>
            <a:ext cx="1283492" cy="1411524"/>
          </a:xfrm>
          <a:prstGeom prst="rect">
            <a:avLst/>
          </a:prstGeom>
        </p:spPr>
      </p:pic>
      <p:pic>
        <p:nvPicPr>
          <p:cNvPr id="9" name="Graphic 8" descr="Meeting outline">
            <a:extLst>
              <a:ext uri="{FF2B5EF4-FFF2-40B4-BE49-F238E27FC236}">
                <a16:creationId xmlns:a16="http://schemas.microsoft.com/office/drawing/2014/main" id="{C4C47E31-3780-EDB2-A8D5-113FB0225D3C}"/>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298535" y="4056822"/>
            <a:ext cx="1381125" cy="1381125"/>
          </a:xfrm>
          <a:prstGeom prst="rect">
            <a:avLst/>
          </a:prstGeom>
        </p:spPr>
      </p:pic>
      <p:pic>
        <p:nvPicPr>
          <p:cNvPr id="11" name="Picture 10">
            <a:extLst>
              <a:ext uri="{FF2B5EF4-FFF2-40B4-BE49-F238E27FC236}">
                <a16:creationId xmlns:a16="http://schemas.microsoft.com/office/drawing/2014/main" id="{3A1C92D7-B18B-A194-4345-099671C316B4}"/>
              </a:ext>
            </a:extLst>
          </p:cNvPr>
          <p:cNvPicPr>
            <a:picLocks noChangeAspect="1"/>
          </p:cNvPicPr>
          <p:nvPr/>
        </p:nvPicPr>
        <p:blipFill>
          <a:blip r:embed="rId9"/>
          <a:srcRect l="8900" t="8661" r="8898" b="4477"/>
          <a:stretch/>
        </p:blipFill>
        <p:spPr>
          <a:xfrm>
            <a:off x="5740652" y="3476625"/>
            <a:ext cx="660148" cy="627822"/>
          </a:xfrm>
          <a:prstGeom prst="rect">
            <a:avLst/>
          </a:prstGeom>
        </p:spPr>
      </p:pic>
      <p:pic>
        <p:nvPicPr>
          <p:cNvPr id="13" name="Picture 12">
            <a:extLst>
              <a:ext uri="{FF2B5EF4-FFF2-40B4-BE49-F238E27FC236}">
                <a16:creationId xmlns:a16="http://schemas.microsoft.com/office/drawing/2014/main" id="{8C671FB3-5618-7E3B-2481-7F6E8CFA1687}"/>
              </a:ext>
            </a:extLst>
          </p:cNvPr>
          <p:cNvPicPr>
            <a:picLocks noChangeAspect="1"/>
          </p:cNvPicPr>
          <p:nvPr/>
        </p:nvPicPr>
        <p:blipFill>
          <a:blip r:embed="rId10">
            <a:duotone>
              <a:prstClr val="black"/>
              <a:schemeClr val="accent6">
                <a:tint val="45000"/>
                <a:satMod val="400000"/>
              </a:schemeClr>
            </a:duotone>
          </a:blip>
          <a:stretch>
            <a:fillRect/>
          </a:stretch>
        </p:blipFill>
        <p:spPr>
          <a:xfrm>
            <a:off x="5295023" y="879607"/>
            <a:ext cx="1551405" cy="1411524"/>
          </a:xfrm>
          <a:prstGeom prst="rect">
            <a:avLst/>
          </a:prstGeom>
          <a:blipFill>
            <a:blip r:embed="rId11">
              <a:duotone>
                <a:prstClr val="black"/>
                <a:schemeClr val="accent6">
                  <a:tint val="45000"/>
                  <a:satMod val="400000"/>
                </a:schemeClr>
              </a:duotone>
            </a:blip>
            <a:tile tx="0" ty="0" sx="100000" sy="100000" flip="none" algn="tl"/>
          </a:blipFill>
          <a:effectLst>
            <a:outerShdw blurRad="50800" dist="50800" dir="5400000" algn="ctr" rotWithShape="0">
              <a:srgbClr val="00B050"/>
            </a:outerShdw>
            <a:reflection stA="97000" endPos="65000" dist="50800" dir="5400000" sy="-100000" algn="bl" rotWithShape="0"/>
          </a:effectLst>
        </p:spPr>
      </p:pic>
    </p:spTree>
    <p:extLst>
      <p:ext uri="{BB962C8B-B14F-4D97-AF65-F5344CB8AC3E}">
        <p14:creationId xmlns:p14="http://schemas.microsoft.com/office/powerpoint/2010/main" val="36621371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47F4D-368D-521D-8587-868634CEAABA}"/>
              </a:ext>
            </a:extLst>
          </p:cNvPr>
          <p:cNvSpPr>
            <a:spLocks noGrp="1"/>
          </p:cNvSpPr>
          <p:nvPr>
            <p:ph type="title"/>
          </p:nvPr>
        </p:nvSpPr>
        <p:spPr>
          <a:xfrm>
            <a:off x="446749" y="430875"/>
            <a:ext cx="11745252" cy="762926"/>
          </a:xfrm>
        </p:spPr>
        <p:txBody>
          <a:bodyPr tIns="0" bIns="0" anchor="t">
            <a:noAutofit/>
          </a:bodyPr>
          <a:lstStyle/>
          <a:p>
            <a:pPr>
              <a:lnSpc>
                <a:spcPct val="125000"/>
              </a:lnSpc>
            </a:pPr>
            <a:r>
              <a:rPr lang="en-US" sz="4000" b="1" dirty="0">
                <a:solidFill>
                  <a:srgbClr val="489EB6"/>
                </a:solidFill>
                <a:latin typeface="Myriad Pro Light" panose="020B0403030403020204" pitchFamily="34" charset="0"/>
              </a:rPr>
              <a:t>Changes in Processes – Fiscal 2008 to 2025</a:t>
            </a:r>
            <a:endParaRPr lang="en-US" sz="4000" b="1" dirty="0">
              <a:solidFill>
                <a:srgbClr val="3D5563"/>
              </a:solidFill>
              <a:latin typeface="Myriad Pro Light" panose="020B0403030403020204" pitchFamily="34" charset="0"/>
            </a:endParaRPr>
          </a:p>
        </p:txBody>
      </p:sp>
      <p:sp>
        <p:nvSpPr>
          <p:cNvPr id="3" name="Content Placeholder 2">
            <a:extLst>
              <a:ext uri="{FF2B5EF4-FFF2-40B4-BE49-F238E27FC236}">
                <a16:creationId xmlns:a16="http://schemas.microsoft.com/office/drawing/2014/main" id="{E3818145-F98B-509A-8EE0-2B396B7FA81A}"/>
              </a:ext>
            </a:extLst>
          </p:cNvPr>
          <p:cNvSpPr>
            <a:spLocks noGrp="1"/>
          </p:cNvSpPr>
          <p:nvPr>
            <p:ph idx="1"/>
          </p:nvPr>
        </p:nvSpPr>
        <p:spPr>
          <a:xfrm>
            <a:off x="446750" y="1193801"/>
            <a:ext cx="11745250" cy="1117599"/>
          </a:xfrm>
        </p:spPr>
        <p:txBody>
          <a:bodyPr numCol="2"/>
          <a:lstStyle/>
          <a:p>
            <a:pPr marL="0" lvl="1" indent="0">
              <a:spcBef>
                <a:spcPts val="1200"/>
              </a:spcBef>
              <a:buNone/>
            </a:pPr>
            <a:r>
              <a:rPr lang="en-US" sz="2000" b="1" dirty="0">
                <a:solidFill>
                  <a:srgbClr val="3D5563"/>
                </a:solidFill>
                <a:latin typeface="Myriad Pro" panose="020B0503030403020204" pitchFamily="34" charset="0"/>
              </a:rPr>
              <a:t>IT Division</a:t>
            </a:r>
            <a:r>
              <a:rPr lang="en-US" sz="2000" dirty="0">
                <a:solidFill>
                  <a:srgbClr val="3D5563"/>
                </a:solidFill>
                <a:latin typeface="Myriad Pro" panose="020B0503030403020204" pitchFamily="34" charset="0"/>
              </a:rPr>
              <a:t>, Texas Comptroller’s Office</a:t>
            </a:r>
          </a:p>
        </p:txBody>
      </p:sp>
      <p:sp>
        <p:nvSpPr>
          <p:cNvPr id="4" name="Rectangle 3">
            <a:extLst>
              <a:ext uri="{FF2B5EF4-FFF2-40B4-BE49-F238E27FC236}">
                <a16:creationId xmlns:a16="http://schemas.microsoft.com/office/drawing/2014/main" id="{AC0EA8F0-F024-383B-6DC4-79725B8620B7}"/>
              </a:ext>
            </a:extLst>
          </p:cNvPr>
          <p:cNvSpPr/>
          <p:nvPr/>
        </p:nvSpPr>
        <p:spPr>
          <a:xfrm>
            <a:off x="508000" y="1606062"/>
            <a:ext cx="11176000" cy="5122984"/>
          </a:xfrm>
          <a:prstGeom prst="rect">
            <a:avLst/>
          </a:prstGeom>
          <a:solidFill>
            <a:srgbClr val="3D5563">
              <a:alpha val="1993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ACA4F04D-6CBA-A389-B390-90E8AA4808F9}"/>
              </a:ext>
            </a:extLst>
          </p:cNvPr>
          <p:cNvSpPr txBox="1"/>
          <p:nvPr/>
        </p:nvSpPr>
        <p:spPr>
          <a:xfrm>
            <a:off x="508000" y="2311400"/>
            <a:ext cx="11176000" cy="338554"/>
          </a:xfrm>
          <a:prstGeom prst="rect">
            <a:avLst/>
          </a:prstGeom>
          <a:noFill/>
        </p:spPr>
        <p:txBody>
          <a:bodyPr wrap="square" rtlCol="0">
            <a:spAutoFit/>
          </a:bodyPr>
          <a:lstStyle/>
          <a:p>
            <a:endParaRPr lang="en-US" sz="1600" dirty="0">
              <a:latin typeface="Myriad Pro" panose="020B0503030403020204"/>
            </a:endParaRPr>
          </a:p>
        </p:txBody>
      </p:sp>
      <p:sp>
        <p:nvSpPr>
          <p:cNvPr id="6" name="TextBox 5">
            <a:extLst>
              <a:ext uri="{FF2B5EF4-FFF2-40B4-BE49-F238E27FC236}">
                <a16:creationId xmlns:a16="http://schemas.microsoft.com/office/drawing/2014/main" id="{2C6ED0FE-9CAA-6468-3E45-3B62BDCC7656}"/>
              </a:ext>
            </a:extLst>
          </p:cNvPr>
          <p:cNvSpPr txBox="1"/>
          <p:nvPr/>
        </p:nvSpPr>
        <p:spPr>
          <a:xfrm>
            <a:off x="507999" y="1606062"/>
            <a:ext cx="11176000" cy="4616648"/>
          </a:xfrm>
          <a:prstGeom prst="rect">
            <a:avLst/>
          </a:prstGeom>
          <a:noFill/>
        </p:spPr>
        <p:txBody>
          <a:bodyPr wrap="square" rtlCol="0">
            <a:spAutoFit/>
          </a:bodyPr>
          <a:lstStyle/>
          <a:p>
            <a:r>
              <a:rPr lang="en-US" sz="1400" b="1" dirty="0">
                <a:latin typeface="Myriad Pro" panose="020B0503030403020204"/>
              </a:rPr>
              <a:t>General Technology</a:t>
            </a:r>
          </a:p>
          <a:p>
            <a:pPr marL="285750" indent="-285750">
              <a:buFont typeface="Arial" panose="020B0604020202020204" pitchFamily="34" charset="0"/>
              <a:buChar char="•"/>
            </a:pPr>
            <a:r>
              <a:rPr lang="en-US" sz="1400" dirty="0">
                <a:latin typeface="Myriad Pro" panose="020B0503030403020204"/>
              </a:rPr>
              <a:t>CPA’s technology budget has nearly doubled since fiscal 2008</a:t>
            </a:r>
          </a:p>
          <a:p>
            <a:pPr marL="285750" indent="-285750">
              <a:buFont typeface="Arial" panose="020B0604020202020204" pitchFamily="34" charset="0"/>
              <a:buChar char="•"/>
            </a:pPr>
            <a:r>
              <a:rPr lang="en-US" sz="1400" dirty="0">
                <a:latin typeface="Myriad Pro" panose="020B0503030403020204"/>
              </a:rPr>
              <a:t>In fiscal 2008, almost all critical systems and/or data were on the mainframe. In the next couple of years, only core tax system will be on mainframe</a:t>
            </a:r>
          </a:p>
          <a:p>
            <a:pPr marL="285750" indent="-285750">
              <a:buFont typeface="Arial" panose="020B0604020202020204" pitchFamily="34" charset="0"/>
              <a:buChar char="•"/>
            </a:pPr>
            <a:r>
              <a:rPr lang="en-US" sz="1400" dirty="0">
                <a:latin typeface="Myriad Pro" panose="020B0503030403020204"/>
              </a:rPr>
              <a:t>Cloud services were not used in 2008. Now, about 25% of CPA’s technology budget goes to cloud services</a:t>
            </a:r>
          </a:p>
          <a:p>
            <a:pPr marL="285750" indent="-285750">
              <a:buFont typeface="Arial" panose="020B0604020202020204" pitchFamily="34" charset="0"/>
              <a:buChar char="•"/>
            </a:pPr>
            <a:endParaRPr lang="en-US" sz="1400" dirty="0">
              <a:latin typeface="Myriad Pro" panose="020B0503030403020204"/>
            </a:endParaRPr>
          </a:p>
          <a:p>
            <a:r>
              <a:rPr lang="en-US" sz="1400" b="1" dirty="0">
                <a:latin typeface="Myriad Pro" panose="020B0503030403020204"/>
              </a:rPr>
              <a:t>Computers and Connectivity</a:t>
            </a:r>
          </a:p>
          <a:p>
            <a:pPr marL="285750" indent="-285750">
              <a:buFont typeface="Arial" panose="020B0604020202020204" pitchFamily="34" charset="0"/>
              <a:buChar char="•"/>
            </a:pPr>
            <a:r>
              <a:rPr lang="en-US" sz="1400" dirty="0">
                <a:latin typeface="Myriad Pro" panose="020B0503030403020204"/>
              </a:rPr>
              <a:t>Moved toward using laptop computers in 2016 in anticipation of more telework</a:t>
            </a:r>
          </a:p>
          <a:p>
            <a:pPr marL="285750" indent="-285750">
              <a:buFont typeface="Arial" panose="020B0604020202020204" pitchFamily="34" charset="0"/>
              <a:buChar char="•"/>
            </a:pPr>
            <a:r>
              <a:rPr lang="en-US" sz="1400" dirty="0">
                <a:latin typeface="Myriad Pro" panose="020B0503030403020204"/>
              </a:rPr>
              <a:t>Expanded </a:t>
            </a:r>
            <a:r>
              <a:rPr lang="en-US" sz="1400" dirty="0" err="1">
                <a:latin typeface="Myriad Pro" panose="020B0503030403020204"/>
              </a:rPr>
              <a:t>WebEx</a:t>
            </a:r>
            <a:r>
              <a:rPr lang="en-US" sz="1400" dirty="0">
                <a:latin typeface="Myriad Pro" panose="020B0503030403020204"/>
              </a:rPr>
              <a:t> to the whole agency in 2019 to allow for remote and hybrid meetings. Started implementation of Microsoft Teams in January 2020</a:t>
            </a:r>
          </a:p>
          <a:p>
            <a:endParaRPr lang="en-US" sz="1400" dirty="0">
              <a:latin typeface="Myriad Pro" panose="020B0503030403020204"/>
            </a:endParaRPr>
          </a:p>
          <a:p>
            <a:r>
              <a:rPr lang="en-US" sz="1400" b="1" dirty="0">
                <a:latin typeface="Myriad Pro" panose="020B0503030403020204"/>
              </a:rPr>
              <a:t>Security </a:t>
            </a:r>
          </a:p>
          <a:p>
            <a:pPr marL="285750" indent="-285750">
              <a:buFont typeface="Arial" panose="020B0604020202020204" pitchFamily="34" charset="0"/>
              <a:buChar char="•"/>
            </a:pPr>
            <a:r>
              <a:rPr lang="en-US" sz="1400" dirty="0">
                <a:latin typeface="Myriad Pro" panose="020B0503030403020204"/>
              </a:rPr>
              <a:t>Information Security Officer position established in 2006, at that time data security received little funding and focus. Now, CPA has comprehensive security and privacy standards, robust training program, and automated security processes</a:t>
            </a:r>
          </a:p>
          <a:p>
            <a:pPr marL="285750" indent="-285750">
              <a:buFont typeface="Arial" panose="020B0604020202020204" pitchFamily="34" charset="0"/>
              <a:buChar char="•"/>
            </a:pPr>
            <a:endParaRPr lang="en-US" sz="1400" dirty="0">
              <a:latin typeface="Myriad Pro" panose="020B0503030403020204"/>
            </a:endParaRPr>
          </a:p>
          <a:p>
            <a:r>
              <a:rPr lang="en-US" sz="1400" b="1" dirty="0">
                <a:latin typeface="Myriad Pro" panose="020B0503030403020204"/>
              </a:rPr>
              <a:t>Tax Filing</a:t>
            </a:r>
          </a:p>
          <a:p>
            <a:pPr marL="285750" indent="-285750">
              <a:buFont typeface="Arial" panose="020B0604020202020204" pitchFamily="34" charset="0"/>
              <a:buChar char="•"/>
            </a:pPr>
            <a:r>
              <a:rPr lang="en-US" sz="1400" dirty="0">
                <a:latin typeface="Myriad Pro" panose="020B0503030403020204"/>
              </a:rPr>
              <a:t>In fiscal 2008, sales tax could be filed and paid online (75% of tax filings were received via paper); all other taxes and fees were paid via paper forms and checks.. Now, 95% of forms and payments are electronic, and an automated scanning process is used to read paper forms</a:t>
            </a:r>
          </a:p>
          <a:p>
            <a:pPr marL="285750" indent="-285750">
              <a:buFont typeface="Arial" panose="020B0604020202020204" pitchFamily="34" charset="0"/>
              <a:buChar char="•"/>
            </a:pPr>
            <a:endParaRPr lang="en-US" sz="1400" dirty="0">
              <a:latin typeface="Myriad Pro" panose="020B0503030403020204"/>
            </a:endParaRPr>
          </a:p>
          <a:p>
            <a:endParaRPr lang="en-US" sz="1400" dirty="0">
              <a:latin typeface="Myriad Pro" panose="020B0503030403020204"/>
            </a:endParaRPr>
          </a:p>
        </p:txBody>
      </p:sp>
    </p:spTree>
    <p:extLst>
      <p:ext uri="{BB962C8B-B14F-4D97-AF65-F5344CB8AC3E}">
        <p14:creationId xmlns:p14="http://schemas.microsoft.com/office/powerpoint/2010/main" val="1885685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5244</TotalTime>
  <Words>3575</Words>
  <Application>Microsoft Office PowerPoint</Application>
  <PresentationFormat>Widescreen</PresentationFormat>
  <Paragraphs>355</Paragraphs>
  <Slides>39</Slides>
  <Notes>33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39</vt:i4>
      </vt:variant>
    </vt:vector>
  </HeadingPairs>
  <TitlesOfParts>
    <vt:vector size="46" baseType="lpstr">
      <vt:lpstr>Aptos</vt:lpstr>
      <vt:lpstr>Arial</vt:lpstr>
      <vt:lpstr>Calibri</vt:lpstr>
      <vt:lpstr>Calibri Light</vt:lpstr>
      <vt:lpstr>Myriad Pro</vt:lpstr>
      <vt:lpstr>Myriad Pro Light</vt:lpstr>
      <vt:lpstr>Office Theme</vt:lpstr>
      <vt:lpstr>Adaptability and Evolvability of Leadership in State Government   TSABAA Mid-Winter Conference, December 2025   Tetyana Melnyk, Director, Revenue Estimating Division</vt:lpstr>
      <vt:lpstr>PowerPoint Presentation</vt:lpstr>
      <vt:lpstr>Definitions</vt:lpstr>
      <vt:lpstr>Constant Change State leaders face changes from:</vt:lpstr>
      <vt:lpstr>Texas Economy</vt:lpstr>
      <vt:lpstr>Texas State Government</vt:lpstr>
      <vt:lpstr>Comptroller’s Office</vt:lpstr>
      <vt:lpstr>PowerPoint Presentation</vt:lpstr>
      <vt:lpstr>Changes in Processes – Fiscal 2008 to 2025</vt:lpstr>
      <vt:lpstr>Changes in Processes – Fiscal 2008 to 2025</vt:lpstr>
      <vt:lpstr>Changes in Processes – Fiscal 2008 to 2025</vt:lpstr>
      <vt:lpstr>Adaptability vs. Evolvability</vt:lpstr>
      <vt:lpstr>Comparing Adaptability and Evolvability in State Government</vt:lpstr>
      <vt:lpstr>PowerPoint Presentation</vt:lpstr>
      <vt:lpstr>Governance &amp; Oversight of AI in Texas Government</vt:lpstr>
      <vt:lpstr>New Laws &amp; Rules — What’s Changing in 2025/2026</vt:lpstr>
      <vt:lpstr>Where Texas Agencies Are Already Using AI</vt:lpstr>
      <vt:lpstr>What It Means in Practice — Opportunities and Challenges</vt:lpstr>
      <vt:lpstr>What It Means in Practice — Opportunities and Challenges (continued)</vt:lpstr>
      <vt:lpstr>AI in the Comptroller’s Office</vt:lpstr>
      <vt:lpstr>What is Still Unclear or Evolving</vt:lpstr>
      <vt:lpstr>PowerPoint Presentation</vt:lpstr>
      <vt:lpstr>Adapting to Change  &amp;  Responding effectively to Change </vt:lpstr>
      <vt:lpstr>Stages of Transition - Ending</vt:lpstr>
      <vt:lpstr>Stages of Transition – Neutral Zone</vt:lpstr>
      <vt:lpstr>Stages of Transition – New Beginning</vt:lpstr>
      <vt:lpstr>Change is not easy…</vt:lpstr>
      <vt:lpstr>Why to Adapt</vt:lpstr>
      <vt:lpstr>Three Elements of Adaptability</vt:lpstr>
      <vt:lpstr>Cognitive Flexibility  indicates nimble and divergent thinking and ability to: </vt:lpstr>
      <vt:lpstr>Cognitive Flexibility  Ways to practice: </vt:lpstr>
      <vt:lpstr>Emotional Flexibility  comfortable with the process of transition and ability to: </vt:lpstr>
      <vt:lpstr>Emotional Flexibility Ways to practice: </vt:lpstr>
      <vt:lpstr>Dispositional Flexibility  operate from the place of optimism grounded in  realism and openness and able to: </vt:lpstr>
      <vt:lpstr>Dispositional  Flexibility Ways to practice: </vt:lpstr>
      <vt:lpstr>EvolvAbility</vt:lpstr>
      <vt:lpstr>The EVOLVE Framework A practical, proven model for navigating uncertainty and thriving through change</vt:lpstr>
      <vt:lpstr>Resources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Erica Sebree</dc:creator>
  <cp:lastModifiedBy>Tetyana Melnyk</cp:lastModifiedBy>
  <cp:revision>66</cp:revision>
  <cp:lastPrinted>2025-12-10T21:06:25Z</cp:lastPrinted>
  <dcterms:created xsi:type="dcterms:W3CDTF">2023-07-26T19:50:21Z</dcterms:created>
  <dcterms:modified xsi:type="dcterms:W3CDTF">2025-12-11T21:26:32Z</dcterms:modified>
</cp:coreProperties>
</file>