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Helvetica Now" panose="020B0604020202020204" charset="0"/>
      <p:regular r:id="rId12"/>
    </p:embeddedFont>
    <p:embeddedFont>
      <p:font typeface="Helvetica Now Italics" panose="020B0604020202020204" charset="0"/>
      <p:regular r:id="rId13"/>
    </p:embeddedFont>
    <p:embeddedFont>
      <p:font typeface="League Spartan" panose="020B0604020202020204" charset="0"/>
      <p:regular r:id="rId14"/>
    </p:embeddedFont>
    <p:embeddedFont>
      <p:font typeface="Poppins" panose="020B0502040204020203" pitchFamily="2" charset="0"/>
      <p:regular r:id="rId15"/>
    </p:embeddedFont>
    <p:embeddedFont>
      <p:font typeface="Poppins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11.12.2025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Doc to talk about potential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Talking Points:</a:t>
            </a:r>
          </a:p>
          <a:p>
            <a:endParaRPr lang="en-US"/>
          </a:p>
          <a:p>
            <a:r>
              <a:rPr lang="en-US"/>
              <a:t>This slide speaks to the mind:</a:t>
            </a:r>
          </a:p>
          <a:p>
            <a:endParaRPr lang="en-US"/>
          </a:p>
          <a:p>
            <a:r>
              <a:rPr lang="en-US"/>
              <a:t>Proven effectiveness: </a:t>
            </a:r>
          </a:p>
          <a:p>
            <a:endParaRPr lang="en-US"/>
          </a:p>
          <a:p>
            <a:r>
              <a:rPr lang="en-US"/>
              <a:t>Mentorship accelerates                     *Learning </a:t>
            </a:r>
          </a:p>
          <a:p>
            <a:r>
              <a:rPr lang="en-US"/>
              <a:t>*Reduces turnover</a:t>
            </a:r>
          </a:p>
          <a:p>
            <a:r>
              <a:rPr lang="en-US"/>
              <a:t>*And strengthens leadership pipelines.</a:t>
            </a:r>
          </a:p>
          <a:p>
            <a:endParaRPr lang="en-US"/>
          </a:p>
          <a:p>
            <a:r>
              <a:rPr lang="en-US"/>
              <a:t>Mutual benefit:</a:t>
            </a:r>
          </a:p>
          <a:p>
            <a:r>
              <a:rPr lang="en-US"/>
              <a:t>*Mentors sharpen their own skills </a:t>
            </a:r>
          </a:p>
          <a:p>
            <a:r>
              <a:rPr lang="en-US"/>
              <a:t>*Gain fresh perspectives </a:t>
            </a:r>
          </a:p>
          <a:p>
            <a:r>
              <a:rPr lang="en-US"/>
              <a:t>*And expand networks</a:t>
            </a:r>
          </a:p>
          <a:p>
            <a:endParaRPr lang="en-US"/>
          </a:p>
          <a:p>
            <a:r>
              <a:rPr lang="en-US"/>
              <a:t>*Mentorship strengthens agency culture </a:t>
            </a:r>
          </a:p>
          <a:p>
            <a:r>
              <a:rPr lang="en-US"/>
              <a:t>*And bridges generational gaps.</a:t>
            </a:r>
          </a:p>
          <a:p>
            <a:endParaRPr lang="en-US"/>
          </a:p>
          <a:p>
            <a:r>
              <a:rPr lang="en-US"/>
              <a:t>Pick up the story of Leyla and Marie.</a:t>
            </a:r>
          </a:p>
          <a:p>
            <a:endParaRPr lang="en-US"/>
          </a:p>
          <a:p>
            <a:r>
              <a:rPr lang="en-US"/>
              <a:t>One act of mentorship can change a life, a career, even a community.  It is the ripple effect. </a:t>
            </a:r>
          </a:p>
          <a:p>
            <a:endParaRPr lang="en-US"/>
          </a:p>
          <a:p>
            <a:r>
              <a:rPr lang="en-US"/>
              <a:t>Public service examples:</a:t>
            </a:r>
          </a:p>
          <a:p>
            <a:r>
              <a:rPr lang="en-US"/>
              <a:t>senior employees guiding new hires, veterans mentoring younger staff.</a:t>
            </a:r>
          </a:p>
          <a:p>
            <a:endParaRPr lang="en-US"/>
          </a:p>
          <a:p>
            <a:r>
              <a:rPr lang="en-US"/>
              <a:t>Quote:</a:t>
            </a:r>
          </a:p>
          <a:p>
            <a:endParaRPr lang="en-US"/>
          </a:p>
          <a:p>
            <a:r>
              <a:rPr lang="en-US"/>
              <a:t>"Mentorship is like planting trees—you may never sit in the shade, but others will."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Talking Points:</a:t>
            </a:r>
          </a:p>
          <a:p>
            <a:endParaRPr lang="en-US"/>
          </a:p>
          <a:p>
            <a:r>
              <a:rPr lang="en-US"/>
              <a:t>This slide speaks to the mind:</a:t>
            </a:r>
          </a:p>
          <a:p>
            <a:endParaRPr lang="en-US"/>
          </a:p>
          <a:p>
            <a:r>
              <a:rPr lang="en-US"/>
              <a:t>Proven effectiveness: </a:t>
            </a:r>
          </a:p>
          <a:p>
            <a:endParaRPr lang="en-US"/>
          </a:p>
          <a:p>
            <a:r>
              <a:rPr lang="en-US"/>
              <a:t>Mentorship accelerates                     *Learning </a:t>
            </a:r>
          </a:p>
          <a:p>
            <a:r>
              <a:rPr lang="en-US"/>
              <a:t>*Reduces turnover</a:t>
            </a:r>
          </a:p>
          <a:p>
            <a:r>
              <a:rPr lang="en-US"/>
              <a:t>*And strengthens leadership pipelines.</a:t>
            </a:r>
          </a:p>
          <a:p>
            <a:endParaRPr lang="en-US"/>
          </a:p>
          <a:p>
            <a:r>
              <a:rPr lang="en-US"/>
              <a:t>Mutual benefit:</a:t>
            </a:r>
          </a:p>
          <a:p>
            <a:r>
              <a:rPr lang="en-US"/>
              <a:t>*Mentors sharpen their own skills </a:t>
            </a:r>
          </a:p>
          <a:p>
            <a:r>
              <a:rPr lang="en-US"/>
              <a:t>*Gain fresh perspectives </a:t>
            </a:r>
          </a:p>
          <a:p>
            <a:r>
              <a:rPr lang="en-US"/>
              <a:t>*And expand networks</a:t>
            </a:r>
          </a:p>
          <a:p>
            <a:endParaRPr lang="en-US"/>
          </a:p>
          <a:p>
            <a:r>
              <a:rPr lang="en-US"/>
              <a:t>*Mentorship strengthens agency culture </a:t>
            </a:r>
          </a:p>
          <a:p>
            <a:r>
              <a:rPr lang="en-US"/>
              <a:t>*And bridges generational gaps.</a:t>
            </a:r>
          </a:p>
          <a:p>
            <a:endParaRPr lang="en-US"/>
          </a:p>
          <a:p>
            <a:r>
              <a:rPr lang="en-US"/>
              <a:t>Pick up the story of Leyla and Marie.</a:t>
            </a:r>
          </a:p>
          <a:p>
            <a:endParaRPr lang="en-US"/>
          </a:p>
          <a:p>
            <a:r>
              <a:rPr lang="en-US"/>
              <a:t>One act of mentorship can change a life, a career, even a community.  It is the ripple effect. </a:t>
            </a:r>
          </a:p>
          <a:p>
            <a:endParaRPr lang="en-US"/>
          </a:p>
          <a:p>
            <a:r>
              <a:rPr lang="en-US"/>
              <a:t>Public service examples:</a:t>
            </a:r>
          </a:p>
          <a:p>
            <a:r>
              <a:rPr lang="en-US"/>
              <a:t>senior employees guiding new hires, veterans mentoring younger staff.</a:t>
            </a:r>
          </a:p>
          <a:p>
            <a:endParaRPr lang="en-US"/>
          </a:p>
          <a:p>
            <a:r>
              <a:rPr lang="en-US"/>
              <a:t>Quote:</a:t>
            </a:r>
          </a:p>
          <a:p>
            <a:endParaRPr lang="en-US"/>
          </a:p>
          <a:p>
            <a:r>
              <a:rPr lang="en-US"/>
              <a:t>"Mentorship is like planting trees—you may never sit in the shade, but others will."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Talking Points:</a:t>
            </a:r>
          </a:p>
          <a:p>
            <a:endParaRPr lang="en-US"/>
          </a:p>
          <a:p>
            <a:r>
              <a:rPr lang="en-US"/>
              <a:t>This slide speaks to the mind:</a:t>
            </a:r>
          </a:p>
          <a:p>
            <a:endParaRPr lang="en-US"/>
          </a:p>
          <a:p>
            <a:r>
              <a:rPr lang="en-US"/>
              <a:t>Proven effectiveness: </a:t>
            </a:r>
          </a:p>
          <a:p>
            <a:endParaRPr lang="en-US"/>
          </a:p>
          <a:p>
            <a:r>
              <a:rPr lang="en-US"/>
              <a:t>Mentorship accelerates                     *Learning </a:t>
            </a:r>
          </a:p>
          <a:p>
            <a:r>
              <a:rPr lang="en-US"/>
              <a:t>*Reduces turnover</a:t>
            </a:r>
          </a:p>
          <a:p>
            <a:r>
              <a:rPr lang="en-US"/>
              <a:t>*And strengthens leadership pipelines.</a:t>
            </a:r>
          </a:p>
          <a:p>
            <a:endParaRPr lang="en-US"/>
          </a:p>
          <a:p>
            <a:r>
              <a:rPr lang="en-US"/>
              <a:t>Mutual benefit:</a:t>
            </a:r>
          </a:p>
          <a:p>
            <a:r>
              <a:rPr lang="en-US"/>
              <a:t>*Mentors sharpen their own skills </a:t>
            </a:r>
          </a:p>
          <a:p>
            <a:r>
              <a:rPr lang="en-US"/>
              <a:t>*Gain fresh perspectives </a:t>
            </a:r>
          </a:p>
          <a:p>
            <a:r>
              <a:rPr lang="en-US"/>
              <a:t>*And expand networks</a:t>
            </a:r>
          </a:p>
          <a:p>
            <a:endParaRPr lang="en-US"/>
          </a:p>
          <a:p>
            <a:r>
              <a:rPr lang="en-US"/>
              <a:t>*Mentorship strengthens agency culture </a:t>
            </a:r>
          </a:p>
          <a:p>
            <a:r>
              <a:rPr lang="en-US"/>
              <a:t>*And bridges generational gaps.</a:t>
            </a:r>
          </a:p>
          <a:p>
            <a:endParaRPr lang="en-US"/>
          </a:p>
          <a:p>
            <a:r>
              <a:rPr lang="en-US"/>
              <a:t>Pick up the story of Leyla and Marie.</a:t>
            </a:r>
          </a:p>
          <a:p>
            <a:endParaRPr lang="en-US"/>
          </a:p>
          <a:p>
            <a:r>
              <a:rPr lang="en-US"/>
              <a:t>One act of mentorship can change a life, a career, even a community.  It is the ripple effect. </a:t>
            </a:r>
          </a:p>
          <a:p>
            <a:endParaRPr lang="en-US"/>
          </a:p>
          <a:p>
            <a:r>
              <a:rPr lang="en-US"/>
              <a:t>Public service examples:</a:t>
            </a:r>
          </a:p>
          <a:p>
            <a:r>
              <a:rPr lang="en-US"/>
              <a:t>senior employees guiding new hires, veterans mentoring younger staff.</a:t>
            </a:r>
          </a:p>
          <a:p>
            <a:endParaRPr lang="en-US"/>
          </a:p>
          <a:p>
            <a:r>
              <a:rPr lang="en-US"/>
              <a:t>Quote:</a:t>
            </a:r>
          </a:p>
          <a:p>
            <a:endParaRPr lang="en-US"/>
          </a:p>
          <a:p>
            <a:r>
              <a:rPr lang="en-US"/>
              <a:t>"Mentorship is like planting trees—you may never sit in the shade, but others will."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51" b="-88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533678" y="6539642"/>
            <a:ext cx="11525722" cy="3270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537"/>
              </a:lnSpc>
            </a:pPr>
            <a:r>
              <a:rPr lang="en-US" sz="683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You Got Ahead—Now Bring Others with You: </a:t>
            </a:r>
          </a:p>
          <a:p>
            <a:pPr algn="l">
              <a:lnSpc>
                <a:spcPts val="8537"/>
              </a:lnSpc>
            </a:pPr>
            <a:r>
              <a:rPr lang="en-US" sz="683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Power of</a:t>
            </a:r>
            <a:r>
              <a:rPr lang="en-US" sz="6830" dirty="0">
                <a:solidFill>
                  <a:srgbClr val="B4B4B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6830" dirty="0">
                <a:solidFill>
                  <a:srgbClr val="16146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Mentorship</a:t>
            </a:r>
            <a:r>
              <a:rPr lang="en-US" sz="683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88971" y="3055287"/>
            <a:ext cx="1791230" cy="1791230"/>
          </a:xfrm>
          <a:custGeom>
            <a:avLst/>
            <a:gdLst/>
            <a:ahLst/>
            <a:cxnLst/>
            <a:rect l="l" t="t" r="r" b="b"/>
            <a:pathLst>
              <a:path w="1791230" h="1791230">
                <a:moveTo>
                  <a:pt x="0" y="0"/>
                </a:moveTo>
                <a:lnTo>
                  <a:pt x="1791229" y="0"/>
                </a:lnTo>
                <a:lnTo>
                  <a:pt x="1791229" y="1791229"/>
                </a:lnTo>
                <a:lnTo>
                  <a:pt x="0" y="1791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888971" y="5125425"/>
            <a:ext cx="1852922" cy="1852922"/>
          </a:xfrm>
          <a:custGeom>
            <a:avLst/>
            <a:gdLst/>
            <a:ahLst/>
            <a:cxnLst/>
            <a:rect l="l" t="t" r="r" b="b"/>
            <a:pathLst>
              <a:path w="1852922" h="1852922">
                <a:moveTo>
                  <a:pt x="0" y="0"/>
                </a:moveTo>
                <a:lnTo>
                  <a:pt x="1852922" y="0"/>
                </a:lnTo>
                <a:lnTo>
                  <a:pt x="1852922" y="1852923"/>
                </a:lnTo>
                <a:lnTo>
                  <a:pt x="0" y="18529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888971" y="7254573"/>
            <a:ext cx="1939853" cy="1760416"/>
          </a:xfrm>
          <a:custGeom>
            <a:avLst/>
            <a:gdLst/>
            <a:ahLst/>
            <a:cxnLst/>
            <a:rect l="l" t="t" r="r" b="b"/>
            <a:pathLst>
              <a:path w="1939853" h="1760416">
                <a:moveTo>
                  <a:pt x="0" y="0"/>
                </a:moveTo>
                <a:lnTo>
                  <a:pt x="1939852" y="0"/>
                </a:lnTo>
                <a:lnTo>
                  <a:pt x="1939852" y="1760416"/>
                </a:lnTo>
                <a:lnTo>
                  <a:pt x="0" y="17604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848024" y="809625"/>
            <a:ext cx="11670886" cy="1948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960"/>
              </a:lnSpc>
              <a:spcBef>
                <a:spcPct val="0"/>
              </a:spcBef>
            </a:pPr>
            <a:r>
              <a:rPr lang="en-US" sz="11400">
                <a:solidFill>
                  <a:srgbClr val="16146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Group Activity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91817" y="3272726"/>
            <a:ext cx="10185246" cy="112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50"/>
              </a:lnSpc>
            </a:pPr>
            <a:r>
              <a:rPr lang="en-US" sz="5900" b="1">
                <a:solidFill>
                  <a:srgbClr val="161469"/>
                </a:solidFill>
                <a:latin typeface="Poppins Bold"/>
                <a:ea typeface="Poppins Bold"/>
                <a:cs typeface="Poppins Bold"/>
                <a:sym typeface="Poppins Bold"/>
              </a:rPr>
              <a:t>Group of 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91817" y="5327459"/>
            <a:ext cx="10185246" cy="112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50"/>
              </a:lnSpc>
            </a:pPr>
            <a:r>
              <a:rPr lang="en-US" sz="5900" b="1">
                <a:solidFill>
                  <a:srgbClr val="161469"/>
                </a:solidFill>
                <a:latin typeface="Poppins Bold"/>
                <a:ea typeface="Poppins Bold"/>
                <a:cs typeface="Poppins Bold"/>
                <a:sym typeface="Poppins Bold"/>
              </a:rPr>
              <a:t>Uncover a Commonality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91817" y="7485985"/>
            <a:ext cx="10185246" cy="112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50"/>
              </a:lnSpc>
            </a:pPr>
            <a:r>
              <a:rPr lang="en-US" sz="5900" b="1">
                <a:solidFill>
                  <a:srgbClr val="161469"/>
                </a:solidFill>
                <a:latin typeface="Poppins Bold"/>
                <a:ea typeface="Poppins Bold"/>
                <a:cs typeface="Poppins Bold"/>
                <a:sym typeface="Poppins Bold"/>
              </a:rPr>
              <a:t>Team Name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3" r="-2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562600" y="1213919"/>
            <a:ext cx="6912843" cy="1977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960"/>
              </a:lnSpc>
            </a:pPr>
            <a:r>
              <a:rPr lang="en-US" sz="11400" dirty="0">
                <a:solidFill>
                  <a:srgbClr val="16146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Potential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3" r="-2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56130" y="250030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870930" y="2586033"/>
            <a:ext cx="12216577" cy="362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60"/>
              </a:lnSpc>
            </a:pPr>
            <a:endParaRPr/>
          </a:p>
          <a:p>
            <a:pPr algn="ctr">
              <a:lnSpc>
                <a:spcPts val="9460"/>
              </a:lnSpc>
            </a:pPr>
            <a:r>
              <a:rPr lang="en-US" sz="8600">
                <a:solidFill>
                  <a:srgbClr val="16146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of leaders credit their success to </a:t>
            </a:r>
            <a:r>
              <a:rPr lang="en-US" sz="8600">
                <a:solidFill>
                  <a:srgbClr val="CB64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mentors.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9403265"/>
            <a:ext cx="8468789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161469"/>
                </a:solidFill>
                <a:latin typeface="Poppins"/>
                <a:ea typeface="Poppins"/>
                <a:cs typeface="Poppins"/>
                <a:sym typeface="Poppins"/>
              </a:rPr>
              <a:t>(Escalante, 2024).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3" r="-2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44014" y="253937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025055" y="3030224"/>
            <a:ext cx="12216577" cy="3623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60"/>
              </a:lnSpc>
            </a:pPr>
            <a:r>
              <a:rPr lang="en-US" sz="8600">
                <a:solidFill>
                  <a:srgbClr val="16146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of millennials say</a:t>
            </a:r>
          </a:p>
          <a:p>
            <a:pPr algn="ctr">
              <a:lnSpc>
                <a:spcPts val="9460"/>
              </a:lnSpc>
            </a:pPr>
            <a:r>
              <a:rPr lang="en-US" sz="8600">
                <a:solidFill>
                  <a:srgbClr val="CB64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job development</a:t>
            </a:r>
          </a:p>
          <a:p>
            <a:pPr algn="ctr">
              <a:lnSpc>
                <a:spcPts val="9460"/>
              </a:lnSpc>
            </a:pPr>
            <a:r>
              <a:rPr lang="en-US" sz="8600">
                <a:solidFill>
                  <a:srgbClr val="16146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is important.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9403265"/>
            <a:ext cx="8468789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161469"/>
                </a:solidFill>
                <a:latin typeface="Poppins"/>
                <a:ea typeface="Poppins"/>
                <a:cs typeface="Poppins"/>
                <a:sym typeface="Poppins"/>
              </a:rPr>
              <a:t>(Adkins &amp; Rigoni, 2016).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848024" y="809625"/>
            <a:ext cx="11670886" cy="1948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960"/>
              </a:lnSpc>
              <a:spcBef>
                <a:spcPct val="0"/>
              </a:spcBef>
            </a:pPr>
            <a:r>
              <a:rPr lang="en-US" sz="11400">
                <a:solidFill>
                  <a:srgbClr val="16146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Leader Roles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975190" y="3243116"/>
            <a:ext cx="12601873" cy="5732622"/>
            <a:chOff x="0" y="0"/>
            <a:chExt cx="16802497" cy="76434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55603" cy="1887427"/>
            </a:xfrm>
            <a:custGeom>
              <a:avLst/>
              <a:gdLst/>
              <a:ahLst/>
              <a:cxnLst/>
              <a:rect l="l" t="t" r="r" b="b"/>
              <a:pathLst>
                <a:path w="2355603" h="1887427">
                  <a:moveTo>
                    <a:pt x="0" y="0"/>
                  </a:moveTo>
                  <a:lnTo>
                    <a:pt x="2355603" y="0"/>
                  </a:lnTo>
                  <a:lnTo>
                    <a:pt x="2355603" y="1887427"/>
                  </a:lnTo>
                  <a:lnTo>
                    <a:pt x="0" y="1887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2590729"/>
              <a:ext cx="2273347" cy="2185255"/>
            </a:xfrm>
            <a:custGeom>
              <a:avLst/>
              <a:gdLst/>
              <a:ahLst/>
              <a:cxnLst/>
              <a:rect l="l" t="t" r="r" b="b"/>
              <a:pathLst>
                <a:path w="2273347" h="2185255">
                  <a:moveTo>
                    <a:pt x="0" y="0"/>
                  </a:moveTo>
                  <a:lnTo>
                    <a:pt x="2273347" y="0"/>
                  </a:lnTo>
                  <a:lnTo>
                    <a:pt x="2273347" y="2185255"/>
                  </a:lnTo>
                  <a:lnTo>
                    <a:pt x="0" y="2185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5479286"/>
              <a:ext cx="2355603" cy="2164211"/>
            </a:xfrm>
            <a:custGeom>
              <a:avLst/>
              <a:gdLst/>
              <a:ahLst/>
              <a:cxnLst/>
              <a:rect l="l" t="t" r="r" b="b"/>
              <a:pathLst>
                <a:path w="2355603" h="2164211">
                  <a:moveTo>
                    <a:pt x="0" y="0"/>
                  </a:moveTo>
                  <a:lnTo>
                    <a:pt x="2355603" y="0"/>
                  </a:lnTo>
                  <a:lnTo>
                    <a:pt x="2355603" y="2164211"/>
                  </a:lnTo>
                  <a:lnTo>
                    <a:pt x="0" y="2164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222169" y="115680"/>
              <a:ext cx="13580328" cy="1427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850"/>
                </a:lnSpc>
              </a:pPr>
              <a:r>
                <a:rPr lang="en-US" sz="5900" b="1">
                  <a:solidFill>
                    <a:srgbClr val="161469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Visionary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222169" y="2855323"/>
              <a:ext cx="13580328" cy="1427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850"/>
                </a:lnSpc>
              </a:pPr>
              <a:r>
                <a:rPr lang="en-US" sz="5900" b="1">
                  <a:solidFill>
                    <a:srgbClr val="161469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Exemplar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222169" y="5733358"/>
              <a:ext cx="13580328" cy="14274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850"/>
                </a:lnSpc>
              </a:pPr>
              <a:r>
                <a:rPr lang="en-US" sz="5900" b="1">
                  <a:solidFill>
                    <a:srgbClr val="161469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Mentor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144000" y="9403265"/>
            <a:ext cx="8468789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161469"/>
                </a:solidFill>
                <a:latin typeface="Poppins"/>
                <a:ea typeface="Poppins"/>
                <a:cs typeface="Poppins"/>
                <a:sym typeface="Poppins"/>
              </a:rPr>
              <a:t>(Galinsky, 2025).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4186764" y="3127409"/>
            <a:ext cx="1800588" cy="1681299"/>
          </a:xfrm>
          <a:custGeom>
            <a:avLst/>
            <a:gdLst/>
            <a:ahLst/>
            <a:cxnLst/>
            <a:rect l="l" t="t" r="r" b="b"/>
            <a:pathLst>
              <a:path w="1800588" h="1681299">
                <a:moveTo>
                  <a:pt x="1800588" y="0"/>
                </a:moveTo>
                <a:lnTo>
                  <a:pt x="0" y="0"/>
                </a:lnTo>
                <a:lnTo>
                  <a:pt x="0" y="1681300"/>
                </a:lnTo>
                <a:lnTo>
                  <a:pt x="1800588" y="1681300"/>
                </a:lnTo>
                <a:lnTo>
                  <a:pt x="180058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351237" y="7356694"/>
            <a:ext cx="1666807" cy="1734751"/>
          </a:xfrm>
          <a:custGeom>
            <a:avLst/>
            <a:gdLst/>
            <a:ahLst/>
            <a:cxnLst/>
            <a:rect l="l" t="t" r="r" b="b"/>
            <a:pathLst>
              <a:path w="1666807" h="1734751">
                <a:moveTo>
                  <a:pt x="0" y="0"/>
                </a:moveTo>
                <a:lnTo>
                  <a:pt x="1666807" y="0"/>
                </a:lnTo>
                <a:lnTo>
                  <a:pt x="1666807" y="1734751"/>
                </a:lnTo>
                <a:lnTo>
                  <a:pt x="0" y="17347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4351237" y="5147606"/>
            <a:ext cx="1666807" cy="1870190"/>
          </a:xfrm>
          <a:custGeom>
            <a:avLst/>
            <a:gdLst/>
            <a:ahLst/>
            <a:cxnLst/>
            <a:rect l="l" t="t" r="r" b="b"/>
            <a:pathLst>
              <a:path w="1666807" h="1870190">
                <a:moveTo>
                  <a:pt x="1666807" y="0"/>
                </a:moveTo>
                <a:lnTo>
                  <a:pt x="0" y="0"/>
                </a:lnTo>
                <a:lnTo>
                  <a:pt x="0" y="1870190"/>
                </a:lnTo>
                <a:lnTo>
                  <a:pt x="1666807" y="1870190"/>
                </a:lnTo>
                <a:lnTo>
                  <a:pt x="166680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848024" y="809625"/>
            <a:ext cx="11670886" cy="1948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960"/>
              </a:lnSpc>
              <a:spcBef>
                <a:spcPct val="0"/>
              </a:spcBef>
            </a:pPr>
            <a:r>
              <a:rPr lang="en-US" sz="11400">
                <a:solidFill>
                  <a:srgbClr val="16146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Mentor Roles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92529" y="3231076"/>
            <a:ext cx="10185246" cy="112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50"/>
              </a:lnSpc>
            </a:pPr>
            <a:r>
              <a:rPr lang="en-US" sz="5900" b="1">
                <a:solidFill>
                  <a:srgbClr val="161469"/>
                </a:solidFill>
                <a:latin typeface="Poppins Bold"/>
                <a:ea typeface="Poppins Bold"/>
                <a:cs typeface="Poppins Bold"/>
                <a:sym typeface="Poppins Bold"/>
              </a:rPr>
              <a:t>Guide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92529" y="5285808"/>
            <a:ext cx="10185246" cy="112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50"/>
              </a:lnSpc>
            </a:pPr>
            <a:r>
              <a:rPr lang="en-US" sz="5900" b="1">
                <a:solidFill>
                  <a:srgbClr val="161469"/>
                </a:solidFill>
                <a:latin typeface="Poppins Bold"/>
                <a:ea typeface="Poppins Bold"/>
                <a:cs typeface="Poppins Bold"/>
                <a:sym typeface="Poppins Bold"/>
              </a:rPr>
              <a:t>Coach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92529" y="7444334"/>
            <a:ext cx="10185246" cy="112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50"/>
              </a:lnSpc>
            </a:pPr>
            <a:r>
              <a:rPr lang="en-US" sz="5900" b="1">
                <a:solidFill>
                  <a:srgbClr val="161469"/>
                </a:solidFill>
                <a:latin typeface="Poppins Bold"/>
                <a:ea typeface="Poppins Bold"/>
                <a:cs typeface="Poppins Bold"/>
                <a:sym typeface="Poppins Bold"/>
              </a:rPr>
              <a:t>Sponsor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9403265"/>
            <a:ext cx="8468789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161469"/>
                </a:solidFill>
                <a:latin typeface="Poppins"/>
                <a:ea typeface="Poppins"/>
                <a:cs typeface="Poppins"/>
                <a:sym typeface="Poppins"/>
              </a:rPr>
              <a:t>(American Psychological Association, 2012).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3" r="-2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267734" y="4841364"/>
            <a:ext cx="7315200" cy="82296"/>
          </a:xfrm>
          <a:custGeom>
            <a:avLst/>
            <a:gdLst/>
            <a:ahLst/>
            <a:cxnLst/>
            <a:rect l="l" t="t" r="r" b="b"/>
            <a:pathLst>
              <a:path w="7315200" h="82296">
                <a:moveTo>
                  <a:pt x="0" y="0"/>
                </a:moveTo>
                <a:lnTo>
                  <a:pt x="7315200" y="0"/>
                </a:lnTo>
                <a:lnTo>
                  <a:pt x="7315200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456361" y="2223055"/>
            <a:ext cx="1667624" cy="2700605"/>
          </a:xfrm>
          <a:custGeom>
            <a:avLst/>
            <a:gdLst/>
            <a:ahLst/>
            <a:cxnLst/>
            <a:rect l="l" t="t" r="r" b="b"/>
            <a:pathLst>
              <a:path w="1667624" h="2700605">
                <a:moveTo>
                  <a:pt x="0" y="0"/>
                </a:moveTo>
                <a:lnTo>
                  <a:pt x="1667624" y="0"/>
                </a:lnTo>
                <a:lnTo>
                  <a:pt x="1667624" y="2700605"/>
                </a:lnTo>
                <a:lnTo>
                  <a:pt x="0" y="2700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832711" y="5145099"/>
            <a:ext cx="10185246" cy="112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0"/>
              </a:lnSpc>
            </a:pPr>
            <a:r>
              <a:rPr lang="en-US" sz="5900" b="1">
                <a:solidFill>
                  <a:srgbClr val="CB6400"/>
                </a:solidFill>
                <a:latin typeface="Poppins Bold"/>
                <a:ea typeface="Poppins Bold"/>
                <a:cs typeface="Poppins Bold"/>
                <a:sym typeface="Poppins Bold"/>
              </a:rPr>
              <a:t>(fill in the blank)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83" r="-20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391401" y="1445830"/>
            <a:ext cx="3359422" cy="753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075"/>
              </a:lnSpc>
            </a:pPr>
            <a:r>
              <a:rPr lang="en-US" sz="433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References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57649" y="3480434"/>
            <a:ext cx="15901651" cy="4650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 spc="-153">
                <a:solidFill>
                  <a:srgbClr val="000000"/>
                </a:solidFill>
                <a:latin typeface="Helvetica Now"/>
                <a:ea typeface="Helvetica Now"/>
                <a:cs typeface="Helvetica Now"/>
                <a:sym typeface="Helvetica Now"/>
              </a:rPr>
              <a:t>Adkins, A. &amp; Rigoni, B. (2016). Millennials want jobs to be development opportunities. </a:t>
            </a:r>
            <a:r>
              <a:rPr lang="en-US" sz="2799" i="1" spc="-153">
                <a:solidFill>
                  <a:srgbClr val="000000"/>
                </a:solidFill>
                <a:latin typeface="Helvetica Now Italics"/>
                <a:ea typeface="Helvetica Now Italics"/>
                <a:cs typeface="Helvetica Now Italics"/>
                <a:sym typeface="Helvetica Now Italics"/>
              </a:rPr>
              <a:t>Gallup Workplace.</a:t>
            </a:r>
          </a:p>
          <a:p>
            <a:pPr algn="just">
              <a:lnSpc>
                <a:spcPts val="3919"/>
              </a:lnSpc>
            </a:pPr>
            <a:endParaRPr lang="en-US" sz="2799" i="1" spc="-153">
              <a:solidFill>
                <a:srgbClr val="000000"/>
              </a:solidFill>
              <a:latin typeface="Helvetica Now Italics"/>
              <a:ea typeface="Helvetica Now Italics"/>
              <a:cs typeface="Helvetica Now Italics"/>
              <a:sym typeface="Helvetica Now Italics"/>
            </a:endParaRPr>
          </a:p>
          <a:p>
            <a:pPr algn="just">
              <a:lnSpc>
                <a:spcPts val="3919"/>
              </a:lnSpc>
            </a:pPr>
            <a:r>
              <a:rPr lang="en-US" sz="2799" i="1" spc="-153">
                <a:solidFill>
                  <a:srgbClr val="000000"/>
                </a:solidFill>
                <a:latin typeface="Helvetica Now Italics"/>
                <a:ea typeface="Helvetica Now Italics"/>
                <a:cs typeface="Helvetica Now Italics"/>
                <a:sym typeface="Helvetica Now Italics"/>
              </a:rPr>
              <a:t>American Psychological Association. (2012, January 1). Introduction to mentoring: A guide for mentors and mentees. https://www.apa.org/education-career/grad/mentoring</a:t>
            </a:r>
          </a:p>
          <a:p>
            <a:pPr algn="just">
              <a:lnSpc>
                <a:spcPts val="3919"/>
              </a:lnSpc>
            </a:pPr>
            <a:endParaRPr lang="en-US" sz="2799" i="1" spc="-153">
              <a:solidFill>
                <a:srgbClr val="000000"/>
              </a:solidFill>
              <a:latin typeface="Helvetica Now Italics"/>
              <a:ea typeface="Helvetica Now Italics"/>
              <a:cs typeface="Helvetica Now Italics"/>
              <a:sym typeface="Helvetica Now Italics"/>
            </a:endParaRPr>
          </a:p>
          <a:p>
            <a:pPr algn="just">
              <a:lnSpc>
                <a:spcPts val="3919"/>
              </a:lnSpc>
            </a:pPr>
            <a:r>
              <a:rPr lang="en-US" sz="2799" spc="-153">
                <a:solidFill>
                  <a:srgbClr val="000000"/>
                </a:solidFill>
                <a:latin typeface="Helvetica Now"/>
                <a:ea typeface="Helvetica Now"/>
                <a:cs typeface="Helvetica Now"/>
                <a:sym typeface="Helvetica Now"/>
              </a:rPr>
              <a:t>Galinsky, A. (2025). What sets inspirational leaders apart. </a:t>
            </a:r>
            <a:r>
              <a:rPr lang="en-US" sz="2799" i="1" spc="-153">
                <a:solidFill>
                  <a:srgbClr val="000000"/>
                </a:solidFill>
                <a:latin typeface="Helvetica Now Italics"/>
                <a:ea typeface="Helvetica Now Italics"/>
                <a:cs typeface="Helvetica Now Italics"/>
                <a:sym typeface="Helvetica Now Italics"/>
              </a:rPr>
              <a:t>Harvard Business Review, 103</a:t>
            </a:r>
            <a:r>
              <a:rPr lang="en-US" sz="2799" spc="-153">
                <a:solidFill>
                  <a:srgbClr val="000000"/>
                </a:solidFill>
                <a:latin typeface="Helvetica Now"/>
                <a:ea typeface="Helvetica Now"/>
                <a:cs typeface="Helvetica Now"/>
                <a:sym typeface="Helvetica Now"/>
              </a:rPr>
              <a:t>(2), 136–139.</a:t>
            </a:r>
          </a:p>
          <a:p>
            <a:pPr algn="l">
              <a:lnSpc>
                <a:spcPts val="4199"/>
              </a:lnSpc>
            </a:pPr>
            <a:endParaRPr lang="en-US" sz="2799" spc="-153">
              <a:solidFill>
                <a:srgbClr val="000000"/>
              </a:solidFill>
              <a:latin typeface="Helvetica Now"/>
              <a:ea typeface="Helvetica Now"/>
              <a:cs typeface="Helvetica Now"/>
              <a:sym typeface="Helvetica Now"/>
            </a:endParaRPr>
          </a:p>
          <a:p>
            <a:pPr algn="l">
              <a:lnSpc>
                <a:spcPts val="4199"/>
              </a:lnSpc>
            </a:pPr>
            <a:r>
              <a:rPr lang="en-US" sz="2799" spc="-153">
                <a:solidFill>
                  <a:srgbClr val="000000"/>
                </a:solidFill>
                <a:latin typeface="Helvetica Now"/>
                <a:ea typeface="Helvetica Now"/>
                <a:cs typeface="Helvetica Now"/>
                <a:sym typeface="Helvetica Now"/>
              </a:rPr>
              <a:t>Escalante, A. (2024). Good mentorship is key to workplace success and happiness. </a:t>
            </a:r>
            <a:r>
              <a:rPr lang="en-US" sz="2799" i="1" spc="-153">
                <a:solidFill>
                  <a:srgbClr val="000000"/>
                </a:solidFill>
                <a:latin typeface="Helvetica Now Italics"/>
                <a:ea typeface="Helvetica Now Italics"/>
                <a:cs typeface="Helvetica Now Italics"/>
                <a:sym typeface="Helvetica Now Italics"/>
              </a:rPr>
              <a:t>Psychology Today.</a:t>
            </a:r>
          </a:p>
          <a:p>
            <a:pPr algn="just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Helvetica Now"/>
                <a:ea typeface="Helvetica Now"/>
                <a:cs typeface="Helvetica Now"/>
                <a:sym typeface="Helvetica Now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565</Words>
  <Application>Microsoft Office PowerPoint</Application>
  <PresentationFormat>Custom</PresentationFormat>
  <Paragraphs>135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Poppins Bold</vt:lpstr>
      <vt:lpstr>Helvetica Now Italics</vt:lpstr>
      <vt:lpstr>Calibri</vt:lpstr>
      <vt:lpstr>League Spartan</vt:lpstr>
      <vt:lpstr>Arial</vt:lpstr>
      <vt:lpstr>Helvetica Now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TSABAA Mentor Presentation</dc:title>
  <cp:lastModifiedBy>Doc Roome</cp:lastModifiedBy>
  <cp:revision>2</cp:revision>
  <dcterms:created xsi:type="dcterms:W3CDTF">2006-08-16T00:00:00Z</dcterms:created>
  <dcterms:modified xsi:type="dcterms:W3CDTF">2025-12-11T22:36:12Z</dcterms:modified>
  <dc:identifier>DAG5n1Vt-aA</dc:identifier>
</cp:coreProperties>
</file>