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sldIdLst>
    <p:sldId id="256" r:id="rId5"/>
    <p:sldId id="26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7" r:id="rId15"/>
    <p:sldId id="265" r:id="rId1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E940D95-BA6B-427F-05E0-2B91B6E01BD9}" name="Bianca Rawlings" initials="BR" userId="S::brawlings@tpea.org::ae0936af-b4ae-423a-8277-7df91909335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76BDBD-628A-755D-EEF4-33884C600036}" v="130" dt="2026-07-23T15:49:39.524"/>
    <p1510:client id="{A1EDB52C-19A9-08AB-BC1E-60D5A8E48941}" v="138" dt="2026-07-23T22:48:18.341"/>
    <p1510:client id="{EED507BC-5208-D63A-1E5C-A53CCCE7CD87}" v="7" dt="2026-07-22T17:01:33.5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A7860-449D-4E08-A549-8CDAB1C9D632}" type="datetimeFigureOut"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A3E50C-6E31-4020-8CBB-0966E587F89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779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C35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6858000" y="0"/>
            <a:ext cx="2286000" cy="5143500"/>
          </a:xfrm>
          <a:prstGeom prst="rect">
            <a:avLst/>
          </a:prstGeom>
          <a:solidFill>
            <a:schemeClr val="accent1">
              <a:lumMod val="20000"/>
              <a:lumOff val="80000"/>
              <a:alpha val="58000"/>
            </a:schemeClr>
          </a:solidFill>
          <a:ln w="12700">
            <a:solidFill>
              <a:srgbClr val="2E6DA4">
                <a:alpha val="25000"/>
              </a:srgbClr>
            </a:solidFill>
            <a:prstDash val="solid"/>
          </a:ln>
        </p:spPr>
        <p:txBody>
          <a:bodyPr lIns="91440" tIns="45720" rIns="91440" bIns="45720" anchor="t"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57200" y="1306286"/>
            <a:ext cx="6217920" cy="97971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44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Capitol 101</a:t>
            </a:r>
            <a:endParaRPr lang="en-US" sz="4400"/>
          </a:p>
        </p:txBody>
      </p:sp>
      <p:sp>
        <p:nvSpPr>
          <p:cNvPr id="7" name="Text 5"/>
          <p:cNvSpPr/>
          <p:nvPr/>
        </p:nvSpPr>
        <p:spPr>
          <a:xfrm>
            <a:off x="457200" y="2304288"/>
            <a:ext cx="6217920" cy="5029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2800" i="1">
                <a:solidFill>
                  <a:srgbClr val="D6E4F0"/>
                </a:solidFill>
                <a:latin typeface="Calibri"/>
                <a:ea typeface="Calibri"/>
                <a:cs typeface="Calibri"/>
              </a:rPr>
              <a:t>The Legislature &amp; Why it Matters to You</a:t>
            </a:r>
            <a:endParaRPr lang="en-US" sz="2800"/>
          </a:p>
        </p:txBody>
      </p:sp>
      <p:sp>
        <p:nvSpPr>
          <p:cNvPr id="8" name="Shape 6"/>
          <p:cNvSpPr/>
          <p:nvPr/>
        </p:nvSpPr>
        <p:spPr>
          <a:xfrm>
            <a:off x="457200" y="2926080"/>
            <a:ext cx="1371600" cy="4572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3108960"/>
            <a:ext cx="6217920" cy="3200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400" b="1">
                <a:solidFill>
                  <a:srgbClr val="8AAEC8"/>
                </a:solidFill>
                <a:latin typeface="Calibri"/>
                <a:ea typeface="Calibri"/>
                <a:cs typeface="Calibri"/>
              </a:rPr>
              <a:t>Advocacy &amp; the Capitol  | 45 minutes then 15 minutes of Q&amp;A</a:t>
            </a:r>
            <a:endParaRPr lang="en-US" sz="1400" b="1">
              <a:latin typeface="Calibri"/>
              <a:ea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3794760"/>
            <a:ext cx="621792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400" b="1" i="0">
                <a:solidFill>
                  <a:srgbClr val="CFD8E6"/>
                </a:solidFill>
                <a:latin typeface="Calibri"/>
              </a:rPr>
              <a:t>Presented by Bianca Rawlings</a:t>
            </a:r>
          </a:p>
          <a:p>
            <a:pPr>
              <a:spcBef>
                <a:spcPts val="200"/>
              </a:spcBef>
            </a:pPr>
            <a:r>
              <a:rPr sz="1150" b="0" i="0">
                <a:solidFill>
                  <a:srgbClr val="9FB0C4"/>
                </a:solidFill>
                <a:latin typeface="Calibri"/>
              </a:rPr>
              <a:t>Director of Membership &amp; Development, TPEA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56ADD39-43F6-3822-51ED-4E03D5771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60494"/>
            <a:ext cx="2651760" cy="65949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5D69495-DCDD-3508-9F2B-7A26EE870A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2963" y="4343400"/>
            <a:ext cx="847674" cy="8001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08153F-39FE-8020-2C6F-24EE3E782ABF}"/>
              </a:ext>
            </a:extLst>
          </p:cNvPr>
          <p:cNvSpPr txBox="1"/>
          <p:nvPr/>
        </p:nvSpPr>
        <p:spPr>
          <a:xfrm>
            <a:off x="7261205" y="4717503"/>
            <a:ext cx="416879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>
                <a:solidFill>
                  <a:srgbClr val="CFD8E6"/>
                </a:solidFill>
                <a:latin typeface="Calibri"/>
              </a:rPr>
              <a:t>Thank You</a:t>
            </a:r>
            <a:endParaRPr lang="en-US" sz="1200" b="1">
              <a:solidFill>
                <a:srgbClr val="CFD8E6"/>
              </a:solidFill>
              <a:ea typeface="Calibri"/>
              <a:cs typeface="Calibri"/>
            </a:endParaRPr>
          </a:p>
          <a:p>
            <a:r>
              <a:rPr lang="en-US" sz="1200" b="1">
                <a:solidFill>
                  <a:srgbClr val="CFD8E6"/>
                </a:solidFill>
                <a:ea typeface="Calibri"/>
                <a:cs typeface="Calibri"/>
              </a:rPr>
              <a:t>For Hosting Us:</a:t>
            </a:r>
          </a:p>
          <a:p>
            <a:pPr algn="ctr"/>
            <a:endParaRPr lang="en-US" sz="1600">
              <a:ea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C35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BF21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09728"/>
            <a:ext cx="6858000" cy="60350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800" b="1" i="0">
                <a:solidFill>
                  <a:srgbClr val="FFFFFF"/>
                </a:solidFill>
                <a:latin typeface="Calibri"/>
              </a:rPr>
              <a:t>Let's Recap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932688"/>
            <a:ext cx="841248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350" b="1" i="0">
                <a:solidFill>
                  <a:srgbClr val="1C3456"/>
                </a:solidFill>
                <a:latin typeface="Calibri"/>
              </a:rPr>
              <a:t>Call out your answers — then we'll confirm together.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" y="1417320"/>
            <a:ext cx="4046220" cy="1609343"/>
          </a:xfrm>
          <a:prstGeom prst="roundRect">
            <a:avLst>
              <a:gd name="adj" fmla="val 6000"/>
            </a:avLst>
          </a:prstGeom>
          <a:solidFill>
            <a:srgbClr val="F5F6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21792" y="1618488"/>
            <a:ext cx="3534156" cy="120700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</a:pPr>
            <a:r>
              <a:rPr sz="1400" b="1" i="0">
                <a:solidFill>
                  <a:srgbClr val="BF2130"/>
                </a:solidFill>
                <a:latin typeface="Calibri"/>
              </a:rPr>
              <a:t>Q1   </a:t>
            </a:r>
            <a:r>
              <a:rPr sz="1450" b="1" i="0">
                <a:solidFill>
                  <a:srgbClr val="1C3456"/>
                </a:solidFill>
                <a:latin typeface="Calibri"/>
              </a:rPr>
              <a:t>What does the Texas Legislature directly control for you?</a:t>
            </a:r>
          </a:p>
          <a:p>
            <a:pPr>
              <a:lnSpc>
                <a:spcPct val="105000"/>
              </a:lnSpc>
              <a:spcBef>
                <a:spcPts val="900"/>
              </a:spcBef>
            </a:pPr>
            <a:r>
              <a:rPr sz="1050" b="1" i="0">
                <a:solidFill>
                  <a:srgbClr val="BF2130"/>
                </a:solidFill>
                <a:latin typeface="Calibri"/>
              </a:rPr>
              <a:t>ANSWER   </a:t>
            </a:r>
            <a:r>
              <a:rPr sz="1250" b="0" i="0">
                <a:solidFill>
                  <a:srgbClr val="333333"/>
                </a:solidFill>
                <a:latin typeface="Calibri"/>
              </a:rPr>
              <a:t>Your salary, benefits, retirement, and workplace conditions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732020" y="1417320"/>
            <a:ext cx="4046220" cy="1609343"/>
          </a:xfrm>
          <a:prstGeom prst="roundRect">
            <a:avLst>
              <a:gd name="adj" fmla="val 6000"/>
            </a:avLst>
          </a:prstGeom>
          <a:solidFill>
            <a:srgbClr val="F5F6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988052" y="1618488"/>
            <a:ext cx="3534156" cy="120700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</a:pPr>
            <a:r>
              <a:rPr sz="1400" b="1" i="0">
                <a:solidFill>
                  <a:srgbClr val="BF2130"/>
                </a:solidFill>
                <a:latin typeface="Calibri"/>
              </a:rPr>
              <a:t>Q2   </a:t>
            </a:r>
            <a:r>
              <a:rPr sz="1450" b="1" i="0">
                <a:solidFill>
                  <a:srgbClr val="1C3456"/>
                </a:solidFill>
                <a:latin typeface="Calibri"/>
              </a:rPr>
              <a:t>When is your voice the most impactful?</a:t>
            </a:r>
          </a:p>
          <a:p>
            <a:pPr>
              <a:lnSpc>
                <a:spcPct val="105000"/>
              </a:lnSpc>
              <a:spcBef>
                <a:spcPts val="900"/>
              </a:spcBef>
            </a:pPr>
            <a:r>
              <a:rPr sz="1050" b="1" i="0">
                <a:solidFill>
                  <a:srgbClr val="BF2130"/>
                </a:solidFill>
                <a:latin typeface="Calibri"/>
              </a:rPr>
              <a:t>ANSWER   </a:t>
            </a:r>
            <a:r>
              <a:rPr sz="1250" b="0" i="0">
                <a:solidFill>
                  <a:srgbClr val="333333"/>
                </a:solidFill>
                <a:latin typeface="Calibri"/>
              </a:rPr>
              <a:t>During the regular session (Jan–June, odd years), when bills are heard and voted 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65760" y="3282696"/>
            <a:ext cx="4046220" cy="1609343"/>
          </a:xfrm>
          <a:prstGeom prst="roundRect">
            <a:avLst>
              <a:gd name="adj" fmla="val 6000"/>
            </a:avLst>
          </a:prstGeom>
          <a:solidFill>
            <a:srgbClr val="F5F6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21792" y="3483864"/>
            <a:ext cx="3534156" cy="120700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</a:pPr>
            <a:r>
              <a:rPr sz="1400" b="1" i="0">
                <a:solidFill>
                  <a:srgbClr val="BF2130"/>
                </a:solidFill>
                <a:latin typeface="Calibri"/>
              </a:rPr>
              <a:t>Q3   </a:t>
            </a:r>
            <a:r>
              <a:rPr sz="1450" b="1" i="0">
                <a:solidFill>
                  <a:srgbClr val="1C3456"/>
                </a:solidFill>
                <a:latin typeface="Calibri"/>
              </a:rPr>
              <a:t>Why does TPEA build relationships with legislators?</a:t>
            </a:r>
          </a:p>
          <a:p>
            <a:pPr>
              <a:lnSpc>
                <a:spcPct val="105000"/>
              </a:lnSpc>
              <a:spcBef>
                <a:spcPts val="900"/>
              </a:spcBef>
            </a:pPr>
            <a:r>
              <a:rPr sz="1050" b="1" i="0">
                <a:solidFill>
                  <a:srgbClr val="BF2130"/>
                </a:solidFill>
                <a:latin typeface="Calibri"/>
              </a:rPr>
              <a:t>ANSWER   </a:t>
            </a:r>
            <a:r>
              <a:rPr sz="1250" b="0" i="0">
                <a:solidFill>
                  <a:srgbClr val="333333"/>
                </a:solidFill>
                <a:latin typeface="Calibri"/>
              </a:rPr>
              <a:t>Most bills die in committee — relationships help get state-employee</a:t>
            </a:r>
            <a:r>
              <a:rPr lang="en-US" sz="1250" b="0" i="0">
                <a:solidFill>
                  <a:srgbClr val="333333"/>
                </a:solidFill>
                <a:latin typeface="Calibri"/>
              </a:rPr>
              <a:t>/retiree</a:t>
            </a:r>
            <a:r>
              <a:rPr sz="1250" b="0" i="0">
                <a:solidFill>
                  <a:srgbClr val="333333"/>
                </a:solidFill>
                <a:latin typeface="Calibri"/>
              </a:rPr>
              <a:t> priorities heard and scheduled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732020" y="3282696"/>
            <a:ext cx="4046220" cy="1609343"/>
          </a:xfrm>
          <a:prstGeom prst="roundRect">
            <a:avLst>
              <a:gd name="adj" fmla="val 6000"/>
            </a:avLst>
          </a:prstGeom>
          <a:solidFill>
            <a:srgbClr val="F5F6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988052" y="3483864"/>
            <a:ext cx="3534156" cy="9798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</a:pPr>
            <a:r>
              <a:rPr sz="1400" b="1" i="0">
                <a:solidFill>
                  <a:srgbClr val="BF2130"/>
                </a:solidFill>
                <a:latin typeface="Calibri"/>
              </a:rPr>
              <a:t>Q4   </a:t>
            </a:r>
            <a:r>
              <a:rPr sz="1450" b="1" i="0">
                <a:solidFill>
                  <a:srgbClr val="1C3456"/>
                </a:solidFill>
                <a:latin typeface="Calibri"/>
              </a:rPr>
              <a:t>What's one way you can personally advocate?</a:t>
            </a:r>
          </a:p>
          <a:p>
            <a:pPr>
              <a:lnSpc>
                <a:spcPct val="105000"/>
              </a:lnSpc>
              <a:spcBef>
                <a:spcPts val="900"/>
              </a:spcBef>
            </a:pPr>
            <a:r>
              <a:rPr sz="1050" b="1" i="0">
                <a:solidFill>
                  <a:srgbClr val="BF2130"/>
                </a:solidFill>
                <a:latin typeface="Calibri"/>
              </a:rPr>
              <a:t>ANSWER   </a:t>
            </a:r>
            <a:r>
              <a:rPr sz="1250" b="0" i="0">
                <a:solidFill>
                  <a:srgbClr val="333333"/>
                </a:solidFill>
                <a:latin typeface="Calibri"/>
              </a:rPr>
              <a:t>Contact legislators, testify, </a:t>
            </a:r>
            <a:r>
              <a:rPr lang="en-US" sz="1250" b="0" i="0">
                <a:solidFill>
                  <a:srgbClr val="333333"/>
                </a:solidFill>
                <a:latin typeface="Calibri"/>
              </a:rPr>
              <a:t>get involved with</a:t>
            </a:r>
            <a:r>
              <a:rPr sz="1250" b="0" i="0">
                <a:solidFill>
                  <a:srgbClr val="333333"/>
                </a:solidFill>
                <a:latin typeface="Calibri"/>
              </a:rPr>
              <a:t> TPEA, or talk to colleagues</a:t>
            </a:r>
          </a:p>
        </p:txBody>
      </p:sp>
      <p:pic>
        <p:nvPicPr>
          <p:cNvPr id="13" name="Picture 12" descr="tpea_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3527" y="265176"/>
            <a:ext cx="1143000" cy="28120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4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BF21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2296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3000" b="1" i="0">
                <a:solidFill>
                  <a:srgbClr val="FFFFFF"/>
                </a:solidFill>
                <a:latin typeface="Calibri"/>
              </a:rPr>
              <a:t>Bring This Training to Your Team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115568"/>
            <a:ext cx="8229600" cy="6279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</a:pPr>
            <a:r>
              <a:rPr sz="2000" b="0" i="0">
                <a:solidFill>
                  <a:srgbClr val="D7DFEA"/>
                </a:solidFill>
                <a:latin typeface="Calibri"/>
              </a:rPr>
              <a:t>TPEA presents Advocacy 101 to agencies and </a:t>
            </a:r>
            <a:r>
              <a:rPr lang="en-US" sz="2000">
                <a:solidFill>
                  <a:srgbClr val="D7DFEA"/>
                </a:solidFill>
                <a:latin typeface="Calibri"/>
              </a:rPr>
              <a:t>organizations across</a:t>
            </a:r>
            <a:r>
              <a:rPr sz="2000" b="0" i="0">
                <a:solidFill>
                  <a:srgbClr val="D7DFEA"/>
                </a:solidFill>
                <a:latin typeface="Calibri"/>
              </a:rPr>
              <a:t> Texas. </a:t>
            </a:r>
            <a:endParaRPr lang="en-US" sz="2000" b="0" i="0">
              <a:solidFill>
                <a:srgbClr val="D7DFEA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ct val="110000"/>
              </a:lnSpc>
            </a:pPr>
            <a:r>
              <a:rPr b="1" i="0">
                <a:solidFill>
                  <a:srgbClr val="D7DFEA"/>
                </a:solidFill>
                <a:latin typeface="Calibri"/>
              </a:rPr>
              <a:t>Scan to book a session for your group — or to get our free legislative updates.</a:t>
            </a:r>
            <a:endParaRPr b="1" i="0">
              <a:solidFill>
                <a:srgbClr val="D7DFE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40080" y="2057400"/>
            <a:ext cx="3931920" cy="2788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14400" y="2240280"/>
            <a:ext cx="338328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1" i="0">
                <a:solidFill>
                  <a:srgbClr val="1C3456"/>
                </a:solidFill>
                <a:latin typeface="Calibri"/>
              </a:rPr>
              <a:t>Book a </a:t>
            </a:r>
            <a:r>
              <a:rPr lang="en-US" sz="1600" b="1">
                <a:solidFill>
                  <a:srgbClr val="1C3456"/>
                </a:solidFill>
                <a:latin typeface="Calibri"/>
              </a:rPr>
              <a:t>Training</a:t>
            </a:r>
            <a:endParaRPr sz="1600" b="1" i="0">
              <a:solidFill>
                <a:srgbClr val="1C3456"/>
              </a:solidFill>
              <a:latin typeface="Calibri"/>
            </a:endParaRPr>
          </a:p>
        </p:txBody>
      </p:sp>
      <p:pic>
        <p:nvPicPr>
          <p:cNvPr id="7" name="Picture 6" descr="qr_emai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380" y="2642616"/>
            <a:ext cx="1385316" cy="13853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4400" y="4224528"/>
            <a:ext cx="338328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50" b="1" i="0">
                <a:solidFill>
                  <a:srgbClr val="1C3456"/>
                </a:solidFill>
                <a:latin typeface="Calibri"/>
              </a:rPr>
              <a:t>Email Bianca Rawlings</a:t>
            </a:r>
          </a:p>
          <a:p>
            <a:pPr algn="ctr"/>
            <a:r>
              <a:rPr sz="1200" b="0" i="0">
                <a:solidFill>
                  <a:srgbClr val="5A6B80"/>
                </a:solidFill>
                <a:latin typeface="Calibri"/>
              </a:rPr>
              <a:t>brawlings@tpea.org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846320" y="2057400"/>
            <a:ext cx="3931920" cy="2788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120640" y="2240280"/>
            <a:ext cx="338328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1" i="0" dirty="0">
                <a:solidFill>
                  <a:srgbClr val="1C3456"/>
                </a:solidFill>
                <a:latin typeface="Calibri"/>
              </a:rPr>
              <a:t>Free </a:t>
            </a:r>
            <a:r>
              <a:rPr lang="en-US" sz="1600" b="1" dirty="0">
                <a:solidFill>
                  <a:srgbClr val="1C3456"/>
                </a:solidFill>
                <a:latin typeface="Calibri"/>
              </a:rPr>
              <a:t>Legislative</a:t>
            </a:r>
            <a:r>
              <a:rPr lang="en-US" sz="1600" b="1">
                <a:solidFill>
                  <a:srgbClr val="1C3456"/>
                </a:solidFill>
                <a:latin typeface="Calibri"/>
              </a:rPr>
              <a:t> Updates</a:t>
            </a:r>
            <a:endParaRPr sz="1600" b="1" i="0">
              <a:solidFill>
                <a:srgbClr val="1C3456"/>
              </a:solidFill>
              <a:latin typeface="Calibri"/>
            </a:endParaRPr>
          </a:p>
        </p:txBody>
      </p:sp>
      <p:pic>
        <p:nvPicPr>
          <p:cNvPr id="11" name="Picture 10" descr="qr_fin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7890" y="2555748"/>
            <a:ext cx="1668780" cy="16687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120640" y="4224528"/>
            <a:ext cx="338328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50" b="1" i="0">
                <a:solidFill>
                  <a:srgbClr val="1C3456"/>
                </a:solidFill>
                <a:latin typeface="Calibri"/>
              </a:rPr>
              <a:t>Scan to join our</a:t>
            </a:r>
          </a:p>
          <a:p>
            <a:pPr algn="ctr"/>
            <a:r>
              <a:rPr sz="1200" b="0" i="0">
                <a:solidFill>
                  <a:srgbClr val="5A6B80"/>
                </a:solidFill>
                <a:latin typeface="Calibri"/>
              </a:rPr>
              <a:t>free e-newsletter</a:t>
            </a:r>
          </a:p>
        </p:txBody>
      </p:sp>
      <p:pic>
        <p:nvPicPr>
          <p:cNvPr id="13" name="Picture 12" descr="tpea_logo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9519" y="457200"/>
            <a:ext cx="1188720" cy="29244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C35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640080"/>
            <a:ext cx="8412480" cy="5486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6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BRINGING IT HOME</a:t>
            </a:r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1280160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Great work — you now understand how advocacy works in Texas.</a:t>
            </a:r>
            <a:endParaRPr lang="en-US" sz="2000"/>
          </a:p>
        </p:txBody>
      </p:sp>
      <p:sp>
        <p:nvSpPr>
          <p:cNvPr id="5" name="Shape 3"/>
          <p:cNvSpPr/>
          <p:nvPr/>
        </p:nvSpPr>
        <p:spPr>
          <a:xfrm>
            <a:off x="365760" y="1874520"/>
            <a:ext cx="8412480" cy="36576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65760" y="1911320"/>
            <a:ext cx="8412480" cy="90503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200" b="1">
                <a:solidFill>
                  <a:srgbClr val="8AAEC8"/>
                </a:solidFill>
                <a:latin typeface="Calibri"/>
                <a:ea typeface="Calibri"/>
                <a:cs typeface="Calibri"/>
              </a:rPr>
              <a:t>Questions or thoughts?</a:t>
            </a:r>
            <a:endParaRPr lang="en-US" sz="3200" b="1">
              <a:ea typeface="Calibri" panose="020F0502020204030204"/>
              <a:cs typeface="Calibri" panose="020F050202020403020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760" y="3200400"/>
            <a:ext cx="84124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600" b="0" i="1">
                <a:solidFill>
                  <a:srgbClr val="CFD8E6"/>
                </a:solidFill>
                <a:latin typeface="Calibri"/>
              </a:rPr>
              <a:t>Thank you for your time.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4526280"/>
            <a:ext cx="841248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1" i="0">
                <a:solidFill>
                  <a:srgbClr val="9FB0C4"/>
                </a:solidFill>
                <a:latin typeface="Calibri"/>
              </a:rPr>
              <a:t>Bianca Rawlings   ·   Director of Membership &amp; Development   ·   brawlings@tpea.org</a:t>
            </a:r>
          </a:p>
        </p:txBody>
      </p:sp>
      <p:pic>
        <p:nvPicPr>
          <p:cNvPr id="11" name="Picture 10" descr="tpea_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519" y="457200"/>
            <a:ext cx="1188720" cy="29244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1C34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64592"/>
            <a:ext cx="841248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800" b="1" i="0">
                <a:solidFill>
                  <a:srgbClr val="FFFFFF"/>
                </a:solidFill>
                <a:latin typeface="Calibri"/>
              </a:rPr>
              <a:t>About TPEA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1234440"/>
            <a:ext cx="5074920" cy="279300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2000"/>
              </a:lnSpc>
            </a:pPr>
            <a:r>
              <a:rPr sz="1600" b="0" i="0">
                <a:solidFill>
                  <a:srgbClr val="333333"/>
                </a:solidFill>
                <a:latin typeface="Calibri"/>
              </a:rPr>
              <a:t>The Texas Public Employees Association is the membership organization and unified voice for Texas state employees and retirees.</a:t>
            </a:r>
            <a:endParaRPr lang="en-US" sz="1600" b="0" i="0">
              <a:solidFill>
                <a:srgbClr val="333333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ct val="112000"/>
              </a:lnSpc>
              <a:spcBef>
                <a:spcPts val="1000"/>
              </a:spcBef>
            </a:pPr>
            <a:r>
              <a:rPr sz="1600" b="0" i="0">
                <a:solidFill>
                  <a:srgbClr val="333333"/>
                </a:solidFill>
                <a:latin typeface="Calibri"/>
              </a:rPr>
              <a:t>We represent </a:t>
            </a:r>
            <a:r>
              <a:rPr lang="en-US" sz="1600" b="0" i="0">
                <a:solidFill>
                  <a:srgbClr val="333333"/>
                </a:solidFill>
                <a:latin typeface="Calibri"/>
              </a:rPr>
              <a:t>state employees and retirees</a:t>
            </a:r>
            <a:r>
              <a:rPr sz="1600" b="0" i="0">
                <a:solidFill>
                  <a:srgbClr val="333333"/>
                </a:solidFill>
                <a:latin typeface="Calibri"/>
              </a:rPr>
              <a:t> at the Capitol and provide benefits, resources, and a collective voice on legislative matters that affect public employees</a:t>
            </a:r>
            <a:r>
              <a:rPr lang="en-US" sz="1600" b="0" i="0">
                <a:solidFill>
                  <a:srgbClr val="333333"/>
                </a:solidFill>
                <a:latin typeface="Calibri"/>
              </a:rPr>
              <a:t> and retirees</a:t>
            </a:r>
            <a:r>
              <a:rPr sz="1600" b="0" i="0">
                <a:solidFill>
                  <a:srgbClr val="333333"/>
                </a:solidFill>
                <a:latin typeface="Calibri"/>
              </a:rPr>
              <a:t> across Texas.</a:t>
            </a:r>
            <a:endParaRPr sz="1600" b="0" i="0">
              <a:solidFill>
                <a:srgbClr val="333333"/>
              </a:solidFill>
              <a:latin typeface="Calibri"/>
              <a:ea typeface="Calibri"/>
              <a:cs typeface="Calibri"/>
            </a:endParaRPr>
          </a:p>
          <a:p>
            <a:pPr>
              <a:spcBef>
                <a:spcPts val="1400"/>
              </a:spcBef>
            </a:pPr>
            <a:r>
              <a:rPr sz="1600" b="1" i="0">
                <a:solidFill>
                  <a:srgbClr val="BF2130"/>
                </a:solidFill>
                <a:latin typeface="Calibri"/>
              </a:rPr>
              <a:t>WHAT WE ADVOCATE FOR</a:t>
            </a:r>
            <a:endParaRPr sz="1600" b="1" i="0">
              <a:solidFill>
                <a:srgbClr val="BF2130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ct val="110000"/>
              </a:lnSpc>
              <a:spcBef>
                <a:spcPts val="400"/>
              </a:spcBef>
            </a:pPr>
            <a:r>
              <a:rPr sz="1600" b="1" i="0">
                <a:solidFill>
                  <a:srgbClr val="1C3456"/>
                </a:solidFill>
                <a:latin typeface="Calibri"/>
              </a:rPr>
              <a:t>Your salary  ·  Your benefits  ·  Your retirement  ·  </a:t>
            </a:r>
            <a:r>
              <a:rPr lang="en-US" sz="1600" b="1">
                <a:solidFill>
                  <a:srgbClr val="1C3456"/>
                </a:solidFill>
                <a:latin typeface="Calibri"/>
              </a:rPr>
              <a:t>You!</a:t>
            </a:r>
            <a:endParaRPr sz="1600" b="1" i="0">
              <a:solidFill>
                <a:srgbClr val="1C3456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715000" y="1234440"/>
            <a:ext cx="3063240" cy="2788920"/>
          </a:xfrm>
          <a:prstGeom prst="roundRect">
            <a:avLst>
              <a:gd name="adj" fmla="val 6000"/>
            </a:avLst>
          </a:prstGeom>
          <a:solidFill>
            <a:srgbClr val="1C34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89320" y="1488538"/>
            <a:ext cx="2514600" cy="231730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7200" b="1" i="0">
                <a:solidFill>
                  <a:srgbClr val="FFFFFF"/>
                </a:solidFill>
                <a:latin typeface="Calibri"/>
              </a:rPr>
              <a:t>80</a:t>
            </a:r>
            <a:endParaRPr lang="en-US" sz="7200" b="1" i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algn="ctr"/>
            <a:r>
              <a:rPr sz="2000" b="1" i="0">
                <a:solidFill>
                  <a:srgbClr val="BF2130"/>
                </a:solidFill>
                <a:latin typeface="Calibri"/>
              </a:rPr>
              <a:t>YEARS</a:t>
            </a:r>
            <a:endParaRPr sz="2000" b="1" i="0">
              <a:solidFill>
                <a:srgbClr val="BF2130"/>
              </a:solidFill>
              <a:latin typeface="Calibri"/>
              <a:ea typeface="Calibri"/>
              <a:cs typeface="Calibri"/>
            </a:endParaRPr>
          </a:p>
          <a:p>
            <a:pPr algn="ctr">
              <a:lnSpc>
                <a:spcPct val="110000"/>
              </a:lnSpc>
              <a:spcBef>
                <a:spcPts val="800"/>
              </a:spcBef>
            </a:pPr>
            <a:r>
              <a:rPr lang="en-US" sz="1600" b="1">
                <a:solidFill>
                  <a:srgbClr val="CFD8E6"/>
                </a:solidFill>
                <a:latin typeface="Calibri"/>
              </a:rPr>
              <a:t>as the</a:t>
            </a:r>
            <a:r>
              <a:rPr sz="1600" b="1" i="0">
                <a:solidFill>
                  <a:srgbClr val="CFD8E6"/>
                </a:solidFill>
                <a:latin typeface="Calibri"/>
              </a:rPr>
              <a:t> collective voice for </a:t>
            </a:r>
            <a:r>
              <a:rPr lang="en-US" sz="1600" b="1">
                <a:solidFill>
                  <a:srgbClr val="CFD8E6"/>
                </a:solidFill>
                <a:latin typeface="Calibri"/>
              </a:rPr>
              <a:t>all state</a:t>
            </a:r>
            <a:r>
              <a:rPr sz="1600" b="1" i="0">
                <a:solidFill>
                  <a:srgbClr val="CFD8E6"/>
                </a:solidFill>
                <a:latin typeface="Calibri"/>
              </a:rPr>
              <a:t> </a:t>
            </a:r>
            <a:r>
              <a:rPr lang="en-US" sz="1600" b="1">
                <a:solidFill>
                  <a:srgbClr val="CFD8E6"/>
                </a:solidFill>
                <a:latin typeface="Calibri"/>
              </a:rPr>
              <a:t>of Texas employees</a:t>
            </a:r>
            <a:r>
              <a:rPr sz="1600" b="1" i="0">
                <a:solidFill>
                  <a:srgbClr val="CFD8E6"/>
                </a:solidFill>
                <a:latin typeface="Calibri"/>
              </a:rPr>
              <a:t> and retirees </a:t>
            </a:r>
            <a:r>
              <a:rPr lang="en-US" sz="1600" b="1" dirty="0">
                <a:solidFill>
                  <a:srgbClr val="CFD8E6"/>
                </a:solidFill>
                <a:latin typeface="Calibri"/>
              </a:rPr>
              <a:t>at</a:t>
            </a:r>
            <a:r>
              <a:rPr sz="1600" b="1" i="0" dirty="0">
                <a:solidFill>
                  <a:srgbClr val="CFD8E6"/>
                </a:solidFill>
                <a:latin typeface="Calibri"/>
              </a:rPr>
              <a:t> the Capitol</a:t>
            </a:r>
            <a:endParaRPr sz="1600" b="1" i="0">
              <a:solidFill>
                <a:srgbClr val="CFD8E6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7" name="Picture 6" descr="tpea_logo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3527" y="265176"/>
            <a:ext cx="1143000" cy="28120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C3557"/>
          </a:solidFill>
          <a:ln w="12700">
            <a:solidFill>
              <a:srgbClr val="1C355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You'll Learn</a:t>
            </a:r>
            <a:endParaRPr lang="en-US" sz="2800"/>
          </a:p>
        </p:txBody>
      </p:sp>
      <p:sp>
        <p:nvSpPr>
          <p:cNvPr id="4" name="Shape 2"/>
          <p:cNvSpPr/>
          <p:nvPr/>
        </p:nvSpPr>
        <p:spPr>
          <a:xfrm>
            <a:off x="320040" y="960120"/>
            <a:ext cx="411480" cy="50292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960120"/>
            <a:ext cx="411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/>
          </a:p>
        </p:txBody>
      </p:sp>
      <p:sp>
        <p:nvSpPr>
          <p:cNvPr id="6" name="Text 4"/>
          <p:cNvSpPr/>
          <p:nvPr/>
        </p:nvSpPr>
        <p:spPr>
          <a:xfrm>
            <a:off x="822960" y="996696"/>
            <a:ext cx="8001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Texas Legislature is structured — House, Senate, and the leadership roles that matter to you</a:t>
            </a:r>
            <a:endParaRPr lang="en-US" sz="1400"/>
          </a:p>
        </p:txBody>
      </p:sp>
      <p:sp>
        <p:nvSpPr>
          <p:cNvPr id="7" name="Shape 5"/>
          <p:cNvSpPr/>
          <p:nvPr/>
        </p:nvSpPr>
        <p:spPr>
          <a:xfrm>
            <a:off x="320040" y="1618488"/>
            <a:ext cx="411480" cy="50292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20040" y="1618488"/>
            <a:ext cx="411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/>
          </a:p>
        </p:txBody>
      </p:sp>
      <p:sp>
        <p:nvSpPr>
          <p:cNvPr id="9" name="Text 7"/>
          <p:cNvSpPr/>
          <p:nvPr/>
        </p:nvSpPr>
        <p:spPr>
          <a:xfrm>
            <a:off x="822960" y="1655064"/>
            <a:ext cx="8001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legislative calendar: sessions, interim periods, and when your voice is most powerful</a:t>
            </a:r>
            <a:endParaRPr lang="en-US" sz="1400"/>
          </a:p>
        </p:txBody>
      </p:sp>
      <p:sp>
        <p:nvSpPr>
          <p:cNvPr id="10" name="Shape 8"/>
          <p:cNvSpPr/>
          <p:nvPr/>
        </p:nvSpPr>
        <p:spPr>
          <a:xfrm>
            <a:off x="320040" y="2276856"/>
            <a:ext cx="411480" cy="50292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20040" y="2276856"/>
            <a:ext cx="411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/>
          </a:p>
        </p:txBody>
      </p:sp>
      <p:sp>
        <p:nvSpPr>
          <p:cNvPr id="12" name="Text 10"/>
          <p:cNvSpPr/>
          <p:nvPr/>
        </p:nvSpPr>
        <p:spPr>
          <a:xfrm>
            <a:off x="822960" y="2313432"/>
            <a:ext cx="8001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 bill becomes law — and how it can be stopped</a:t>
            </a:r>
            <a:endParaRPr lang="en-US" sz="1400"/>
          </a:p>
        </p:txBody>
      </p:sp>
      <p:sp>
        <p:nvSpPr>
          <p:cNvPr id="13" name="Shape 11"/>
          <p:cNvSpPr/>
          <p:nvPr/>
        </p:nvSpPr>
        <p:spPr>
          <a:xfrm>
            <a:off x="320040" y="2935224"/>
            <a:ext cx="411480" cy="50292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20040" y="2935224"/>
            <a:ext cx="411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/>
          </a:p>
        </p:txBody>
      </p:sp>
      <p:sp>
        <p:nvSpPr>
          <p:cNvPr id="15" name="Text 13"/>
          <p:cNvSpPr/>
          <p:nvPr/>
        </p:nvSpPr>
        <p:spPr>
          <a:xfrm>
            <a:off x="822960" y="2971800"/>
            <a:ext cx="8001000" cy="43891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400">
                <a:solidFill>
                  <a:srgbClr val="4A4A4A"/>
                </a:solidFill>
                <a:latin typeface="Calibri"/>
                <a:ea typeface="Calibri"/>
                <a:cs typeface="Calibri"/>
              </a:rPr>
              <a:t>Key legislation that has directly affected state employees and retirees in Texas</a:t>
            </a:r>
            <a:endParaRPr lang="en-US" sz="1400">
              <a:latin typeface="Calibri"/>
              <a:ea typeface="Calibri"/>
              <a:cs typeface="Calibri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20040" y="3593592"/>
            <a:ext cx="411480" cy="50292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20040" y="3593592"/>
            <a:ext cx="411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"/>
          </a:p>
        </p:txBody>
      </p:sp>
      <p:sp>
        <p:nvSpPr>
          <p:cNvPr id="18" name="Text 16"/>
          <p:cNvSpPr/>
          <p:nvPr/>
        </p:nvSpPr>
        <p:spPr>
          <a:xfrm>
            <a:off x="822960" y="3630168"/>
            <a:ext cx="8001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TPEA has accomplished through advocacy — and what's still at stake</a:t>
            </a:r>
            <a:endParaRPr lang="en-US" sz="1400"/>
          </a:p>
        </p:txBody>
      </p:sp>
      <p:sp>
        <p:nvSpPr>
          <p:cNvPr id="19" name="Shape 17"/>
          <p:cNvSpPr/>
          <p:nvPr/>
        </p:nvSpPr>
        <p:spPr>
          <a:xfrm>
            <a:off x="320040" y="4251960"/>
            <a:ext cx="411480" cy="50292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20040" y="4251960"/>
            <a:ext cx="411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000"/>
          </a:p>
        </p:txBody>
      </p:sp>
      <p:sp>
        <p:nvSpPr>
          <p:cNvPr id="21" name="Text 19"/>
          <p:cNvSpPr/>
          <p:nvPr/>
        </p:nvSpPr>
        <p:spPr>
          <a:xfrm>
            <a:off x="822960" y="4288536"/>
            <a:ext cx="8001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or more concrete ways YOU can personally advocate as a TPEA member or stakeholder</a:t>
            </a:r>
            <a:endParaRPr lang="en-US" sz="1400"/>
          </a:p>
        </p:txBody>
      </p:sp>
      <p:pic>
        <p:nvPicPr>
          <p:cNvPr id="22" name="Picture 21" descr="tpea_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3527" y="265176"/>
            <a:ext cx="1143000" cy="28120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2">
            <a:extLst>
              <a:ext uri="{FF2B5EF4-FFF2-40B4-BE49-F238E27FC236}">
                <a16:creationId xmlns:a16="http://schemas.microsoft.com/office/drawing/2014/main" id="{8BFAA22D-0227-9D6A-21A3-B91468FF00A7}"/>
              </a:ext>
            </a:extLst>
          </p:cNvPr>
          <p:cNvSpPr/>
          <p:nvPr/>
        </p:nvSpPr>
        <p:spPr>
          <a:xfrm flipV="1">
            <a:off x="68919" y="4565538"/>
            <a:ext cx="8864220" cy="590866"/>
          </a:xfrm>
          <a:prstGeom prst="rect">
            <a:avLst/>
          </a:prstGeom>
          <a:solidFill>
            <a:srgbClr val="F4F6F9"/>
          </a:solidFill>
          <a:ln w="12700">
            <a:solidFill>
              <a:srgbClr val="D6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3">
            <a:extLst>
              <a:ext uri="{FF2B5EF4-FFF2-40B4-BE49-F238E27FC236}">
                <a16:creationId xmlns:a16="http://schemas.microsoft.com/office/drawing/2014/main" id="{22FD3921-A468-B119-2593-23C2DA120B85}"/>
              </a:ext>
            </a:extLst>
          </p:cNvPr>
          <p:cNvSpPr/>
          <p:nvPr/>
        </p:nvSpPr>
        <p:spPr>
          <a:xfrm>
            <a:off x="68919" y="4562044"/>
            <a:ext cx="3399878" cy="594360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316338" y="1066800"/>
            <a:ext cx="3931920" cy="3460134"/>
          </a:xfrm>
          <a:prstGeom prst="rect">
            <a:avLst/>
          </a:prstGeom>
          <a:solidFill>
            <a:srgbClr val="F4F6F9"/>
          </a:solidFill>
          <a:ln w="12700">
            <a:solidFill>
              <a:srgbClr val="D6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9144000" cy="659674"/>
          </a:xfrm>
          <a:prstGeom prst="rect">
            <a:avLst/>
          </a:prstGeom>
          <a:solidFill>
            <a:srgbClr val="1C3557"/>
          </a:solidFill>
          <a:ln w="12700">
            <a:solidFill>
              <a:srgbClr val="1C355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2217" y="-16327"/>
            <a:ext cx="8245930" cy="74675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The Texas Legislature</a:t>
            </a:r>
            <a:endParaRPr lang="en-US" sz="2800">
              <a:latin typeface="Calibri"/>
              <a:ea typeface="Calibri"/>
              <a:cs typeface="Calibri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20040" y="1059396"/>
            <a:ext cx="3931920" cy="594360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11480" y="1066800"/>
            <a:ext cx="3749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Texas House of Representatives</a:t>
            </a:r>
            <a:endParaRPr lang="en-US" sz="2000"/>
          </a:p>
        </p:txBody>
      </p:sp>
      <p:sp>
        <p:nvSpPr>
          <p:cNvPr id="7" name="Shape 5"/>
          <p:cNvSpPr/>
          <p:nvPr/>
        </p:nvSpPr>
        <p:spPr>
          <a:xfrm>
            <a:off x="411480" y="1780032"/>
            <a:ext cx="73152" cy="411480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94360" y="1780032"/>
            <a:ext cx="3520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C3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150 representatives</a:t>
            </a:r>
            <a:endParaRPr lang="en-US" sz="1600"/>
          </a:p>
        </p:txBody>
      </p:sp>
      <p:sp>
        <p:nvSpPr>
          <p:cNvPr id="9" name="Text 7"/>
          <p:cNvSpPr/>
          <p:nvPr/>
        </p:nvSpPr>
        <p:spPr>
          <a:xfrm>
            <a:off x="594360" y="1999488"/>
            <a:ext cx="3520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per district across Texas</a:t>
            </a:r>
            <a:endParaRPr lang="en-US" sz="1400"/>
          </a:p>
        </p:txBody>
      </p:sp>
      <p:sp>
        <p:nvSpPr>
          <p:cNvPr id="10" name="Shape 8"/>
          <p:cNvSpPr/>
          <p:nvPr/>
        </p:nvSpPr>
        <p:spPr>
          <a:xfrm>
            <a:off x="411480" y="2446026"/>
            <a:ext cx="73152" cy="411480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4360" y="2427516"/>
            <a:ext cx="3520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C3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2-year terms</a:t>
            </a:r>
            <a:endParaRPr lang="en-US" sz="1600"/>
          </a:p>
        </p:txBody>
      </p:sp>
      <p:sp>
        <p:nvSpPr>
          <p:cNvPr id="12" name="Text 10"/>
          <p:cNvSpPr/>
          <p:nvPr/>
        </p:nvSpPr>
        <p:spPr>
          <a:xfrm>
            <a:off x="594360" y="2646972"/>
            <a:ext cx="3520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Elected every even year</a:t>
            </a:r>
            <a:endParaRPr lang="en-US" sz="1400"/>
          </a:p>
        </p:txBody>
      </p:sp>
      <p:sp>
        <p:nvSpPr>
          <p:cNvPr id="13" name="Shape 11"/>
          <p:cNvSpPr/>
          <p:nvPr/>
        </p:nvSpPr>
        <p:spPr>
          <a:xfrm>
            <a:off x="411480" y="3126828"/>
            <a:ext cx="73152" cy="411480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94360" y="3052788"/>
            <a:ext cx="3520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C3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Speaker of the House</a:t>
            </a:r>
            <a:endParaRPr lang="en-US" sz="1600"/>
          </a:p>
        </p:txBody>
      </p:sp>
      <p:sp>
        <p:nvSpPr>
          <p:cNvPr id="15" name="Text 13"/>
          <p:cNvSpPr/>
          <p:nvPr/>
        </p:nvSpPr>
        <p:spPr>
          <a:xfrm>
            <a:off x="593268" y="3393300"/>
            <a:ext cx="3520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Presiding officer, sets agenda, appoints committees</a:t>
            </a:r>
            <a:endParaRPr lang="en-US" sz="1400"/>
          </a:p>
        </p:txBody>
      </p:sp>
      <p:sp>
        <p:nvSpPr>
          <p:cNvPr id="16" name="Shape 14"/>
          <p:cNvSpPr/>
          <p:nvPr/>
        </p:nvSpPr>
        <p:spPr>
          <a:xfrm>
            <a:off x="411480" y="3889074"/>
            <a:ext cx="73152" cy="411480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94360" y="3848352"/>
            <a:ext cx="3520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C3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Committee chairs</a:t>
            </a:r>
            <a:endParaRPr lang="en-US" sz="1600"/>
          </a:p>
        </p:txBody>
      </p:sp>
      <p:sp>
        <p:nvSpPr>
          <p:cNvPr id="18" name="Text 16"/>
          <p:cNvSpPr/>
          <p:nvPr/>
        </p:nvSpPr>
        <p:spPr>
          <a:xfrm>
            <a:off x="594360" y="4189974"/>
            <a:ext cx="3520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Appointed by Speaker of the House </a:t>
            </a:r>
          </a:p>
          <a:p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which bills get hearings</a:t>
            </a:r>
            <a:endParaRPr lang="en-US" sz="1400"/>
          </a:p>
        </p:txBody>
      </p:sp>
      <p:sp>
        <p:nvSpPr>
          <p:cNvPr id="19" name="Shape 17"/>
          <p:cNvSpPr/>
          <p:nvPr/>
        </p:nvSpPr>
        <p:spPr>
          <a:xfrm>
            <a:off x="3583560" y="4620987"/>
            <a:ext cx="73152" cy="411480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717702" y="4615919"/>
            <a:ext cx="438562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C3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begins</a:t>
            </a:r>
            <a:endParaRPr lang="en-US" sz="1600"/>
          </a:p>
        </p:txBody>
      </p:sp>
      <p:sp>
        <p:nvSpPr>
          <p:cNvPr id="21" name="Text 19"/>
          <p:cNvSpPr/>
          <p:nvPr/>
        </p:nvSpPr>
        <p:spPr>
          <a:xfrm>
            <a:off x="3717702" y="4837723"/>
            <a:ext cx="3520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January of odd-numbered years</a:t>
            </a:r>
            <a:endParaRPr lang="en-US" sz="1400"/>
          </a:p>
        </p:txBody>
      </p:sp>
      <p:sp>
        <p:nvSpPr>
          <p:cNvPr id="22" name="Shape 20"/>
          <p:cNvSpPr/>
          <p:nvPr/>
        </p:nvSpPr>
        <p:spPr>
          <a:xfrm>
            <a:off x="4892040" y="1066800"/>
            <a:ext cx="3931920" cy="3283696"/>
          </a:xfrm>
          <a:prstGeom prst="rect">
            <a:avLst/>
          </a:prstGeom>
          <a:solidFill>
            <a:srgbClr val="F4F6F9"/>
          </a:solidFill>
          <a:ln w="12700">
            <a:solidFill>
              <a:srgbClr val="D6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4892040" y="1066800"/>
            <a:ext cx="3931920" cy="59436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983480" y="1066800"/>
            <a:ext cx="3749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Texas Senate</a:t>
            </a:r>
            <a:endParaRPr lang="en-US" sz="2000"/>
          </a:p>
        </p:txBody>
      </p:sp>
      <p:sp>
        <p:nvSpPr>
          <p:cNvPr id="25" name="Shape 23"/>
          <p:cNvSpPr/>
          <p:nvPr/>
        </p:nvSpPr>
        <p:spPr>
          <a:xfrm>
            <a:off x="4983480" y="1780032"/>
            <a:ext cx="73152" cy="41148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166360" y="1780032"/>
            <a:ext cx="3520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C3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 senators</a:t>
            </a:r>
            <a:endParaRPr lang="en-US" sz="1600"/>
          </a:p>
        </p:txBody>
      </p:sp>
      <p:sp>
        <p:nvSpPr>
          <p:cNvPr id="27" name="Text 25"/>
          <p:cNvSpPr/>
          <p:nvPr/>
        </p:nvSpPr>
        <p:spPr>
          <a:xfrm>
            <a:off x="5166360" y="1999488"/>
            <a:ext cx="3520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Staggered 4-year terms</a:t>
            </a:r>
            <a:endParaRPr lang="en-US" sz="1400"/>
          </a:p>
        </p:txBody>
      </p:sp>
      <p:sp>
        <p:nvSpPr>
          <p:cNvPr id="28" name="Shape 26"/>
          <p:cNvSpPr/>
          <p:nvPr/>
        </p:nvSpPr>
        <p:spPr>
          <a:xfrm>
            <a:off x="4983480" y="2386794"/>
            <a:ext cx="73152" cy="41148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166360" y="2360880"/>
            <a:ext cx="3520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C3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Lt. Governor</a:t>
            </a:r>
            <a:endParaRPr lang="en-US" sz="1600"/>
          </a:p>
        </p:txBody>
      </p:sp>
      <p:sp>
        <p:nvSpPr>
          <p:cNvPr id="30" name="Text 28"/>
          <p:cNvSpPr/>
          <p:nvPr/>
        </p:nvSpPr>
        <p:spPr>
          <a:xfrm>
            <a:off x="5166360" y="2584038"/>
            <a:ext cx="3520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Presiding officer, sets agenda, appoints committees</a:t>
            </a:r>
            <a:endParaRPr lang="en-US" sz="1400"/>
          </a:p>
        </p:txBody>
      </p:sp>
      <p:sp>
        <p:nvSpPr>
          <p:cNvPr id="31" name="Shape 29"/>
          <p:cNvSpPr/>
          <p:nvPr/>
        </p:nvSpPr>
        <p:spPr>
          <a:xfrm>
            <a:off x="4983480" y="3123126"/>
            <a:ext cx="73152" cy="41148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5166360" y="3086106"/>
            <a:ext cx="3520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C3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Committee chairs</a:t>
            </a:r>
            <a:endParaRPr lang="en-US" sz="1600"/>
          </a:p>
        </p:txBody>
      </p:sp>
      <p:sp>
        <p:nvSpPr>
          <p:cNvPr id="33" name="Text 31"/>
          <p:cNvSpPr/>
          <p:nvPr/>
        </p:nvSpPr>
        <p:spPr>
          <a:xfrm>
            <a:off x="5166360" y="3335177"/>
            <a:ext cx="3520440" cy="60809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Appointed by Lt. Governor</a:t>
            </a:r>
          </a:p>
          <a:p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which bills get hearings</a:t>
            </a:r>
            <a:endParaRPr lang="en-US" sz="1400"/>
          </a:p>
          <a:p>
            <a:pPr marL="0" indent="0">
              <a:buNone/>
            </a:pPr>
            <a:endParaRPr lang="en-US" sz="1400"/>
          </a:p>
        </p:txBody>
      </p:sp>
      <p:sp>
        <p:nvSpPr>
          <p:cNvPr id="34" name="Shape 32"/>
          <p:cNvSpPr/>
          <p:nvPr/>
        </p:nvSpPr>
        <p:spPr>
          <a:xfrm>
            <a:off x="4983480" y="3837246"/>
            <a:ext cx="73152" cy="41148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5166360" y="3800226"/>
            <a:ext cx="3520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C3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Two-thirds rule</a:t>
            </a:r>
            <a:endParaRPr lang="en-US" sz="1600"/>
          </a:p>
        </p:txBody>
      </p:sp>
      <p:sp>
        <p:nvSpPr>
          <p:cNvPr id="36" name="Text 34"/>
          <p:cNvSpPr/>
          <p:nvPr/>
        </p:nvSpPr>
        <p:spPr>
          <a:xfrm>
            <a:off x="5166360" y="4064106"/>
            <a:ext cx="3520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Historically required to bring bills to floor</a:t>
            </a:r>
            <a:endParaRPr lang="en-US" sz="1400"/>
          </a:p>
        </p:txBody>
      </p:sp>
      <p:sp>
        <p:nvSpPr>
          <p:cNvPr id="38" name="Text 36"/>
          <p:cNvSpPr/>
          <p:nvPr/>
        </p:nvSpPr>
        <p:spPr>
          <a:xfrm>
            <a:off x="6462132" y="4613694"/>
            <a:ext cx="3520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C3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Interim committees</a:t>
            </a:r>
            <a:endParaRPr lang="en-US" sz="1600"/>
          </a:p>
        </p:txBody>
      </p:sp>
      <p:sp>
        <p:nvSpPr>
          <p:cNvPr id="39" name="Text 37"/>
          <p:cNvSpPr/>
          <p:nvPr/>
        </p:nvSpPr>
        <p:spPr>
          <a:xfrm>
            <a:off x="6462132" y="4839037"/>
            <a:ext cx="3520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issues between sessions</a:t>
            </a:r>
            <a:endParaRPr lang="en-US" sz="1400"/>
          </a:p>
        </p:txBody>
      </p:sp>
      <p:sp>
        <p:nvSpPr>
          <p:cNvPr id="41" name="Text 18">
            <a:extLst>
              <a:ext uri="{FF2B5EF4-FFF2-40B4-BE49-F238E27FC236}">
                <a16:creationId xmlns:a16="http://schemas.microsoft.com/office/drawing/2014/main" id="{EB5BBA57-11D8-0F01-EDCA-4F5646B5A9D7}"/>
              </a:ext>
            </a:extLst>
          </p:cNvPr>
          <p:cNvSpPr/>
          <p:nvPr/>
        </p:nvSpPr>
        <p:spPr>
          <a:xfrm>
            <a:off x="0" y="4572942"/>
            <a:ext cx="4401184" cy="4943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Texas House of Representatives </a:t>
            </a:r>
          </a:p>
          <a:p>
            <a:pPr marL="0" indent="0">
              <a:buNone/>
            </a:pPr>
            <a:r>
              <a:rPr lang="en-US" b="1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Texas Senate</a:t>
            </a:r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4" name="Shape 17">
            <a:extLst>
              <a:ext uri="{FF2B5EF4-FFF2-40B4-BE49-F238E27FC236}">
                <a16:creationId xmlns:a16="http://schemas.microsoft.com/office/drawing/2014/main" id="{A9B791AA-4FAA-C89A-ECF0-88F28B23DBEF}"/>
              </a:ext>
            </a:extLst>
          </p:cNvPr>
          <p:cNvSpPr/>
          <p:nvPr/>
        </p:nvSpPr>
        <p:spPr>
          <a:xfrm>
            <a:off x="6362856" y="4630962"/>
            <a:ext cx="73152" cy="411480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1A46B82A-9F48-C03F-12A7-6AD9D74FB6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609" y="-38103"/>
            <a:ext cx="1148443" cy="10940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C3557"/>
          </a:solidFill>
          <a:ln w="12700">
            <a:solidFill>
              <a:srgbClr val="1C355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Legislative Calendar</a:t>
            </a:r>
            <a:endParaRPr lang="en-US" sz="2800"/>
          </a:p>
        </p:txBody>
      </p:sp>
      <p:sp>
        <p:nvSpPr>
          <p:cNvPr id="4" name="Shape 2"/>
          <p:cNvSpPr/>
          <p:nvPr/>
        </p:nvSpPr>
        <p:spPr>
          <a:xfrm>
            <a:off x="320040" y="960120"/>
            <a:ext cx="1993392" cy="3977640"/>
          </a:xfrm>
          <a:prstGeom prst="rect">
            <a:avLst/>
          </a:prstGeom>
          <a:solidFill>
            <a:srgbClr val="F4F6F9"/>
          </a:solidFill>
          <a:ln w="12700">
            <a:solidFill>
              <a:srgbClr val="D6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20040" y="960120"/>
            <a:ext cx="1993392" cy="640080"/>
          </a:xfrm>
          <a:prstGeom prst="rect">
            <a:avLst/>
          </a:prstGeom>
          <a:solidFill>
            <a:srgbClr val="5B8E6D"/>
          </a:solidFill>
          <a:ln w="12700">
            <a:solidFill>
              <a:srgbClr val="5B8E6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20040" y="987552"/>
            <a:ext cx="19933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Interim</a:t>
            </a:r>
            <a:endParaRPr lang="en-US" sz="1600"/>
          </a:p>
        </p:txBody>
      </p:sp>
      <p:sp>
        <p:nvSpPr>
          <p:cNvPr id="7" name="Text 5"/>
          <p:cNvSpPr/>
          <p:nvPr/>
        </p:nvSpPr>
        <p:spPr>
          <a:xfrm>
            <a:off x="411480" y="1719072"/>
            <a:ext cx="18105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5B8E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Even-numbered years</a:t>
            </a:r>
            <a:endParaRPr lang="en-US" sz="1200"/>
          </a:p>
        </p:txBody>
      </p:sp>
      <p:sp>
        <p:nvSpPr>
          <p:cNvPr id="8" name="Shape 6"/>
          <p:cNvSpPr/>
          <p:nvPr/>
        </p:nvSpPr>
        <p:spPr>
          <a:xfrm>
            <a:off x="502920" y="2212848"/>
            <a:ext cx="1627632" cy="36576"/>
          </a:xfrm>
          <a:prstGeom prst="rect">
            <a:avLst/>
          </a:prstGeom>
          <a:solidFill>
            <a:srgbClr val="D6E4F0"/>
          </a:solidFill>
          <a:ln w="12700">
            <a:solidFill>
              <a:srgbClr val="D6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11480" y="2675138"/>
            <a:ext cx="1810512" cy="193343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4A4A4A"/>
                </a:solidFill>
                <a:latin typeface="Calibri"/>
                <a:ea typeface="Calibri"/>
                <a:cs typeface="Calibri"/>
              </a:rPr>
              <a:t>Committees study issues and make recommendations to be considered in the next session. </a:t>
            </a:r>
          </a:p>
          <a:p>
            <a:pPr marL="0" indent="0">
              <a:buNone/>
            </a:pPr>
            <a:endParaRPr lang="en-US" sz="1400">
              <a:solidFill>
                <a:srgbClr val="4A4A4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Bills pre-filed.</a:t>
            </a:r>
          </a:p>
          <a:p>
            <a:pPr marL="0" indent="0">
              <a:buNone/>
            </a:pPr>
            <a:endParaRPr lang="en-US" sz="1400">
              <a:solidFill>
                <a:srgbClr val="4A4A4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endParaRPr lang="en-US" sz="1400">
              <a:solidFill>
                <a:srgbClr val="00000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2478024" y="960120"/>
            <a:ext cx="1993392" cy="3977640"/>
          </a:xfrm>
          <a:prstGeom prst="rect">
            <a:avLst/>
          </a:prstGeom>
          <a:solidFill>
            <a:srgbClr val="F4F6F9"/>
          </a:solidFill>
          <a:ln w="12700">
            <a:solidFill>
              <a:srgbClr val="D6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478024" y="960120"/>
            <a:ext cx="1993392" cy="64008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2478024" y="987552"/>
            <a:ext cx="19933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 Session</a:t>
            </a:r>
            <a:endParaRPr lang="en-US" sz="1600"/>
          </a:p>
        </p:txBody>
      </p:sp>
      <p:sp>
        <p:nvSpPr>
          <p:cNvPr id="13" name="Text 11"/>
          <p:cNvSpPr/>
          <p:nvPr/>
        </p:nvSpPr>
        <p:spPr>
          <a:xfrm>
            <a:off x="2569464" y="1719072"/>
            <a:ext cx="18105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BF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Jan–June, odd years (140 days)</a:t>
            </a:r>
            <a:endParaRPr lang="en-US" sz="1200"/>
          </a:p>
        </p:txBody>
      </p:sp>
      <p:sp>
        <p:nvSpPr>
          <p:cNvPr id="14" name="Shape 12"/>
          <p:cNvSpPr/>
          <p:nvPr/>
        </p:nvSpPr>
        <p:spPr>
          <a:xfrm>
            <a:off x="2660904" y="2212848"/>
            <a:ext cx="1627632" cy="36576"/>
          </a:xfrm>
          <a:prstGeom prst="rect">
            <a:avLst/>
          </a:prstGeom>
          <a:solidFill>
            <a:srgbClr val="D6E4F0"/>
          </a:solidFill>
          <a:ln w="12700">
            <a:solidFill>
              <a:srgbClr val="D6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2569464" y="2322576"/>
            <a:ext cx="1810512" cy="2286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400" dirty="0">
                <a:solidFill>
                  <a:srgbClr val="4A4A4A"/>
                </a:solidFill>
                <a:latin typeface="Calibri"/>
                <a:ea typeface="Calibri"/>
                <a:cs typeface="Calibri"/>
              </a:rPr>
              <a:t>Legislature meets. Bills introduced, heard, voted on, and either passed or not.  </a:t>
            </a:r>
          </a:p>
          <a:p>
            <a:endParaRPr lang="en-US" sz="1400">
              <a:solidFill>
                <a:srgbClr val="4A4A4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advocacy is MOST impactful here.</a:t>
            </a:r>
            <a:endParaRPr lang="en-US" sz="1400"/>
          </a:p>
        </p:txBody>
      </p:sp>
      <p:sp>
        <p:nvSpPr>
          <p:cNvPr id="16" name="Shape 14"/>
          <p:cNvSpPr/>
          <p:nvPr/>
        </p:nvSpPr>
        <p:spPr>
          <a:xfrm>
            <a:off x="4636008" y="960120"/>
            <a:ext cx="1993392" cy="3977640"/>
          </a:xfrm>
          <a:prstGeom prst="rect">
            <a:avLst/>
          </a:prstGeom>
          <a:solidFill>
            <a:srgbClr val="F4F6F9"/>
          </a:solidFill>
          <a:ln w="12700">
            <a:solidFill>
              <a:srgbClr val="D6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636008" y="960120"/>
            <a:ext cx="1993392" cy="640080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636008" y="987552"/>
            <a:ext cx="19933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 Sessions</a:t>
            </a:r>
            <a:endParaRPr lang="en-US" sz="1600"/>
          </a:p>
        </p:txBody>
      </p:sp>
      <p:sp>
        <p:nvSpPr>
          <p:cNvPr id="19" name="Text 17"/>
          <p:cNvSpPr/>
          <p:nvPr/>
        </p:nvSpPr>
        <p:spPr>
          <a:xfrm>
            <a:off x="4727448" y="1719072"/>
            <a:ext cx="18105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Called by Governor anytime</a:t>
            </a:r>
            <a:endParaRPr lang="en-US" sz="1200"/>
          </a:p>
        </p:txBody>
      </p:sp>
      <p:sp>
        <p:nvSpPr>
          <p:cNvPr id="20" name="Shape 18"/>
          <p:cNvSpPr/>
          <p:nvPr/>
        </p:nvSpPr>
        <p:spPr>
          <a:xfrm>
            <a:off x="4818888" y="2212848"/>
            <a:ext cx="1627632" cy="36576"/>
          </a:xfrm>
          <a:prstGeom prst="rect">
            <a:avLst/>
          </a:prstGeom>
          <a:solidFill>
            <a:srgbClr val="D6E4F0"/>
          </a:solidFill>
          <a:ln w="12700">
            <a:solidFill>
              <a:srgbClr val="D6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727448" y="2322576"/>
            <a:ext cx="1810512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agenda, 30 days each. </a:t>
            </a:r>
          </a:p>
          <a:p>
            <a:pPr marL="0" indent="0">
              <a:buNone/>
            </a:pPr>
            <a:endParaRPr lang="en-US" sz="1400">
              <a:solidFill>
                <a:srgbClr val="4A4A4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address issues left from regular session.</a:t>
            </a:r>
            <a:endParaRPr lang="en-US" sz="1400"/>
          </a:p>
        </p:txBody>
      </p:sp>
      <p:sp>
        <p:nvSpPr>
          <p:cNvPr id="22" name="Shape 20"/>
          <p:cNvSpPr/>
          <p:nvPr/>
        </p:nvSpPr>
        <p:spPr>
          <a:xfrm>
            <a:off x="6793992" y="960120"/>
            <a:ext cx="1993392" cy="3977640"/>
          </a:xfrm>
          <a:prstGeom prst="rect">
            <a:avLst/>
          </a:prstGeom>
          <a:solidFill>
            <a:srgbClr val="F4F6F9"/>
          </a:solidFill>
          <a:ln w="12700">
            <a:solidFill>
              <a:srgbClr val="D6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6793992" y="960120"/>
            <a:ext cx="1993392" cy="640080"/>
          </a:xfrm>
          <a:prstGeom prst="rect">
            <a:avLst/>
          </a:prstGeom>
          <a:solidFill>
            <a:srgbClr val="1C3557"/>
          </a:solidFill>
          <a:ln w="12700">
            <a:solidFill>
              <a:srgbClr val="1C355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793992" y="987552"/>
            <a:ext cx="19933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Post-Session</a:t>
            </a:r>
            <a:endParaRPr lang="en-US" sz="1600"/>
          </a:p>
        </p:txBody>
      </p:sp>
      <p:sp>
        <p:nvSpPr>
          <p:cNvPr id="25" name="Text 23"/>
          <p:cNvSpPr/>
          <p:nvPr/>
        </p:nvSpPr>
        <p:spPr>
          <a:xfrm>
            <a:off x="6885432" y="1719072"/>
            <a:ext cx="18105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1C3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July–December, odd years</a:t>
            </a:r>
            <a:endParaRPr lang="en-US" sz="1200"/>
          </a:p>
        </p:txBody>
      </p:sp>
      <p:sp>
        <p:nvSpPr>
          <p:cNvPr id="26" name="Shape 24"/>
          <p:cNvSpPr/>
          <p:nvPr/>
        </p:nvSpPr>
        <p:spPr>
          <a:xfrm>
            <a:off x="6976872" y="2212848"/>
            <a:ext cx="1627632" cy="36576"/>
          </a:xfrm>
          <a:prstGeom prst="rect">
            <a:avLst/>
          </a:prstGeom>
          <a:solidFill>
            <a:srgbClr val="D6E4F0"/>
          </a:solidFill>
          <a:ln w="12700">
            <a:solidFill>
              <a:srgbClr val="D6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885432" y="2322576"/>
            <a:ext cx="1810512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Laws take effect (usually Sept 1).</a:t>
            </a:r>
          </a:p>
          <a:p>
            <a:pPr marL="0" indent="0">
              <a:buNone/>
            </a:pPr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Agencies implement. </a:t>
            </a:r>
          </a:p>
          <a:p>
            <a:pPr marL="0" indent="0">
              <a:buNone/>
            </a:pPr>
            <a:endParaRPr lang="en-US" sz="1400">
              <a:solidFill>
                <a:srgbClr val="4A4A4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 for next session begins.</a:t>
            </a:r>
            <a:endParaRPr lang="en-US" sz="1400"/>
          </a:p>
        </p:txBody>
      </p:sp>
      <p:pic>
        <p:nvPicPr>
          <p:cNvPr id="28" name="Picture 27" descr="tpea_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3527" y="265176"/>
            <a:ext cx="1143000" cy="28120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C3557"/>
          </a:solidFill>
          <a:ln w="12700">
            <a:solidFill>
              <a:srgbClr val="1C355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 Bill Becomes Law in Texas</a:t>
            </a:r>
            <a:endParaRPr lang="en-US" sz="2800"/>
          </a:p>
        </p:txBody>
      </p:sp>
      <p:sp>
        <p:nvSpPr>
          <p:cNvPr id="4" name="Shape 2"/>
          <p:cNvSpPr/>
          <p:nvPr/>
        </p:nvSpPr>
        <p:spPr>
          <a:xfrm>
            <a:off x="320040" y="1005840"/>
            <a:ext cx="1280160" cy="128016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  <a:effectLst>
            <a:outerShdw blurRad="762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1005840"/>
            <a:ext cx="1280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800"/>
          </a:p>
        </p:txBody>
      </p:sp>
      <p:sp>
        <p:nvSpPr>
          <p:cNvPr id="6" name="Text 4"/>
          <p:cNvSpPr/>
          <p:nvPr/>
        </p:nvSpPr>
        <p:spPr>
          <a:xfrm>
            <a:off x="320040" y="1508760"/>
            <a:ext cx="1280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Filed</a:t>
            </a:r>
            <a:endParaRPr lang="en-US" sz="1400"/>
          </a:p>
        </p:txBody>
      </p:sp>
      <p:sp>
        <p:nvSpPr>
          <p:cNvPr id="7" name="Shape 5"/>
          <p:cNvSpPr/>
          <p:nvPr/>
        </p:nvSpPr>
        <p:spPr>
          <a:xfrm>
            <a:off x="1618488" y="1645920"/>
            <a:ext cx="128016" cy="0"/>
          </a:xfrm>
          <a:prstGeom prst="line">
            <a:avLst/>
          </a:prstGeom>
          <a:noFill/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28600" y="2395728"/>
            <a:ext cx="1463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 introduces bill;</a:t>
            </a:r>
            <a:endParaRPr lang="en-US" sz="1200"/>
          </a:p>
          <a:p>
            <a:pPr marL="0" indent="0" algn="ctr">
              <a:buNone/>
            </a:pPr>
            <a:r>
              <a:rPr lang="en-US" sz="12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assigned to committee</a:t>
            </a:r>
            <a:endParaRPr lang="en-US" sz="1200"/>
          </a:p>
        </p:txBody>
      </p:sp>
      <p:sp>
        <p:nvSpPr>
          <p:cNvPr id="9" name="Shape 7"/>
          <p:cNvSpPr/>
          <p:nvPr/>
        </p:nvSpPr>
        <p:spPr>
          <a:xfrm>
            <a:off x="1764792" y="1005840"/>
            <a:ext cx="1280160" cy="1280160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  <a:effectLst>
            <a:outerShdw blurRad="762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764792" y="1005840"/>
            <a:ext cx="1280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800"/>
          </a:p>
        </p:txBody>
      </p:sp>
      <p:sp>
        <p:nvSpPr>
          <p:cNvPr id="11" name="Text 9"/>
          <p:cNvSpPr/>
          <p:nvPr/>
        </p:nvSpPr>
        <p:spPr>
          <a:xfrm>
            <a:off x="1764792" y="1508760"/>
            <a:ext cx="1280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Committee</a:t>
            </a:r>
            <a:endParaRPr lang="en-US" sz="1400"/>
          </a:p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Hearing</a:t>
            </a:r>
            <a:endParaRPr lang="en-US" sz="1400"/>
          </a:p>
        </p:txBody>
      </p:sp>
      <p:sp>
        <p:nvSpPr>
          <p:cNvPr id="12" name="Shape 10"/>
          <p:cNvSpPr/>
          <p:nvPr/>
        </p:nvSpPr>
        <p:spPr>
          <a:xfrm>
            <a:off x="3063240" y="1645920"/>
            <a:ext cx="128016" cy="0"/>
          </a:xfrm>
          <a:prstGeom prst="line">
            <a:avLst/>
          </a:prstGeom>
          <a:noFill/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673352" y="2395728"/>
            <a:ext cx="1463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testimony;</a:t>
            </a:r>
            <a:endParaRPr lang="en-US" sz="1200"/>
          </a:p>
          <a:p>
            <a:pPr marL="0" indent="0" algn="ctr">
              <a:buNone/>
            </a:pPr>
            <a:r>
              <a:rPr lang="en-US" sz="12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committee vote.</a:t>
            </a:r>
            <a:endParaRPr lang="en-US" sz="1200"/>
          </a:p>
        </p:txBody>
      </p:sp>
      <p:sp>
        <p:nvSpPr>
          <p:cNvPr id="14" name="Shape 12"/>
          <p:cNvSpPr/>
          <p:nvPr/>
        </p:nvSpPr>
        <p:spPr>
          <a:xfrm>
            <a:off x="3209544" y="1005840"/>
            <a:ext cx="1280160" cy="1280160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  <a:effectLst>
            <a:outerShdw blurRad="762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209544" y="1005840"/>
            <a:ext cx="1280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800"/>
          </a:p>
        </p:txBody>
      </p:sp>
      <p:sp>
        <p:nvSpPr>
          <p:cNvPr id="16" name="Text 14"/>
          <p:cNvSpPr/>
          <p:nvPr/>
        </p:nvSpPr>
        <p:spPr>
          <a:xfrm>
            <a:off x="3209544" y="1508760"/>
            <a:ext cx="1280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Floor Vote</a:t>
            </a:r>
            <a:endParaRPr lang="en-US" sz="1400"/>
          </a:p>
        </p:txBody>
      </p:sp>
      <p:sp>
        <p:nvSpPr>
          <p:cNvPr id="17" name="Shape 15"/>
          <p:cNvSpPr/>
          <p:nvPr/>
        </p:nvSpPr>
        <p:spPr>
          <a:xfrm>
            <a:off x="4507992" y="1645920"/>
            <a:ext cx="128016" cy="0"/>
          </a:xfrm>
          <a:prstGeom prst="line">
            <a:avLst/>
          </a:prstGeom>
          <a:noFill/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118104" y="2395728"/>
            <a:ext cx="1463040" cy="6858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algn="ctr"/>
            <a:r>
              <a:rPr lang="en-US" sz="1200">
                <a:solidFill>
                  <a:srgbClr val="4A4A4A"/>
                </a:solidFill>
                <a:latin typeface="Calibri"/>
                <a:ea typeface="Calibri"/>
                <a:cs typeface="Calibri"/>
              </a:rPr>
              <a:t>Originating chamber</a:t>
            </a:r>
            <a:endParaRPr lang="en-US" sz="1200"/>
          </a:p>
          <a:p>
            <a:pPr marL="0" indent="0" algn="ctr">
              <a:buNone/>
            </a:pPr>
            <a:r>
              <a:rPr lang="en-US" sz="12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debates &amp; votes</a:t>
            </a:r>
            <a:endParaRPr lang="en-US" sz="1200"/>
          </a:p>
        </p:txBody>
      </p:sp>
      <p:sp>
        <p:nvSpPr>
          <p:cNvPr id="19" name="Shape 17"/>
          <p:cNvSpPr/>
          <p:nvPr/>
        </p:nvSpPr>
        <p:spPr>
          <a:xfrm>
            <a:off x="4654296" y="1005840"/>
            <a:ext cx="1280160" cy="1280160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  <a:effectLst>
            <a:outerShdw blurRad="762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654296" y="1005840"/>
            <a:ext cx="1280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800"/>
          </a:p>
        </p:txBody>
      </p:sp>
      <p:sp>
        <p:nvSpPr>
          <p:cNvPr id="21" name="Text 19"/>
          <p:cNvSpPr/>
          <p:nvPr/>
        </p:nvSpPr>
        <p:spPr>
          <a:xfrm>
            <a:off x="4654296" y="1508760"/>
            <a:ext cx="1280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</a:t>
            </a:r>
            <a:endParaRPr lang="en-US" sz="1400"/>
          </a:p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Chamber</a:t>
            </a:r>
            <a:endParaRPr lang="en-US" sz="1400"/>
          </a:p>
        </p:txBody>
      </p:sp>
      <p:sp>
        <p:nvSpPr>
          <p:cNvPr id="22" name="Shape 20"/>
          <p:cNvSpPr/>
          <p:nvPr/>
        </p:nvSpPr>
        <p:spPr>
          <a:xfrm>
            <a:off x="5952744" y="1645920"/>
            <a:ext cx="128016" cy="0"/>
          </a:xfrm>
          <a:prstGeom prst="line">
            <a:avLst/>
          </a:prstGeom>
          <a:noFill/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562856" y="2395728"/>
            <a:ext cx="1463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process</a:t>
            </a:r>
            <a:endParaRPr lang="en-US" sz="1200"/>
          </a:p>
          <a:p>
            <a:pPr marL="0" indent="0" algn="ctr">
              <a:buNone/>
            </a:pPr>
            <a:r>
              <a:rPr lang="en-US" sz="12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repeated</a:t>
            </a:r>
            <a:endParaRPr lang="en-US" sz="1200"/>
          </a:p>
        </p:txBody>
      </p:sp>
      <p:sp>
        <p:nvSpPr>
          <p:cNvPr id="24" name="Shape 22"/>
          <p:cNvSpPr/>
          <p:nvPr/>
        </p:nvSpPr>
        <p:spPr>
          <a:xfrm>
            <a:off x="6099048" y="1005840"/>
            <a:ext cx="1280160" cy="1280160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  <a:effectLst>
            <a:outerShdw blurRad="762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099048" y="1005840"/>
            <a:ext cx="1280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800"/>
          </a:p>
        </p:txBody>
      </p:sp>
      <p:sp>
        <p:nvSpPr>
          <p:cNvPr id="26" name="Text 24"/>
          <p:cNvSpPr/>
          <p:nvPr/>
        </p:nvSpPr>
        <p:spPr>
          <a:xfrm>
            <a:off x="6099048" y="1508760"/>
            <a:ext cx="1280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Conference</a:t>
            </a:r>
            <a:endParaRPr lang="en-US" sz="1400"/>
          </a:p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(if needed)</a:t>
            </a:r>
            <a:endParaRPr lang="en-US" sz="1400"/>
          </a:p>
        </p:txBody>
      </p:sp>
      <p:sp>
        <p:nvSpPr>
          <p:cNvPr id="27" name="Shape 25"/>
          <p:cNvSpPr/>
          <p:nvPr/>
        </p:nvSpPr>
        <p:spPr>
          <a:xfrm>
            <a:off x="7397496" y="1645920"/>
            <a:ext cx="128016" cy="0"/>
          </a:xfrm>
          <a:prstGeom prst="line">
            <a:avLst/>
          </a:prstGeom>
          <a:noFill/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6007608" y="2395728"/>
            <a:ext cx="1463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Differences</a:t>
            </a:r>
            <a:endParaRPr lang="en-US" sz="1200"/>
          </a:p>
          <a:p>
            <a:pPr marL="0" indent="0" algn="ctr">
              <a:buNone/>
            </a:pPr>
            <a:r>
              <a:rPr lang="en-US" sz="12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reconciled</a:t>
            </a:r>
            <a:endParaRPr lang="en-US" sz="1200"/>
          </a:p>
        </p:txBody>
      </p:sp>
      <p:sp>
        <p:nvSpPr>
          <p:cNvPr id="29" name="Shape 27"/>
          <p:cNvSpPr/>
          <p:nvPr/>
        </p:nvSpPr>
        <p:spPr>
          <a:xfrm>
            <a:off x="7543800" y="1005840"/>
            <a:ext cx="1280160" cy="128016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  <a:effectLst>
            <a:outerShdw blurRad="762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7543800" y="1005840"/>
            <a:ext cx="1280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800"/>
          </a:p>
        </p:txBody>
      </p:sp>
      <p:sp>
        <p:nvSpPr>
          <p:cNvPr id="31" name="Text 29"/>
          <p:cNvSpPr/>
          <p:nvPr/>
        </p:nvSpPr>
        <p:spPr>
          <a:xfrm>
            <a:off x="7543800" y="1508760"/>
            <a:ext cx="1280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Governor</a:t>
            </a:r>
            <a:endParaRPr lang="en-US" sz="1400"/>
          </a:p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Signs</a:t>
            </a:r>
            <a:endParaRPr lang="en-US" sz="1400"/>
          </a:p>
        </p:txBody>
      </p:sp>
      <p:sp>
        <p:nvSpPr>
          <p:cNvPr id="32" name="Text 30"/>
          <p:cNvSpPr/>
          <p:nvPr/>
        </p:nvSpPr>
        <p:spPr>
          <a:xfrm>
            <a:off x="7452360" y="2395728"/>
            <a:ext cx="1463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Becomes law</a:t>
            </a:r>
            <a:endParaRPr lang="en-US" sz="1200"/>
          </a:p>
          <a:p>
            <a:pPr marL="0" indent="0" algn="ctr">
              <a:buNone/>
            </a:pPr>
            <a:r>
              <a:rPr lang="en-US" sz="12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is vetoed</a:t>
            </a:r>
            <a:endParaRPr lang="en-US" sz="1200"/>
          </a:p>
        </p:txBody>
      </p:sp>
      <p:sp>
        <p:nvSpPr>
          <p:cNvPr id="33" name="Shape 31"/>
          <p:cNvSpPr/>
          <p:nvPr/>
        </p:nvSpPr>
        <p:spPr>
          <a:xfrm>
            <a:off x="320040" y="3200400"/>
            <a:ext cx="8503920" cy="1868750"/>
          </a:xfrm>
          <a:prstGeom prst="rect">
            <a:avLst/>
          </a:prstGeom>
          <a:solidFill>
            <a:srgbClr val="F4F6F9"/>
          </a:solidFill>
          <a:ln w="12700">
            <a:solidFill>
              <a:srgbClr val="D6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502920" y="329184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BF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Where bills die most often:</a:t>
            </a:r>
            <a:endParaRPr lang="en-US" sz="1600"/>
          </a:p>
        </p:txBody>
      </p:sp>
      <p:sp>
        <p:nvSpPr>
          <p:cNvPr id="35" name="Text 33"/>
          <p:cNvSpPr/>
          <p:nvPr/>
        </p:nvSpPr>
        <p:spPr>
          <a:xfrm>
            <a:off x="502920" y="3639311"/>
            <a:ext cx="8138160" cy="66043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400" b="1">
              <a:solidFill>
                <a:srgbClr val="4A4A4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400" b="1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Committee — </a:t>
            </a:r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bills never get a hearing.   And even those that do get a hearing, often do not have the necessary votes to pass and never make it to a vote – TPEA works to get the support needed at each stage of a bill. </a:t>
            </a:r>
          </a:p>
          <a:p>
            <a:pPr marL="0" indent="0">
              <a:buNone/>
            </a:pPr>
            <a:r>
              <a:rPr lang="en-US" sz="1400" b="1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House Committee on Calendars — </a:t>
            </a:r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bills can be set but never scheduled for floor votes. </a:t>
            </a:r>
            <a:endParaRPr lang="en-US" sz="1400"/>
          </a:p>
        </p:txBody>
      </p:sp>
      <p:sp>
        <p:nvSpPr>
          <p:cNvPr id="36" name="Text 34"/>
          <p:cNvSpPr/>
          <p:nvPr/>
        </p:nvSpPr>
        <p:spPr>
          <a:xfrm>
            <a:off x="502920" y="4059935"/>
            <a:ext cx="8219802" cy="1084546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endParaRPr lang="en-US" sz="1400" i="1">
              <a:solidFill>
                <a:srgbClr val="1C3557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1400" i="1">
                <a:solidFill>
                  <a:srgbClr val="1C3557"/>
                </a:solidFill>
                <a:latin typeface="Calibri"/>
                <a:ea typeface="Calibri"/>
                <a:cs typeface="Calibri"/>
              </a:rPr>
              <a:t>This is why building relationships with representatives that serve on committees impacting state employees </a:t>
            </a:r>
            <a:endParaRPr lang="en-US" sz="14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r>
              <a:rPr lang="en-US" sz="1400" i="1" dirty="0">
                <a:solidFill>
                  <a:srgbClr val="1C3557"/>
                </a:solidFill>
                <a:latin typeface="Calibri"/>
                <a:ea typeface="Calibri"/>
                <a:cs typeface="Calibri"/>
              </a:rPr>
              <a:t>and retirees matters so much to TPEA.</a:t>
            </a:r>
            <a:endParaRPr lang="en-US" sz="1400">
              <a:latin typeface="Calibri"/>
              <a:ea typeface="Calibri"/>
              <a:cs typeface="Calibri"/>
            </a:endParaRPr>
          </a:p>
        </p:txBody>
      </p:sp>
      <p:pic>
        <p:nvPicPr>
          <p:cNvPr id="37" name="Picture 36" descr="tpea_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3527" y="265176"/>
            <a:ext cx="1143000" cy="28120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C3557"/>
          </a:solidFill>
          <a:ln w="12700">
            <a:solidFill>
              <a:srgbClr val="1C355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Matters to You</a:t>
            </a:r>
            <a:endParaRPr lang="en-US" sz="2800"/>
          </a:p>
        </p:txBody>
      </p:sp>
      <p:sp>
        <p:nvSpPr>
          <p:cNvPr id="4" name="Text 2"/>
          <p:cNvSpPr/>
          <p:nvPr/>
        </p:nvSpPr>
        <p:spPr>
          <a:xfrm>
            <a:off x="320040" y="914400"/>
            <a:ext cx="8503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>
                <a:solidFill>
                  <a:srgbClr val="1C3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legislature directly controls:</a:t>
            </a:r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20040" y="1402950"/>
            <a:ext cx="4114800" cy="1579296"/>
          </a:xfrm>
          <a:prstGeom prst="rect">
            <a:avLst/>
          </a:prstGeom>
          <a:solidFill>
            <a:srgbClr val="F4F6F9"/>
          </a:solidFill>
          <a:ln w="12700">
            <a:solidFill>
              <a:srgbClr val="D6E4F0"/>
            </a:solidFill>
            <a:prstDash val="solid"/>
          </a:ln>
          <a:effectLst>
            <a:outerShdw blurRad="762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320040" y="1376826"/>
            <a:ext cx="4114800" cy="45720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1376826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Salary</a:t>
            </a:r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920240"/>
            <a:ext cx="3840480" cy="8869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General Appropriations Act sets state spending and employee pay. Pay raises require legislative action. </a:t>
            </a:r>
            <a:r>
              <a:rPr lang="en-US" sz="1400" b="1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TPEA advocates for both across the board pay raises and agency specific.</a:t>
            </a:r>
            <a:endParaRPr lang="en-US" sz="1400" b="1"/>
          </a:p>
        </p:txBody>
      </p:sp>
      <p:sp>
        <p:nvSpPr>
          <p:cNvPr id="9" name="Shape 7"/>
          <p:cNvSpPr/>
          <p:nvPr/>
        </p:nvSpPr>
        <p:spPr>
          <a:xfrm>
            <a:off x="4754880" y="1402950"/>
            <a:ext cx="4114800" cy="1583868"/>
          </a:xfrm>
          <a:prstGeom prst="rect">
            <a:avLst/>
          </a:prstGeom>
          <a:solidFill>
            <a:srgbClr val="F4F6F9"/>
          </a:solidFill>
          <a:ln w="12700">
            <a:solidFill>
              <a:srgbClr val="D6E4F0"/>
            </a:solidFill>
            <a:prstDash val="solid"/>
          </a:ln>
          <a:effectLst>
            <a:outerShdw blurRad="762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754880" y="1376826"/>
            <a:ext cx="4114800" cy="45720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92040" y="1376826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Benefits</a:t>
            </a:r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892040" y="1920240"/>
            <a:ext cx="3840480" cy="1214846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400">
                <a:solidFill>
                  <a:srgbClr val="4A4A4A"/>
                </a:solidFill>
                <a:latin typeface="Calibri"/>
                <a:ea typeface="Calibri"/>
                <a:cs typeface="Calibri"/>
              </a:rPr>
              <a:t>Health insurance premiums, ERS contribution rates, and benefit plan structures are set by statute. ERS insurance and retirement fund contributions are set every 2 years in the General Appropriations Act.</a:t>
            </a:r>
            <a:endParaRPr lang="en-US"/>
          </a:p>
          <a:p>
            <a:pPr marL="0" indent="0">
              <a:buNone/>
            </a:pPr>
            <a:endParaRPr lang="en-US" sz="1400"/>
          </a:p>
        </p:txBody>
      </p:sp>
      <p:sp>
        <p:nvSpPr>
          <p:cNvPr id="13" name="Shape 11"/>
          <p:cNvSpPr/>
          <p:nvPr/>
        </p:nvSpPr>
        <p:spPr>
          <a:xfrm>
            <a:off x="320040" y="3068460"/>
            <a:ext cx="4114800" cy="1417320"/>
          </a:xfrm>
          <a:prstGeom prst="rect">
            <a:avLst/>
          </a:prstGeom>
          <a:solidFill>
            <a:srgbClr val="F4F6F9"/>
          </a:solidFill>
          <a:ln w="12700">
            <a:solidFill>
              <a:srgbClr val="D6E4F0"/>
            </a:solidFill>
            <a:prstDash val="solid"/>
          </a:ln>
          <a:effectLst>
            <a:outerShdw blurRad="762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20040" y="3081522"/>
            <a:ext cx="4114800" cy="45720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57200" y="3055398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Retirement</a:t>
            </a:r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57200" y="3572688"/>
            <a:ext cx="3840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ERS funding, 13 check, COLA increases, and retirement eligibility rules all require legislative approval. </a:t>
            </a:r>
            <a:endParaRPr lang="en-US" sz="1400"/>
          </a:p>
        </p:txBody>
      </p:sp>
      <p:sp>
        <p:nvSpPr>
          <p:cNvPr id="17" name="Shape 15"/>
          <p:cNvSpPr/>
          <p:nvPr/>
        </p:nvSpPr>
        <p:spPr>
          <a:xfrm>
            <a:off x="4754880" y="3068460"/>
            <a:ext cx="4114800" cy="1417320"/>
          </a:xfrm>
          <a:prstGeom prst="rect">
            <a:avLst/>
          </a:prstGeom>
          <a:solidFill>
            <a:srgbClr val="F4F6F9"/>
          </a:solidFill>
          <a:ln w="12700">
            <a:solidFill>
              <a:srgbClr val="D6E4F0"/>
            </a:solidFill>
            <a:prstDash val="solid"/>
          </a:ln>
          <a:effectLst>
            <a:outerShdw blurRad="762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754880" y="3074991"/>
            <a:ext cx="4114800" cy="45720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892040" y="3061929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Workplace</a:t>
            </a:r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892040" y="3568116"/>
            <a:ext cx="3840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Staffing levels, agency budgets, and operating conditions are determined by the Appropriations process.</a:t>
            </a:r>
            <a:endParaRPr lang="en-US" sz="1400"/>
          </a:p>
        </p:txBody>
      </p:sp>
      <p:pic>
        <p:nvPicPr>
          <p:cNvPr id="21" name="Picture 20" descr="tpea_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3527" y="265176"/>
            <a:ext cx="1143000" cy="28120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C35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TPEA Advocacy — Making a Difference</a:t>
            </a:r>
            <a:endParaRPr lang="en-US" sz="2800"/>
          </a:p>
        </p:txBody>
      </p:sp>
      <p:sp>
        <p:nvSpPr>
          <p:cNvPr id="4" name="Text 2"/>
          <p:cNvSpPr/>
          <p:nvPr/>
        </p:nvSpPr>
        <p:spPr>
          <a:xfrm>
            <a:off x="371202" y="914400"/>
            <a:ext cx="8423365" cy="436516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600" i="1">
                <a:solidFill>
                  <a:srgbClr val="D6E4F0"/>
                </a:solidFill>
                <a:latin typeface="Calibri"/>
                <a:ea typeface="Calibri"/>
                <a:cs typeface="Calibri"/>
              </a:rPr>
              <a:t>TPEA has advocated successfully on behalf of state employees and retirees for decades. </a:t>
            </a:r>
            <a:endParaRPr lang="en-US" sz="16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r>
              <a:rPr lang="en-US" sz="1600" i="1">
                <a:solidFill>
                  <a:srgbClr val="D6E4F0"/>
                </a:solidFill>
                <a:latin typeface="Calibri"/>
                <a:ea typeface="Calibri"/>
                <a:cs typeface="Calibri"/>
              </a:rPr>
              <a:t>Examples of our work:</a:t>
            </a:r>
            <a:endParaRPr lang="en-US" sz="1600">
              <a:latin typeface="Calibri"/>
              <a:ea typeface="Calibri"/>
              <a:cs typeface="Calibri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20040" y="1417320"/>
            <a:ext cx="4114800" cy="1508760"/>
          </a:xfrm>
          <a:prstGeom prst="rect">
            <a:avLst/>
          </a:prstGeom>
          <a:solidFill>
            <a:srgbClr val="162840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320040" y="1417320"/>
            <a:ext cx="109728" cy="150876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39496" y="150876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Employee Pay Increases</a:t>
            </a:r>
            <a:endParaRPr lang="en-US" sz="1600"/>
          </a:p>
        </p:txBody>
      </p:sp>
      <p:sp>
        <p:nvSpPr>
          <p:cNvPr id="8" name="Text 6"/>
          <p:cNvSpPr/>
          <p:nvPr/>
        </p:nvSpPr>
        <p:spPr>
          <a:xfrm>
            <a:off x="539496" y="1947672"/>
            <a:ext cx="3749040" cy="89611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400" dirty="0">
                <a:solidFill>
                  <a:srgbClr val="8AAEC8"/>
                </a:solidFill>
                <a:latin typeface="Calibri"/>
                <a:ea typeface="Calibri"/>
                <a:cs typeface="Calibri"/>
              </a:rPr>
              <a:t>TPEA has consistently advocated for across-the-board and targeted salary increases in every </a:t>
            </a:r>
            <a:r>
              <a:rPr lang="en-US" sz="1400">
                <a:solidFill>
                  <a:srgbClr val="8AAEC8"/>
                </a:solidFill>
                <a:latin typeface="Calibri"/>
                <a:ea typeface="Calibri"/>
                <a:cs typeface="Calibri"/>
              </a:rPr>
              <a:t>legislative session.</a:t>
            </a:r>
            <a:endParaRPr lang="en-US" sz="1400"/>
          </a:p>
        </p:txBody>
      </p:sp>
      <p:sp>
        <p:nvSpPr>
          <p:cNvPr id="9" name="Shape 7"/>
          <p:cNvSpPr/>
          <p:nvPr/>
        </p:nvSpPr>
        <p:spPr>
          <a:xfrm>
            <a:off x="4754880" y="1417320"/>
            <a:ext cx="4114800" cy="1508760"/>
          </a:xfrm>
          <a:prstGeom prst="rect">
            <a:avLst/>
          </a:prstGeom>
          <a:solidFill>
            <a:srgbClr val="162840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754880" y="1417320"/>
            <a:ext cx="109728" cy="150876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974336" y="150876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Insurance Protections</a:t>
            </a:r>
            <a:endParaRPr lang="en-US" sz="1600"/>
          </a:p>
        </p:txBody>
      </p:sp>
      <p:sp>
        <p:nvSpPr>
          <p:cNvPr id="12" name="Text 10"/>
          <p:cNvSpPr/>
          <p:nvPr/>
        </p:nvSpPr>
        <p:spPr>
          <a:xfrm>
            <a:off x="4974336" y="1947672"/>
            <a:ext cx="374904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8AAE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Fought to secure hundreds of millions of dollars to prevent premium increases that would reduce effective compensation for state workers.</a:t>
            </a:r>
            <a:endParaRPr lang="en-US" sz="1400"/>
          </a:p>
        </p:txBody>
      </p:sp>
      <p:sp>
        <p:nvSpPr>
          <p:cNvPr id="13" name="Shape 11"/>
          <p:cNvSpPr/>
          <p:nvPr/>
        </p:nvSpPr>
        <p:spPr>
          <a:xfrm>
            <a:off x="320040" y="3108960"/>
            <a:ext cx="4114800" cy="1508760"/>
          </a:xfrm>
          <a:prstGeom prst="rect">
            <a:avLst/>
          </a:prstGeom>
          <a:solidFill>
            <a:srgbClr val="162840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20040" y="3108960"/>
            <a:ext cx="109728" cy="150876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39496" y="320040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ERS Funding</a:t>
            </a:r>
            <a:endParaRPr lang="en-US" sz="1600"/>
          </a:p>
        </p:txBody>
      </p:sp>
      <p:sp>
        <p:nvSpPr>
          <p:cNvPr id="16" name="Text 14"/>
          <p:cNvSpPr/>
          <p:nvPr/>
        </p:nvSpPr>
        <p:spPr>
          <a:xfrm>
            <a:off x="539496" y="3639312"/>
            <a:ext cx="374904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8AAE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Advocated for adequate funding of employee retirement systems to maintain benefit levels.</a:t>
            </a:r>
            <a:endParaRPr lang="en-US" sz="1400"/>
          </a:p>
        </p:txBody>
      </p:sp>
      <p:sp>
        <p:nvSpPr>
          <p:cNvPr id="17" name="Shape 15"/>
          <p:cNvSpPr/>
          <p:nvPr/>
        </p:nvSpPr>
        <p:spPr>
          <a:xfrm>
            <a:off x="4754880" y="3108960"/>
            <a:ext cx="4114800" cy="1508760"/>
          </a:xfrm>
          <a:prstGeom prst="rect">
            <a:avLst/>
          </a:prstGeom>
          <a:solidFill>
            <a:srgbClr val="162840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754880" y="3108960"/>
            <a:ext cx="109728" cy="1508760"/>
          </a:xfrm>
          <a:prstGeom prst="rect">
            <a:avLst/>
          </a:prstGeom>
          <a:solidFill>
            <a:srgbClr val="BF2033"/>
          </a:solidFill>
          <a:ln w="12700">
            <a:solidFill>
              <a:srgbClr val="BF20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974336" y="320040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Workplace Rights</a:t>
            </a:r>
            <a:endParaRPr lang="en-US" sz="1600"/>
          </a:p>
        </p:txBody>
      </p:sp>
      <p:sp>
        <p:nvSpPr>
          <p:cNvPr id="20" name="Text 18"/>
          <p:cNvSpPr/>
          <p:nvPr/>
        </p:nvSpPr>
        <p:spPr>
          <a:xfrm>
            <a:off x="4974336" y="3639312"/>
            <a:ext cx="374904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8AAE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Supported policies protecting state employee rights, working conditions, and due process.</a:t>
            </a:r>
            <a:endParaRPr lang="en-US" sz="1400"/>
          </a:p>
        </p:txBody>
      </p:sp>
      <p:pic>
        <p:nvPicPr>
          <p:cNvPr id="21" name="Picture 20" descr="tpea_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3527" y="265176"/>
            <a:ext cx="1143000" cy="28120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C3557"/>
          </a:solidFill>
          <a:ln w="12700">
            <a:solidFill>
              <a:srgbClr val="1C355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Role as an Advocate</a:t>
            </a:r>
            <a:endParaRPr lang="en-US" sz="2600"/>
          </a:p>
        </p:txBody>
      </p:sp>
      <p:sp>
        <p:nvSpPr>
          <p:cNvPr id="4" name="Shape 2"/>
          <p:cNvSpPr/>
          <p:nvPr/>
        </p:nvSpPr>
        <p:spPr>
          <a:xfrm>
            <a:off x="320040" y="960120"/>
            <a:ext cx="8503920" cy="804672"/>
          </a:xfrm>
          <a:prstGeom prst="rect">
            <a:avLst/>
          </a:prstGeom>
          <a:solidFill>
            <a:srgbClr val="F4F6F9"/>
          </a:solidFill>
          <a:ln w="12700">
            <a:solidFill>
              <a:srgbClr val="D6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20040" y="960120"/>
            <a:ext cx="685800" cy="804672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20040" y="960120"/>
            <a:ext cx="685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✉</a:t>
            </a:r>
            <a:endParaRPr lang="en-US" sz="2200"/>
          </a:p>
        </p:txBody>
      </p:sp>
      <p:sp>
        <p:nvSpPr>
          <p:cNvPr id="7" name="Text 5"/>
          <p:cNvSpPr/>
          <p:nvPr/>
        </p:nvSpPr>
        <p:spPr>
          <a:xfrm>
            <a:off x="1097280" y="1033272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1C3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 your legislators</a:t>
            </a:r>
            <a:endParaRPr lang="en-US" sz="1400"/>
          </a:p>
        </p:txBody>
      </p:sp>
      <p:sp>
        <p:nvSpPr>
          <p:cNvPr id="8" name="Text 6"/>
          <p:cNvSpPr/>
          <p:nvPr/>
        </p:nvSpPr>
        <p:spPr>
          <a:xfrm>
            <a:off x="1097280" y="1344168"/>
            <a:ext cx="7498080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200">
                <a:solidFill>
                  <a:srgbClr val="4A4A4A"/>
                </a:solidFill>
                <a:latin typeface="Calibri"/>
                <a:ea typeface="Calibri"/>
                <a:cs typeface="Calibri"/>
              </a:rPr>
              <a:t>Email, call, or visit your State Representative and Senator. </a:t>
            </a:r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r>
              <a:rPr lang="en-US" sz="1200">
                <a:solidFill>
                  <a:srgbClr val="4A4A4A"/>
                </a:solidFill>
                <a:latin typeface="Calibri"/>
                <a:ea typeface="Calibri"/>
                <a:cs typeface="Calibri"/>
              </a:rPr>
              <a:t>Constituent voices matter — and are especially loud when they are amplified in community.</a:t>
            </a:r>
            <a:endParaRPr lang="en-US" sz="1200">
              <a:latin typeface="Calibri"/>
              <a:ea typeface="Calibri"/>
              <a:cs typeface="Calibri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20040" y="1920240"/>
            <a:ext cx="8503920" cy="804672"/>
          </a:xfrm>
          <a:prstGeom prst="rect">
            <a:avLst/>
          </a:prstGeom>
          <a:solidFill>
            <a:srgbClr val="EAEFF5"/>
          </a:solidFill>
          <a:ln w="12700">
            <a:solidFill>
              <a:srgbClr val="D6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320040" y="1920240"/>
            <a:ext cx="685800" cy="804672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20040" y="1920240"/>
            <a:ext cx="685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🗣</a:t>
            </a:r>
            <a:endParaRPr lang="en-US" sz="2200"/>
          </a:p>
        </p:txBody>
      </p:sp>
      <p:sp>
        <p:nvSpPr>
          <p:cNvPr id="12" name="Text 10"/>
          <p:cNvSpPr/>
          <p:nvPr/>
        </p:nvSpPr>
        <p:spPr>
          <a:xfrm>
            <a:off x="1097280" y="1993392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1C3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Testify at committee hearings</a:t>
            </a:r>
            <a:endParaRPr lang="en-US" sz="1400"/>
          </a:p>
        </p:txBody>
      </p:sp>
      <p:sp>
        <p:nvSpPr>
          <p:cNvPr id="13" name="Text 11"/>
          <p:cNvSpPr/>
          <p:nvPr/>
        </p:nvSpPr>
        <p:spPr>
          <a:xfrm>
            <a:off x="1097280" y="2304288"/>
            <a:ext cx="7498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testimony is open to anyone. TPEA can help you prepare. Even written testimony counts.</a:t>
            </a:r>
            <a:endParaRPr lang="en-US" sz="1200"/>
          </a:p>
        </p:txBody>
      </p:sp>
      <p:sp>
        <p:nvSpPr>
          <p:cNvPr id="14" name="Shape 12"/>
          <p:cNvSpPr/>
          <p:nvPr/>
        </p:nvSpPr>
        <p:spPr>
          <a:xfrm>
            <a:off x="320040" y="2880360"/>
            <a:ext cx="8503920" cy="804672"/>
          </a:xfrm>
          <a:prstGeom prst="rect">
            <a:avLst/>
          </a:prstGeom>
          <a:solidFill>
            <a:srgbClr val="F4F6F9"/>
          </a:solidFill>
          <a:ln w="12700">
            <a:solidFill>
              <a:srgbClr val="D6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20040" y="2880360"/>
            <a:ext cx="685800" cy="804672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20040" y="2880360"/>
            <a:ext cx="685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📢</a:t>
            </a:r>
            <a:endParaRPr lang="en-US" sz="2200"/>
          </a:p>
        </p:txBody>
      </p:sp>
      <p:sp>
        <p:nvSpPr>
          <p:cNvPr id="17" name="Text 15"/>
          <p:cNvSpPr/>
          <p:nvPr/>
        </p:nvSpPr>
        <p:spPr>
          <a:xfrm>
            <a:off x="1097280" y="2953512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1C3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involved with TPEA</a:t>
            </a:r>
            <a:endParaRPr lang="en-US" sz="1400"/>
          </a:p>
        </p:txBody>
      </p:sp>
      <p:sp>
        <p:nvSpPr>
          <p:cNvPr id="18" name="Text 16"/>
          <p:cNvSpPr/>
          <p:nvPr/>
        </p:nvSpPr>
        <p:spPr>
          <a:xfrm>
            <a:off x="1097280" y="3264408"/>
            <a:ext cx="7498080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200">
                <a:solidFill>
                  <a:srgbClr val="4A4A4A"/>
                </a:solidFill>
                <a:latin typeface="Calibri"/>
                <a:ea typeface="Calibri"/>
                <a:cs typeface="Calibri"/>
              </a:rPr>
              <a:t>There's strength in numbers. </a:t>
            </a:r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r>
              <a:rPr lang="en-US" sz="1200">
                <a:solidFill>
                  <a:srgbClr val="4A4A4A"/>
                </a:solidFill>
                <a:latin typeface="Calibri"/>
                <a:ea typeface="Calibri"/>
                <a:cs typeface="Calibri"/>
              </a:rPr>
              <a:t>Become a member to add your voice and support our work.</a:t>
            </a:r>
            <a:endParaRPr lang="en-US" sz="1200">
              <a:latin typeface="Calibri"/>
              <a:ea typeface="Calibri"/>
              <a:cs typeface="Calibri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20040" y="3840480"/>
            <a:ext cx="8503920" cy="804672"/>
          </a:xfrm>
          <a:prstGeom prst="rect">
            <a:avLst/>
          </a:prstGeom>
          <a:solidFill>
            <a:srgbClr val="EAEFF5"/>
          </a:solidFill>
          <a:ln w="12700">
            <a:solidFill>
              <a:srgbClr val="D6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320040" y="3840480"/>
            <a:ext cx="685800" cy="804672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20040" y="3840480"/>
            <a:ext cx="685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🤝</a:t>
            </a:r>
            <a:endParaRPr lang="en-US" sz="2200"/>
          </a:p>
        </p:txBody>
      </p:sp>
      <p:sp>
        <p:nvSpPr>
          <p:cNvPr id="22" name="Text 20"/>
          <p:cNvSpPr/>
          <p:nvPr/>
        </p:nvSpPr>
        <p:spPr>
          <a:xfrm>
            <a:off x="1097280" y="3913632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1C35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Talk to colleagues</a:t>
            </a:r>
            <a:endParaRPr lang="en-US" sz="1400"/>
          </a:p>
        </p:txBody>
      </p:sp>
      <p:sp>
        <p:nvSpPr>
          <p:cNvPr id="23" name="Text 21"/>
          <p:cNvSpPr/>
          <p:nvPr/>
        </p:nvSpPr>
        <p:spPr>
          <a:xfrm>
            <a:off x="1097280" y="4224528"/>
            <a:ext cx="7498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a TPEA ambassador. Help coworkers understand why legislative advocacy matters to every state employee.</a:t>
            </a:r>
            <a:endParaRPr lang="en-US" sz="1200"/>
          </a:p>
        </p:txBody>
      </p:sp>
      <p:pic>
        <p:nvPicPr>
          <p:cNvPr id="24" name="Picture 23" descr="tpea_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3527" y="265176"/>
            <a:ext cx="1143000" cy="28120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25CB106-5029-9E9F-3F8D-8BA5C8E5EA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7022" y="914400"/>
            <a:ext cx="936172" cy="89262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3742981-234A-EC1C-FDA1-0A0C318E5B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9679" y="2835728"/>
            <a:ext cx="908958" cy="89807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fc8ee3-0614-4e44-a127-edf32c8c689a">
      <Terms xmlns="http://schemas.microsoft.com/office/infopath/2007/PartnerControls"/>
    </lcf76f155ced4ddcb4097134ff3c332f>
    <TaxCatchAll xmlns="e64e60c9-02cb-498a-b445-2779b003f21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0569D1B095844B9B9C9475FE2E59ED" ma:contentTypeVersion="14" ma:contentTypeDescription="Create a new document." ma:contentTypeScope="" ma:versionID="2d19f0404eec52b46346732df071e91c">
  <xsd:schema xmlns:xsd="http://www.w3.org/2001/XMLSchema" xmlns:xs="http://www.w3.org/2001/XMLSchema" xmlns:p="http://schemas.microsoft.com/office/2006/metadata/properties" xmlns:ns2="24fc8ee3-0614-4e44-a127-edf32c8c689a" xmlns:ns3="e64e60c9-02cb-498a-b445-2779b003f21b" targetNamespace="http://schemas.microsoft.com/office/2006/metadata/properties" ma:root="true" ma:fieldsID="84ad33b2acb5ae77079613b0bc424319" ns2:_="" ns3:_="">
    <xsd:import namespace="24fc8ee3-0614-4e44-a127-edf32c8c689a"/>
    <xsd:import namespace="e64e60c9-02cb-498a-b445-2779b003f21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fc8ee3-0614-4e44-a127-edf32c8c68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bb16bd5-a432-40d6-94ec-f8982d782d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4e60c9-02cb-498a-b445-2779b003f21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0b84844-8ee7-4a01-9014-7e1163207128}" ma:internalName="TaxCatchAll" ma:showField="CatchAllData" ma:web="e64e60c9-02cb-498a-b445-2779b003f21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FF0C08-B985-4BBA-B0A9-56C4F3A02755}">
  <ds:schemaRefs>
    <ds:schemaRef ds:uri="24fc8ee3-0614-4e44-a127-edf32c8c689a"/>
    <ds:schemaRef ds:uri="e64e60c9-02cb-498a-b445-2779b003f21b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774BFA0-BD66-4415-855F-04879E2DD995}">
  <ds:schemaRefs>
    <ds:schemaRef ds:uri="24fc8ee3-0614-4e44-a127-edf32c8c689a"/>
    <ds:schemaRef ds:uri="e64e60c9-02cb-498a-b445-2779b003f21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C34636E-B135-46BD-A323-51EE2579E9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12</Slides>
  <Notes>10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TPEA LEAD – Module 2: Advocacy 101</dc:title>
  <dc:subject>PptxGenJS Presentation</dc:subject>
  <dc:creator>PptxGenJS</dc:creator>
  <cp:revision>94</cp:revision>
  <dcterms:created xsi:type="dcterms:W3CDTF">2026-04-23T20:39:10Z</dcterms:created>
  <dcterms:modified xsi:type="dcterms:W3CDTF">2026-07-23T22:48:41Z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0x0101000A0569D1B095844B9B9C9475FE2E59ED</vt:lpwstr>
  </property>
  <property fmtid="{D5CDD505-2E9C-101B-9397-08002B2CF9AE}" pid="3" name="MediaServiceImageTags">
    <vt:lpwstr/>
  </property>
</Properties>
</file>