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8288000" cy="10287000"/>
  <p:notesSz cx="6858000" cy="9144000"/>
  <p:embeddedFontLst>
    <p:embeddedFont>
      <p:font typeface="Canva Student Font" panose="020B0604020202020204" charset="0"/>
      <p:regular r:id="rId54"/>
    </p:embeddedFont>
    <p:embeddedFont>
      <p:font typeface="Times New Roman Bold" panose="02020803070505020304" pitchFamily="18" charset="0"/>
      <p:regular r:id="rId55"/>
      <p:bold r:id="rId56"/>
    </p:embeddedFont>
    <p:embeddedFont>
      <p:font typeface="Times New Roman Italics" panose="020B0604020202020204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4140" autoAdjust="0"/>
  </p:normalViewPr>
  <p:slideViewPr>
    <p:cSldViewPr>
      <p:cViewPr varScale="1">
        <p:scale>
          <a:sx n="35" d="100"/>
          <a:sy n="35" d="100"/>
        </p:scale>
        <p:origin x="118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29.07.2026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What think of when hear…leadership?</a:t>
            </a:r>
          </a:p>
          <a:p>
            <a:r>
              <a:rPr lang="en-US"/>
              <a:t>Seen demonstrated? Good/Bad/Healthy/Unhealthy</a:t>
            </a:r>
          </a:p>
          <a:p>
            <a:r>
              <a:rPr lang="en-US"/>
              <a:t>What is it?</a:t>
            </a:r>
          </a:p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Closing line (say this live, not on the slide): “This is what's already shifting — from where we've been to where we're going. And it shows up in the person sitting next to you.”</a:t>
            </a:r>
          </a:p>
          <a:p>
            <a:endParaRPr lang="en-US"/>
          </a:p>
          <a:p>
            <a:r>
              <a:rPr lang="en-US"/>
              <a:t>Deliver this after walking through the six bullets. It ties the activity back to the Been/Are/Going arc and hands off into the Three Challenges section.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 best leaders create environments where people feel seen, supported, and capable — these are human skills, not management skills. </a:t>
            </a:r>
          </a:p>
          <a:p>
            <a:r>
              <a:rPr lang="en-US"/>
              <a:t>Care enough to understand people.</a:t>
            </a:r>
          </a:p>
          <a:p>
            <a:r>
              <a:rPr lang="en-US"/>
              <a:t>Connect before you correct.</a:t>
            </a:r>
          </a:p>
          <a:p>
            <a:r>
              <a:rPr lang="en-US"/>
              <a:t>Build trust through consistency.</a:t>
            </a:r>
          </a:p>
          <a:p>
            <a:r>
              <a:rPr lang="en-US"/>
              <a:t>40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5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microsoft.com/office/2007/relationships/media" Target="../media/media2.mp4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15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0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77045" y="5758815"/>
            <a:ext cx="9525000" cy="0"/>
          </a:xfrm>
          <a:prstGeom prst="line">
            <a:avLst/>
          </a:prstGeom>
          <a:ln w="28575" cap="flat">
            <a:solidFill>
              <a:srgbClr val="C9A96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123376" y="7031990"/>
            <a:ext cx="4465142" cy="2772599"/>
            <a:chOff x="0" y="0"/>
            <a:chExt cx="5953523" cy="3696798"/>
          </a:xfrm>
        </p:grpSpPr>
        <p:sp>
          <p:nvSpPr>
            <p:cNvPr id="4" name="Freeform 4"/>
            <p:cNvSpPr/>
            <p:nvPr/>
          </p:nvSpPr>
          <p:spPr>
            <a:xfrm>
              <a:off x="3981475" y="1724751"/>
              <a:ext cx="1972047" cy="1972047"/>
            </a:xfrm>
            <a:custGeom>
              <a:avLst/>
              <a:gdLst/>
              <a:ahLst/>
              <a:cxnLst/>
              <a:rect l="l" t="t" r="r" b="b"/>
              <a:pathLst>
                <a:path w="1972047" h="1972047">
                  <a:moveTo>
                    <a:pt x="0" y="0"/>
                  </a:moveTo>
                  <a:lnTo>
                    <a:pt x="1972048" y="0"/>
                  </a:lnTo>
                  <a:lnTo>
                    <a:pt x="1972048" y="1972047"/>
                  </a:lnTo>
                  <a:lnTo>
                    <a:pt x="0" y="19720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993234" y="1737559"/>
              <a:ext cx="1946430" cy="1946430"/>
            </a:xfrm>
            <a:custGeom>
              <a:avLst/>
              <a:gdLst/>
              <a:ahLst/>
              <a:cxnLst/>
              <a:rect l="l" t="t" r="r" b="b"/>
              <a:pathLst>
                <a:path w="1946430" h="1946430">
                  <a:moveTo>
                    <a:pt x="0" y="0"/>
                  </a:moveTo>
                  <a:lnTo>
                    <a:pt x="1946430" y="0"/>
                  </a:lnTo>
                  <a:lnTo>
                    <a:pt x="1946430" y="1946430"/>
                  </a:lnTo>
                  <a:lnTo>
                    <a:pt x="0" y="19464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1735063"/>
              <a:ext cx="1951422" cy="1951422"/>
            </a:xfrm>
            <a:custGeom>
              <a:avLst/>
              <a:gdLst/>
              <a:ahLst/>
              <a:cxnLst/>
              <a:rect l="l" t="t" r="r" b="b"/>
              <a:pathLst>
                <a:path w="1951422" h="1951422">
                  <a:moveTo>
                    <a:pt x="0" y="0"/>
                  </a:moveTo>
                  <a:lnTo>
                    <a:pt x="1951422" y="0"/>
                  </a:lnTo>
                  <a:lnTo>
                    <a:pt x="1951422" y="1951423"/>
                  </a:lnTo>
                  <a:lnTo>
                    <a:pt x="0" y="1951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765" y="-57150"/>
              <a:ext cx="5727700" cy="15073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3051"/>
                </a:lnSpc>
                <a:spcBef>
                  <a:spcPct val="0"/>
                </a:spcBef>
              </a:pPr>
              <a:r>
                <a:rPr lang="en-US" sz="2179" u="none" strike="noStrike">
                  <a:solidFill>
                    <a:srgbClr val="C9A96E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Bre Bailey</a:t>
              </a:r>
            </a:p>
            <a:p>
              <a:pPr marL="0" lvl="0" indent="0" algn="r">
                <a:lnSpc>
                  <a:spcPts val="3051"/>
                </a:lnSpc>
                <a:spcBef>
                  <a:spcPct val="0"/>
                </a:spcBef>
              </a:pPr>
              <a:r>
                <a:rPr lang="en-US" sz="2179" u="none" strike="noStrike">
                  <a:solidFill>
                    <a:srgbClr val="C9A96E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Leadership Development Unit</a:t>
              </a:r>
            </a:p>
            <a:p>
              <a:pPr marL="0" lvl="0" indent="0" algn="r">
                <a:lnSpc>
                  <a:spcPts val="3051"/>
                </a:lnSpc>
                <a:spcBef>
                  <a:spcPct val="0"/>
                </a:spcBef>
              </a:pPr>
              <a:r>
                <a:rPr lang="en-US" sz="2179" u="none" strike="noStrike">
                  <a:solidFill>
                    <a:srgbClr val="C9A96E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Texas Department of Public Safety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162300" y="2533650"/>
            <a:ext cx="11963400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400"/>
              </a:lnSpc>
              <a:spcBef>
                <a:spcPct val="0"/>
              </a:spcBef>
            </a:pPr>
            <a:r>
              <a:rPr lang="en-US" sz="12000" b="1" u="none" strike="noStrike" spc="-24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Lead From Here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334000" y="6162675"/>
            <a:ext cx="7620000" cy="457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C9A96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 </a:t>
            </a:r>
            <a:r>
              <a:rPr lang="en-US" sz="2600" u="none" strike="noStrike">
                <a:solidFill>
                  <a:srgbClr val="C9A96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TSABAA SUMMER CONFERENCE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76750" y="4533900"/>
            <a:ext cx="9525000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3200" u="none" strike="noStrike">
                <a:solidFill>
                  <a:srgbClr val="C9A96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CHOOSING LEADERSHIP WHEREVER YOU ARE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019675" y="733425"/>
            <a:ext cx="1188720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WHY: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19700" y="1933575"/>
            <a:ext cx="13192125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77"/>
              </a:lnSpc>
              <a:spcBef>
                <a:spcPct val="0"/>
              </a:spcBef>
            </a:pPr>
            <a:r>
              <a:rPr lang="en-US" sz="4647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We believe…</a:t>
            </a:r>
          </a:p>
          <a:p>
            <a:pPr algn="l">
              <a:lnSpc>
                <a:spcPts val="5640"/>
              </a:lnSpc>
            </a:pPr>
            <a:endParaRPr lang="en-US" sz="4647" b="1" u="none" strike="noStrike">
              <a:solidFill>
                <a:srgbClr val="FFFFFF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24966" y="1692097"/>
            <a:ext cx="4156253" cy="4156253"/>
            <a:chOff x="0" y="0"/>
            <a:chExt cx="5541670" cy="5541670"/>
          </a:xfrm>
        </p:grpSpPr>
        <p:sp>
          <p:nvSpPr>
            <p:cNvPr id="5" name="Freeform 5" descr="Logo  Description automatically generated"/>
            <p:cNvSpPr/>
            <p:nvPr/>
          </p:nvSpPr>
          <p:spPr>
            <a:xfrm>
              <a:off x="0" y="0"/>
              <a:ext cx="5541645" cy="5541645"/>
            </a:xfrm>
            <a:custGeom>
              <a:avLst/>
              <a:gdLst/>
              <a:ahLst/>
              <a:cxnLst/>
              <a:rect l="l" t="t" r="r" b="b"/>
              <a:pathLst>
                <a:path w="5541645" h="5541645">
                  <a:moveTo>
                    <a:pt x="0" y="0"/>
                  </a:moveTo>
                  <a:lnTo>
                    <a:pt x="5541645" y="0"/>
                  </a:lnTo>
                  <a:lnTo>
                    <a:pt x="5541645" y="5541645"/>
                  </a:lnTo>
                  <a:lnTo>
                    <a:pt x="0" y="5541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43600" y="2714625"/>
            <a:ext cx="1225867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- Everything rises and falls on leadership.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43600" y="3743325"/>
            <a:ext cx="1225867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- Everyone can lead in their context.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43600" y="6858000"/>
            <a:ext cx="1225867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- Leadership is a lifelong journey.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943600" y="4781550"/>
            <a:ext cx="1225867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- Everyone wins when a leader gets better.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935097" y="5010150"/>
            <a:ext cx="3750640" cy="3340903"/>
            <a:chOff x="0" y="0"/>
            <a:chExt cx="5000854" cy="44545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000879" cy="4454525"/>
            </a:xfrm>
            <a:custGeom>
              <a:avLst/>
              <a:gdLst/>
              <a:ahLst/>
              <a:cxnLst/>
              <a:rect l="l" t="t" r="r" b="b"/>
              <a:pathLst>
                <a:path w="5000879" h="4454525">
                  <a:moveTo>
                    <a:pt x="0" y="0"/>
                  </a:moveTo>
                  <a:lnTo>
                    <a:pt x="5000879" y="0"/>
                  </a:lnTo>
                  <a:lnTo>
                    <a:pt x="5000879" y="4454525"/>
                  </a:lnTo>
                  <a:lnTo>
                    <a:pt x="0" y="44545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943600" y="5819775"/>
            <a:ext cx="1225867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  <a:spcBef>
                <a:spcPct val="0"/>
              </a:spcBef>
            </a:pPr>
            <a:r>
              <a:rPr lang="en-US" sz="4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- There are no shortages of opportunities to lead.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14" name="Group 14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15" name="Freeform 15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239000" y="3352800"/>
            <a:ext cx="3810000" cy="0"/>
          </a:xfrm>
          <a:prstGeom prst="line">
            <a:avLst/>
          </a:prstGeom>
          <a:ln w="28575" cap="flat">
            <a:solidFill>
              <a:srgbClr val="C9A84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429000" y="6187122"/>
            <a:ext cx="11430000" cy="889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7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Leadership grows through practice.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29000" y="5501322"/>
            <a:ext cx="11430000" cy="889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7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Small actions shape culture.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29000" y="4815522"/>
            <a:ext cx="11430000" cy="889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7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Influence starts with how we show up.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29000" y="4129722"/>
            <a:ext cx="11430000" cy="889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7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Everyone leads somewhere.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429000" y="3443922"/>
            <a:ext cx="11430000" cy="889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7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Leadership is a choice, not just a title.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00250" y="828675"/>
            <a:ext cx="14287500" cy="2141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80"/>
              </a:lnSpc>
            </a:pPr>
            <a:r>
              <a:rPr lang="en-US" sz="7200" b="1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“I’m Not a Leader. I Don’t Have the Title.”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4859000" y="5742623"/>
            <a:ext cx="2715109" cy="2715109"/>
            <a:chOff x="0" y="0"/>
            <a:chExt cx="5541670" cy="5541670"/>
          </a:xfrm>
        </p:grpSpPr>
        <p:sp>
          <p:nvSpPr>
            <p:cNvPr id="10" name="Freeform 10" descr="Logo  Description automatically generated"/>
            <p:cNvSpPr/>
            <p:nvPr/>
          </p:nvSpPr>
          <p:spPr>
            <a:xfrm>
              <a:off x="0" y="0"/>
              <a:ext cx="5541645" cy="5541645"/>
            </a:xfrm>
            <a:custGeom>
              <a:avLst/>
              <a:gdLst/>
              <a:ahLst/>
              <a:cxnLst/>
              <a:rect l="l" t="t" r="r" b="b"/>
              <a:pathLst>
                <a:path w="5541645" h="5541645">
                  <a:moveTo>
                    <a:pt x="0" y="0"/>
                  </a:moveTo>
                  <a:lnTo>
                    <a:pt x="5541645" y="0"/>
                  </a:lnTo>
                  <a:lnTo>
                    <a:pt x="5541645" y="5541645"/>
                  </a:lnTo>
                  <a:lnTo>
                    <a:pt x="0" y="5541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444492" y="7385212"/>
            <a:ext cx="2829015" cy="2519961"/>
            <a:chOff x="0" y="0"/>
            <a:chExt cx="5000854" cy="44545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00879" cy="4454525"/>
            </a:xfrm>
            <a:custGeom>
              <a:avLst/>
              <a:gdLst/>
              <a:ahLst/>
              <a:cxnLst/>
              <a:rect l="l" t="t" r="r" b="b"/>
              <a:pathLst>
                <a:path w="5000879" h="4454525">
                  <a:moveTo>
                    <a:pt x="0" y="0"/>
                  </a:moveTo>
                  <a:lnTo>
                    <a:pt x="5000879" y="0"/>
                  </a:lnTo>
                  <a:lnTo>
                    <a:pt x="5000879" y="4454525"/>
                  </a:lnTo>
                  <a:lnTo>
                    <a:pt x="0" y="44545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4402" y="2922793"/>
            <a:ext cx="16139196" cy="3660115"/>
            <a:chOff x="0" y="0"/>
            <a:chExt cx="21518928" cy="48801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518927" cy="4880154"/>
            </a:xfrm>
            <a:custGeom>
              <a:avLst/>
              <a:gdLst/>
              <a:ahLst/>
              <a:cxnLst/>
              <a:rect l="l" t="t" r="r" b="b"/>
              <a:pathLst>
                <a:path w="21518927" h="4880154">
                  <a:moveTo>
                    <a:pt x="0" y="0"/>
                  </a:moveTo>
                  <a:lnTo>
                    <a:pt x="21518927" y="0"/>
                  </a:lnTo>
                  <a:lnTo>
                    <a:pt x="21518927" y="4880154"/>
                  </a:lnTo>
                  <a:lnTo>
                    <a:pt x="0" y="48801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7418" r="-493" b="-3526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100"/>
              <a:ext cx="21518928" cy="4842054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marL="0" lvl="0" indent="0" algn="l">
                <a:lnSpc>
                  <a:spcPts val="6480"/>
                </a:lnSpc>
                <a:spcBef>
                  <a:spcPct val="0"/>
                </a:spcBef>
              </a:pPr>
              <a:r>
                <a:rPr lang="en-US" sz="6000" u="none" strike="noStrike" spc="-36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“Leadership isn't the private reserve of a few charismatic men and women. It's a process ordinary people use when they're bringing forth the best from themselves and others.”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23950" y="7077075"/>
            <a:ext cx="16040100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240"/>
              </a:lnSpc>
              <a:spcBef>
                <a:spcPct val="0"/>
              </a:spcBef>
            </a:pPr>
            <a:r>
              <a:rPr lang="en-US" sz="2700" i="1" u="none" strike="noStrike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— James Kouzes &amp; Barry Posner, The Truth About Leadership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00" y="7429500"/>
            <a:ext cx="2571750" cy="2290800"/>
            <a:chOff x="0" y="0"/>
            <a:chExt cx="3900868" cy="34747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00805" cy="3474720"/>
            </a:xfrm>
            <a:custGeom>
              <a:avLst/>
              <a:gdLst/>
              <a:ahLst/>
              <a:cxnLst/>
              <a:rect l="l" t="t" r="r" b="b"/>
              <a:pathLst>
                <a:path w="3900805" h="3474720">
                  <a:moveTo>
                    <a:pt x="0" y="0"/>
                  </a:moveTo>
                  <a:lnTo>
                    <a:pt x="3900805" y="0"/>
                  </a:lnTo>
                  <a:lnTo>
                    <a:pt x="3900805" y="3474720"/>
                  </a:lnTo>
                  <a:lnTo>
                    <a:pt x="0" y="3474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AutoShape 4"/>
          <p:cNvSpPr/>
          <p:nvPr/>
        </p:nvSpPr>
        <p:spPr>
          <a:xfrm flipV="1">
            <a:off x="7239000" y="3048000"/>
            <a:ext cx="3810000" cy="0"/>
          </a:xfrm>
          <a:prstGeom prst="line">
            <a:avLst/>
          </a:prstGeom>
          <a:ln w="28575" cap="flat">
            <a:solidFill>
              <a:srgbClr val="C9A84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000250" y="1743075"/>
            <a:ext cx="14287500" cy="106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47"/>
              </a:lnSpc>
              <a:spcBef>
                <a:spcPct val="0"/>
              </a:spcBef>
            </a:pPr>
            <a:r>
              <a:rPr lang="en-US" sz="7225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Leading Self…First!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76500" y="3552825"/>
            <a:ext cx="13335000" cy="589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Before we lead people… We have to lead ourselves.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76500" y="4238625"/>
            <a:ext cx="13335000" cy="589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Self-leadership isn’t perfection</a:t>
            </a:r>
            <a:r>
              <a:rPr lang="en-US" sz="36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I</a:t>
            </a:r>
            <a:r>
              <a:rPr lang="en-US" sz="36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t’s intentionality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76500" y="4924425"/>
            <a:ext cx="13335000" cy="589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It’s choosing how you respond.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476500" y="5610225"/>
            <a:ext cx="13335000" cy="589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It’s choosing curiosity instead of assumptions.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76500" y="6296025"/>
            <a:ext cx="13335000" cy="589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It’s choosing credibility.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12" name="Group 12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13" name="Freeform 13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4" name="Group 4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5" name="Freeform 5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76325" y="2210391"/>
            <a:ext cx="4968364" cy="7047909"/>
            <a:chOff x="0" y="0"/>
            <a:chExt cx="4272000" cy="6060076"/>
          </a:xfrm>
        </p:grpSpPr>
        <p:sp>
          <p:nvSpPr>
            <p:cNvPr id="12" name="Freeform 12"/>
            <p:cNvSpPr/>
            <p:nvPr/>
          </p:nvSpPr>
          <p:spPr>
            <a:xfrm>
              <a:off x="178894" y="213263"/>
              <a:ext cx="3914211" cy="5633550"/>
            </a:xfrm>
            <a:custGeom>
              <a:avLst/>
              <a:gdLst/>
              <a:ahLst/>
              <a:cxnLst/>
              <a:rect l="l" t="t" r="r" b="b"/>
              <a:pathLst>
                <a:path w="3914211" h="5633550">
                  <a:moveTo>
                    <a:pt x="0" y="0"/>
                  </a:moveTo>
                  <a:lnTo>
                    <a:pt x="3914211" y="0"/>
                  </a:lnTo>
                  <a:lnTo>
                    <a:pt x="3914211" y="5633550"/>
                  </a:lnTo>
                  <a:lnTo>
                    <a:pt x="0" y="5633550"/>
                  </a:lnTo>
                  <a:close/>
                </a:path>
              </a:pathLst>
            </a:custGeom>
            <a:blipFill>
              <a:blip r:embed="rId6"/>
              <a:stretch>
                <a:fillRect l="-11038" r="-404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156159" y="2469055"/>
            <a:ext cx="10395756" cy="6083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4799"/>
              </a:lnSpc>
              <a:spcBef>
                <a:spcPct val="0"/>
              </a:spcBef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Values are the beliefs that quietly drive your decisions — especially under pressure, when no one's watching, or when it's inconvenient to act on them.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They're not words on a wall. They're what you actually protect, even when it costs you something.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Knowing yours is the foundation for leading anyone else.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Values Exercise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79032" y="1924050"/>
            <a:ext cx="11735140" cy="822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Identify your top three values.</a:t>
            </a:r>
          </a:p>
          <a:p>
            <a:pPr marL="1727199" lvl="2" indent="-575733" algn="l">
              <a:lnSpc>
                <a:spcPts val="5599"/>
              </a:lnSpc>
              <a:buFont typeface="Arial"/>
              <a:buChar char="⚬"/>
            </a:pP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If one of yours is not listed, then feel free to write it in.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Define each of your values.</a:t>
            </a:r>
          </a:p>
          <a:p>
            <a:pPr algn="l">
              <a:lnSpc>
                <a:spcPts val="4340"/>
              </a:lnSpc>
            </a:pPr>
            <a:endParaRPr lang="en-US" sz="3999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Top 3 Values:</a:t>
            </a:r>
          </a:p>
          <a:p>
            <a:pPr algn="l">
              <a:lnSpc>
                <a:spcPts val="7799"/>
              </a:lnSpc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</a:t>
            </a:r>
          </a:p>
          <a:p>
            <a:pPr algn="l">
              <a:lnSpc>
                <a:spcPts val="9999"/>
              </a:lnSpc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</a:t>
            </a:r>
          </a:p>
          <a:p>
            <a:pPr algn="l">
              <a:lnSpc>
                <a:spcPts val="9999"/>
              </a:lnSpc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endParaRPr lang="en-US" sz="3999" u="none" strike="noStrike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121735" y="1552894"/>
            <a:ext cx="5108990" cy="2750980"/>
            <a:chOff x="0" y="0"/>
            <a:chExt cx="8377691" cy="4511040"/>
          </a:xfrm>
        </p:grpSpPr>
        <p:sp>
          <p:nvSpPr>
            <p:cNvPr id="13" name="Freeform 13"/>
            <p:cNvSpPr/>
            <p:nvPr/>
          </p:nvSpPr>
          <p:spPr>
            <a:xfrm>
              <a:off x="350825" y="158750"/>
              <a:ext cx="7676042" cy="4193540"/>
            </a:xfrm>
            <a:custGeom>
              <a:avLst/>
              <a:gdLst/>
              <a:ahLst/>
              <a:cxnLst/>
              <a:rect l="l" t="t" r="r" b="b"/>
              <a:pathLst>
                <a:path w="7676042" h="4193540">
                  <a:moveTo>
                    <a:pt x="0" y="0"/>
                  </a:moveTo>
                  <a:lnTo>
                    <a:pt x="7676042" y="0"/>
                  </a:lnTo>
                  <a:lnTo>
                    <a:pt x="7676042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6"/>
              <a:stretch>
                <a:fillRect l="-4570" t="-10809" r="-4845" b="-1257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470757" y="6269145"/>
            <a:ext cx="10446990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500" u="none" strike="noStrike" dirty="0">
                <a:solidFill>
                  <a:srgbClr val="DEEBF7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Kindness - Doing the right thing with empathy, especially when it's difficult.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61804" y="7576140"/>
            <a:ext cx="11252368" cy="848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3500" dirty="0">
                <a:solidFill>
                  <a:srgbClr val="DEEBF7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Communication - Building understanding by listening deeply, speaking with intention, and adapting to others.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29384" y="8744562"/>
            <a:ext cx="10455944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500" u="none" strike="noStrike" dirty="0">
                <a:solidFill>
                  <a:srgbClr val="DEEBF7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Curiosity - Approaching others with humility, believing there's always more to learn.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2121735" y="4251890"/>
            <a:ext cx="5108990" cy="2750980"/>
            <a:chOff x="0" y="0"/>
            <a:chExt cx="8377691" cy="4511040"/>
          </a:xfrm>
        </p:grpSpPr>
        <p:sp>
          <p:nvSpPr>
            <p:cNvPr id="18" name="Freeform 18"/>
            <p:cNvSpPr/>
            <p:nvPr/>
          </p:nvSpPr>
          <p:spPr>
            <a:xfrm>
              <a:off x="350825" y="158750"/>
              <a:ext cx="7676042" cy="4193540"/>
            </a:xfrm>
            <a:custGeom>
              <a:avLst/>
              <a:gdLst/>
              <a:ahLst/>
              <a:cxnLst/>
              <a:rect l="l" t="t" r="r" b="b"/>
              <a:pathLst>
                <a:path w="7676042" h="4193540">
                  <a:moveTo>
                    <a:pt x="0" y="0"/>
                  </a:moveTo>
                  <a:lnTo>
                    <a:pt x="7676042" y="0"/>
                  </a:lnTo>
                  <a:lnTo>
                    <a:pt x="7676042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7"/>
              <a:stretch>
                <a:fillRect l="-4570" t="-21126" r="-5489" b="-235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121735" y="6897402"/>
            <a:ext cx="5108990" cy="2750980"/>
            <a:chOff x="0" y="0"/>
            <a:chExt cx="8377691" cy="4511040"/>
          </a:xfrm>
        </p:grpSpPr>
        <p:sp>
          <p:nvSpPr>
            <p:cNvPr id="20" name="Freeform 20"/>
            <p:cNvSpPr/>
            <p:nvPr/>
          </p:nvSpPr>
          <p:spPr>
            <a:xfrm>
              <a:off x="350825" y="158750"/>
              <a:ext cx="7676042" cy="4193540"/>
            </a:xfrm>
            <a:custGeom>
              <a:avLst/>
              <a:gdLst/>
              <a:ahLst/>
              <a:cxnLst/>
              <a:rect l="l" t="t" r="r" b="b"/>
              <a:pathLst>
                <a:path w="7676042" h="4193540">
                  <a:moveTo>
                    <a:pt x="0" y="0"/>
                  </a:moveTo>
                  <a:lnTo>
                    <a:pt x="7676042" y="0"/>
                  </a:lnTo>
                  <a:lnTo>
                    <a:pt x="7676042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8"/>
              <a:stretch>
                <a:fillRect l="-4570" t="-37329" r="-5489" b="-3974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Values to Commitment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67562" y="2246321"/>
            <a:ext cx="11352958" cy="734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Your values are the non-negotiables.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you believe about leading people is what you build from them.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a commitment is what you actually do about it.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Take each of your values and translate each into one observable behavior</a:t>
            </a:r>
          </a:p>
          <a:p>
            <a:pPr marL="1727199" lvl="2" indent="-575733" algn="l">
              <a:lnSpc>
                <a:spcPts val="5599"/>
              </a:lnSpc>
              <a:buFont typeface="Arial"/>
              <a:buChar char="⚬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 am”</a:t>
            </a:r>
          </a:p>
          <a:p>
            <a:pPr marL="1727199" lvl="2" indent="-575733" algn="l">
              <a:lnSpc>
                <a:spcPts val="5599"/>
              </a:lnSpc>
              <a:buFont typeface="Arial"/>
              <a:buChar char="⚬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 will”</a:t>
            </a:r>
          </a:p>
          <a:p>
            <a:pPr marL="1727199" lvl="2" indent="-575733" algn="l">
              <a:lnSpc>
                <a:spcPts val="5599"/>
              </a:lnSpc>
              <a:buFont typeface="Arial"/>
              <a:buChar char="⚬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 choose” </a:t>
            </a:r>
          </a:p>
          <a:p>
            <a:pPr marL="1727199" lvl="2" indent="-575733" algn="l">
              <a:lnSpc>
                <a:spcPts val="5599"/>
              </a:lnSpc>
              <a:buFont typeface="Arial"/>
              <a:buChar char="⚬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 believe”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429651" y="2022475"/>
            <a:ext cx="5141416" cy="3960822"/>
            <a:chOff x="0" y="0"/>
            <a:chExt cx="4420796" cy="3405674"/>
          </a:xfrm>
        </p:grpSpPr>
        <p:sp>
          <p:nvSpPr>
            <p:cNvPr id="13" name="Freeform 13"/>
            <p:cNvSpPr/>
            <p:nvPr/>
          </p:nvSpPr>
          <p:spPr>
            <a:xfrm>
              <a:off x="185125" y="119851"/>
              <a:ext cx="4050545" cy="3165973"/>
            </a:xfrm>
            <a:custGeom>
              <a:avLst/>
              <a:gdLst/>
              <a:ahLst/>
              <a:cxnLst/>
              <a:rect l="l" t="t" r="r" b="b"/>
              <a:pathLst>
                <a:path w="4050545" h="3165973">
                  <a:moveTo>
                    <a:pt x="0" y="0"/>
                  </a:moveTo>
                  <a:lnTo>
                    <a:pt x="4050546" y="0"/>
                  </a:lnTo>
                  <a:lnTo>
                    <a:pt x="4050546" y="3165972"/>
                  </a:lnTo>
                  <a:lnTo>
                    <a:pt x="0" y="3165972"/>
                  </a:lnTo>
                  <a:close/>
                </a:path>
              </a:pathLst>
            </a:custGeom>
            <a:blipFill>
              <a:blip r:embed="rId6"/>
              <a:stretch>
                <a:fillRect l="-16967" r="-1696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429651" y="6021378"/>
            <a:ext cx="5141416" cy="3960822"/>
            <a:chOff x="0" y="0"/>
            <a:chExt cx="4420796" cy="3405674"/>
          </a:xfrm>
        </p:grpSpPr>
        <p:sp>
          <p:nvSpPr>
            <p:cNvPr id="15" name="Freeform 15"/>
            <p:cNvSpPr/>
            <p:nvPr/>
          </p:nvSpPr>
          <p:spPr>
            <a:xfrm>
              <a:off x="185125" y="119851"/>
              <a:ext cx="4050545" cy="3165973"/>
            </a:xfrm>
            <a:custGeom>
              <a:avLst/>
              <a:gdLst/>
              <a:ahLst/>
              <a:cxnLst/>
              <a:rect l="l" t="t" r="r" b="b"/>
              <a:pathLst>
                <a:path w="4050545" h="3165973">
                  <a:moveTo>
                    <a:pt x="0" y="0"/>
                  </a:moveTo>
                  <a:lnTo>
                    <a:pt x="4050546" y="0"/>
                  </a:lnTo>
                  <a:lnTo>
                    <a:pt x="4050546" y="3165972"/>
                  </a:lnTo>
                  <a:lnTo>
                    <a:pt x="0" y="3165972"/>
                  </a:lnTo>
                  <a:close/>
                </a:path>
              </a:pathLst>
            </a:custGeom>
            <a:blipFill>
              <a:blip r:embed="rId7"/>
              <a:stretch>
                <a:fillRect l="-10040" r="-1004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79032" y="3100864"/>
            <a:ext cx="16230600" cy="1343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just">
              <a:lnSpc>
                <a:spcPts val="5319"/>
              </a:lnSpc>
              <a:spcBef>
                <a:spcPct val="0"/>
              </a:spcBef>
              <a:buFont typeface="Arial"/>
              <a:buChar char="•"/>
            </a:pPr>
            <a:r>
              <a:rPr lang="en-US" sz="3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believe in being a conduit of greatness for those I care about, personally and professionally.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4" name="Group 4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5" name="Freeform 5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81025" y="1000125"/>
            <a:ext cx="1712595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0"/>
              </a:lnSpc>
              <a:spcBef>
                <a:spcPct val="0"/>
              </a:spcBef>
            </a:pPr>
            <a:r>
              <a:rPr lang="en-US" sz="51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CHRIS HUTCHINSON, DIRECTOR PROGRAM DEVELOPMENT, HARRISON COLLEGE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9032" y="4824995"/>
            <a:ext cx="1623060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4799"/>
              </a:lnSpc>
              <a:buFont typeface="Arial"/>
              <a:buChar char="•"/>
            </a:pPr>
            <a:r>
              <a:rPr lang="en-US" sz="3999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believe my most significant accomplishment is to make others around me great — and my most significant action is yet to come.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54200" y="8624411"/>
            <a:ext cx="8961400" cy="638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Your turn: I believe ___________.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79032" y="6424665"/>
            <a:ext cx="16230600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4799"/>
              </a:lnSpc>
              <a:buFont typeface="Arial"/>
              <a:buChar char="•"/>
            </a:pPr>
            <a:r>
              <a:rPr lang="en-US" sz="3999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believe it's okay to be frustrated, as long as you love more.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79032" y="7424261"/>
            <a:ext cx="16230600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4799"/>
              </a:lnSpc>
              <a:buFont typeface="Arial"/>
              <a:buChar char="•"/>
            </a:pPr>
            <a:r>
              <a:rPr lang="en-US" sz="3999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believe laughter is, in fact, the best medicine.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10882" y="2155302"/>
            <a:ext cx="9203732" cy="6263032"/>
            <a:chOff x="0" y="0"/>
            <a:chExt cx="4935143" cy="3358308"/>
          </a:xfrm>
        </p:grpSpPr>
        <p:sp>
          <p:nvSpPr>
            <p:cNvPr id="3" name="Freeform 3"/>
            <p:cNvSpPr/>
            <p:nvPr/>
          </p:nvSpPr>
          <p:spPr>
            <a:xfrm>
              <a:off x="206664" y="118184"/>
              <a:ext cx="4521815" cy="3121940"/>
            </a:xfrm>
            <a:custGeom>
              <a:avLst/>
              <a:gdLst/>
              <a:ahLst/>
              <a:cxnLst/>
              <a:rect l="l" t="t" r="r" b="b"/>
              <a:pathLst>
                <a:path w="4521815" h="3121940">
                  <a:moveTo>
                    <a:pt x="0" y="0"/>
                  </a:moveTo>
                  <a:lnTo>
                    <a:pt x="4521815" y="0"/>
                  </a:lnTo>
                  <a:lnTo>
                    <a:pt x="4521815" y="3121940"/>
                  </a:lnTo>
                  <a:lnTo>
                    <a:pt x="0" y="3121940"/>
                  </a:lnTo>
                  <a:close/>
                </a:path>
              </a:pathLst>
            </a:custGeom>
            <a:blipFill>
              <a:blip r:embed="rId3"/>
              <a:stretch>
                <a:fillRect l="-9730" r="-97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75750" y="3602672"/>
            <a:ext cx="6238696" cy="3081655"/>
            <a:chOff x="0" y="0"/>
            <a:chExt cx="8318262" cy="4108873"/>
          </a:xfrm>
        </p:grpSpPr>
        <p:sp>
          <p:nvSpPr>
            <p:cNvPr id="5" name="AutoShape 5"/>
            <p:cNvSpPr/>
            <p:nvPr/>
          </p:nvSpPr>
          <p:spPr>
            <a:xfrm>
              <a:off x="3119348" y="2429080"/>
              <a:ext cx="2079565" cy="0"/>
            </a:xfrm>
            <a:prstGeom prst="line">
              <a:avLst/>
            </a:prstGeom>
            <a:ln w="38100" cap="flat">
              <a:solidFill>
                <a:srgbClr val="C9A84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8318262" cy="19024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60"/>
                </a:lnSpc>
              </a:pPr>
              <a:r>
                <a:rPr lang="en-US" sz="9600" b="1">
                  <a:solidFill>
                    <a:srgbClr val="FFFFFF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Break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39783" y="2806700"/>
              <a:ext cx="6238696" cy="13021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FFFFFF">
                      <a:alpha val="69804"/>
                    </a:srgbClr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We'll see you back in a few minutes.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00291" y="2082192"/>
            <a:ext cx="8997384" cy="6122615"/>
            <a:chOff x="0" y="0"/>
            <a:chExt cx="4935143" cy="3358308"/>
          </a:xfrm>
        </p:grpSpPr>
        <p:sp>
          <p:nvSpPr>
            <p:cNvPr id="3" name="Freeform 3"/>
            <p:cNvSpPr/>
            <p:nvPr/>
          </p:nvSpPr>
          <p:spPr>
            <a:xfrm>
              <a:off x="206664" y="118184"/>
              <a:ext cx="4521815" cy="3121940"/>
            </a:xfrm>
            <a:custGeom>
              <a:avLst/>
              <a:gdLst/>
              <a:ahLst/>
              <a:cxnLst/>
              <a:rect l="l" t="t" r="r" b="b"/>
              <a:pathLst>
                <a:path w="4521815" h="3121940">
                  <a:moveTo>
                    <a:pt x="0" y="0"/>
                  </a:moveTo>
                  <a:lnTo>
                    <a:pt x="4521815" y="0"/>
                  </a:lnTo>
                  <a:lnTo>
                    <a:pt x="4521815" y="3121940"/>
                  </a:lnTo>
                  <a:lnTo>
                    <a:pt x="0" y="3121940"/>
                  </a:lnTo>
                  <a:close/>
                </a:path>
              </a:pathLst>
            </a:custGeom>
            <a:blipFill>
              <a:blip r:embed="rId3"/>
              <a:stretch>
                <a:fillRect l="-3443" r="-34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8700" y="2925842"/>
            <a:ext cx="7385242" cy="4121801"/>
            <a:chOff x="0" y="0"/>
            <a:chExt cx="9846989" cy="5495734"/>
          </a:xfrm>
        </p:grpSpPr>
        <p:sp>
          <p:nvSpPr>
            <p:cNvPr id="5" name="TextBox 5"/>
            <p:cNvSpPr txBox="1"/>
            <p:nvPr/>
          </p:nvSpPr>
          <p:spPr>
            <a:xfrm>
              <a:off x="0" y="38100"/>
              <a:ext cx="9846989" cy="36804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60"/>
                </a:lnSpc>
              </a:pPr>
              <a:r>
                <a:rPr lang="en-US" sz="9600" b="1">
                  <a:solidFill>
                    <a:srgbClr val="FFFFFF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Welcome Back</a:t>
              </a:r>
            </a:p>
          </p:txBody>
        </p:sp>
        <p:sp>
          <p:nvSpPr>
            <p:cNvPr id="6" name="AutoShape 6"/>
            <p:cNvSpPr/>
            <p:nvPr/>
          </p:nvSpPr>
          <p:spPr>
            <a:xfrm>
              <a:off x="3692621" y="4324360"/>
              <a:ext cx="2461747" cy="0"/>
            </a:xfrm>
            <a:prstGeom prst="line">
              <a:avLst/>
            </a:prstGeom>
            <a:ln w="38100" cap="flat">
              <a:solidFill>
                <a:srgbClr val="C9A84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30874" y="4853961"/>
              <a:ext cx="7385242" cy="6417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FFFFFF">
                      <a:alpha val="69804"/>
                    </a:srgbClr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Let's pick up where we left off.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352675"/>
            <a:ext cx="10397879" cy="6680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50"/>
              </a:lnSpc>
              <a:spcBef>
                <a:spcPct val="0"/>
              </a:spcBef>
            </a:pPr>
            <a:r>
              <a:rPr lang="en-US" sz="39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By the time we're done, you'll walk out with:</a:t>
            </a:r>
          </a:p>
          <a:p>
            <a:pPr algn="l">
              <a:lnSpc>
                <a:spcPts val="5850"/>
              </a:lnSpc>
              <a:spcBef>
                <a:spcPct val="0"/>
              </a:spcBef>
            </a:pPr>
            <a:endParaRPr lang="en-US" sz="3900" u="none" strike="noStrike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05802" lvl="1" indent="-352901" algn="l">
              <a:lnSpc>
                <a:spcPts val="5850"/>
              </a:lnSpc>
              <a:spcBef>
                <a:spcPct val="0"/>
              </a:spcBef>
              <a:buFont typeface="Arial"/>
              <a:buChar char="•"/>
            </a:pPr>
            <a:r>
              <a:rPr lang="en-US" sz="39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definition of leadership that doesn't depend on a title</a:t>
            </a:r>
          </a:p>
          <a:p>
            <a:pPr marL="705802" lvl="1" indent="-352901" algn="l">
              <a:lnSpc>
                <a:spcPts val="5850"/>
              </a:lnSpc>
              <a:spcBef>
                <a:spcPct val="0"/>
              </a:spcBef>
              <a:buFont typeface="Arial"/>
              <a:buChar char="•"/>
            </a:pPr>
            <a:r>
              <a:rPr lang="en-US" sz="39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Your own values, named and owned</a:t>
            </a:r>
          </a:p>
          <a:p>
            <a:pPr marL="705802" lvl="1" indent="-352901" algn="l">
              <a:lnSpc>
                <a:spcPts val="5850"/>
              </a:lnSpc>
              <a:spcBef>
                <a:spcPct val="0"/>
              </a:spcBef>
              <a:buFont typeface="Arial"/>
              <a:buChar char="•"/>
            </a:pPr>
            <a:r>
              <a:rPr lang="en-US" sz="39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start of your leadership philosophy</a:t>
            </a:r>
          </a:p>
          <a:p>
            <a:pPr marL="705802" lvl="1" indent="-352901" algn="l">
              <a:lnSpc>
                <a:spcPts val="5850"/>
              </a:lnSpc>
              <a:spcBef>
                <a:spcPct val="0"/>
              </a:spcBef>
              <a:buFont typeface="Arial"/>
              <a:buChar char="•"/>
            </a:pPr>
            <a:r>
              <a:rPr lang="en-US" sz="39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honest look at how different generations experience the same workplace</a:t>
            </a:r>
          </a:p>
          <a:p>
            <a:pPr marL="705802" lvl="1" indent="-352901" algn="l">
              <a:lnSpc>
                <a:spcPts val="5850"/>
              </a:lnSpc>
              <a:spcBef>
                <a:spcPct val="0"/>
              </a:spcBef>
              <a:buFont typeface="Arial"/>
              <a:buChar char="•"/>
            </a:pPr>
            <a:r>
              <a:rPr lang="en-US" sz="39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plan of action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000125"/>
            <a:ext cx="16230600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199"/>
              </a:lnSpc>
              <a:spcBef>
                <a:spcPct val="0"/>
              </a:spcBef>
            </a:pPr>
            <a:r>
              <a:rPr lang="en-US" sz="5999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Today's Goal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1939763" y="1028700"/>
            <a:ext cx="5485913" cy="8615110"/>
            <a:chOff x="0" y="0"/>
            <a:chExt cx="3285491" cy="5159554"/>
          </a:xfrm>
        </p:grpSpPr>
        <p:sp>
          <p:nvSpPr>
            <p:cNvPr id="5" name="Freeform 5"/>
            <p:cNvSpPr/>
            <p:nvPr/>
          </p:nvSpPr>
          <p:spPr>
            <a:xfrm>
              <a:off x="137583" y="181572"/>
              <a:ext cx="3010324" cy="4796410"/>
            </a:xfrm>
            <a:custGeom>
              <a:avLst/>
              <a:gdLst/>
              <a:ahLst/>
              <a:cxnLst/>
              <a:rect l="l" t="t" r="r" b="b"/>
              <a:pathLst>
                <a:path w="3010324" h="4796410">
                  <a:moveTo>
                    <a:pt x="0" y="0"/>
                  </a:moveTo>
                  <a:lnTo>
                    <a:pt x="3010324" y="0"/>
                  </a:lnTo>
                  <a:lnTo>
                    <a:pt x="3010324" y="4796410"/>
                  </a:lnTo>
                  <a:lnTo>
                    <a:pt x="0" y="4796410"/>
                  </a:lnTo>
                  <a:close/>
                </a:path>
              </a:pathLst>
            </a:custGeom>
            <a:blipFill>
              <a:blip r:embed="rId3"/>
              <a:stretch>
                <a:fillRect l="-6021" r="-60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 We’ve </a:t>
            </a: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Been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003671"/>
            <a:ext cx="16055581" cy="677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Fear of failure kept people quiet instead of curious.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The "fail fast" / growth mindset movement and Agile methodology built failure into the process itself, rather than treating it as something to avoid.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 psychological safety meant good ideas went unsaid.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Google's Project Aristotle (2015) found psychological safety was the single biggest predictor of team performance — not talent, not tenure.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Competition got rewarded over cooperation.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The rise of coaching-style leadership and cross-functional team structures replaced siloed, competitive department structures.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 We’ve </a:t>
            </a: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Been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987747"/>
            <a:ext cx="15975960" cy="6739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Hierarchy told us only titles were allowed to lead.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The military's "mission command" doctrine and the "leadership at every level" model.</a:t>
            </a:r>
          </a:p>
          <a:p>
            <a:pPr marL="820421" lvl="1" indent="-410210" algn="l">
              <a:lnSpc>
                <a:spcPts val="5320"/>
              </a:lnSpc>
              <a:buFont typeface="Arial"/>
              <a:buChar char="•"/>
            </a:pPr>
            <a:r>
              <a:rPr lang="en-US" sz="3800" i="1" u="none" strike="noStrike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Leadership was treated as an innate trait, not a trainable skill.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Employees trust "my employer" more than any other institution measured — 78%, the highest score in the study (Edelman Trust Barometer, 2026).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Burnout was worn as a badge of honor.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The World Health Organization formally classified burnout as an occupational phenomenon in 2019 — wellbeing moved from an HR afterthought to a real leadership responsibility.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 We Are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325" y="1963420"/>
            <a:ext cx="16182975" cy="7294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5802" lvl="1" indent="-352901" algn="l">
              <a:lnSpc>
                <a:spcPts val="5459"/>
              </a:lnSpc>
              <a:buFont typeface="Arial"/>
              <a:buChar char="•"/>
            </a:pPr>
            <a:r>
              <a:rPr lang="en-US" sz="39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Engag</a:t>
            </a:r>
            <a:r>
              <a:rPr lang="en-US" sz="39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ement is at its lowest point in years — and it's hitting leaders hardest.</a:t>
            </a:r>
          </a:p>
          <a:p>
            <a:pPr marL="1597659" lvl="2" indent="-532553" algn="l">
              <a:lnSpc>
                <a:spcPts val="5179"/>
              </a:lnSpc>
              <a:buFont typeface="Arial"/>
              <a:buChar char="⚬"/>
            </a:pPr>
            <a:r>
              <a:rPr lang="en-US" sz="3699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Global engagement fell to 20% in 2025, the lowest since 2020. Manager engagement dropped even faster — from 31% to 22% — and leaders report measurably more stress and loneliness than the people they lead (Gallup, 2026).</a:t>
            </a:r>
          </a:p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Trust has become the new currency.</a:t>
            </a:r>
          </a:p>
          <a:p>
            <a:pPr marL="1597659" lvl="2" indent="-532553" algn="l">
              <a:lnSpc>
                <a:spcPts val="5179"/>
              </a:lnSpc>
              <a:buFont typeface="Arial"/>
              <a:buChar char="⚬"/>
            </a:pPr>
            <a:r>
              <a:rPr lang="en-US" sz="3699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Employees trust “my employer” more than any other institution measured — 78%, the highest score in the study (Edelman Trust Barometer, 2026).</a:t>
            </a:r>
          </a:p>
          <a:p>
            <a:pPr marL="842010" lvl="1" indent="-421005" algn="l">
              <a:lnSpc>
                <a:spcPts val="5459"/>
              </a:lnSpc>
              <a:buFont typeface="Arial"/>
              <a:buChar char="•"/>
            </a:pPr>
            <a:r>
              <a:rPr lang="en-US" sz="39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Belonging just lost its top spot — to something leaders can actually control.</a:t>
            </a:r>
          </a:p>
          <a:p>
            <a:pPr marL="1597662" lvl="2" indent="-532554" algn="l">
              <a:lnSpc>
                <a:spcPts val="5180"/>
              </a:lnSpc>
              <a:buFont typeface="Arial"/>
              <a:buChar char="⚬"/>
            </a:pPr>
            <a:r>
              <a:rPr lang="en-US" sz="37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Belonging led engagement for nine straight years. In 2025 it fell to last place, replaced by how well leaders handle change (</a:t>
            </a:r>
            <a:r>
              <a:rPr lang="en-US" sz="3700" i="1" u="none" strike="noStrike" dirty="0" err="1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Perceptyx</a:t>
            </a:r>
            <a:r>
              <a:rPr lang="en-US" sz="37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, 2026).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 We Are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285033" y="2003671"/>
            <a:ext cx="10259156" cy="777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Leading is shifting from directing to developing.</a:t>
            </a:r>
          </a:p>
          <a:p>
            <a:pPr marL="1511301" lvl="2" indent="-503767" algn="l">
              <a:lnSpc>
                <a:spcPts val="4900"/>
              </a:lnSpc>
              <a:buFont typeface="Arial"/>
              <a:buChar char="⚬"/>
            </a:pPr>
            <a:r>
              <a:rPr lang="en-US" sz="3500" i="1" u="none" strike="noStrike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The coaching industry grew 87% in two years as command-and-control management became obsolete (ICF, 2025; Deloitte, 2025)</a:t>
            </a:r>
            <a:r>
              <a:rPr lang="en-US" sz="35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the first time in history, five generations are working side by side.</a:t>
            </a:r>
          </a:p>
          <a:p>
            <a:pPr marL="1511301" lvl="2" indent="-503767" algn="l">
              <a:lnSpc>
                <a:spcPts val="4900"/>
              </a:lnSpc>
              <a:buFont typeface="Arial"/>
              <a:buChar char="⚬"/>
            </a:pPr>
            <a:r>
              <a:rPr lang="en-US" sz="3500" i="1" u="none" strike="noStrike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Gen X (34.8%) and Millennials (38.6%) now make up nearly three-quarters of the workforce, while Boomers have dropped to 18.6% (Stand Together / World Economic Forum, 2025–2026).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82821" y="3174284"/>
            <a:ext cx="6892196" cy="5526423"/>
            <a:chOff x="0" y="0"/>
            <a:chExt cx="5694181" cy="4565809"/>
          </a:xfrm>
        </p:grpSpPr>
        <p:sp>
          <p:nvSpPr>
            <p:cNvPr id="13" name="Freeform 13"/>
            <p:cNvSpPr/>
            <p:nvPr/>
          </p:nvSpPr>
          <p:spPr>
            <a:xfrm>
              <a:off x="238450" y="160677"/>
              <a:ext cx="5217281" cy="4244454"/>
            </a:xfrm>
            <a:custGeom>
              <a:avLst/>
              <a:gdLst/>
              <a:ahLst/>
              <a:cxnLst/>
              <a:rect l="l" t="t" r="r" b="b"/>
              <a:pathLst>
                <a:path w="5217281" h="4244454">
                  <a:moveTo>
                    <a:pt x="0" y="0"/>
                  </a:moveTo>
                  <a:lnTo>
                    <a:pt x="5217281" y="0"/>
                  </a:lnTo>
                  <a:lnTo>
                    <a:pt x="5217281" y="4244455"/>
                  </a:lnTo>
                  <a:lnTo>
                    <a:pt x="0" y="4244455"/>
                  </a:lnTo>
                  <a:close/>
                </a:path>
              </a:pathLst>
            </a:custGeom>
            <a:blipFill>
              <a:blip r:embed="rId6"/>
              <a:stretch>
                <a:fillRect l="-12973" r="-1297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72639" y="2374583"/>
            <a:ext cx="7986661" cy="6947535"/>
            <a:chOff x="0" y="0"/>
            <a:chExt cx="10648881" cy="926337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0648881" cy="9263379"/>
              <a:chOff x="0" y="0"/>
              <a:chExt cx="2103483" cy="182980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03483" cy="1829803"/>
              </a:xfrm>
              <a:custGeom>
                <a:avLst/>
                <a:gdLst/>
                <a:ahLst/>
                <a:cxnLst/>
                <a:rect l="l" t="t" r="r" b="b"/>
                <a:pathLst>
                  <a:path w="2103483" h="1829803">
                    <a:moveTo>
                      <a:pt x="49437" y="0"/>
                    </a:moveTo>
                    <a:lnTo>
                      <a:pt x="2054046" y="0"/>
                    </a:lnTo>
                    <a:cubicBezTo>
                      <a:pt x="2067157" y="0"/>
                      <a:pt x="2079732" y="5209"/>
                      <a:pt x="2089003" y="14480"/>
                    </a:cubicBezTo>
                    <a:cubicBezTo>
                      <a:pt x="2098274" y="23751"/>
                      <a:pt x="2103483" y="36326"/>
                      <a:pt x="2103483" y="49437"/>
                    </a:cubicBezTo>
                    <a:lnTo>
                      <a:pt x="2103483" y="1780366"/>
                    </a:lnTo>
                    <a:cubicBezTo>
                      <a:pt x="2103483" y="1793478"/>
                      <a:pt x="2098274" y="1806052"/>
                      <a:pt x="2089003" y="1815324"/>
                    </a:cubicBezTo>
                    <a:cubicBezTo>
                      <a:pt x="2079732" y="1824595"/>
                      <a:pt x="2067157" y="1829803"/>
                      <a:pt x="2054046" y="1829803"/>
                    </a:cubicBezTo>
                    <a:lnTo>
                      <a:pt x="49437" y="1829803"/>
                    </a:lnTo>
                    <a:cubicBezTo>
                      <a:pt x="36326" y="1829803"/>
                      <a:pt x="23751" y="1824595"/>
                      <a:pt x="14480" y="1815324"/>
                    </a:cubicBezTo>
                    <a:cubicBezTo>
                      <a:pt x="5209" y="1806052"/>
                      <a:pt x="0" y="1793478"/>
                      <a:pt x="0" y="1780366"/>
                    </a:cubicBezTo>
                    <a:lnTo>
                      <a:pt x="0" y="49437"/>
                    </a:lnTo>
                    <a:cubicBezTo>
                      <a:pt x="0" y="36326"/>
                      <a:pt x="5209" y="23751"/>
                      <a:pt x="14480" y="14480"/>
                    </a:cubicBezTo>
                    <a:cubicBezTo>
                      <a:pt x="23751" y="5209"/>
                      <a:pt x="36326" y="0"/>
                      <a:pt x="49437" y="0"/>
                    </a:cubicBezTo>
                    <a:close/>
                  </a:path>
                </a:pathLst>
              </a:custGeom>
              <a:solidFill>
                <a:srgbClr val="20386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2103483" cy="1886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319210" y="291465"/>
              <a:ext cx="10010461" cy="8709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Gen X</a:t>
              </a: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1965–1980 </a:t>
              </a: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Population: ~65M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Shaped by: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Independence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Skepticism of structure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Self-reliance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Strengths: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Adaptability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Resourcefulness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Steady under pressure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Connect by: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Give ownership.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Skip the micromanaging.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2374583"/>
            <a:ext cx="7986661" cy="6947535"/>
            <a:chOff x="0" y="0"/>
            <a:chExt cx="10648881" cy="9263379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0648881" cy="9263379"/>
              <a:chOff x="0" y="0"/>
              <a:chExt cx="2103483" cy="182980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03483" cy="1829803"/>
              </a:xfrm>
              <a:custGeom>
                <a:avLst/>
                <a:gdLst/>
                <a:ahLst/>
                <a:cxnLst/>
                <a:rect l="l" t="t" r="r" b="b"/>
                <a:pathLst>
                  <a:path w="2103483" h="1829803">
                    <a:moveTo>
                      <a:pt x="49437" y="0"/>
                    </a:moveTo>
                    <a:lnTo>
                      <a:pt x="2054046" y="0"/>
                    </a:lnTo>
                    <a:cubicBezTo>
                      <a:pt x="2067157" y="0"/>
                      <a:pt x="2079732" y="5209"/>
                      <a:pt x="2089003" y="14480"/>
                    </a:cubicBezTo>
                    <a:cubicBezTo>
                      <a:pt x="2098274" y="23751"/>
                      <a:pt x="2103483" y="36326"/>
                      <a:pt x="2103483" y="49437"/>
                    </a:cubicBezTo>
                    <a:lnTo>
                      <a:pt x="2103483" y="1780366"/>
                    </a:lnTo>
                    <a:cubicBezTo>
                      <a:pt x="2103483" y="1793478"/>
                      <a:pt x="2098274" y="1806052"/>
                      <a:pt x="2089003" y="1815324"/>
                    </a:cubicBezTo>
                    <a:cubicBezTo>
                      <a:pt x="2079732" y="1824595"/>
                      <a:pt x="2067157" y="1829803"/>
                      <a:pt x="2054046" y="1829803"/>
                    </a:cubicBezTo>
                    <a:lnTo>
                      <a:pt x="49437" y="1829803"/>
                    </a:lnTo>
                    <a:cubicBezTo>
                      <a:pt x="36326" y="1829803"/>
                      <a:pt x="23751" y="1824595"/>
                      <a:pt x="14480" y="1815324"/>
                    </a:cubicBezTo>
                    <a:cubicBezTo>
                      <a:pt x="5209" y="1806052"/>
                      <a:pt x="0" y="1793478"/>
                      <a:pt x="0" y="1780366"/>
                    </a:cubicBezTo>
                    <a:lnTo>
                      <a:pt x="0" y="49437"/>
                    </a:lnTo>
                    <a:cubicBezTo>
                      <a:pt x="0" y="36326"/>
                      <a:pt x="5209" y="23751"/>
                      <a:pt x="14480" y="14480"/>
                    </a:cubicBezTo>
                    <a:cubicBezTo>
                      <a:pt x="23751" y="5209"/>
                      <a:pt x="36326" y="0"/>
                      <a:pt x="49437" y="0"/>
                    </a:cubicBezTo>
                    <a:close/>
                  </a:path>
                </a:pathLst>
              </a:custGeom>
              <a:solidFill>
                <a:srgbClr val="20386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57150"/>
                <a:ext cx="2103483" cy="1886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319210" y="291465"/>
              <a:ext cx="10010461" cy="8709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Baby Boomers</a:t>
              </a: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1946–1964</a:t>
              </a: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Population: ~71M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Shaped by: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Loyalty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Face-to-face relationships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Advancement through commitment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Strengths: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Institutional knowledge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Dedication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Mentorship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Connect by: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Ask for their context and history.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Make time to meet face-to-face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09664" y="433387"/>
            <a:ext cx="17125950" cy="1047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5999" b="1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Connect Across Generations</a:t>
            </a:r>
          </a:p>
        </p:txBody>
      </p:sp>
      <p:sp>
        <p:nvSpPr>
          <p:cNvPr id="13" name="Freeform 13"/>
          <p:cNvSpPr/>
          <p:nvPr/>
        </p:nvSpPr>
        <p:spPr>
          <a:xfrm>
            <a:off x="4715302" y="1942477"/>
            <a:ext cx="4204513" cy="2682348"/>
          </a:xfrm>
          <a:custGeom>
            <a:avLst/>
            <a:gdLst/>
            <a:ahLst/>
            <a:cxnLst/>
            <a:rect l="l" t="t" r="r" b="b"/>
            <a:pathLst>
              <a:path w="4204513" h="2682348">
                <a:moveTo>
                  <a:pt x="0" y="0"/>
                </a:moveTo>
                <a:lnTo>
                  <a:pt x="4204513" y="0"/>
                </a:lnTo>
                <a:lnTo>
                  <a:pt x="4204513" y="2682347"/>
                </a:lnTo>
                <a:lnTo>
                  <a:pt x="0" y="26823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668" t="-12633" r="-15070" b="-2189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3061782" y="1844280"/>
            <a:ext cx="4197518" cy="2623953"/>
          </a:xfrm>
          <a:custGeom>
            <a:avLst/>
            <a:gdLst/>
            <a:ahLst/>
            <a:cxnLst/>
            <a:rect l="l" t="t" r="r" b="b"/>
            <a:pathLst>
              <a:path w="4197518" h="2623953">
                <a:moveTo>
                  <a:pt x="0" y="0"/>
                </a:moveTo>
                <a:lnTo>
                  <a:pt x="4197518" y="0"/>
                </a:lnTo>
                <a:lnTo>
                  <a:pt x="4197518" y="2623953"/>
                </a:lnTo>
                <a:lnTo>
                  <a:pt x="0" y="26239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086" r="-4630" b="-1078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16" name="Group 16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17" name="Freeform 17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72639" y="2374583"/>
            <a:ext cx="7986661" cy="6947535"/>
            <a:chOff x="0" y="0"/>
            <a:chExt cx="10648881" cy="926337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0648881" cy="9263379"/>
              <a:chOff x="0" y="0"/>
              <a:chExt cx="2103483" cy="182980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03483" cy="1829803"/>
              </a:xfrm>
              <a:custGeom>
                <a:avLst/>
                <a:gdLst/>
                <a:ahLst/>
                <a:cxnLst/>
                <a:rect l="l" t="t" r="r" b="b"/>
                <a:pathLst>
                  <a:path w="2103483" h="1829803">
                    <a:moveTo>
                      <a:pt x="49437" y="0"/>
                    </a:moveTo>
                    <a:lnTo>
                      <a:pt x="2054046" y="0"/>
                    </a:lnTo>
                    <a:cubicBezTo>
                      <a:pt x="2067157" y="0"/>
                      <a:pt x="2079732" y="5209"/>
                      <a:pt x="2089003" y="14480"/>
                    </a:cubicBezTo>
                    <a:cubicBezTo>
                      <a:pt x="2098274" y="23751"/>
                      <a:pt x="2103483" y="36326"/>
                      <a:pt x="2103483" y="49437"/>
                    </a:cubicBezTo>
                    <a:lnTo>
                      <a:pt x="2103483" y="1780366"/>
                    </a:lnTo>
                    <a:cubicBezTo>
                      <a:pt x="2103483" y="1793478"/>
                      <a:pt x="2098274" y="1806052"/>
                      <a:pt x="2089003" y="1815324"/>
                    </a:cubicBezTo>
                    <a:cubicBezTo>
                      <a:pt x="2079732" y="1824595"/>
                      <a:pt x="2067157" y="1829803"/>
                      <a:pt x="2054046" y="1829803"/>
                    </a:cubicBezTo>
                    <a:lnTo>
                      <a:pt x="49437" y="1829803"/>
                    </a:lnTo>
                    <a:cubicBezTo>
                      <a:pt x="36326" y="1829803"/>
                      <a:pt x="23751" y="1824595"/>
                      <a:pt x="14480" y="1815324"/>
                    </a:cubicBezTo>
                    <a:cubicBezTo>
                      <a:pt x="5209" y="1806052"/>
                      <a:pt x="0" y="1793478"/>
                      <a:pt x="0" y="1780366"/>
                    </a:cubicBezTo>
                    <a:lnTo>
                      <a:pt x="0" y="49437"/>
                    </a:lnTo>
                    <a:cubicBezTo>
                      <a:pt x="0" y="36326"/>
                      <a:pt x="5209" y="23751"/>
                      <a:pt x="14480" y="14480"/>
                    </a:cubicBezTo>
                    <a:cubicBezTo>
                      <a:pt x="23751" y="5209"/>
                      <a:pt x="36326" y="0"/>
                      <a:pt x="49437" y="0"/>
                    </a:cubicBezTo>
                    <a:close/>
                  </a:path>
                </a:pathLst>
              </a:custGeom>
              <a:solidFill>
                <a:srgbClr val="20386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2103483" cy="1886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319210" y="291465"/>
              <a:ext cx="10010461" cy="8709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Gen Z</a:t>
              </a: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1997–2012</a:t>
              </a: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Population: ~68M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Shaped by: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Digital-native childhood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Social awareness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Uncertain entry into adulthood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Strengths: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Adaptability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Digital fluency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Global Minded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Connect by: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Communicate often.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Be transparent about process.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2374583"/>
            <a:ext cx="7986661" cy="6947535"/>
            <a:chOff x="0" y="0"/>
            <a:chExt cx="10648881" cy="9263379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0648881" cy="9263379"/>
              <a:chOff x="0" y="0"/>
              <a:chExt cx="2103483" cy="182980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03483" cy="1829803"/>
              </a:xfrm>
              <a:custGeom>
                <a:avLst/>
                <a:gdLst/>
                <a:ahLst/>
                <a:cxnLst/>
                <a:rect l="l" t="t" r="r" b="b"/>
                <a:pathLst>
                  <a:path w="2103483" h="1829803">
                    <a:moveTo>
                      <a:pt x="49437" y="0"/>
                    </a:moveTo>
                    <a:lnTo>
                      <a:pt x="2054046" y="0"/>
                    </a:lnTo>
                    <a:cubicBezTo>
                      <a:pt x="2067157" y="0"/>
                      <a:pt x="2079732" y="5209"/>
                      <a:pt x="2089003" y="14480"/>
                    </a:cubicBezTo>
                    <a:cubicBezTo>
                      <a:pt x="2098274" y="23751"/>
                      <a:pt x="2103483" y="36326"/>
                      <a:pt x="2103483" y="49437"/>
                    </a:cubicBezTo>
                    <a:lnTo>
                      <a:pt x="2103483" y="1780366"/>
                    </a:lnTo>
                    <a:cubicBezTo>
                      <a:pt x="2103483" y="1793478"/>
                      <a:pt x="2098274" y="1806052"/>
                      <a:pt x="2089003" y="1815324"/>
                    </a:cubicBezTo>
                    <a:cubicBezTo>
                      <a:pt x="2079732" y="1824595"/>
                      <a:pt x="2067157" y="1829803"/>
                      <a:pt x="2054046" y="1829803"/>
                    </a:cubicBezTo>
                    <a:lnTo>
                      <a:pt x="49437" y="1829803"/>
                    </a:lnTo>
                    <a:cubicBezTo>
                      <a:pt x="36326" y="1829803"/>
                      <a:pt x="23751" y="1824595"/>
                      <a:pt x="14480" y="1815324"/>
                    </a:cubicBezTo>
                    <a:cubicBezTo>
                      <a:pt x="5209" y="1806052"/>
                      <a:pt x="0" y="1793478"/>
                      <a:pt x="0" y="1780366"/>
                    </a:cubicBezTo>
                    <a:lnTo>
                      <a:pt x="0" y="49437"/>
                    </a:lnTo>
                    <a:cubicBezTo>
                      <a:pt x="0" y="36326"/>
                      <a:pt x="5209" y="23751"/>
                      <a:pt x="14480" y="14480"/>
                    </a:cubicBezTo>
                    <a:cubicBezTo>
                      <a:pt x="23751" y="5209"/>
                      <a:pt x="36326" y="0"/>
                      <a:pt x="49437" y="0"/>
                    </a:cubicBezTo>
                    <a:close/>
                  </a:path>
                </a:pathLst>
              </a:custGeom>
              <a:solidFill>
                <a:srgbClr val="20386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57150"/>
                <a:ext cx="2103483" cy="1886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319210" y="291465"/>
              <a:ext cx="10010461" cy="8709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Millennials</a:t>
              </a: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1981–1996 </a:t>
              </a: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Population: ~72M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Shaped by: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Rapid tech change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Access to information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Strengths: 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Collaboration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Achievement-Oriented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Civic- and Open-Minded</a:t>
              </a:r>
            </a:p>
            <a:p>
              <a:pPr algn="l">
                <a:lnSpc>
                  <a:spcPts val="3000"/>
                </a:lnSpc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Connect by: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Explain the why.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Offer a real growth path.</a:t>
              </a:r>
            </a:p>
            <a:p>
              <a:pPr marL="647700" lvl="1" indent="-323850" algn="l">
                <a:lnSpc>
                  <a:spcPts val="3000"/>
                </a:lnSpc>
                <a:buFont typeface="Arial"/>
                <a:buChar char="•"/>
              </a:pPr>
              <a:endPara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4540225" y="1755343"/>
            <a:ext cx="4603775" cy="2718875"/>
          </a:xfrm>
          <a:custGeom>
            <a:avLst/>
            <a:gdLst/>
            <a:ahLst/>
            <a:cxnLst/>
            <a:rect l="l" t="t" r="r" b="b"/>
            <a:pathLst>
              <a:path w="4603775" h="2718875">
                <a:moveTo>
                  <a:pt x="0" y="0"/>
                </a:moveTo>
                <a:lnTo>
                  <a:pt x="4603775" y="0"/>
                </a:lnTo>
                <a:lnTo>
                  <a:pt x="4603775" y="2718874"/>
                </a:lnTo>
                <a:lnTo>
                  <a:pt x="0" y="2718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07" r="-12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3187495" y="1666876"/>
            <a:ext cx="4071805" cy="2610252"/>
          </a:xfrm>
          <a:custGeom>
            <a:avLst/>
            <a:gdLst/>
            <a:ahLst/>
            <a:cxnLst/>
            <a:rect l="l" t="t" r="r" b="b"/>
            <a:pathLst>
              <a:path w="4071805" h="2610252">
                <a:moveTo>
                  <a:pt x="0" y="0"/>
                </a:moveTo>
                <a:lnTo>
                  <a:pt x="4071805" y="0"/>
                </a:lnTo>
                <a:lnTo>
                  <a:pt x="4071805" y="2610252"/>
                </a:lnTo>
                <a:lnTo>
                  <a:pt x="0" y="26102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84" r="-2432" b="-262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709664" y="433387"/>
            <a:ext cx="17125950" cy="1047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5999" b="1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Connect Across Generations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16" name="Group 16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17" name="Freeform 17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 We’re </a:t>
            </a: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325" y="1924050"/>
            <a:ext cx="15268575" cy="611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Hero Leaders → Leaders</a:t>
            </a: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hip Networks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No one person has to have all the answers — the best teams share the load of leading.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Values on the Wall → Values in Action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A poster doesn't build trust. What you do when no one's watching does.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Leading Change → Building Capacity to Change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 Change isn't a single event anymore — it's the environment. The goal is resilience, not recovery.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 We’re </a:t>
            </a: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325" y="1924050"/>
            <a:ext cx="15268575" cy="611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Psychological Safety → Psychological Owners</a:t>
            </a: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hip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Safety says "you won't be punished." Ownership says "this is yours." Both matter — but ownership is what people show up for.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Fixed Expertise → Continuous Learning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What got you here won't be enough to get you there. The learning never stops — for any of us.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Efficiency → Humanity</a:t>
            </a:r>
          </a:p>
          <a:p>
            <a:pPr marL="1640841" lvl="2" indent="-546947" algn="l">
              <a:lnSpc>
                <a:spcPts val="5320"/>
              </a:lnSpc>
              <a:buFont typeface="Arial"/>
              <a:buChar char="⚬"/>
            </a:pPr>
            <a:r>
              <a:rPr lang="en-US" sz="38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Technology will keep making us faster. It won't make us kinder, wiser, or more connected. That's still on us.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01280" y="6247815"/>
            <a:ext cx="7277811" cy="4039185"/>
          </a:xfrm>
          <a:custGeom>
            <a:avLst/>
            <a:gdLst/>
            <a:ahLst/>
            <a:cxnLst/>
            <a:rect l="l" t="t" r="r" b="b"/>
            <a:pathLst>
              <a:path w="7277811" h="4039185">
                <a:moveTo>
                  <a:pt x="0" y="0"/>
                </a:moveTo>
                <a:lnTo>
                  <a:pt x="7277811" y="0"/>
                </a:lnTo>
                <a:lnTo>
                  <a:pt x="7277811" y="4039185"/>
                </a:lnTo>
                <a:lnTo>
                  <a:pt x="0" y="40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This Works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76325" y="2268132"/>
            <a:ext cx="15268575" cy="449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I'll read a statement. Vote with your arms, right from your seat.</a:t>
            </a:r>
          </a:p>
          <a:p>
            <a:pPr marL="1727199" lvl="2" indent="-575733" algn="l">
              <a:lnSpc>
                <a:spcPts val="5999"/>
              </a:lnSpc>
              <a:buFont typeface="Arial"/>
              <a:buChar char="⚬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 raised high = strongly agree. </a:t>
            </a:r>
          </a:p>
          <a:p>
            <a:pPr marL="1727199" lvl="2" indent="-575733" algn="l">
              <a:lnSpc>
                <a:spcPts val="5999"/>
              </a:lnSpc>
              <a:buFont typeface="Arial"/>
              <a:buChar char="⚬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Halfway up = agree. </a:t>
            </a:r>
          </a:p>
          <a:p>
            <a:pPr marL="1727199" lvl="2" indent="-575733" algn="l">
              <a:lnSpc>
                <a:spcPts val="5999"/>
              </a:lnSpc>
              <a:buFont typeface="Arial"/>
              <a:buChar char="⚬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Down = disagree. </a:t>
            </a:r>
          </a:p>
          <a:p>
            <a:pPr marL="1727199" lvl="2" indent="-575733" algn="l">
              <a:lnSpc>
                <a:spcPts val="5999"/>
              </a:lnSpc>
              <a:buFont typeface="Arial"/>
              <a:buChar char="⚬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Arms crossed = strongly disagree.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wrong answers — just what's true for you.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6" name="Group 6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7" name="Freeform 7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9712" y="4191000"/>
            <a:ext cx="15268575" cy="186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do my best work when feedback comes in the moment, not just at a scheduled review.”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67759"/>
            <a:ext cx="4846725" cy="1454017"/>
          </a:xfrm>
          <a:custGeom>
            <a:avLst/>
            <a:gdLst/>
            <a:ahLst/>
            <a:cxnLst/>
            <a:rect l="l" t="t" r="r" b="b"/>
            <a:pathLst>
              <a:path w="4846725" h="1454017">
                <a:moveTo>
                  <a:pt x="0" y="0"/>
                </a:moveTo>
                <a:lnTo>
                  <a:pt x="4846725" y="0"/>
                </a:lnTo>
                <a:lnTo>
                  <a:pt x="4846725" y="1454017"/>
                </a:lnTo>
                <a:lnTo>
                  <a:pt x="0" y="14540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57324" y="3097818"/>
            <a:ext cx="3389477" cy="2903820"/>
          </a:xfrm>
          <a:custGeom>
            <a:avLst/>
            <a:gdLst/>
            <a:ahLst/>
            <a:cxnLst/>
            <a:rect l="l" t="t" r="r" b="b"/>
            <a:pathLst>
              <a:path w="3389477" h="2903820">
                <a:moveTo>
                  <a:pt x="0" y="0"/>
                </a:moveTo>
                <a:lnTo>
                  <a:pt x="3389477" y="0"/>
                </a:lnTo>
                <a:lnTo>
                  <a:pt x="3389477" y="2903820"/>
                </a:lnTo>
                <a:lnTo>
                  <a:pt x="0" y="29038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923960" y="6277680"/>
            <a:ext cx="2848883" cy="2848883"/>
          </a:xfrm>
          <a:custGeom>
            <a:avLst/>
            <a:gdLst/>
            <a:ahLst/>
            <a:cxnLst/>
            <a:rect l="l" t="t" r="r" b="b"/>
            <a:pathLst>
              <a:path w="2848883" h="2848883">
                <a:moveTo>
                  <a:pt x="0" y="0"/>
                </a:moveTo>
                <a:lnTo>
                  <a:pt x="2848883" y="0"/>
                </a:lnTo>
                <a:lnTo>
                  <a:pt x="2848883" y="2848884"/>
                </a:lnTo>
                <a:lnTo>
                  <a:pt x="0" y="28488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747582" y="1028700"/>
            <a:ext cx="3671183" cy="4889496"/>
          </a:xfrm>
          <a:custGeom>
            <a:avLst/>
            <a:gdLst/>
            <a:ahLst/>
            <a:cxnLst/>
            <a:rect l="l" t="t" r="r" b="b"/>
            <a:pathLst>
              <a:path w="3671183" h="4889496">
                <a:moveTo>
                  <a:pt x="0" y="0"/>
                </a:moveTo>
                <a:lnTo>
                  <a:pt x="3671182" y="0"/>
                </a:lnTo>
                <a:lnTo>
                  <a:pt x="3671182" y="4889496"/>
                </a:lnTo>
                <a:lnTo>
                  <a:pt x="0" y="48894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729143" y="1028700"/>
            <a:ext cx="6530157" cy="4889496"/>
          </a:xfrm>
          <a:custGeom>
            <a:avLst/>
            <a:gdLst/>
            <a:ahLst/>
            <a:cxnLst/>
            <a:rect l="l" t="t" r="r" b="b"/>
            <a:pathLst>
              <a:path w="6530157" h="4889496">
                <a:moveTo>
                  <a:pt x="0" y="0"/>
                </a:moveTo>
                <a:lnTo>
                  <a:pt x="6530157" y="0"/>
                </a:lnTo>
                <a:lnTo>
                  <a:pt x="6530157" y="4889496"/>
                </a:lnTo>
                <a:lnTo>
                  <a:pt x="0" y="48894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323109" y="2690040"/>
            <a:ext cx="4524780" cy="6436524"/>
          </a:xfrm>
          <a:custGeom>
            <a:avLst/>
            <a:gdLst/>
            <a:ahLst/>
            <a:cxnLst/>
            <a:rect l="l" t="t" r="r" b="b"/>
            <a:pathLst>
              <a:path w="4524780" h="6436524">
                <a:moveTo>
                  <a:pt x="0" y="0"/>
                </a:moveTo>
                <a:lnTo>
                  <a:pt x="4524781" y="0"/>
                </a:lnTo>
                <a:lnTo>
                  <a:pt x="4524781" y="6436524"/>
                </a:lnTo>
                <a:lnTo>
                  <a:pt x="0" y="643652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160" end="22565"/>
                </p14:media>
              </p:ext>
            </p:extLst>
          </p:nvPr>
        </p:nvPicPr>
        <p:blipFill>
          <a:blip r:embed="rId11"/>
          <a:srcRect l="1606" t="18697" r="9120" b="1600"/>
          <a:stretch>
            <a:fillRect/>
          </a:stretch>
        </p:blipFill>
        <p:spPr>
          <a:xfrm>
            <a:off x="6705600" y="1028699"/>
            <a:ext cx="5359736" cy="8506839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>
            <a:off x="12065336" y="2690040"/>
            <a:ext cx="4931097" cy="6568260"/>
          </a:xfrm>
          <a:custGeom>
            <a:avLst/>
            <a:gdLst/>
            <a:ahLst/>
            <a:cxnLst/>
            <a:rect l="l" t="t" r="r" b="b"/>
            <a:pathLst>
              <a:path w="4931097" h="6568260">
                <a:moveTo>
                  <a:pt x="0" y="0"/>
                </a:moveTo>
                <a:lnTo>
                  <a:pt x="4931097" y="0"/>
                </a:lnTo>
                <a:lnTo>
                  <a:pt x="4931097" y="6568260"/>
                </a:lnTo>
                <a:lnTo>
                  <a:pt x="0" y="65682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3">
                  <p14:trim st="3740" end="2703.333"/>
                </p14:media>
              </p:ext>
            </p:extLst>
          </p:nvPr>
        </p:nvPicPr>
        <p:blipFill>
          <a:blip r:embed="rId13"/>
          <a:srcRect t="6881" b="1236"/>
          <a:stretch>
            <a:fillRect/>
          </a:stretch>
        </p:blipFill>
        <p:spPr>
          <a:xfrm>
            <a:off x="12051425" y="1028699"/>
            <a:ext cx="5207875" cy="8506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50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77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4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100000" mute="1">
                <p:cTn id="48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9712" y="4191000"/>
            <a:ext cx="15268575" cy="186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“I'd rather have a leader I trust than a job that pays more.”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4950" y="4191000"/>
            <a:ext cx="15268575" cy="186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 need to understand the ‘why’ behind a decision before I can really commit to it.”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4950" y="4191000"/>
            <a:ext cx="15268575" cy="186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“I'd rather have a stable, predictable job than an exciting but uncertain one.”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4950" y="4191000"/>
            <a:ext cx="15268575" cy="278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 face-to-face conversation gets better results than a written message, for anything that actually matters.”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4950" y="4191000"/>
            <a:ext cx="15268575" cy="186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 leader's title should determine how much say they get in a decision.”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We Learned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325" y="1924050"/>
            <a:ext cx="15268575" cy="563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Feedback timing is personal — but everyone wants to feel like they're improving.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Trust outweighs a paycheck more often than we'd guess.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commit harder when we understand the why.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Comfort with uncertainty isn't a generational trait — it's a personal one.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people connect best isn't one-size-fits-all.</a:t>
            </a:r>
          </a:p>
          <a:p>
            <a:pPr marL="723900" lvl="1" indent="-361950" algn="l">
              <a:lnSpc>
                <a:spcPts val="55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Influence isn't handed out along with a title.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3" name="Group 3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4" name="Freeform 4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476500" y="3287330"/>
            <a:ext cx="13335000" cy="1652844"/>
            <a:chOff x="0" y="0"/>
            <a:chExt cx="17780000" cy="2203792"/>
          </a:xfrm>
        </p:grpSpPr>
        <p:sp>
          <p:nvSpPr>
            <p:cNvPr id="11" name="AutoShape 11"/>
            <p:cNvSpPr/>
            <p:nvPr/>
          </p:nvSpPr>
          <p:spPr>
            <a:xfrm>
              <a:off x="7112000" y="2184742"/>
              <a:ext cx="3556000" cy="0"/>
            </a:xfrm>
            <a:prstGeom prst="line">
              <a:avLst/>
            </a:prstGeom>
            <a:ln w="38100" cap="flat">
              <a:solidFill>
                <a:srgbClr val="C9A84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8575"/>
              <a:ext cx="17780000" cy="1426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920"/>
                </a:lnSpc>
              </a:pPr>
              <a:r>
                <a:rPr lang="en-US" sz="72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Three Challenges from Here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360210" y="5886909"/>
            <a:ext cx="13567581" cy="3110484"/>
            <a:chOff x="0" y="0"/>
            <a:chExt cx="18090108" cy="4147312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5878534" cy="4147312"/>
              <a:chOff x="0" y="0"/>
              <a:chExt cx="3790950" cy="2674519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58750" y="94120"/>
                <a:ext cx="3473450" cy="2486279"/>
              </a:xfrm>
              <a:custGeom>
                <a:avLst/>
                <a:gdLst/>
                <a:ahLst/>
                <a:cxnLst/>
                <a:rect l="l" t="t" r="r" b="b"/>
                <a:pathLst>
                  <a:path w="3473450" h="2486279">
                    <a:moveTo>
                      <a:pt x="0" y="0"/>
                    </a:moveTo>
                    <a:lnTo>
                      <a:pt x="3473450" y="0"/>
                    </a:lnTo>
                    <a:lnTo>
                      <a:pt x="3473450" y="2486279"/>
                    </a:lnTo>
                    <a:lnTo>
                      <a:pt x="0" y="2486279"/>
                    </a:lnTo>
                    <a:close/>
                  </a:path>
                </a:pathLst>
              </a:custGeom>
              <a:blipFill>
                <a:blip r:embed="rId6"/>
                <a:stretch>
                  <a:fillRect l="-6055" r="-605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6105787" y="0"/>
              <a:ext cx="5878534" cy="4147312"/>
              <a:chOff x="0" y="0"/>
              <a:chExt cx="3790950" cy="267451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58750" y="94120"/>
                <a:ext cx="3473450" cy="2486279"/>
              </a:xfrm>
              <a:custGeom>
                <a:avLst/>
                <a:gdLst/>
                <a:ahLst/>
                <a:cxnLst/>
                <a:rect l="l" t="t" r="r" b="b"/>
                <a:pathLst>
                  <a:path w="3473450" h="2486279">
                    <a:moveTo>
                      <a:pt x="0" y="0"/>
                    </a:moveTo>
                    <a:lnTo>
                      <a:pt x="3473450" y="0"/>
                    </a:lnTo>
                    <a:lnTo>
                      <a:pt x="3473450" y="2486279"/>
                    </a:lnTo>
                    <a:lnTo>
                      <a:pt x="0" y="2486279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217" b="-217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2211574" y="0"/>
              <a:ext cx="5878534" cy="4147312"/>
              <a:chOff x="0" y="0"/>
              <a:chExt cx="3790950" cy="267451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58750" y="94120"/>
                <a:ext cx="3473450" cy="2486279"/>
              </a:xfrm>
              <a:custGeom>
                <a:avLst/>
                <a:gdLst/>
                <a:ahLst/>
                <a:cxnLst/>
                <a:rect l="l" t="t" r="r" b="b"/>
                <a:pathLst>
                  <a:path w="3473450" h="2486279">
                    <a:moveTo>
                      <a:pt x="0" y="0"/>
                    </a:moveTo>
                    <a:lnTo>
                      <a:pt x="3473450" y="0"/>
                    </a:lnTo>
                    <a:lnTo>
                      <a:pt x="3473450" y="2486279"/>
                    </a:lnTo>
                    <a:lnTo>
                      <a:pt x="0" y="2486279"/>
                    </a:lnTo>
                    <a:close/>
                  </a:path>
                </a:pathLst>
              </a:custGeom>
              <a:blipFill>
                <a:blip r:embed="rId8"/>
                <a:stretch>
                  <a:fillRect l="-10496" r="-10496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Challenge 1: Become a Lifelong Student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920240"/>
            <a:ext cx="16551037" cy="7338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Choose curiosity over certainty</a:t>
            </a:r>
          </a:p>
          <a:p>
            <a:pPr marL="1640841" lvl="2" indent="-546947" algn="l">
              <a:lnSpc>
                <a:spcPts val="5700"/>
              </a:lnSpc>
              <a:buFont typeface="Arial"/>
              <a:buChar char="⚬"/>
            </a:pPr>
            <a:r>
              <a:rPr lang="en-US" sz="38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Ask more questions, seek different perspectives, and remain open to changing your mind.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Make learning a daily habit</a:t>
            </a:r>
          </a:p>
          <a:p>
            <a:pPr marL="1640841" lvl="2" indent="-546947" algn="l">
              <a:lnSpc>
                <a:spcPts val="5700"/>
              </a:lnSpc>
              <a:buFont typeface="Arial"/>
              <a:buChar char="⚬"/>
            </a:pPr>
            <a:r>
              <a:rPr lang="en-US" sz="38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Growth happens through consistent, intentional learning - not occasional inspiration. 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Learn from people with different experiences</a:t>
            </a:r>
          </a:p>
          <a:p>
            <a:pPr marL="1640841" lvl="2" indent="-546947" algn="l">
              <a:lnSpc>
                <a:spcPts val="5700"/>
              </a:lnSpc>
              <a:buFont typeface="Arial"/>
              <a:buChar char="⚬"/>
            </a:pPr>
            <a:r>
              <a:rPr lang="en-US" sz="38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View every conversation as an opportunity to gain a new perspective.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Apply one new idea every week</a:t>
            </a:r>
          </a:p>
          <a:p>
            <a:pPr marL="1640841" lvl="2" indent="-546947" algn="l">
              <a:lnSpc>
                <a:spcPts val="5700"/>
              </a:lnSpc>
              <a:buFont typeface="Arial"/>
              <a:buChar char="⚬"/>
            </a:pPr>
            <a:r>
              <a:rPr lang="en-US" sz="38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Turn what you learn into action before the excitement fades.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93778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Your Next Classroom is Already in Your Pocket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325" y="1884045"/>
            <a:ext cx="16551037" cy="7519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has never been more accessible.</a:t>
            </a:r>
          </a:p>
          <a:p>
            <a:pPr algn="l">
              <a:lnSpc>
                <a:spcPts val="5999"/>
              </a:lnSpc>
            </a:pPr>
            <a:endParaRPr lang="en-US" sz="3999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42010" lvl="1" indent="-421005" algn="l">
              <a:lnSpc>
                <a:spcPts val="5850"/>
              </a:lnSpc>
              <a:buFont typeface="Arial"/>
              <a:buChar char="•"/>
            </a:pPr>
            <a:r>
              <a:rPr lang="en-US" sz="39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Books &amp; Libraries: </a:t>
            </a:r>
            <a:r>
              <a:rPr lang="en-US" sz="39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Borrow books, </a:t>
            </a:r>
            <a:r>
              <a:rPr lang="en-US" sz="3900" i="1" dirty="0" err="1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ebooks</a:t>
            </a:r>
            <a:r>
              <a:rPr lang="en-US" sz="39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, and audiobooks for free through your local library.</a:t>
            </a:r>
          </a:p>
          <a:p>
            <a:pPr marL="842010" lvl="1" indent="-421005" algn="l">
              <a:lnSpc>
                <a:spcPts val="5850"/>
              </a:lnSpc>
              <a:buFont typeface="Arial"/>
              <a:buChar char="•"/>
            </a:pPr>
            <a:r>
              <a:rPr lang="en-US" sz="39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Podcasts &amp; Video:</a:t>
            </a:r>
            <a:r>
              <a:rPr lang="en-US" sz="39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 Turn your commute, workouts, or household chores into learning opportunities.</a:t>
            </a:r>
          </a:p>
          <a:p>
            <a:pPr marL="842010" lvl="1" indent="-421005" algn="l">
              <a:lnSpc>
                <a:spcPts val="5850"/>
              </a:lnSpc>
              <a:buFont typeface="Arial"/>
              <a:buChar char="•"/>
            </a:pPr>
            <a:r>
              <a:rPr lang="en-US" sz="39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Online Learning: </a:t>
            </a:r>
            <a:r>
              <a:rPr lang="en-US" sz="39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Explore affordable courses through platforms like LinkedIn Learning, Coursera, edX, or Udemy.</a:t>
            </a:r>
          </a:p>
          <a:p>
            <a:pPr marL="842010" lvl="1" indent="-421005" algn="l">
              <a:lnSpc>
                <a:spcPts val="5850"/>
              </a:lnSpc>
              <a:buFont typeface="Arial"/>
              <a:buChar char="•"/>
            </a:pPr>
            <a:r>
              <a:rPr lang="en-US" sz="39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 as a Learning Partner: </a:t>
            </a:r>
            <a:r>
              <a:rPr lang="en-US" sz="39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Turn prompts into activities to put what you learn into practice.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4591" y="4031326"/>
            <a:ext cx="16218818" cy="2751423"/>
            <a:chOff x="0" y="0"/>
            <a:chExt cx="21625090" cy="3668564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625090" cy="2306320"/>
              <a:chOff x="0" y="0"/>
              <a:chExt cx="21625090" cy="230632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625088" cy="2306320"/>
              </a:xfrm>
              <a:custGeom>
                <a:avLst/>
                <a:gdLst/>
                <a:ahLst/>
                <a:cxnLst/>
                <a:rect l="l" t="t" r="r" b="b"/>
                <a:pathLst>
                  <a:path w="21625088" h="2306320">
                    <a:moveTo>
                      <a:pt x="0" y="0"/>
                    </a:moveTo>
                    <a:lnTo>
                      <a:pt x="21625088" y="0"/>
                    </a:lnTo>
                    <a:lnTo>
                      <a:pt x="21625088" y="2306320"/>
                    </a:lnTo>
                    <a:lnTo>
                      <a:pt x="0" y="230632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79176" b="-186224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38100"/>
                <a:ext cx="21625090" cy="2268220"/>
              </a:xfrm>
              <a:prstGeom prst="rect">
                <a:avLst/>
              </a:prstGeom>
            </p:spPr>
            <p:txBody>
              <a:bodyPr lIns="0" tIns="0" rIns="0" bIns="0" rtlCol="0" anchor="b"/>
              <a:lstStyle/>
              <a:p>
                <a:pPr marL="0" lvl="0" indent="0" algn="ctr">
                  <a:lnSpc>
                    <a:spcPts val="6480"/>
                  </a:lnSpc>
                  <a:spcBef>
                    <a:spcPct val="0"/>
                  </a:spcBef>
                </a:pPr>
                <a:r>
                  <a:rPr lang="en-US" sz="6000" u="none" strike="noStrike" spc="-36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“The capacity to learn is a gift; the ability to learn is a skill; the willingness to learn is a choice.”</a:t>
                </a: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119145" y="2849414"/>
              <a:ext cx="21386800" cy="819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4799"/>
                </a:lnSpc>
                <a:spcBef>
                  <a:spcPct val="0"/>
                </a:spcBef>
              </a:pPr>
              <a:r>
                <a:rPr lang="en-US" sz="3999" i="1" u="none" strike="noStrike">
                  <a:solidFill>
                    <a:srgbClr val="FFFFFF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— Brian Herbert</a:t>
              </a:r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243854" y="5827671"/>
            <a:ext cx="4298686" cy="4307458"/>
          </a:xfrm>
          <a:custGeom>
            <a:avLst/>
            <a:gdLst/>
            <a:ahLst/>
            <a:cxnLst/>
            <a:rect l="l" t="t" r="r" b="b"/>
            <a:pathLst>
              <a:path w="4298686" h="4307458">
                <a:moveTo>
                  <a:pt x="4298686" y="0"/>
                </a:moveTo>
                <a:lnTo>
                  <a:pt x="0" y="0"/>
                </a:lnTo>
                <a:lnTo>
                  <a:pt x="0" y="4307459"/>
                </a:lnTo>
                <a:lnTo>
                  <a:pt x="4298686" y="4307459"/>
                </a:lnTo>
                <a:lnTo>
                  <a:pt x="4298686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87385" y="2010680"/>
            <a:ext cx="10115036" cy="7696229"/>
            <a:chOff x="0" y="0"/>
            <a:chExt cx="13486714" cy="10261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486764" cy="10261600"/>
            </a:xfrm>
            <a:custGeom>
              <a:avLst/>
              <a:gdLst/>
              <a:ahLst/>
              <a:cxnLst/>
              <a:rect l="l" t="t" r="r" b="b"/>
              <a:pathLst>
                <a:path w="13486764" h="10261600">
                  <a:moveTo>
                    <a:pt x="0" y="0"/>
                  </a:moveTo>
                  <a:lnTo>
                    <a:pt x="13486764" y="0"/>
                  </a:lnTo>
                  <a:lnTo>
                    <a:pt x="13486764" y="10261600"/>
                  </a:lnTo>
                  <a:lnTo>
                    <a:pt x="0" y="1026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129167" y="2690932"/>
            <a:ext cx="4772025" cy="379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4874" lvl="1" indent="-452437" algn="l">
              <a:lnSpc>
                <a:spcPts val="5999"/>
              </a:lnSpc>
              <a:spcBef>
                <a:spcPct val="0"/>
              </a:spcBef>
              <a:buFont typeface="Arial"/>
              <a:buChar char="•"/>
            </a:pPr>
            <a:r>
              <a:rPr lang="en-US" sz="4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MODEL</a:t>
            </a:r>
          </a:p>
          <a:p>
            <a:pPr marL="904874" lvl="1" indent="-452437" algn="l">
              <a:lnSpc>
                <a:spcPts val="5999"/>
              </a:lnSpc>
              <a:spcBef>
                <a:spcPct val="0"/>
              </a:spcBef>
              <a:buFont typeface="Arial"/>
              <a:buChar char="•"/>
            </a:pPr>
            <a:r>
              <a:rPr lang="en-US" sz="4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RESOURCE</a:t>
            </a:r>
          </a:p>
          <a:p>
            <a:pPr marL="904874" lvl="1" indent="-452437" algn="l">
              <a:lnSpc>
                <a:spcPts val="5999"/>
              </a:lnSpc>
              <a:spcBef>
                <a:spcPct val="0"/>
              </a:spcBef>
              <a:buFont typeface="Arial"/>
              <a:buChar char="•"/>
            </a:pPr>
            <a:r>
              <a:rPr lang="en-US" sz="4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EMPOWER</a:t>
            </a:r>
          </a:p>
          <a:p>
            <a:pPr marL="904874" lvl="1" indent="-452437" algn="l">
              <a:lnSpc>
                <a:spcPts val="5999"/>
              </a:lnSpc>
              <a:spcBef>
                <a:spcPct val="0"/>
              </a:spcBef>
              <a:buFont typeface="Arial"/>
              <a:buChar char="•"/>
            </a:pPr>
            <a:r>
              <a:rPr lang="en-US" sz="4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CONNECT</a:t>
            </a:r>
          </a:p>
          <a:p>
            <a:pPr marL="904874" lvl="1" indent="-452437" algn="l">
              <a:lnSpc>
                <a:spcPts val="5999"/>
              </a:lnSpc>
              <a:spcBef>
                <a:spcPct val="0"/>
              </a:spcBef>
              <a:buFont typeface="Arial"/>
              <a:buChar char="•"/>
            </a:pPr>
            <a:r>
              <a:rPr lang="en-US" sz="4999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8420100"/>
            <a:ext cx="6715125" cy="14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759"/>
              </a:lnSpc>
              <a:spcBef>
                <a:spcPct val="0"/>
              </a:spcBef>
            </a:pPr>
            <a:r>
              <a:rPr lang="en-US" sz="4800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Alii Semper</a:t>
            </a:r>
          </a:p>
          <a:p>
            <a:pPr marL="0" lvl="0" indent="0" algn="r">
              <a:lnSpc>
                <a:spcPts val="5759"/>
              </a:lnSpc>
              <a:spcBef>
                <a:spcPct val="0"/>
              </a:spcBef>
            </a:pPr>
            <a:r>
              <a:rPr lang="en-US" sz="4800" b="1" u="none" strike="noStrike">
                <a:solidFill>
                  <a:srgbClr val="92D05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“Always For Others” </a:t>
            </a:r>
          </a:p>
        </p:txBody>
      </p:sp>
      <p:grpSp>
        <p:nvGrpSpPr>
          <p:cNvPr id="6" name="Group 6"/>
          <p:cNvGrpSpPr/>
          <p:nvPr/>
        </p:nvGrpSpPr>
        <p:grpSpPr>
          <a:xfrm rot="1496460">
            <a:off x="8309324" y="5443176"/>
            <a:ext cx="4883858" cy="186347"/>
            <a:chOff x="0" y="0"/>
            <a:chExt cx="6511811" cy="2484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11798" cy="248412"/>
            </a:xfrm>
            <a:custGeom>
              <a:avLst/>
              <a:gdLst/>
              <a:ahLst/>
              <a:cxnLst/>
              <a:rect l="l" t="t" r="r" b="b"/>
              <a:pathLst>
                <a:path w="6511798" h="248412">
                  <a:moveTo>
                    <a:pt x="6511798" y="124206"/>
                  </a:moveTo>
                  <a:lnTo>
                    <a:pt x="5426456" y="0"/>
                  </a:lnTo>
                  <a:lnTo>
                    <a:pt x="1085342" y="0"/>
                  </a:lnTo>
                  <a:cubicBezTo>
                    <a:pt x="485902" y="0"/>
                    <a:pt x="0" y="55626"/>
                    <a:pt x="0" y="124206"/>
                  </a:cubicBezTo>
                  <a:cubicBezTo>
                    <a:pt x="0" y="192786"/>
                    <a:pt x="485902" y="248412"/>
                    <a:pt x="1085342" y="248412"/>
                  </a:cubicBezTo>
                  <a:lnTo>
                    <a:pt x="5426456" y="248412"/>
                  </a:lnTo>
                  <a:close/>
                </a:path>
              </a:pathLst>
            </a:custGeom>
            <a:gradFill rotWithShape="1">
              <a:gsLst>
                <a:gs pos="28000">
                  <a:srgbClr val="F2F2F2">
                    <a:alpha val="100000"/>
                  </a:srgbClr>
                </a:gs>
                <a:gs pos="75000">
                  <a:srgbClr val="29366A">
                    <a:alpha val="100000"/>
                  </a:srgbClr>
                </a:gs>
                <a:gs pos="100000">
                  <a:srgbClr val="00000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90600"/>
            <a:ext cx="15059025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Leadership Development Unit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153398" y="2354180"/>
            <a:ext cx="3838737" cy="3838737"/>
            <a:chOff x="0" y="0"/>
            <a:chExt cx="5118316" cy="5118316"/>
          </a:xfrm>
        </p:grpSpPr>
        <p:sp>
          <p:nvSpPr>
            <p:cNvPr id="10" name="Freeform 10" descr="Logo  Description automatically generated"/>
            <p:cNvSpPr/>
            <p:nvPr/>
          </p:nvSpPr>
          <p:spPr>
            <a:xfrm>
              <a:off x="0" y="0"/>
              <a:ext cx="5118354" cy="5118354"/>
            </a:xfrm>
            <a:custGeom>
              <a:avLst/>
              <a:gdLst/>
              <a:ahLst/>
              <a:cxnLst/>
              <a:rect l="l" t="t" r="r" b="b"/>
              <a:pathLst>
                <a:path w="5118354" h="5118354">
                  <a:moveTo>
                    <a:pt x="0" y="0"/>
                  </a:moveTo>
                  <a:lnTo>
                    <a:pt x="5118354" y="0"/>
                  </a:lnTo>
                  <a:lnTo>
                    <a:pt x="5118354" y="5118354"/>
                  </a:lnTo>
                  <a:lnTo>
                    <a:pt x="0" y="5118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522071" y="1465793"/>
            <a:ext cx="4045448" cy="4045447"/>
            <a:chOff x="0" y="0"/>
            <a:chExt cx="5393931" cy="539392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393944" cy="5393942"/>
            </a:xfrm>
            <a:custGeom>
              <a:avLst/>
              <a:gdLst/>
              <a:ahLst/>
              <a:cxnLst/>
              <a:rect l="l" t="t" r="r" b="b"/>
              <a:pathLst>
                <a:path w="5393944" h="5393942">
                  <a:moveTo>
                    <a:pt x="0" y="2696971"/>
                  </a:moveTo>
                  <a:cubicBezTo>
                    <a:pt x="0" y="1207516"/>
                    <a:pt x="1207516" y="0"/>
                    <a:pt x="2696972" y="0"/>
                  </a:cubicBezTo>
                  <a:cubicBezTo>
                    <a:pt x="4186428" y="0"/>
                    <a:pt x="5393944" y="1207516"/>
                    <a:pt x="5393944" y="2696971"/>
                  </a:cubicBezTo>
                  <a:cubicBezTo>
                    <a:pt x="5393944" y="4186427"/>
                    <a:pt x="4186428" y="5393942"/>
                    <a:pt x="2696972" y="5393942"/>
                  </a:cubicBezTo>
                  <a:cubicBezTo>
                    <a:pt x="1207516" y="5393942"/>
                    <a:pt x="0" y="4186427"/>
                    <a:pt x="0" y="2696971"/>
                  </a:cubicBezTo>
                  <a:close/>
                </a:path>
              </a:pathLst>
            </a:custGeom>
            <a:solidFill>
              <a:srgbClr val="B3AF8E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61925"/>
              <a:ext cx="5393931" cy="5555854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marL="0" lvl="0" indent="0" algn="ctr">
                <a:lnSpc>
                  <a:spcPts val="9240"/>
                </a:lnSpc>
                <a:spcBef>
                  <a:spcPct val="0"/>
                </a:spcBef>
              </a:pPr>
              <a:r>
                <a:rPr lang="en-US" sz="6600" b="1" u="none" strike="noStrike">
                  <a:solidFill>
                    <a:srgbClr val="0000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13,000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448434" y="1625127"/>
            <a:ext cx="2188759" cy="2188759"/>
            <a:chOff x="0" y="0"/>
            <a:chExt cx="2918346" cy="291834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918333" cy="2918333"/>
            </a:xfrm>
            <a:custGeom>
              <a:avLst/>
              <a:gdLst/>
              <a:ahLst/>
              <a:cxnLst/>
              <a:rect l="l" t="t" r="r" b="b"/>
              <a:pathLst>
                <a:path w="2918333" h="2918333">
                  <a:moveTo>
                    <a:pt x="0" y="0"/>
                  </a:moveTo>
                  <a:lnTo>
                    <a:pt x="2918333" y="0"/>
                  </a:lnTo>
                  <a:lnTo>
                    <a:pt x="2918333" y="2918333"/>
                  </a:lnTo>
                  <a:lnTo>
                    <a:pt x="0" y="2918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79032" y="0"/>
            <a:ext cx="16329936" cy="855678"/>
            <a:chOff x="0" y="0"/>
            <a:chExt cx="21773248" cy="1140904"/>
          </a:xfrm>
        </p:grpSpPr>
        <p:grpSp>
          <p:nvGrpSpPr>
            <p:cNvPr id="17" name="Group 17"/>
            <p:cNvGrpSpPr/>
            <p:nvPr/>
          </p:nvGrpSpPr>
          <p:grpSpPr>
            <a:xfrm>
              <a:off x="20705534" y="36589"/>
              <a:ext cx="1067714" cy="1067714"/>
              <a:chOff x="0" y="0"/>
              <a:chExt cx="1067714" cy="1067714"/>
            </a:xfrm>
          </p:grpSpPr>
          <p:sp>
            <p:nvSpPr>
              <p:cNvPr id="18" name="Freeform 18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9578828" y="36589"/>
              <a:ext cx="1067714" cy="1067714"/>
              <a:chOff x="0" y="0"/>
              <a:chExt cx="1067714" cy="106771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8378919" y="0"/>
              <a:ext cx="1140904" cy="1140904"/>
              <a:chOff x="0" y="0"/>
              <a:chExt cx="1140904" cy="114090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Challenge 2: Listen to Connect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4" name="Group 4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5" name="Freeform 5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734708" y="5759932"/>
            <a:ext cx="6524592" cy="3826981"/>
            <a:chOff x="0" y="0"/>
            <a:chExt cx="9314575" cy="5463437"/>
          </a:xfrm>
        </p:grpSpPr>
        <p:sp>
          <p:nvSpPr>
            <p:cNvPr id="12" name="Freeform 12"/>
            <p:cNvSpPr/>
            <p:nvPr/>
          </p:nvSpPr>
          <p:spPr>
            <a:xfrm>
              <a:off x="390058" y="192266"/>
              <a:ext cx="8534460" cy="5078905"/>
            </a:xfrm>
            <a:custGeom>
              <a:avLst/>
              <a:gdLst/>
              <a:ahLst/>
              <a:cxnLst/>
              <a:rect l="l" t="t" r="r" b="b"/>
              <a:pathLst>
                <a:path w="8534460" h="5078905">
                  <a:moveTo>
                    <a:pt x="0" y="0"/>
                  </a:moveTo>
                  <a:lnTo>
                    <a:pt x="8534459" y="0"/>
                  </a:lnTo>
                  <a:lnTo>
                    <a:pt x="8534459" y="5078905"/>
                  </a:lnTo>
                  <a:lnTo>
                    <a:pt x="0" y="5078905"/>
                  </a:lnTo>
                  <a:close/>
                </a:path>
              </a:pathLst>
            </a:custGeom>
            <a:blipFill>
              <a:blip r:embed="rId6"/>
              <a:stretch>
                <a:fillRect t="-11167" b="-1116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734708" y="2090737"/>
            <a:ext cx="6524592" cy="3826981"/>
            <a:chOff x="0" y="0"/>
            <a:chExt cx="9314575" cy="5463437"/>
          </a:xfrm>
        </p:grpSpPr>
        <p:sp>
          <p:nvSpPr>
            <p:cNvPr id="14" name="Freeform 14"/>
            <p:cNvSpPr/>
            <p:nvPr/>
          </p:nvSpPr>
          <p:spPr>
            <a:xfrm>
              <a:off x="390058" y="192266"/>
              <a:ext cx="8534460" cy="5078905"/>
            </a:xfrm>
            <a:custGeom>
              <a:avLst/>
              <a:gdLst/>
              <a:ahLst/>
              <a:cxnLst/>
              <a:rect l="l" t="t" r="r" b="b"/>
              <a:pathLst>
                <a:path w="8534460" h="5078905">
                  <a:moveTo>
                    <a:pt x="0" y="0"/>
                  </a:moveTo>
                  <a:lnTo>
                    <a:pt x="8534459" y="0"/>
                  </a:lnTo>
                  <a:lnTo>
                    <a:pt x="8534459" y="5078905"/>
                  </a:lnTo>
                  <a:lnTo>
                    <a:pt x="0" y="5078905"/>
                  </a:lnTo>
                  <a:close/>
                </a:path>
              </a:pathLst>
            </a:custGeom>
            <a:blipFill>
              <a:blip r:embed="rId7"/>
              <a:stretch>
                <a:fillRect t="-4061" b="-406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2400300"/>
            <a:ext cx="8197329" cy="685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Before you can lead others, get honest about your own listening habits.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endParaRPr lang="en-US" sz="3999" u="none" strike="noStrike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Reflect: 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Did I listen to understand, or did I listen to reply?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What assumption did I walk into that conversation with?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Whose voice did I not hear today that I should have?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Listen to Connect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124075"/>
            <a:ext cx="15268575" cy="699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47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Listen to the story behind the statement.</a:t>
            </a:r>
          </a:p>
          <a:p>
            <a:pPr marL="1640841" lvl="2" indent="-546947" algn="l">
              <a:lnSpc>
                <a:spcPts val="4560"/>
              </a:lnSpc>
              <a:buFont typeface="Arial"/>
              <a:buChar char="⚬"/>
            </a:pPr>
            <a:r>
              <a:rPr lang="en-US" sz="38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Every comment has context. What experiences, values, concerns, or motivations are shaping what someone is saying?</a:t>
            </a:r>
          </a:p>
          <a:p>
            <a:pPr marL="863599" lvl="1" indent="-431800" algn="l">
              <a:lnSpc>
                <a:spcPts val="47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Listen for what energizes people.</a:t>
            </a:r>
          </a:p>
          <a:p>
            <a:pPr marL="1640841" lvl="2" indent="-546947" algn="l">
              <a:lnSpc>
                <a:spcPts val="4560"/>
              </a:lnSpc>
              <a:buFont typeface="Arial"/>
              <a:buChar char="⚬"/>
            </a:pPr>
            <a:r>
              <a:rPr lang="en-US" sz="38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Pay attention to what sparks excitement, curiosity, or confidence - these moments often reveal strengths and potential.</a:t>
            </a:r>
          </a:p>
          <a:p>
            <a:pPr marL="863599" lvl="1" indent="-431800" algn="l">
              <a:lnSpc>
                <a:spcPts val="47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Listen for what you don’t expect.</a:t>
            </a:r>
          </a:p>
          <a:p>
            <a:pPr marL="1640841" lvl="2" indent="-546947" algn="l">
              <a:lnSpc>
                <a:spcPts val="4560"/>
              </a:lnSpc>
              <a:buFont typeface="Arial"/>
              <a:buChar char="⚬"/>
            </a:pPr>
            <a:r>
              <a:rPr lang="en-US" sz="38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Challenge assumptions about someone’s passions, motivations, or experiences.</a:t>
            </a:r>
          </a:p>
          <a:p>
            <a:pPr marL="863599" lvl="1" indent="-431800" algn="l">
              <a:lnSpc>
                <a:spcPts val="47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Listen for what people need from you.</a:t>
            </a:r>
          </a:p>
          <a:p>
            <a:pPr marL="1640841" lvl="2" indent="-546947" algn="l">
              <a:lnSpc>
                <a:spcPts val="4560"/>
              </a:lnSpc>
              <a:spcBef>
                <a:spcPct val="0"/>
              </a:spcBef>
              <a:buFont typeface="Arial"/>
              <a:buChar char="⚬"/>
            </a:pPr>
            <a:r>
              <a:rPr lang="en-US" sz="3800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Not every conversation needs an answer. Sometimes people need support, encouragement, or simply to know they’ve been heard.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4591" y="4017823"/>
            <a:ext cx="16218818" cy="2251354"/>
            <a:chOff x="0" y="0"/>
            <a:chExt cx="21625090" cy="300180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625090" cy="1603554"/>
              <a:chOff x="0" y="0"/>
              <a:chExt cx="21625090" cy="160355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625088" cy="1603554"/>
              </a:xfrm>
              <a:custGeom>
                <a:avLst/>
                <a:gdLst/>
                <a:ahLst/>
                <a:cxnLst/>
                <a:rect l="l" t="t" r="r" b="b"/>
                <a:pathLst>
                  <a:path w="21625088" h="1603554">
                    <a:moveTo>
                      <a:pt x="0" y="0"/>
                    </a:moveTo>
                    <a:lnTo>
                      <a:pt x="21625088" y="0"/>
                    </a:lnTo>
                    <a:lnTo>
                      <a:pt x="21625088" y="1603554"/>
                    </a:lnTo>
                    <a:lnTo>
                      <a:pt x="0" y="1603554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113875" b="-311664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38100"/>
                <a:ext cx="21625090" cy="1565454"/>
              </a:xfrm>
              <a:prstGeom prst="rect">
                <a:avLst/>
              </a:prstGeom>
            </p:spPr>
            <p:txBody>
              <a:bodyPr lIns="0" tIns="0" rIns="0" bIns="0" rtlCol="0" anchor="b"/>
              <a:lstStyle/>
              <a:p>
                <a:pPr marL="0" lvl="0" indent="0" algn="ctr">
                  <a:lnSpc>
                    <a:spcPts val="6480"/>
                  </a:lnSpc>
                  <a:spcBef>
                    <a:spcPct val="0"/>
                  </a:spcBef>
                </a:pPr>
                <a:r>
                  <a:rPr lang="en-US" sz="6000" u="none" strike="noStrike" spc="-36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“The most important part of persuasion is listening.”</a:t>
                </a: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238290" y="2182656"/>
              <a:ext cx="21386800" cy="819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4799"/>
                </a:lnSpc>
                <a:spcBef>
                  <a:spcPct val="0"/>
                </a:spcBef>
              </a:pPr>
              <a:r>
                <a:rPr lang="en-US" sz="3999" i="1" u="none" strike="noStrike">
                  <a:solidFill>
                    <a:srgbClr val="FFFFFF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— Indra Nooyi, former Chairman &amp; CEO, PepsiCo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-846890" y="4270783"/>
            <a:ext cx="5841050" cy="5841050"/>
          </a:xfrm>
          <a:custGeom>
            <a:avLst/>
            <a:gdLst/>
            <a:ahLst/>
            <a:cxnLst/>
            <a:rect l="l" t="t" r="r" b="b"/>
            <a:pathLst>
              <a:path w="5841050" h="5841050">
                <a:moveTo>
                  <a:pt x="0" y="0"/>
                </a:moveTo>
                <a:lnTo>
                  <a:pt x="5841050" y="0"/>
                </a:lnTo>
                <a:lnTo>
                  <a:pt x="5841050" y="5841050"/>
                </a:lnTo>
                <a:lnTo>
                  <a:pt x="0" y="58410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Challenge 3: Encourage the Heart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142756"/>
            <a:ext cx="15981107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Kouzes &amp; Posner's Five Practices of Exemplary Leadership.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41996" y="6045324"/>
            <a:ext cx="8736801" cy="3926945"/>
            <a:chOff x="0" y="0"/>
            <a:chExt cx="11649067" cy="52359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649067" cy="4428628"/>
            </a:xfrm>
            <a:custGeom>
              <a:avLst/>
              <a:gdLst/>
              <a:ahLst/>
              <a:cxnLst/>
              <a:rect l="l" t="t" r="r" b="b"/>
              <a:pathLst>
                <a:path w="11649067" h="4428628">
                  <a:moveTo>
                    <a:pt x="0" y="0"/>
                  </a:moveTo>
                  <a:lnTo>
                    <a:pt x="11649067" y="0"/>
                  </a:lnTo>
                  <a:lnTo>
                    <a:pt x="11649067" y="4428628"/>
                  </a:lnTo>
                  <a:lnTo>
                    <a:pt x="0" y="4428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0827" r="-1082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08084" y="4563516"/>
              <a:ext cx="10940984" cy="6724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r>
                <a:rPr lang="en-US" sz="1646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Photo Source: https://www.leadershipchallenge.com/blog/encourage-the-heart-to-build-community-and-achieve-results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8" name="Group 8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9" name="Freeform 9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927438" y="5671972"/>
            <a:ext cx="8685978" cy="361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47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Encouragement isn't one-size-fits-all</a:t>
            </a:r>
          </a:p>
          <a:p>
            <a:pPr marL="1727199" lvl="2" indent="-575733" algn="l">
              <a:lnSpc>
                <a:spcPts val="4799"/>
              </a:lnSpc>
              <a:buFont typeface="Arial"/>
              <a:buChar char="⚬"/>
            </a:pP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People have real preferences for how they want to be appreciated — not just a kudos post or public shoutout (Chapman &amp; White, 2019).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76325" y="2898653"/>
            <a:ext cx="15981107" cy="2990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Recognition doesn't have to come from a manager to count.</a:t>
            </a:r>
          </a:p>
          <a:p>
            <a:pPr marL="1727199" lvl="2" indent="-575733" algn="l">
              <a:lnSpc>
                <a:spcPts val="5999"/>
              </a:lnSpc>
              <a:buFont typeface="Arial"/>
              <a:buChar char="⚬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Peer-to-peer appreciation makes people 21x more likely to be personally invested in their organization's success (O.C. Tanner, 2026).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Ways to Motivate Through Encouragement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67664" y="1864070"/>
            <a:ext cx="15310586" cy="325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999999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Adapted from Kouzes &amp; Posner's Encouraging the Heart framework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7725" y="2667000"/>
            <a:ext cx="15630525" cy="563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Being asked for your expertise - </a:t>
            </a: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someone comes to you because they trust your judgment, not because they have to</a:t>
            </a: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Being trusted with something bigger - </a:t>
            </a: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a stretch assignment, more ownership, less oversight.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Being included before a decision, not informed after -</a:t>
            </a: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 your voice shaped the outcome, not just heard it.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Being asked to teach or mentor someone else - </a:t>
            </a: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a sign your growth itself is visible and valued.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6" name="Group 6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7" name="Freeform 7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Ways to Motivate Through Encouragement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67664" y="1864070"/>
            <a:ext cx="15310586" cy="325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999999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Adapted from Kouzes &amp; Posner's Encouraging the Heart framework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7725" y="2667000"/>
            <a:ext cx="15630525" cy="563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Getting credit when it counts — </a:t>
            </a: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your name stays attached to the work as it moves up the chain.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Having your workload protected — </a:t>
            </a: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someone shields your time without you having to ask.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team celebration - </a:t>
            </a: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public, shared, and about the group’s win, not just yours.</a:t>
            </a:r>
          </a:p>
          <a:p>
            <a:pPr marL="863599" lvl="1" indent="-431800" algn="l">
              <a:lnSpc>
                <a:spcPts val="5599"/>
              </a:lnSpc>
              <a:buFont typeface="Arial"/>
              <a:buChar char="•"/>
            </a:pPr>
            <a:r>
              <a:rPr lang="en-US" sz="3999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thank you treat - </a:t>
            </a:r>
            <a:r>
              <a:rPr lang="en-US" sz="3999" i="1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something small, but it says someone was thinking about you specifically.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6" name="Group 6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7" name="Freeform 7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9836" y="5938706"/>
            <a:ext cx="3919662" cy="4173127"/>
          </a:xfrm>
          <a:custGeom>
            <a:avLst/>
            <a:gdLst/>
            <a:ahLst/>
            <a:cxnLst/>
            <a:rect l="l" t="t" r="r" b="b"/>
            <a:pathLst>
              <a:path w="3919662" h="4173127">
                <a:moveTo>
                  <a:pt x="0" y="0"/>
                </a:moveTo>
                <a:lnTo>
                  <a:pt x="3919662" y="0"/>
                </a:lnTo>
                <a:lnTo>
                  <a:pt x="3919662" y="4173127"/>
                </a:lnTo>
                <a:lnTo>
                  <a:pt x="0" y="41731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40482" y="3877066"/>
            <a:ext cx="16218818" cy="3080458"/>
            <a:chOff x="0" y="0"/>
            <a:chExt cx="21625090" cy="4107278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1625090" cy="2695754"/>
              <a:chOff x="0" y="0"/>
              <a:chExt cx="21625090" cy="269575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1625088" cy="2695754"/>
              </a:xfrm>
              <a:custGeom>
                <a:avLst/>
                <a:gdLst/>
                <a:ahLst/>
                <a:cxnLst/>
                <a:rect l="l" t="t" r="r" b="b"/>
                <a:pathLst>
                  <a:path w="21625088" h="2695754">
                    <a:moveTo>
                      <a:pt x="0" y="0"/>
                    </a:moveTo>
                    <a:lnTo>
                      <a:pt x="21625088" y="0"/>
                    </a:lnTo>
                    <a:lnTo>
                      <a:pt x="21625088" y="2695754"/>
                    </a:lnTo>
                    <a:lnTo>
                      <a:pt x="0" y="2695754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t="-67738" b="-144876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38100"/>
                <a:ext cx="21625090" cy="2657654"/>
              </a:xfrm>
              <a:prstGeom prst="rect">
                <a:avLst/>
              </a:prstGeom>
            </p:spPr>
            <p:txBody>
              <a:bodyPr lIns="0" tIns="0" rIns="0" bIns="0" rtlCol="0" anchor="b"/>
              <a:lstStyle/>
              <a:p>
                <a:pPr marL="0" lvl="0" indent="0" algn="ctr">
                  <a:lnSpc>
                    <a:spcPts val="6480"/>
                  </a:lnSpc>
                  <a:spcBef>
                    <a:spcPct val="0"/>
                  </a:spcBef>
                </a:pPr>
                <a:r>
                  <a:rPr lang="en-US" sz="6000" u="none" strike="noStrike" spc="-36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“A leader sees greatness in other people. He nor she can be much of a leader if all she sees is herself.”</a:t>
                </a:r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119145" y="3288128"/>
              <a:ext cx="21386800" cy="819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4799"/>
                </a:lnSpc>
                <a:spcBef>
                  <a:spcPct val="0"/>
                </a:spcBef>
              </a:pPr>
              <a:r>
                <a:rPr lang="en-US" sz="3999" i="1" u="none" strike="noStrike">
                  <a:solidFill>
                    <a:srgbClr val="FFFFFF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— Dr. Maya Angelou</a:t>
              </a: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3" name="Group 3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4" name="Freeform 4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205051" y="1813182"/>
            <a:ext cx="4753591" cy="6633973"/>
            <a:chOff x="0" y="0"/>
            <a:chExt cx="372641" cy="52004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72641" cy="520047"/>
            </a:xfrm>
            <a:custGeom>
              <a:avLst/>
              <a:gdLst/>
              <a:ahLst/>
              <a:cxnLst/>
              <a:rect l="l" t="t" r="r" b="b"/>
              <a:pathLst>
                <a:path w="372641" h="520047">
                  <a:moveTo>
                    <a:pt x="0" y="0"/>
                  </a:moveTo>
                  <a:lnTo>
                    <a:pt x="372641" y="0"/>
                  </a:lnTo>
                  <a:lnTo>
                    <a:pt x="372641" y="520047"/>
                  </a:lnTo>
                  <a:lnTo>
                    <a:pt x="0" y="520047"/>
                  </a:lnTo>
                  <a:close/>
                </a:path>
              </a:pathLst>
            </a:custGeom>
            <a:blipFill>
              <a:blip r:embed="rId6">
                <a:alphaModFix amt="50000"/>
              </a:blip>
              <a:stretch>
                <a:fillRect l="-27995" r="-12029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334000" y="9504429"/>
            <a:ext cx="7620000" cy="50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C9A84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Small actions. Lasting influence.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083222" y="2114553"/>
            <a:ext cx="7999727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0"/>
              </a:lnSpc>
              <a:spcBef>
                <a:spcPct val="0"/>
              </a:spcBef>
            </a:pPr>
            <a:r>
              <a:rPr lang="en-US" sz="6000" b="1" u="none" strike="noStrike" spc="-12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THREE CHALLENGES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083222" y="3027048"/>
            <a:ext cx="7021006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6000" b="1" spc="-120">
                <a:solidFill>
                  <a:srgbClr val="D4D4D4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Recap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8083222" y="4341086"/>
            <a:ext cx="7416403" cy="3677577"/>
            <a:chOff x="0" y="0"/>
            <a:chExt cx="9888538" cy="4903436"/>
          </a:xfrm>
        </p:grpSpPr>
        <p:sp>
          <p:nvSpPr>
            <p:cNvPr id="16" name="AutoShape 16"/>
            <p:cNvSpPr/>
            <p:nvPr/>
          </p:nvSpPr>
          <p:spPr>
            <a:xfrm flipH="1" flipV="1">
              <a:off x="0" y="1443934"/>
              <a:ext cx="9888538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AutoShape 17"/>
            <p:cNvSpPr/>
            <p:nvPr/>
          </p:nvSpPr>
          <p:spPr>
            <a:xfrm flipH="1" flipV="1">
              <a:off x="0" y="3459501"/>
              <a:ext cx="9888538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0" y="0"/>
              <a:ext cx="918213" cy="872302"/>
            </a:xfrm>
            <a:custGeom>
              <a:avLst/>
              <a:gdLst/>
              <a:ahLst/>
              <a:cxnLst/>
              <a:rect l="l" t="t" r="r" b="b"/>
              <a:pathLst>
                <a:path w="918213" h="872302">
                  <a:moveTo>
                    <a:pt x="0" y="0"/>
                  </a:moveTo>
                  <a:lnTo>
                    <a:pt x="918213" y="0"/>
                  </a:lnTo>
                  <a:lnTo>
                    <a:pt x="918213" y="872302"/>
                  </a:lnTo>
                  <a:lnTo>
                    <a:pt x="0" y="872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04211" y="17051"/>
              <a:ext cx="8184327" cy="819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spc="-79" dirty="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Become a lifelong student.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704211" y="2032618"/>
              <a:ext cx="7778447" cy="819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spc="-79" dirty="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Listen to connect.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704211" y="4048185"/>
              <a:ext cx="5729249" cy="819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spc="-79" dirty="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Encourage the Heart.</a:t>
              </a:r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2015567"/>
              <a:ext cx="918213" cy="872302"/>
            </a:xfrm>
            <a:custGeom>
              <a:avLst/>
              <a:gdLst/>
              <a:ahLst/>
              <a:cxnLst/>
              <a:rect l="l" t="t" r="r" b="b"/>
              <a:pathLst>
                <a:path w="918213" h="872302">
                  <a:moveTo>
                    <a:pt x="0" y="0"/>
                  </a:moveTo>
                  <a:lnTo>
                    <a:pt x="918213" y="0"/>
                  </a:lnTo>
                  <a:lnTo>
                    <a:pt x="918213" y="872302"/>
                  </a:lnTo>
                  <a:lnTo>
                    <a:pt x="0" y="872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4031134"/>
              <a:ext cx="918213" cy="872302"/>
            </a:xfrm>
            <a:custGeom>
              <a:avLst/>
              <a:gdLst/>
              <a:ahLst/>
              <a:cxnLst/>
              <a:rect l="l" t="t" r="r" b="b"/>
              <a:pathLst>
                <a:path w="918213" h="872302">
                  <a:moveTo>
                    <a:pt x="0" y="0"/>
                  </a:moveTo>
                  <a:lnTo>
                    <a:pt x="918213" y="0"/>
                  </a:lnTo>
                  <a:lnTo>
                    <a:pt x="918213" y="872302"/>
                  </a:lnTo>
                  <a:lnTo>
                    <a:pt x="0" y="872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6031" y="3234728"/>
            <a:ext cx="16035938" cy="3817543"/>
            <a:chOff x="0" y="0"/>
            <a:chExt cx="21381250" cy="509005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381250" cy="3787954"/>
              <a:chOff x="0" y="0"/>
              <a:chExt cx="21381250" cy="378795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381248" cy="3787954"/>
              </a:xfrm>
              <a:custGeom>
                <a:avLst/>
                <a:gdLst/>
                <a:ahLst/>
                <a:cxnLst/>
                <a:rect l="l" t="t" r="r" b="b"/>
                <a:pathLst>
                  <a:path w="21381248" h="3787954">
                    <a:moveTo>
                      <a:pt x="0" y="0"/>
                    </a:moveTo>
                    <a:lnTo>
                      <a:pt x="21381248" y="0"/>
                    </a:lnTo>
                    <a:lnTo>
                      <a:pt x="21381248" y="3787954"/>
                    </a:lnTo>
                    <a:lnTo>
                      <a:pt x="0" y="3787954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48206" r="-1140" b="-74269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38100"/>
                <a:ext cx="21381250" cy="3749854"/>
              </a:xfrm>
              <a:prstGeom prst="rect">
                <a:avLst/>
              </a:prstGeom>
            </p:spPr>
            <p:txBody>
              <a:bodyPr lIns="0" tIns="0" rIns="0" bIns="0" rtlCol="0" anchor="b"/>
              <a:lstStyle/>
              <a:p>
                <a:pPr algn="ctr">
                  <a:lnSpc>
                    <a:spcPts val="6480"/>
                  </a:lnSpc>
                </a:pPr>
                <a:r>
                  <a:rPr lang="en-US" sz="6000" spc="-36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“Leadership is about making others better as a result of your presence and making sure that impact lasts in your absence.”</a:t>
                </a: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0" y="4270907"/>
              <a:ext cx="21381250" cy="819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799"/>
                </a:lnSpc>
              </a:pPr>
              <a:r>
                <a:rPr lang="en-US" sz="3999" i="1">
                  <a:solidFill>
                    <a:srgbClr val="FFFFFF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— Sheryl Sandberg, Lean In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146012" y="5609805"/>
            <a:ext cx="3172972" cy="4502028"/>
          </a:xfrm>
          <a:custGeom>
            <a:avLst/>
            <a:gdLst/>
            <a:ahLst/>
            <a:cxnLst/>
            <a:rect l="l" t="t" r="r" b="b"/>
            <a:pathLst>
              <a:path w="3172972" h="4502028">
                <a:moveTo>
                  <a:pt x="0" y="0"/>
                </a:moveTo>
                <a:lnTo>
                  <a:pt x="3172973" y="0"/>
                </a:lnTo>
                <a:lnTo>
                  <a:pt x="3172973" y="4502028"/>
                </a:lnTo>
                <a:lnTo>
                  <a:pt x="0" y="45020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27198" y="2408754"/>
            <a:ext cx="7891151" cy="5469492"/>
            <a:chOff x="0" y="0"/>
            <a:chExt cx="12459654" cy="8636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459653" cy="8636000"/>
            </a:xfrm>
            <a:custGeom>
              <a:avLst/>
              <a:gdLst/>
              <a:ahLst/>
              <a:cxnLst/>
              <a:rect l="l" t="t" r="r" b="b"/>
              <a:pathLst>
                <a:path w="12459653" h="8636000">
                  <a:moveTo>
                    <a:pt x="0" y="0"/>
                  </a:moveTo>
                  <a:lnTo>
                    <a:pt x="12459653" y="0"/>
                  </a:lnTo>
                  <a:lnTo>
                    <a:pt x="12459653" y="8636000"/>
                  </a:lnTo>
                  <a:lnTo>
                    <a:pt x="0" y="8636000"/>
                  </a:lnTo>
                  <a:close/>
                </a:path>
              </a:pathLst>
            </a:custGeom>
            <a:blipFill>
              <a:blip r:embed="rId3"/>
              <a:stretch>
                <a:fillRect l="-4705" r="-47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59802" y="2820054"/>
            <a:ext cx="8001000" cy="4646892"/>
            <a:chOff x="0" y="0"/>
            <a:chExt cx="10668000" cy="6195856"/>
          </a:xfrm>
        </p:grpSpPr>
        <p:sp>
          <p:nvSpPr>
            <p:cNvPr id="6" name="Freeform 6"/>
            <p:cNvSpPr/>
            <p:nvPr/>
          </p:nvSpPr>
          <p:spPr>
            <a:xfrm>
              <a:off x="224064" y="4334956"/>
              <a:ext cx="4644571" cy="290593"/>
            </a:xfrm>
            <a:custGeom>
              <a:avLst/>
              <a:gdLst/>
              <a:ahLst/>
              <a:cxnLst/>
              <a:rect l="l" t="t" r="r" b="b"/>
              <a:pathLst>
                <a:path w="4644571" h="290593">
                  <a:moveTo>
                    <a:pt x="0" y="0"/>
                  </a:moveTo>
                  <a:lnTo>
                    <a:pt x="4644572" y="0"/>
                  </a:lnTo>
                  <a:lnTo>
                    <a:pt x="4644572" y="290593"/>
                  </a:lnTo>
                  <a:lnTo>
                    <a:pt x="0" y="290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5799364" y="4334956"/>
              <a:ext cx="4644571" cy="290593"/>
            </a:xfrm>
            <a:custGeom>
              <a:avLst/>
              <a:gdLst/>
              <a:ahLst/>
              <a:cxnLst/>
              <a:rect l="l" t="t" r="r" b="b"/>
              <a:pathLst>
                <a:path w="4644571" h="290593">
                  <a:moveTo>
                    <a:pt x="0" y="0"/>
                  </a:moveTo>
                  <a:lnTo>
                    <a:pt x="4644572" y="0"/>
                  </a:lnTo>
                  <a:lnTo>
                    <a:pt x="4644572" y="290593"/>
                  </a:lnTo>
                  <a:lnTo>
                    <a:pt x="0" y="290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4872264" y="3903156"/>
              <a:ext cx="918213" cy="872302"/>
            </a:xfrm>
            <a:custGeom>
              <a:avLst/>
              <a:gdLst/>
              <a:ahLst/>
              <a:cxnLst/>
              <a:rect l="l" t="t" r="r" b="b"/>
              <a:pathLst>
                <a:path w="918213" h="872302">
                  <a:moveTo>
                    <a:pt x="0" y="0"/>
                  </a:moveTo>
                  <a:lnTo>
                    <a:pt x="918213" y="0"/>
                  </a:lnTo>
                  <a:lnTo>
                    <a:pt x="918213" y="872302"/>
                  </a:lnTo>
                  <a:lnTo>
                    <a:pt x="0" y="872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33375"/>
              <a:ext cx="10668000" cy="3271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0288"/>
                </a:lnSpc>
                <a:spcBef>
                  <a:spcPct val="0"/>
                </a:spcBef>
              </a:pPr>
              <a:r>
                <a:rPr lang="en-US" sz="14491" u="none" strike="noStrike" spc="-289">
                  <a:solidFill>
                    <a:srgbClr val="F4C877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Thank You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54000" y="5673725"/>
              <a:ext cx="10160000" cy="5221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222"/>
                </a:lnSpc>
                <a:spcBef>
                  <a:spcPct val="0"/>
                </a:spcBef>
              </a:pPr>
              <a:r>
                <a:rPr lang="en-US" sz="2301" u="none" strike="noStrike" spc="46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THANK YOU FOR LEADING OTHERS.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3025" y="1495425"/>
            <a:ext cx="6905625" cy="186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Defining “Leadership”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019938" y="2327078"/>
            <a:ext cx="14239362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9173"/>
              </a:lnSpc>
              <a:spcBef>
                <a:spcPct val="0"/>
              </a:spcBef>
            </a:pPr>
            <a:endParaRPr/>
          </a:p>
          <a:p>
            <a:pPr marL="0" lvl="0" indent="0" algn="r">
              <a:lnSpc>
                <a:spcPts val="19173"/>
              </a:lnSpc>
              <a:spcBef>
                <a:spcPct val="0"/>
              </a:spcBef>
            </a:pPr>
            <a:r>
              <a:rPr lang="en-US" sz="15978" i="1" u="none" strike="noStrike">
                <a:solidFill>
                  <a:srgbClr val="DEEBF7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WHAT IS IT?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19275" y="114300"/>
            <a:ext cx="14649450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20"/>
              </a:lnSpc>
              <a:spcBef>
                <a:spcPct val="0"/>
              </a:spcBef>
            </a:pPr>
            <a:r>
              <a:rPr lang="en-US" sz="1350" u="none" strike="noStrike">
                <a:solidFill>
                  <a:srgbClr val="99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Property of the Texas Department of Public Safety - Leadership Development Unit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6325" y="809625"/>
            <a:ext cx="171259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References: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47725" y="2152650"/>
            <a:ext cx="16113480" cy="554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Brown, B. (2018). Dare to lead: Brave work. Tough conversations. Whole hearts. Random House.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Chapman, G., &amp; White, P. (2019). The 5 languages of appreciation in the workplace: Empowering organizations by encouraging people (2nd ed.). Northfield Publishing.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Deloitte. (2025). 2025 global human capital trends: Turning tensions into triumphs. Deloitte Insights.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Dweck, C. S. (2006). Mindset: The new psychology of success. Random House.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Edelman. (2026). 2026 Edelman Trust Barometer global report. https://www.edelman.com/trust/2026/trust-barometer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Edmondson, A. C. (1999). Psychological safety and learning behavior in work teams. Administrative Science Quarterly, 44(2), 350–383. https://doi.org/10.2307/2666999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Gallup. (2026). State of the global workplace: 2026 report. https://www.gallup.com/workplace/349484/state-of-the-global-workplace.aspx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 re:Work. (n.d.). Guide: Understand team effectiveness. https://rework.withgoogle.com/intl/en/guides/understand-team-effectiveness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International Coaching Federation. (2025). 2025 ICF global coaching study. https://coachingfederation.org/resources/research/global-coaching-study/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Kouzes, J. M., &amp; Posner, B. Z. (2010). The truth about leadership: The no-fads, heart-of-the-matter facts you need to know. Jossey-Bass.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Kouzes, J. M., &amp; Posner, B. Z. (2017). The leadership challenge: How to make extraordinary things happen in organizations (6th ed.). Wiley.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Kouzes, J. M., &amp; Posner, B. Z. (n.d.). The Leadership Practices Inventory (LPI). The Leadership Challenge, A Wiley Brand. https://www.leadershipchallenge.com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O.C. Tanner Institute. (2026). The state of employee recognition 2026 report. O.C. Tanner. https://www.octanner.com/press/oc-tanner-releases-the-state-of-employee-recognition-2026-report-revealing-how-recognition-builds-high-performing-teams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Perceptyx. (2026). Employee experience trends: What the data says about 2026. https://blog.perceptyx.com/employee-experience-trends-what-the-data-says-about-2026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Sandberg, S. (2013). Lean in: Women, work, and the will to lead. Knopf.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 Together. (2025, December 12). Five generations now work together — here's what that means. https://standtogether.org/stories/future-of-work/why-generational-differences-in-the-workplace-are-an-opportunity</a:t>
            </a:r>
          </a:p>
          <a:p>
            <a:pPr marL="307658" lvl="1" indent="-153829" algn="l">
              <a:lnSpc>
                <a:spcPts val="2210"/>
              </a:lnSpc>
              <a:spcBef>
                <a:spcPct val="0"/>
              </a:spcBef>
              <a:buFont typeface="Arial"/>
              <a:buChar char="•"/>
            </a:pPr>
            <a:r>
              <a:rPr lang="en-US" sz="1700" u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World Health Organization. (2019, May 28). Burn-out an “occupational phenomenon”: International Classification of Diseases. https://www.who.int/news/item/28-05-2019-burn-out-an-occupational-phenomenon-international-classification-of-diseases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79032" y="38100"/>
            <a:ext cx="17034786" cy="855678"/>
            <a:chOff x="0" y="0"/>
            <a:chExt cx="22713048" cy="1140904"/>
          </a:xfrm>
        </p:grpSpPr>
        <p:grpSp>
          <p:nvGrpSpPr>
            <p:cNvPr id="5" name="Group 5"/>
            <p:cNvGrpSpPr/>
            <p:nvPr/>
          </p:nvGrpSpPr>
          <p:grpSpPr>
            <a:xfrm>
              <a:off x="21645334" y="36589"/>
              <a:ext cx="1067714" cy="1067714"/>
              <a:chOff x="0" y="0"/>
              <a:chExt cx="1067714" cy="1067714"/>
            </a:xfrm>
          </p:grpSpPr>
          <p:sp>
            <p:nvSpPr>
              <p:cNvPr id="6" name="Freeform 6" descr="A logo of a state  AI-generated content may be incorrect.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0518628" y="36589"/>
              <a:ext cx="1067714" cy="1067714"/>
              <a:chOff x="0" y="0"/>
              <a:chExt cx="1067714" cy="106771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67689" cy="1067689"/>
              </a:xfrm>
              <a:custGeom>
                <a:avLst/>
                <a:gdLst/>
                <a:ahLst/>
                <a:cxnLst/>
                <a:rect l="l" t="t" r="r" b="b"/>
                <a:pathLst>
                  <a:path w="1067689" h="1067689">
                    <a:moveTo>
                      <a:pt x="0" y="0"/>
                    </a:moveTo>
                    <a:lnTo>
                      <a:pt x="1067689" y="0"/>
                    </a:lnTo>
                    <a:lnTo>
                      <a:pt x="1067689" y="1067689"/>
                    </a:lnTo>
                    <a:lnTo>
                      <a:pt x="0" y="106768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9318719" y="0"/>
              <a:ext cx="1140904" cy="1140904"/>
              <a:chOff x="0" y="0"/>
              <a:chExt cx="1140904" cy="114090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40968" cy="1140968"/>
              </a:xfrm>
              <a:custGeom>
                <a:avLst/>
                <a:gdLst/>
                <a:ahLst/>
                <a:cxnLst/>
                <a:rect l="l" t="t" r="r" b="b"/>
                <a:pathLst>
                  <a:path w="1140968" h="1140968">
                    <a:moveTo>
                      <a:pt x="0" y="0"/>
                    </a:moveTo>
                    <a:lnTo>
                      <a:pt x="1140968" y="0"/>
                    </a:lnTo>
                    <a:lnTo>
                      <a:pt x="1140968" y="1140968"/>
                    </a:lnTo>
                    <a:lnTo>
                      <a:pt x="0" y="11409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5" b="5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97752"/>
              <a:ext cx="19532600" cy="28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20"/>
                </a:lnSpc>
                <a:spcBef>
                  <a:spcPct val="0"/>
                </a:spcBef>
              </a:pPr>
              <a:r>
                <a:rPr lang="en-US" sz="1350" u="none" strike="noStrike">
                  <a:solidFill>
                    <a:srgbClr val="99999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© Property of the Texas Department of Public Safety - Leadership Development Unit</a:t>
              </a: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51613" y="5112581"/>
            <a:ext cx="6307939" cy="2016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070"/>
              </a:lnSpc>
              <a:spcBef>
                <a:spcPct val="0"/>
              </a:spcBef>
            </a:pPr>
            <a:r>
              <a:rPr lang="en-US" sz="2907" u="none" strike="noStrike">
                <a:solidFill>
                  <a:srgbClr val="C9A96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 Bailey</a:t>
            </a:r>
          </a:p>
          <a:p>
            <a:pPr marL="0" lvl="0" indent="0" algn="r">
              <a:lnSpc>
                <a:spcPts val="4070"/>
              </a:lnSpc>
              <a:spcBef>
                <a:spcPct val="0"/>
              </a:spcBef>
            </a:pPr>
            <a:r>
              <a:rPr lang="en-US" sz="2907" u="none" strike="noStrike">
                <a:solidFill>
                  <a:srgbClr val="C9A96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737-465-3708</a:t>
            </a:r>
          </a:p>
          <a:p>
            <a:pPr marL="0" lvl="0" indent="0" algn="r">
              <a:lnSpc>
                <a:spcPts val="4070"/>
              </a:lnSpc>
              <a:spcBef>
                <a:spcPct val="0"/>
              </a:spcBef>
            </a:pPr>
            <a:r>
              <a:rPr lang="en-US" sz="2907" u="none" strike="noStrike">
                <a:solidFill>
                  <a:srgbClr val="C9A96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BreAnna.Bailey@dps.texas.gov</a:t>
            </a:r>
          </a:p>
          <a:p>
            <a:pPr marL="0" lvl="0" indent="0" algn="r">
              <a:lnSpc>
                <a:spcPts val="4070"/>
              </a:lnSpc>
              <a:spcBef>
                <a:spcPct val="0"/>
              </a:spcBef>
            </a:pPr>
            <a:r>
              <a:rPr lang="en-US" sz="2907" u="none" strike="noStrike">
                <a:solidFill>
                  <a:srgbClr val="C9A96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Leadership@dps.texas.gov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430593" y="7366271"/>
            <a:ext cx="6147080" cy="2036161"/>
            <a:chOff x="0" y="0"/>
            <a:chExt cx="8196107" cy="2714882"/>
          </a:xfrm>
        </p:grpSpPr>
        <p:sp>
          <p:nvSpPr>
            <p:cNvPr id="4" name="Freeform 4"/>
            <p:cNvSpPr/>
            <p:nvPr/>
          </p:nvSpPr>
          <p:spPr>
            <a:xfrm>
              <a:off x="5481225" y="0"/>
              <a:ext cx="2714882" cy="2714882"/>
            </a:xfrm>
            <a:custGeom>
              <a:avLst/>
              <a:gdLst/>
              <a:ahLst/>
              <a:cxnLst/>
              <a:rect l="l" t="t" r="r" b="b"/>
              <a:pathLst>
                <a:path w="2714882" h="2714882">
                  <a:moveTo>
                    <a:pt x="0" y="0"/>
                  </a:moveTo>
                  <a:lnTo>
                    <a:pt x="2714882" y="0"/>
                  </a:lnTo>
                  <a:lnTo>
                    <a:pt x="2714882" y="2714882"/>
                  </a:lnTo>
                  <a:lnTo>
                    <a:pt x="0" y="271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14197"/>
              <a:ext cx="2686488" cy="2686488"/>
            </a:xfrm>
            <a:custGeom>
              <a:avLst/>
              <a:gdLst/>
              <a:ahLst/>
              <a:cxnLst/>
              <a:rect l="l" t="t" r="r" b="b"/>
              <a:pathLst>
                <a:path w="2686488" h="2686488">
                  <a:moveTo>
                    <a:pt x="0" y="0"/>
                  </a:moveTo>
                  <a:lnTo>
                    <a:pt x="2686488" y="0"/>
                  </a:lnTo>
                  <a:lnTo>
                    <a:pt x="2686488" y="2686488"/>
                  </a:lnTo>
                  <a:lnTo>
                    <a:pt x="0" y="2686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744049" y="17633"/>
              <a:ext cx="2679615" cy="2679615"/>
            </a:xfrm>
            <a:custGeom>
              <a:avLst/>
              <a:gdLst/>
              <a:ahLst/>
              <a:cxnLst/>
              <a:rect l="l" t="t" r="r" b="b"/>
              <a:pathLst>
                <a:path w="2679615" h="2679615">
                  <a:moveTo>
                    <a:pt x="0" y="0"/>
                  </a:moveTo>
                  <a:lnTo>
                    <a:pt x="2679615" y="0"/>
                  </a:lnTo>
                  <a:lnTo>
                    <a:pt x="2679615" y="2679615"/>
                  </a:lnTo>
                  <a:lnTo>
                    <a:pt x="0" y="2679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868034" y="5188781"/>
            <a:ext cx="3391266" cy="4069519"/>
            <a:chOff x="0" y="0"/>
            <a:chExt cx="4521688" cy="5426025"/>
          </a:xfrm>
        </p:grpSpPr>
        <p:sp>
          <p:nvSpPr>
            <p:cNvPr id="8" name="Freeform 8" descr="QR code"/>
            <p:cNvSpPr/>
            <p:nvPr/>
          </p:nvSpPr>
          <p:spPr>
            <a:xfrm>
              <a:off x="0" y="0"/>
              <a:ext cx="4521688" cy="5426025"/>
            </a:xfrm>
            <a:custGeom>
              <a:avLst/>
              <a:gdLst/>
              <a:ahLst/>
              <a:cxnLst/>
              <a:rect l="l" t="t" r="r" b="b"/>
              <a:pathLst>
                <a:path w="4521688" h="5426025">
                  <a:moveTo>
                    <a:pt x="0" y="0"/>
                  </a:moveTo>
                  <a:lnTo>
                    <a:pt x="4521688" y="0"/>
                  </a:lnTo>
                  <a:lnTo>
                    <a:pt x="4521688" y="5426025"/>
                  </a:lnTo>
                  <a:lnTo>
                    <a:pt x="0" y="54260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17683" y="4409750"/>
              <a:ext cx="2686322" cy="794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46"/>
                </a:lnSpc>
                <a:spcBef>
                  <a:spcPct val="0"/>
                </a:spcBef>
              </a:pPr>
              <a:r>
                <a:rPr lang="en-US" sz="3461" b="1">
                  <a:solidFill>
                    <a:srgbClr val="2D3544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SCAN ME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016589" y="2462178"/>
            <a:ext cx="1188720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Texas DPS Definition: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10278" y="3709953"/>
            <a:ext cx="12238148" cy="384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00"/>
              </a:lnSpc>
              <a:spcBef>
                <a:spcPct val="0"/>
              </a:spcBef>
            </a:pPr>
            <a:r>
              <a:rPr lang="en-US" sz="4500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ability to motivate and inspire others; to develop and mentor others; to gain the respect, confidence, and loyalty of others; to articulate a vision, to give guidance and to direct others in accomplishing goals.</a:t>
            </a:r>
          </a:p>
          <a:p>
            <a:pPr marL="0" lvl="0" indent="0" algn="l">
              <a:lnSpc>
                <a:spcPts val="4925"/>
              </a:lnSpc>
              <a:spcBef>
                <a:spcPct val="0"/>
              </a:spcBef>
            </a:pPr>
            <a:endParaRPr lang="en-US" sz="4500" u="none" strike="noStrike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3000" i="1" u="none" strike="noStrike" dirty="0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Source: Texas DPS, HR-110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35026" y="1814065"/>
            <a:ext cx="4258942" cy="4258942"/>
            <a:chOff x="0" y="0"/>
            <a:chExt cx="5678589" cy="5678589"/>
          </a:xfrm>
        </p:grpSpPr>
        <p:sp>
          <p:nvSpPr>
            <p:cNvPr id="5" name="Freeform 5" descr="Logo  Description automatically generated"/>
            <p:cNvSpPr/>
            <p:nvPr/>
          </p:nvSpPr>
          <p:spPr>
            <a:xfrm>
              <a:off x="0" y="0"/>
              <a:ext cx="5678551" cy="5678551"/>
            </a:xfrm>
            <a:custGeom>
              <a:avLst/>
              <a:gdLst/>
              <a:ahLst/>
              <a:cxnLst/>
              <a:rect l="l" t="t" r="r" b="b"/>
              <a:pathLst>
                <a:path w="5678551" h="5678551">
                  <a:moveTo>
                    <a:pt x="0" y="0"/>
                  </a:moveTo>
                  <a:lnTo>
                    <a:pt x="5678551" y="0"/>
                  </a:lnTo>
                  <a:lnTo>
                    <a:pt x="5678551" y="5678551"/>
                  </a:lnTo>
                  <a:lnTo>
                    <a:pt x="0" y="5678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819275" y="114300"/>
            <a:ext cx="14649450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20"/>
              </a:lnSpc>
              <a:spcBef>
                <a:spcPct val="0"/>
              </a:spcBef>
            </a:pPr>
            <a:r>
              <a:rPr lang="en-US" sz="1350" u="none" strike="noStrike">
                <a:solidFill>
                  <a:srgbClr val="99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Property of the Texas Department of Public Safety - Leadership Development Unit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7348425" y="73190"/>
            <a:ext cx="800786" cy="800786"/>
            <a:chOff x="0" y="0"/>
            <a:chExt cx="1067714" cy="1067714"/>
          </a:xfrm>
        </p:grpSpPr>
        <p:sp>
          <p:nvSpPr>
            <p:cNvPr id="8" name="Freeform 8" descr="A logo of a state  AI-generated content may be incorrect."/>
            <p:cNvSpPr/>
            <p:nvPr/>
          </p:nvSpPr>
          <p:spPr>
            <a:xfrm>
              <a:off x="0" y="0"/>
              <a:ext cx="1067689" cy="1067689"/>
            </a:xfrm>
            <a:custGeom>
              <a:avLst/>
              <a:gdLst/>
              <a:ahLst/>
              <a:cxnLst/>
              <a:rect l="l" t="t" r="r" b="b"/>
              <a:pathLst>
                <a:path w="1067689" h="1067689">
                  <a:moveTo>
                    <a:pt x="0" y="0"/>
                  </a:moveTo>
                  <a:lnTo>
                    <a:pt x="1067689" y="0"/>
                  </a:lnTo>
                  <a:lnTo>
                    <a:pt x="1067689" y="1067689"/>
                  </a:lnTo>
                  <a:lnTo>
                    <a:pt x="0" y="1067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2" b="-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503396" y="73190"/>
            <a:ext cx="800786" cy="800786"/>
            <a:chOff x="0" y="0"/>
            <a:chExt cx="1067714" cy="10677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67689" cy="1067689"/>
            </a:xfrm>
            <a:custGeom>
              <a:avLst/>
              <a:gdLst/>
              <a:ahLst/>
              <a:cxnLst/>
              <a:rect l="l" t="t" r="r" b="b"/>
              <a:pathLst>
                <a:path w="1067689" h="1067689">
                  <a:moveTo>
                    <a:pt x="0" y="0"/>
                  </a:moveTo>
                  <a:lnTo>
                    <a:pt x="1067689" y="0"/>
                  </a:lnTo>
                  <a:lnTo>
                    <a:pt x="1067689" y="1067689"/>
                  </a:lnTo>
                  <a:lnTo>
                    <a:pt x="0" y="1067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2" b="-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603464" y="45749"/>
            <a:ext cx="855678" cy="855678"/>
            <a:chOff x="0" y="0"/>
            <a:chExt cx="1140904" cy="114090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40968" cy="1140968"/>
            </a:xfrm>
            <a:custGeom>
              <a:avLst/>
              <a:gdLst/>
              <a:ahLst/>
              <a:cxnLst/>
              <a:rect l="l" t="t" r="r" b="b"/>
              <a:pathLst>
                <a:path w="1140968" h="1140968">
                  <a:moveTo>
                    <a:pt x="0" y="0"/>
                  </a:moveTo>
                  <a:lnTo>
                    <a:pt x="1140968" y="0"/>
                  </a:lnTo>
                  <a:lnTo>
                    <a:pt x="1140968" y="1140968"/>
                  </a:lnTo>
                  <a:lnTo>
                    <a:pt x="0" y="1140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5" b="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56597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100"/>
              <a:ext cx="21031200" cy="26130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Think of someone who led you well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841049" y="2211591"/>
            <a:ext cx="8346894" cy="600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coworker who always made time to help.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teacher who made everyone feel welcome.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Someone who believed in you before you believed in yourself.</a:t>
            </a:r>
          </a:p>
          <a:p>
            <a:pPr marL="723900" lvl="1" indent="-361950" algn="l">
              <a:lnSpc>
                <a:spcPts val="5999"/>
              </a:lnSpc>
              <a:buFont typeface="Arial"/>
              <a:buChar char="•"/>
            </a:pPr>
            <a:r>
              <a:rPr lang="en-US" sz="3999" u="none" strike="noStrike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Someone who made you feel important.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58535" y="2233471"/>
            <a:ext cx="4577393" cy="3707260"/>
            <a:chOff x="0" y="0"/>
            <a:chExt cx="7840412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841683" cy="6350000"/>
            </a:xfrm>
            <a:custGeom>
              <a:avLst/>
              <a:gdLst/>
              <a:ahLst/>
              <a:cxnLst/>
              <a:rect l="l" t="t" r="r" b="b"/>
              <a:pathLst>
                <a:path w="7841683" h="6350000">
                  <a:moveTo>
                    <a:pt x="7390372" y="0"/>
                  </a:moveTo>
                  <a:lnTo>
                    <a:pt x="450040" y="0"/>
                  </a:lnTo>
                  <a:cubicBezTo>
                    <a:pt x="200715" y="0"/>
                    <a:pt x="0" y="162560"/>
                    <a:pt x="0" y="364490"/>
                  </a:cubicBezTo>
                  <a:lnTo>
                    <a:pt x="0" y="5986780"/>
                  </a:lnTo>
                  <a:cubicBezTo>
                    <a:pt x="0" y="6187440"/>
                    <a:pt x="200715" y="6350000"/>
                    <a:pt x="450040" y="6350000"/>
                  </a:cubicBezTo>
                  <a:lnTo>
                    <a:pt x="7391941" y="6350000"/>
                  </a:lnTo>
                  <a:cubicBezTo>
                    <a:pt x="7639698" y="6350000"/>
                    <a:pt x="7841683" y="6187440"/>
                    <a:pt x="7841683" y="5985510"/>
                  </a:cubicBezTo>
                  <a:lnTo>
                    <a:pt x="7841683" y="364490"/>
                  </a:lnTo>
                  <a:cubicBezTo>
                    <a:pt x="7840412" y="162560"/>
                    <a:pt x="7639698" y="0"/>
                    <a:pt x="7390372" y="0"/>
                  </a:cubicBezTo>
                  <a:close/>
                </a:path>
              </a:pathLst>
            </a:custGeom>
            <a:blipFill>
              <a:blip r:embed="rId4"/>
              <a:stretch>
                <a:fillRect l="-12601" r="-1260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58535" y="6199947"/>
            <a:ext cx="4571831" cy="3702755"/>
            <a:chOff x="0" y="0"/>
            <a:chExt cx="7840412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841683" cy="6350000"/>
            </a:xfrm>
            <a:custGeom>
              <a:avLst/>
              <a:gdLst/>
              <a:ahLst/>
              <a:cxnLst/>
              <a:rect l="l" t="t" r="r" b="b"/>
              <a:pathLst>
                <a:path w="7841683" h="6350000">
                  <a:moveTo>
                    <a:pt x="7390372" y="0"/>
                  </a:moveTo>
                  <a:lnTo>
                    <a:pt x="450040" y="0"/>
                  </a:lnTo>
                  <a:cubicBezTo>
                    <a:pt x="200715" y="0"/>
                    <a:pt x="0" y="162560"/>
                    <a:pt x="0" y="364490"/>
                  </a:cubicBezTo>
                  <a:lnTo>
                    <a:pt x="0" y="5986780"/>
                  </a:lnTo>
                  <a:cubicBezTo>
                    <a:pt x="0" y="6187440"/>
                    <a:pt x="200715" y="6350000"/>
                    <a:pt x="450040" y="6350000"/>
                  </a:cubicBezTo>
                  <a:lnTo>
                    <a:pt x="7391941" y="6350000"/>
                  </a:lnTo>
                  <a:cubicBezTo>
                    <a:pt x="7639698" y="6350000"/>
                    <a:pt x="7841683" y="6187440"/>
                    <a:pt x="7841683" y="5985510"/>
                  </a:cubicBezTo>
                  <a:lnTo>
                    <a:pt x="7841683" y="364490"/>
                  </a:lnTo>
                  <a:cubicBezTo>
                    <a:pt x="7840412" y="162560"/>
                    <a:pt x="7639698" y="0"/>
                    <a:pt x="7390372" y="0"/>
                  </a:cubicBezTo>
                  <a:close/>
                </a:path>
              </a:pathLst>
            </a:custGeom>
            <a:blipFill>
              <a:blip r:embed="rId5"/>
              <a:stretch>
                <a:fillRect l="-3801" t="-9777" r="-147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0482" y="2676291"/>
            <a:ext cx="16218818" cy="2162880"/>
            <a:chOff x="0" y="0"/>
            <a:chExt cx="21625090" cy="28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25088" cy="2883840"/>
            </a:xfrm>
            <a:custGeom>
              <a:avLst/>
              <a:gdLst/>
              <a:ahLst/>
              <a:cxnLst/>
              <a:rect l="l" t="t" r="r" b="b"/>
              <a:pathLst>
                <a:path w="21625088" h="2883840">
                  <a:moveTo>
                    <a:pt x="0" y="0"/>
                  </a:moveTo>
                  <a:lnTo>
                    <a:pt x="21625088" y="0"/>
                  </a:lnTo>
                  <a:lnTo>
                    <a:pt x="21625088" y="2883840"/>
                  </a:lnTo>
                  <a:lnTo>
                    <a:pt x="0" y="2883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3320" b="-12890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100"/>
              <a:ext cx="21625090" cy="284574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6480"/>
                </a:lnSpc>
              </a:pPr>
              <a:r>
                <a:rPr lang="en-US" sz="6000" spc="-36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“Leadership is a relationship between those who aspire to lead and those who choose to follow.”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435967" y="5371645"/>
            <a:ext cx="7378458" cy="4915355"/>
          </a:xfrm>
          <a:custGeom>
            <a:avLst/>
            <a:gdLst/>
            <a:ahLst/>
            <a:cxnLst/>
            <a:rect l="l" t="t" r="r" b="b"/>
            <a:pathLst>
              <a:path w="7378458" h="4915355">
                <a:moveTo>
                  <a:pt x="0" y="0"/>
                </a:moveTo>
                <a:lnTo>
                  <a:pt x="7378458" y="0"/>
                </a:lnTo>
                <a:lnTo>
                  <a:pt x="7378458" y="4915355"/>
                </a:lnTo>
                <a:lnTo>
                  <a:pt x="0" y="49153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129841" y="5117130"/>
            <a:ext cx="1604010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959"/>
              </a:lnSpc>
              <a:spcBef>
                <a:spcPct val="0"/>
              </a:spcBef>
            </a:pPr>
            <a:r>
              <a:rPr lang="en-US" sz="3299" i="1" u="none" strike="noStrike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— James Kouzes &amp; Barry Posner, The Leadership Challenge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A2E">
                <a:alpha val="100000"/>
              </a:srgbClr>
            </a:gs>
            <a:gs pos="100000">
              <a:srgbClr val="1A2D4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277600" y="3419475"/>
            <a:ext cx="4581525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C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Lead Others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287125" y="5419725"/>
            <a:ext cx="4581525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8497B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Lead Teams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306175" y="7658100"/>
            <a:ext cx="6772275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FFC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Lead Organizations</a:t>
            </a:r>
          </a:p>
        </p:txBody>
      </p:sp>
      <p:sp>
        <p:nvSpPr>
          <p:cNvPr id="5" name="AutoShape 5"/>
          <p:cNvSpPr/>
          <p:nvPr/>
        </p:nvSpPr>
        <p:spPr>
          <a:xfrm rot="10080">
            <a:off x="11224622" y="5180209"/>
            <a:ext cx="6503384" cy="0"/>
          </a:xfrm>
          <a:prstGeom prst="line">
            <a:avLst/>
          </a:prstGeom>
          <a:ln w="9525" cap="rnd">
            <a:solidFill>
              <a:srgbClr val="FFFFFF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rot="10080">
            <a:off x="11224622" y="7286739"/>
            <a:ext cx="6503384" cy="0"/>
          </a:xfrm>
          <a:prstGeom prst="line">
            <a:avLst/>
          </a:prstGeom>
          <a:ln w="9525" cap="rnd">
            <a:solidFill>
              <a:srgbClr val="FFFFFF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1277600" y="1304925"/>
            <a:ext cx="45910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Lead Self</a:t>
            </a:r>
          </a:p>
        </p:txBody>
      </p:sp>
      <p:sp>
        <p:nvSpPr>
          <p:cNvPr id="8" name="AutoShape 8"/>
          <p:cNvSpPr/>
          <p:nvPr/>
        </p:nvSpPr>
        <p:spPr>
          <a:xfrm rot="10080">
            <a:off x="11302956" y="2857938"/>
            <a:ext cx="6503384" cy="0"/>
          </a:xfrm>
          <a:prstGeom prst="line">
            <a:avLst/>
          </a:prstGeom>
          <a:ln w="9525" cap="rnd">
            <a:solidFill>
              <a:srgbClr val="FFFFFF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3207353" y="3283067"/>
            <a:ext cx="2587314" cy="2556529"/>
            <a:chOff x="0" y="0"/>
            <a:chExt cx="3449752" cy="34087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49701" cy="3408680"/>
            </a:xfrm>
            <a:custGeom>
              <a:avLst/>
              <a:gdLst/>
              <a:ahLst/>
              <a:cxnLst/>
              <a:rect l="l" t="t" r="r" b="b"/>
              <a:pathLst>
                <a:path w="3449701" h="3408680">
                  <a:moveTo>
                    <a:pt x="0" y="1704340"/>
                  </a:moveTo>
                  <a:cubicBezTo>
                    <a:pt x="0" y="763016"/>
                    <a:pt x="772287" y="0"/>
                    <a:pt x="1724914" y="0"/>
                  </a:cubicBezTo>
                  <a:cubicBezTo>
                    <a:pt x="2677541" y="0"/>
                    <a:pt x="3449701" y="763016"/>
                    <a:pt x="3449701" y="1704340"/>
                  </a:cubicBezTo>
                  <a:cubicBezTo>
                    <a:pt x="3449701" y="2645664"/>
                    <a:pt x="2677541" y="3408680"/>
                    <a:pt x="1724914" y="3408680"/>
                  </a:cubicBezTo>
                  <a:cubicBezTo>
                    <a:pt x="772287" y="3408680"/>
                    <a:pt x="0" y="2645664"/>
                    <a:pt x="0" y="170434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92791" y="622754"/>
            <a:ext cx="7616428" cy="6783172"/>
            <a:chOff x="0" y="0"/>
            <a:chExt cx="10155238" cy="904422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155301" cy="9044178"/>
            </a:xfrm>
            <a:custGeom>
              <a:avLst/>
              <a:gdLst/>
              <a:ahLst/>
              <a:cxnLst/>
              <a:rect l="l" t="t" r="r" b="b"/>
              <a:pathLst>
                <a:path w="10155301" h="9044178">
                  <a:moveTo>
                    <a:pt x="0" y="0"/>
                  </a:moveTo>
                  <a:lnTo>
                    <a:pt x="10155301" y="0"/>
                  </a:lnTo>
                  <a:lnTo>
                    <a:pt x="10155301" y="9044178"/>
                  </a:lnTo>
                  <a:lnTo>
                    <a:pt x="0" y="90441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944898" y="351920"/>
            <a:ext cx="1851908" cy="1851908"/>
            <a:chOff x="0" y="0"/>
            <a:chExt cx="2469210" cy="2469210"/>
          </a:xfrm>
        </p:grpSpPr>
        <p:sp>
          <p:nvSpPr>
            <p:cNvPr id="14" name="Freeform 14" descr="Logo  Description automatically generated"/>
            <p:cNvSpPr/>
            <p:nvPr/>
          </p:nvSpPr>
          <p:spPr>
            <a:xfrm>
              <a:off x="0" y="0"/>
              <a:ext cx="2469261" cy="2469261"/>
            </a:xfrm>
            <a:custGeom>
              <a:avLst/>
              <a:gdLst/>
              <a:ahLst/>
              <a:cxnLst/>
              <a:rect l="l" t="t" r="r" b="b"/>
              <a:pathLst>
                <a:path w="2469261" h="2469261">
                  <a:moveTo>
                    <a:pt x="0" y="0"/>
                  </a:moveTo>
                  <a:lnTo>
                    <a:pt x="2469261" y="0"/>
                  </a:lnTo>
                  <a:lnTo>
                    <a:pt x="2469261" y="2469261"/>
                  </a:lnTo>
                  <a:lnTo>
                    <a:pt x="0" y="2469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2" b="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17011" y="1518199"/>
            <a:ext cx="1208494" cy="615486"/>
            <a:chOff x="0" y="0"/>
            <a:chExt cx="1611325" cy="8206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611376" cy="820674"/>
            </a:xfrm>
            <a:custGeom>
              <a:avLst/>
              <a:gdLst/>
              <a:ahLst/>
              <a:cxnLst/>
              <a:rect l="l" t="t" r="r" b="b"/>
              <a:pathLst>
                <a:path w="1611376" h="820674">
                  <a:moveTo>
                    <a:pt x="0" y="225425"/>
                  </a:moveTo>
                  <a:lnTo>
                    <a:pt x="1201039" y="225425"/>
                  </a:lnTo>
                  <a:lnTo>
                    <a:pt x="1201039" y="0"/>
                  </a:lnTo>
                  <a:lnTo>
                    <a:pt x="1611376" y="410337"/>
                  </a:lnTo>
                  <a:lnTo>
                    <a:pt x="1201039" y="820674"/>
                  </a:lnTo>
                  <a:lnTo>
                    <a:pt x="1201039" y="595249"/>
                  </a:lnTo>
                  <a:lnTo>
                    <a:pt x="0" y="595249"/>
                  </a:lnTo>
                  <a:close/>
                </a:path>
              </a:pathLst>
            </a:custGeom>
            <a:solidFill>
              <a:srgbClr val="FFFFFF"/>
            </a:solidFill>
            <a:ln w="42862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917011" y="3706597"/>
            <a:ext cx="1208494" cy="615486"/>
            <a:chOff x="0" y="0"/>
            <a:chExt cx="1611325" cy="82064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11376" cy="820674"/>
            </a:xfrm>
            <a:custGeom>
              <a:avLst/>
              <a:gdLst/>
              <a:ahLst/>
              <a:cxnLst/>
              <a:rect l="l" t="t" r="r" b="b"/>
              <a:pathLst>
                <a:path w="1611376" h="820674">
                  <a:moveTo>
                    <a:pt x="0" y="225425"/>
                  </a:moveTo>
                  <a:lnTo>
                    <a:pt x="1201039" y="225425"/>
                  </a:lnTo>
                  <a:lnTo>
                    <a:pt x="1201039" y="0"/>
                  </a:lnTo>
                  <a:lnTo>
                    <a:pt x="1611376" y="410337"/>
                  </a:lnTo>
                  <a:lnTo>
                    <a:pt x="1201039" y="820674"/>
                  </a:lnTo>
                  <a:lnTo>
                    <a:pt x="1201039" y="595249"/>
                  </a:lnTo>
                  <a:lnTo>
                    <a:pt x="0" y="595249"/>
                  </a:lnTo>
                  <a:close/>
                </a:path>
              </a:pathLst>
            </a:custGeom>
            <a:solidFill>
              <a:srgbClr val="C00000"/>
            </a:solidFill>
            <a:ln w="42862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917011" y="5678605"/>
            <a:ext cx="1208494" cy="615486"/>
            <a:chOff x="0" y="0"/>
            <a:chExt cx="1611325" cy="82064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11376" cy="820674"/>
            </a:xfrm>
            <a:custGeom>
              <a:avLst/>
              <a:gdLst/>
              <a:ahLst/>
              <a:cxnLst/>
              <a:rect l="l" t="t" r="r" b="b"/>
              <a:pathLst>
                <a:path w="1611376" h="820674">
                  <a:moveTo>
                    <a:pt x="0" y="225425"/>
                  </a:moveTo>
                  <a:lnTo>
                    <a:pt x="1201039" y="225425"/>
                  </a:lnTo>
                  <a:lnTo>
                    <a:pt x="1201039" y="0"/>
                  </a:lnTo>
                  <a:lnTo>
                    <a:pt x="1611376" y="410337"/>
                  </a:lnTo>
                  <a:lnTo>
                    <a:pt x="1201039" y="820674"/>
                  </a:lnTo>
                  <a:lnTo>
                    <a:pt x="1201039" y="595249"/>
                  </a:lnTo>
                  <a:lnTo>
                    <a:pt x="0" y="595249"/>
                  </a:lnTo>
                  <a:close/>
                </a:path>
              </a:pathLst>
            </a:custGeom>
            <a:solidFill>
              <a:srgbClr val="8497B0"/>
            </a:solidFill>
            <a:ln w="42862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917001" y="7874765"/>
            <a:ext cx="1208494" cy="615486"/>
            <a:chOff x="0" y="0"/>
            <a:chExt cx="1611325" cy="82064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611376" cy="820674"/>
            </a:xfrm>
            <a:custGeom>
              <a:avLst/>
              <a:gdLst/>
              <a:ahLst/>
              <a:cxnLst/>
              <a:rect l="l" t="t" r="r" b="b"/>
              <a:pathLst>
                <a:path w="1611376" h="820674">
                  <a:moveTo>
                    <a:pt x="0" y="225425"/>
                  </a:moveTo>
                  <a:lnTo>
                    <a:pt x="1201039" y="225425"/>
                  </a:lnTo>
                  <a:lnTo>
                    <a:pt x="1201039" y="0"/>
                  </a:lnTo>
                  <a:lnTo>
                    <a:pt x="1611376" y="410337"/>
                  </a:lnTo>
                  <a:lnTo>
                    <a:pt x="1201039" y="820674"/>
                  </a:lnTo>
                  <a:lnTo>
                    <a:pt x="1201039" y="595249"/>
                  </a:lnTo>
                  <a:lnTo>
                    <a:pt x="0" y="595249"/>
                  </a:lnTo>
                  <a:close/>
                </a:path>
              </a:pathLst>
            </a:custGeom>
            <a:solidFill>
              <a:srgbClr val="FFC000"/>
            </a:solidFill>
            <a:ln w="42862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-47625" y="7762875"/>
            <a:ext cx="925830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4 Leadership Practices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-209550" y="8867775"/>
            <a:ext cx="9324975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b="1" u="none" strike="noStrike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Leadership is an ongoing and dynamic reality.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819275" y="114300"/>
            <a:ext cx="14649450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20"/>
              </a:lnSpc>
              <a:spcBef>
                <a:spcPct val="0"/>
              </a:spcBef>
            </a:pPr>
            <a:r>
              <a:rPr lang="en-US" sz="1350" u="none" strike="noStrike">
                <a:solidFill>
                  <a:srgbClr val="99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Property of the Texas Department of Public Safety - Leadership Development Unit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3570</Words>
  <Application>Microsoft Office PowerPoint</Application>
  <PresentationFormat>Custom</PresentationFormat>
  <Paragraphs>465</Paragraphs>
  <Slides>51</Slides>
  <Notes>41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Times New Roman</vt:lpstr>
      <vt:lpstr>Canva Student Font</vt:lpstr>
      <vt:lpstr>Times New Roman Bold</vt:lpstr>
      <vt:lpstr>Calibri</vt:lpstr>
      <vt:lpstr>Arial</vt:lpstr>
      <vt:lpstr>Times New Roman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TSABAA_Lead from Here</dc:title>
  <dc:creator>Bailey, BreAnna</dc:creator>
  <cp:lastModifiedBy>Cutler, Zulia</cp:lastModifiedBy>
  <cp:revision>2</cp:revision>
  <dcterms:created xsi:type="dcterms:W3CDTF">2006-08-16T00:00:00Z</dcterms:created>
  <dcterms:modified xsi:type="dcterms:W3CDTF">2026-07-29T12:50:29Z</dcterms:modified>
  <dc:identifier>DAHQjGkvBgk</dc:identifier>
</cp:coreProperties>
</file>