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c6f59039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c6f59039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54a2ab94d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f54a2ab94d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54a2ab94d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54a2ab94d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4a2ab94d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4a2ab94d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f54a2ab94d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f54a2ab94d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f54a2ab94d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f54a2ab94d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f54a2ab94d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f54a2ab94d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4a2ab94d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54a2ab94d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54a2ab94d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54a2ab94d_0_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54a2ab94d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f54a2ab94d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54a2ab94d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f54a2ab94d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4a2ab94d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54a2ab94d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54a2ab94d_0_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54a2ab94d_0_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f54a2ab94d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f54a2ab94d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4a2ab94d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4a2ab94d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4a2ab94d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188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54a2ab94d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4a2ab94d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54a2ab94d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4a2ab94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4a2ab94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54a2ab94d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f54a2ab94d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4a2ab94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54a2ab94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>
            <a:spLocks noGrp="1"/>
          </p:cNvSpPr>
          <p:nvPr>
            <p:ph type="body" idx="1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>
            <a:spLocks noGrp="1"/>
          </p:cNvSpPr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8" name="Google Shape;28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9" name="Google Shape;39;p9"/>
          <p:cNvSpPr txBox="1">
            <a:spLocks noGrp="1"/>
          </p:cNvSpPr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ubTitle" idx="1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sz="24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each-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sz="4200" b="1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/>
          <p:nvPr/>
        </p:nvSpPr>
        <p:spPr>
          <a:xfrm>
            <a:off x="0" y="0"/>
            <a:ext cx="5180400" cy="342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7" name="Google Shape;57;p13"/>
          <p:cNvSpPr txBox="1">
            <a:spLocks noGrp="1"/>
          </p:cNvSpPr>
          <p:nvPr>
            <p:ph type="ctrTitle"/>
          </p:nvPr>
        </p:nvSpPr>
        <p:spPr>
          <a:xfrm>
            <a:off x="311700" y="1123875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latin typeface="Spectral SemiBold"/>
                <a:ea typeface="Spectral SemiBold"/>
                <a:cs typeface="Spectral SemiBold"/>
                <a:sym typeface="Spectral SemiBold"/>
              </a:rPr>
              <a:t>Sleight of </a:t>
            </a:r>
            <a:r>
              <a:rPr lang="en" b="0">
                <a:solidFill>
                  <a:schemeClr val="accent6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Speech</a:t>
            </a:r>
            <a:endParaRPr b="0">
              <a:solidFill>
                <a:schemeClr val="accent6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>
            <a:off x="285575" y="3906075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0"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Rudy Reynoso</a:t>
            </a:r>
            <a:endParaRPr sz="3100" b="0"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311700" y="2571750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latin typeface="Spectral"/>
                <a:ea typeface="Spectral"/>
                <a:cs typeface="Spectral"/>
                <a:sym typeface="Spectral"/>
              </a:rPr>
              <a:t>Secrets for Effective Communication</a:t>
            </a:r>
            <a:endParaRPr b="0">
              <a:latin typeface="Spectral"/>
              <a:ea typeface="Spectral"/>
              <a:cs typeface="Spectral"/>
              <a:sym typeface="Spectr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2" title="1 (2)-topaz-low resolution-6x-faceai.png"/>
          <p:cNvPicPr preferRelativeResize="0"/>
          <p:nvPr/>
        </p:nvPicPr>
        <p:blipFill rotWithShape="1">
          <a:blip r:embed="rId3">
            <a:alphaModFix/>
          </a:blip>
          <a:srcRect l="1283"/>
          <a:stretch/>
        </p:blipFill>
        <p:spPr>
          <a:xfrm>
            <a:off x="125" y="0"/>
            <a:ext cx="9143997" cy="5210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3" title="audience-applauding-at-an-event-2026-03-09-22-33-11-utc.jpg"/>
          <p:cNvPicPr preferRelativeResize="0"/>
          <p:nvPr/>
        </p:nvPicPr>
        <p:blipFill rotWithShape="1">
          <a:blip r:embed="rId3">
            <a:alphaModFix/>
          </a:blip>
          <a:srcRect t="4425" b="11122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/>
          <p:nvPr/>
        </p:nvSpPr>
        <p:spPr>
          <a:xfrm>
            <a:off x="-75" y="0"/>
            <a:ext cx="9144000" cy="70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31" name="Google Shape;131;p24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Secret Technique #3</a:t>
            </a:r>
            <a:endParaRPr sz="3900" b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The Vocal </a:t>
            </a:r>
            <a:r>
              <a:rPr lang="en" sz="3900" b="0">
                <a:solidFill>
                  <a:schemeClr val="accent6"/>
                </a:solidFill>
                <a:latin typeface="Spectral"/>
                <a:ea typeface="Spectral"/>
                <a:cs typeface="Spectral"/>
                <a:sym typeface="Spectral"/>
              </a:rPr>
              <a:t>Mirror</a:t>
            </a:r>
            <a:endParaRPr sz="3900" b="0">
              <a:solidFill>
                <a:schemeClr val="accent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32" name="Google Shape;132;p24" title="woman-admiring-herself-in-mirror-at-home-2026-01-06-00-50-08-utc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2585" y="1385700"/>
            <a:ext cx="5398830" cy="359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subTitle" idx="4294967295"/>
          </p:nvPr>
        </p:nvSpPr>
        <p:spPr>
          <a:xfrm>
            <a:off x="257000" y="111150"/>
            <a:ext cx="3273300" cy="7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300">
                <a:solidFill>
                  <a:schemeClr val="accen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The Give N Go</a:t>
            </a:r>
            <a:endParaRPr sz="3300" b="0">
              <a:solidFill>
                <a:schemeClr val="accen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</p:txBody>
      </p:sp>
      <p:pic>
        <p:nvPicPr>
          <p:cNvPr id="138" name="Google Shape;138;p25" title="000088530025 copy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5849" y="1296524"/>
            <a:ext cx="2160700" cy="3258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5" title="200K on YouTube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7002" y="845600"/>
            <a:ext cx="3329473" cy="416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5" title="550173706_1144621254257206_1034626549933885225_n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4200" y="845600"/>
            <a:ext cx="3043925" cy="2028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5" title="000088520005 copy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54200" y="2970325"/>
            <a:ext cx="3043927" cy="2018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6"/>
          <p:cNvSpPr/>
          <p:nvPr/>
        </p:nvSpPr>
        <p:spPr>
          <a:xfrm>
            <a:off x="2262300" y="262054"/>
            <a:ext cx="4619400" cy="4619400"/>
          </a:xfrm>
          <a:prstGeom prst="ellipse">
            <a:avLst/>
          </a:prstGeom>
          <a:solidFill>
            <a:schemeClr val="accent6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title"/>
          </p:nvPr>
        </p:nvSpPr>
        <p:spPr>
          <a:xfrm>
            <a:off x="34350" y="2005950"/>
            <a:ext cx="9075300" cy="113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50" b="0"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The Most Powerful </a:t>
            </a:r>
            <a:endParaRPr sz="3150" b="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50" b="0"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Secret Technique </a:t>
            </a:r>
            <a:endParaRPr sz="6900" b="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7"/>
          <p:cNvSpPr/>
          <p:nvPr/>
        </p:nvSpPr>
        <p:spPr>
          <a:xfrm>
            <a:off x="-75" y="0"/>
            <a:ext cx="9144000" cy="70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53" name="Google Shape;153;p27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Secret Technique #4</a:t>
            </a:r>
            <a:endParaRPr sz="3900" b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The Power of the </a:t>
            </a:r>
            <a:r>
              <a:rPr lang="en" sz="3900" b="0">
                <a:solidFill>
                  <a:schemeClr val="accent6"/>
                </a:solidFill>
                <a:latin typeface="Spectral"/>
                <a:ea typeface="Spectral"/>
                <a:cs typeface="Spectral"/>
                <a:sym typeface="Spectral"/>
              </a:rPr>
              <a:t>Pause</a:t>
            </a:r>
            <a:endParaRPr sz="3900" b="0">
              <a:solidFill>
                <a:schemeClr val="accent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54" name="Google Shape;154;p27" title="RoundTable Stills (2)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02667" y="1474622"/>
            <a:ext cx="6138665" cy="345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8"/>
          <p:cNvSpPr txBox="1">
            <a:spLocks noGrp="1"/>
          </p:cNvSpPr>
          <p:nvPr>
            <p:ph type="subTitle" idx="1"/>
          </p:nvPr>
        </p:nvSpPr>
        <p:spPr>
          <a:xfrm>
            <a:off x="311700" y="3762950"/>
            <a:ext cx="8520600" cy="111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  <a:latin typeface="Spectral"/>
                <a:ea typeface="Spectral"/>
                <a:cs typeface="Spectral"/>
                <a:sym typeface="Spectral"/>
              </a:rPr>
              <a:t>The Sleight of Speech Book</a:t>
            </a:r>
            <a:endParaRPr sz="2800">
              <a:solidFill>
                <a:srgbClr val="FFFFFF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0">
                <a:latin typeface="Spectral"/>
                <a:ea typeface="Spectral"/>
                <a:cs typeface="Spectral"/>
                <a:sym typeface="Spectral"/>
              </a:rPr>
              <a:t>Google Reviews and Free Chapters</a:t>
            </a:r>
            <a:endParaRPr sz="2800" b="0"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60" name="Google Shape;160;p28" title="website qr cod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1175" y="461375"/>
            <a:ext cx="2661649" cy="266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/>
          <p:nvPr/>
        </p:nvSpPr>
        <p:spPr>
          <a:xfrm>
            <a:off x="-75" y="0"/>
            <a:ext cx="9144000" cy="70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66" name="Google Shape;166;p29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Secret Technique #5</a:t>
            </a:r>
            <a:endParaRPr sz="3900" b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The </a:t>
            </a:r>
            <a:r>
              <a:rPr lang="en" sz="3900" b="0">
                <a:solidFill>
                  <a:schemeClr val="accent6"/>
                </a:solidFill>
                <a:latin typeface="Spectral"/>
                <a:ea typeface="Spectral"/>
                <a:cs typeface="Spectral"/>
                <a:sym typeface="Spectral"/>
              </a:rPr>
              <a:t>Name</a:t>
            </a: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 Game</a:t>
            </a:r>
            <a:endParaRPr sz="3900" b="0">
              <a:solidFill>
                <a:schemeClr val="accent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67" name="Google Shape;167;p29" title="people-enjoying-a-corporate-gathering-with-beverag-2026-03-18-10-47-50-utc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2575" y="1371589"/>
            <a:ext cx="5398851" cy="3598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/>
          <p:nvPr/>
        </p:nvSpPr>
        <p:spPr>
          <a:xfrm>
            <a:off x="-29950" y="4429275"/>
            <a:ext cx="9174000" cy="5265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73" name="Google Shape;173;p30"/>
          <p:cNvSpPr txBox="1">
            <a:spLocks noGrp="1"/>
          </p:cNvSpPr>
          <p:nvPr>
            <p:ph type="ctrTitle" idx="4294967295"/>
          </p:nvPr>
        </p:nvSpPr>
        <p:spPr>
          <a:xfrm>
            <a:off x="0" y="4313700"/>
            <a:ext cx="91440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>
                <a:latin typeface="Spectral"/>
                <a:ea typeface="Spectral"/>
                <a:cs typeface="Spectral"/>
                <a:sym typeface="Spectral"/>
              </a:rPr>
              <a:t>1% and one small thing</a:t>
            </a:r>
            <a:endParaRPr sz="3500" b="0"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74" name="Google Shape;174;p30" title="man-drawn-in-white-chalk-walks-up-the-wooden-steps-2026-03-24-12-58-38-utc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9576" y="552100"/>
            <a:ext cx="4324849" cy="364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/>
          <p:nvPr/>
        </p:nvSpPr>
        <p:spPr>
          <a:xfrm>
            <a:off x="9725" y="1598725"/>
            <a:ext cx="9144000" cy="35892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4294967295"/>
          </p:nvPr>
        </p:nvSpPr>
        <p:spPr>
          <a:xfrm>
            <a:off x="311700" y="1922700"/>
            <a:ext cx="8520600" cy="31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Spectral Medium"/>
              <a:buAutoNum type="arabicPeriod"/>
            </a:pP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Start a sentence quickly, then </a:t>
            </a:r>
            <a:r>
              <a:rPr lang="en" sz="2300" b="1" u="sng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slow it down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 at the end.</a:t>
            </a:r>
            <a:endParaRPr sz="2300">
              <a:solidFill>
                <a:srgbClr val="000000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pectral Medium"/>
              <a:buAutoNum type="arabicPeriod"/>
            </a:pPr>
            <a:r>
              <a:rPr lang="en" sz="2300" b="1" i="1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PAUSE 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halfway through a sentence with your </a:t>
            </a:r>
            <a:r>
              <a:rPr lang="en" sz="2300" i="1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hand held in the air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, lower it, and finish the sentence.</a:t>
            </a:r>
            <a:endParaRPr sz="2300">
              <a:solidFill>
                <a:srgbClr val="000000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pectral Medium"/>
              <a:buAutoNum type="arabicPeriod"/>
            </a:pP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Meet </a:t>
            </a:r>
            <a:r>
              <a:rPr lang="en" sz="2300" u="sng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someone new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 and repeat their name </a:t>
            </a:r>
            <a:r>
              <a:rPr lang="en" sz="2300" b="1" i="1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three times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 to lock it in.</a:t>
            </a:r>
            <a:endParaRPr sz="2300">
              <a:solidFill>
                <a:srgbClr val="000000"/>
              </a:solidFill>
              <a:latin typeface="Spectral Medium"/>
              <a:ea typeface="Spectral Medium"/>
              <a:cs typeface="Spectral Medium"/>
              <a:sym typeface="Spectral Medium"/>
            </a:endParaRPr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Spectral Medium"/>
              <a:buAutoNum type="arabicPeriod"/>
            </a:pPr>
            <a:r>
              <a:rPr lang="en" sz="2300" b="1" i="1" u="sng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(BONUS)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 Mirror someone in your next conversation by using the </a:t>
            </a:r>
            <a:r>
              <a:rPr lang="en" sz="2300" i="1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last word</a:t>
            </a:r>
            <a:r>
              <a:rPr lang="en" sz="2300">
                <a:solidFill>
                  <a:srgbClr val="000000"/>
                </a:solidFill>
                <a:latin typeface="Spectral Medium"/>
                <a:ea typeface="Spectral Medium"/>
                <a:cs typeface="Spectral Medium"/>
                <a:sym typeface="Spectral Medium"/>
              </a:rPr>
              <a:t> they said as a </a:t>
            </a:r>
            <a:r>
              <a:rPr lang="en" sz="2300" b="1" i="1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question.</a:t>
            </a:r>
            <a:endParaRPr sz="5000" b="1" i="1">
              <a:solidFill>
                <a:srgbClr val="000000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181" name="Google Shape;181;p31"/>
          <p:cNvSpPr txBox="1">
            <a:spLocks noGrp="1"/>
          </p:cNvSpPr>
          <p:nvPr>
            <p:ph type="title" idx="4294967295"/>
          </p:nvPr>
        </p:nvSpPr>
        <p:spPr>
          <a:xfrm>
            <a:off x="311700" y="258025"/>
            <a:ext cx="8446800" cy="119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100" b="0">
                <a:latin typeface="Playfair Display Medium"/>
                <a:ea typeface="Playfair Display Medium"/>
                <a:cs typeface="Playfair Display Medium"/>
                <a:sym typeface="Playfair Display Medium"/>
              </a:rPr>
              <a:t>Missions</a:t>
            </a:r>
            <a:endParaRPr sz="6100" b="0">
              <a:latin typeface="Playfair Display Medium"/>
              <a:ea typeface="Playfair Display Medium"/>
              <a:cs typeface="Playfair Display Medium"/>
              <a:sym typeface="Playfair Display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subTitle" idx="4294967295"/>
          </p:nvPr>
        </p:nvSpPr>
        <p:spPr>
          <a:xfrm>
            <a:off x="160125" y="111150"/>
            <a:ext cx="3370200" cy="7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3300" b="0">
                <a:solidFill>
                  <a:schemeClr val="accent1"/>
                </a:solidFill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Rudy Reynoso</a:t>
            </a:r>
            <a:endParaRPr sz="3300" b="0">
              <a:solidFill>
                <a:schemeClr val="accent1"/>
              </a:solidFill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</p:txBody>
      </p:sp>
      <p:pic>
        <p:nvPicPr>
          <p:cNvPr id="65" name="Google Shape;65;p14" title="Company Logos 2026.png"/>
          <p:cNvPicPr preferRelativeResize="0"/>
          <p:nvPr/>
        </p:nvPicPr>
        <p:blipFill rotWithShape="1">
          <a:blip r:embed="rId3">
            <a:alphaModFix/>
          </a:blip>
          <a:srcRect l="14363" r="15506"/>
          <a:stretch/>
        </p:blipFill>
        <p:spPr>
          <a:xfrm>
            <a:off x="257000" y="845600"/>
            <a:ext cx="5186749" cy="416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 title="UNT TEDx Wingpan (20).jpg"/>
          <p:cNvPicPr preferRelativeResize="0"/>
          <p:nvPr/>
        </p:nvPicPr>
        <p:blipFill rotWithShape="1">
          <a:blip r:embed="rId4">
            <a:alphaModFix/>
          </a:blip>
          <a:srcRect l="17550" r="31134"/>
          <a:stretch/>
        </p:blipFill>
        <p:spPr>
          <a:xfrm>
            <a:off x="7204950" y="845600"/>
            <a:ext cx="1721600" cy="216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IMG_121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8101" y="845600"/>
            <a:ext cx="1622991" cy="216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696901679_10162989681117644_6429313675234064266_n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35803" y="3066875"/>
            <a:ext cx="1090748" cy="1939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 title="IMG_E1954.JPG"/>
          <p:cNvPicPr preferRelativeResize="0"/>
          <p:nvPr/>
        </p:nvPicPr>
        <p:blipFill rotWithShape="1">
          <a:blip r:embed="rId7">
            <a:alphaModFix/>
          </a:blip>
          <a:srcRect l="12694"/>
          <a:stretch/>
        </p:blipFill>
        <p:spPr>
          <a:xfrm>
            <a:off x="5528100" y="3066875"/>
            <a:ext cx="2257224" cy="193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C232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87" name="Google Shape;187;p32"/>
          <p:cNvSpPr txBox="1">
            <a:spLocks noGrp="1"/>
          </p:cNvSpPr>
          <p:nvPr>
            <p:ph type="ctrTitle"/>
          </p:nvPr>
        </p:nvSpPr>
        <p:spPr>
          <a:xfrm>
            <a:off x="311700" y="1424300"/>
            <a:ext cx="8520600" cy="10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900" b="0">
                <a:latin typeface="Spectral SemiBold"/>
                <a:ea typeface="Spectral SemiBold"/>
                <a:cs typeface="Spectral SemiBold"/>
                <a:sym typeface="Spectral SemiBold"/>
              </a:rPr>
              <a:t>Sleight of Speech</a:t>
            </a:r>
            <a:endParaRPr sz="5900" b="0"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188" name="Google Shape;188;p32"/>
          <p:cNvSpPr txBox="1">
            <a:spLocks noGrp="1"/>
          </p:cNvSpPr>
          <p:nvPr>
            <p:ph type="subTitle" idx="1"/>
          </p:nvPr>
        </p:nvSpPr>
        <p:spPr>
          <a:xfrm>
            <a:off x="285575" y="2600275"/>
            <a:ext cx="8520600" cy="70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 b="0">
                <a:latin typeface="Playfair Display"/>
                <a:ea typeface="Playfair Display"/>
                <a:cs typeface="Playfair Display"/>
                <a:sym typeface="Playfair Display"/>
              </a:rPr>
              <a:t>Rudy Reynoso</a:t>
            </a:r>
            <a:endParaRPr sz="3100" b="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9" name="Google Shape;189;p32"/>
          <p:cNvSpPr txBox="1">
            <a:spLocks noGrp="1"/>
          </p:cNvSpPr>
          <p:nvPr>
            <p:ph type="ctrTitle"/>
          </p:nvPr>
        </p:nvSpPr>
        <p:spPr>
          <a:xfrm>
            <a:off x="311700" y="3729800"/>
            <a:ext cx="8520600" cy="10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0">
                <a:latin typeface="Spectral SemiBold"/>
                <a:ea typeface="Spectral SemiBold"/>
                <a:cs typeface="Spectral SemiBold"/>
                <a:sym typeface="Spectral SemiBold"/>
              </a:rPr>
              <a:t>www.SleightofSpeech.com</a:t>
            </a:r>
            <a:endParaRPr sz="1800" b="0"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5" title="business-team-standing-having-informal-meeting-in-2026-01-05-23-01-00-utc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-31349"/>
            <a:ext cx="9143997" cy="60945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Latino Student Body President.jpg"/>
          <p:cNvPicPr preferRelativeResize="0"/>
          <p:nvPr/>
        </p:nvPicPr>
        <p:blipFill rotWithShape="1">
          <a:blip r:embed="rId3">
            <a:alphaModFix/>
          </a:blip>
          <a:srcRect t="14015"/>
          <a:stretch/>
        </p:blipFill>
        <p:spPr>
          <a:xfrm>
            <a:off x="0" y="-100500"/>
            <a:ext cx="9144003" cy="524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/>
          <p:nvPr/>
        </p:nvSpPr>
        <p:spPr>
          <a:xfrm>
            <a:off x="9725" y="2068275"/>
            <a:ext cx="9144000" cy="31197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85" name="Google Shape;85;p17"/>
          <p:cNvSpPr txBox="1">
            <a:spLocks noGrp="1"/>
          </p:cNvSpPr>
          <p:nvPr>
            <p:ph type="subTitle" idx="4294967295"/>
          </p:nvPr>
        </p:nvSpPr>
        <p:spPr>
          <a:xfrm>
            <a:off x="311700" y="2405175"/>
            <a:ext cx="8520600" cy="262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69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Spectral SemiBold"/>
              <a:buAutoNum type="arabicPeriod"/>
            </a:pPr>
            <a:r>
              <a:rPr lang="en" sz="3800" b="0">
                <a:solidFill>
                  <a:srgbClr val="000000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This is </a:t>
            </a:r>
            <a:r>
              <a:rPr lang="en" sz="3800" b="0">
                <a:solidFill>
                  <a:schemeClr val="lt1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learnable</a:t>
            </a:r>
            <a:endParaRPr sz="3800" b="0">
              <a:solidFill>
                <a:schemeClr val="lt1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  <a:p>
            <a:pPr marL="457200" lvl="0" indent="-469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Spectral SemiBold"/>
              <a:buAutoNum type="arabicPeriod"/>
            </a:pPr>
            <a:r>
              <a:rPr lang="en" sz="3800" b="0" i="1">
                <a:solidFill>
                  <a:schemeClr val="lt1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YOU</a:t>
            </a:r>
            <a:r>
              <a:rPr lang="en" sz="3800" b="0">
                <a:solidFill>
                  <a:srgbClr val="000000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 can learn it</a:t>
            </a:r>
            <a:endParaRPr sz="3800" b="0">
              <a:solidFill>
                <a:srgbClr val="000000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  <a:p>
            <a:pPr marL="457200" lvl="0" indent="-469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Spectral SemiBold"/>
              <a:buAutoNum type="arabicPeriod"/>
            </a:pPr>
            <a:r>
              <a:rPr lang="en" sz="3800" b="0">
                <a:solidFill>
                  <a:srgbClr val="000000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You’ll learn something new </a:t>
            </a:r>
            <a:r>
              <a:rPr lang="en" sz="3800" b="0" u="sng">
                <a:solidFill>
                  <a:schemeClr val="lt1"/>
                </a:solidFill>
                <a:latin typeface="Spectral SemiBold"/>
                <a:ea typeface="Spectral SemiBold"/>
                <a:cs typeface="Spectral SemiBold"/>
                <a:sym typeface="Spectral SemiBold"/>
              </a:rPr>
              <a:t>TODAY</a:t>
            </a:r>
            <a:endParaRPr sz="2800" b="0">
              <a:solidFill>
                <a:schemeClr val="lt1"/>
              </a:solidFill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86" name="Google Shape;86;p17"/>
          <p:cNvSpPr txBox="1">
            <a:spLocks noGrp="1"/>
          </p:cNvSpPr>
          <p:nvPr>
            <p:ph type="title" idx="4294967295"/>
          </p:nvPr>
        </p:nvSpPr>
        <p:spPr>
          <a:xfrm>
            <a:off x="311700" y="786750"/>
            <a:ext cx="8446800" cy="14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100" b="0">
                <a:latin typeface="Playfair Display SemiBold"/>
                <a:ea typeface="Playfair Display SemiBold"/>
                <a:cs typeface="Playfair Display SemiBold"/>
                <a:sym typeface="Playfair Display SemiBold"/>
              </a:rPr>
              <a:t>3 Truths</a:t>
            </a:r>
            <a:endParaRPr sz="6100" b="0">
              <a:latin typeface="Playfair Display SemiBold"/>
              <a:ea typeface="Playfair Display SemiBold"/>
              <a:cs typeface="Playfair Display SemiBold"/>
              <a:sym typeface="Playfair Display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8" title="woman-speaking-into-microphone-in-home-studio-2026-03-25-05-52-16-utc.JPG"/>
          <p:cNvPicPr preferRelativeResize="0"/>
          <p:nvPr/>
        </p:nvPicPr>
        <p:blipFill rotWithShape="1">
          <a:blip r:embed="rId3">
            <a:alphaModFix/>
          </a:blip>
          <a:srcRect l="16595" r="24160"/>
          <a:stretch/>
        </p:blipFill>
        <p:spPr>
          <a:xfrm>
            <a:off x="4572000" y="25"/>
            <a:ext cx="4572001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8" title="smiling-black-girl-in-amazing-winter-outfit-and-a-2026-03-15-23-35-01-utc.jpg"/>
          <p:cNvPicPr preferRelativeResize="0"/>
          <p:nvPr/>
        </p:nvPicPr>
        <p:blipFill rotWithShape="1">
          <a:blip r:embed="rId4">
            <a:alphaModFix/>
          </a:blip>
          <a:srcRect l="15903" r="24199"/>
          <a:stretch/>
        </p:blipFill>
        <p:spPr>
          <a:xfrm>
            <a:off x="-49375" y="25"/>
            <a:ext cx="46224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/>
          <p:nvPr/>
        </p:nvSpPr>
        <p:spPr>
          <a:xfrm>
            <a:off x="-29950" y="4429275"/>
            <a:ext cx="9174000" cy="526500"/>
          </a:xfrm>
          <a:prstGeom prst="rect">
            <a:avLst/>
          </a:prstGeom>
          <a:solidFill>
            <a:schemeClr val="accent6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4" name="Google Shape;94;p18"/>
          <p:cNvSpPr/>
          <p:nvPr/>
        </p:nvSpPr>
        <p:spPr>
          <a:xfrm>
            <a:off x="4542150" y="0"/>
            <a:ext cx="597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95" name="Google Shape;95;p18"/>
          <p:cNvSpPr txBox="1">
            <a:spLocks noGrp="1"/>
          </p:cNvSpPr>
          <p:nvPr>
            <p:ph type="ctrTitle" idx="4294967295"/>
          </p:nvPr>
        </p:nvSpPr>
        <p:spPr>
          <a:xfrm>
            <a:off x="-49375" y="4313700"/>
            <a:ext cx="46224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>
                <a:latin typeface="Spectral SemiBold"/>
                <a:ea typeface="Spectral SemiBold"/>
                <a:cs typeface="Spectral SemiBold"/>
                <a:sym typeface="Spectral SemiBold"/>
              </a:rPr>
              <a:t>Visual</a:t>
            </a:r>
            <a:endParaRPr sz="3500" b="0"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ctrTitle" idx="4294967295"/>
          </p:nvPr>
        </p:nvSpPr>
        <p:spPr>
          <a:xfrm>
            <a:off x="4572000" y="4313700"/>
            <a:ext cx="4572000" cy="8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0">
                <a:latin typeface="Spectral SemiBold"/>
                <a:ea typeface="Spectral SemiBold"/>
                <a:cs typeface="Spectral SemiBold"/>
                <a:sym typeface="Spectral SemiBold"/>
              </a:rPr>
              <a:t>Vocal</a:t>
            </a:r>
            <a:endParaRPr sz="3500" b="0">
              <a:latin typeface="Spectral SemiBold"/>
              <a:ea typeface="Spectral SemiBold"/>
              <a:cs typeface="Spectral SemiBold"/>
              <a:sym typeface="Spectral SemiBo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/>
          <p:nvPr/>
        </p:nvSpPr>
        <p:spPr>
          <a:xfrm>
            <a:off x="-75" y="0"/>
            <a:ext cx="9144000" cy="70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2" name="Google Shape;102;p19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Secret Technique #1</a:t>
            </a:r>
            <a:endParaRPr sz="3900" b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Vocal </a:t>
            </a:r>
            <a:r>
              <a:rPr lang="en" sz="3900" b="0">
                <a:solidFill>
                  <a:schemeClr val="accent6"/>
                </a:solidFill>
                <a:latin typeface="Spectral"/>
                <a:ea typeface="Spectral"/>
                <a:cs typeface="Spectral"/>
                <a:sym typeface="Spectral"/>
              </a:rPr>
              <a:t>Warm Ups</a:t>
            </a: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 &amp; Breath</a:t>
            </a:r>
            <a:endParaRPr sz="3900" b="0">
              <a:solidFill>
                <a:schemeClr val="accent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03" name="Google Shape;103;p19" title="vlcsnap-2026-07-17-03h41m50s48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2667" y="1474622"/>
            <a:ext cx="6138666" cy="345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-75" y="0"/>
            <a:ext cx="9144000" cy="708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109" name="Google Shape;109;p20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85206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latin typeface="Spectral"/>
                <a:ea typeface="Spectral"/>
                <a:cs typeface="Spectral"/>
                <a:sym typeface="Spectral"/>
              </a:rPr>
              <a:t>Secret Technique #2</a:t>
            </a:r>
            <a:endParaRPr sz="3900" b="0"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 b="0">
                <a:solidFill>
                  <a:srgbClr val="000000"/>
                </a:solidFill>
                <a:latin typeface="Spectral"/>
                <a:ea typeface="Spectral"/>
                <a:cs typeface="Spectral"/>
                <a:sym typeface="Spectral"/>
              </a:rPr>
              <a:t>Your Voice is a </a:t>
            </a:r>
            <a:r>
              <a:rPr lang="en" sz="3900" b="0">
                <a:solidFill>
                  <a:schemeClr val="accent6"/>
                </a:solidFill>
                <a:latin typeface="Spectral"/>
                <a:ea typeface="Spectral"/>
                <a:cs typeface="Spectral"/>
                <a:sym typeface="Spectral"/>
              </a:rPr>
              <a:t>Piano</a:t>
            </a:r>
            <a:endParaRPr sz="3900" b="0">
              <a:solidFill>
                <a:schemeClr val="accent6"/>
              </a:solidFill>
              <a:latin typeface="Spectral"/>
              <a:ea typeface="Spectral"/>
              <a:cs typeface="Spectral"/>
              <a:sym typeface="Spectral"/>
            </a:endParaRPr>
          </a:p>
        </p:txBody>
      </p:sp>
      <p:pic>
        <p:nvPicPr>
          <p:cNvPr id="110" name="Google Shape;110;p20" title="piano-keys-close-up-musical-instrument-2026-03-24-04-04-09-utc.jpg"/>
          <p:cNvPicPr preferRelativeResize="0"/>
          <p:nvPr/>
        </p:nvPicPr>
        <p:blipFill rotWithShape="1">
          <a:blip r:embed="rId3">
            <a:alphaModFix/>
          </a:blip>
          <a:srcRect t="3941" b="11663"/>
          <a:stretch/>
        </p:blipFill>
        <p:spPr>
          <a:xfrm>
            <a:off x="1484937" y="1416550"/>
            <a:ext cx="6174126" cy="3472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1" title="p052313ps-0450.jpg"/>
          <p:cNvPicPr preferRelativeResize="0"/>
          <p:nvPr/>
        </p:nvPicPr>
        <p:blipFill rotWithShape="1">
          <a:blip r:embed="rId3">
            <a:alphaModFix/>
          </a:blip>
          <a:srcRect t="11528" b="-16328"/>
          <a:stretch/>
        </p:blipFill>
        <p:spPr>
          <a:xfrm>
            <a:off x="0" y="0"/>
            <a:ext cx="9144000" cy="6093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On-screen Show (16:9)</PresentationFormat>
  <Paragraphs>34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Amatic SC</vt:lpstr>
      <vt:lpstr>Arial</vt:lpstr>
      <vt:lpstr>Playfair Display</vt:lpstr>
      <vt:lpstr>Playfair Display Medium</vt:lpstr>
      <vt:lpstr>Playfair Display SemiBold</vt:lpstr>
      <vt:lpstr>Source Code Pro</vt:lpstr>
      <vt:lpstr>Spectral</vt:lpstr>
      <vt:lpstr>Spectral Medium</vt:lpstr>
      <vt:lpstr>Spectral SemiBold</vt:lpstr>
      <vt:lpstr>Beach Day</vt:lpstr>
      <vt:lpstr>Sleight of Speech</vt:lpstr>
      <vt:lpstr>PowerPoint Presentation</vt:lpstr>
      <vt:lpstr>PowerPoint Presentation</vt:lpstr>
      <vt:lpstr>PowerPoint Presentation</vt:lpstr>
      <vt:lpstr>3 Truths</vt:lpstr>
      <vt:lpstr>Visual</vt:lpstr>
      <vt:lpstr>Secret Technique #1 Vocal Warm Ups &amp; Breath</vt:lpstr>
      <vt:lpstr>Secret Technique #2 Your Voice is a Piano</vt:lpstr>
      <vt:lpstr>PowerPoint Presentation</vt:lpstr>
      <vt:lpstr>PowerPoint Presentation</vt:lpstr>
      <vt:lpstr>PowerPoint Presentation</vt:lpstr>
      <vt:lpstr>Secret Technique #3 The Vocal Mirror</vt:lpstr>
      <vt:lpstr>PowerPoint Presentation</vt:lpstr>
      <vt:lpstr>The Most Powerful  Secret Technique </vt:lpstr>
      <vt:lpstr>Secret Technique #4 The Power of the Pause</vt:lpstr>
      <vt:lpstr>PowerPoint Presentation</vt:lpstr>
      <vt:lpstr>Secret Technique #5 The Name Game</vt:lpstr>
      <vt:lpstr>1% and one small thing</vt:lpstr>
      <vt:lpstr>Missions</vt:lpstr>
      <vt:lpstr>Sleight of Speech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Cutler, Zulia</dc:creator>
  <cp:lastModifiedBy>Cutler, Zulia</cp:lastModifiedBy>
  <cp:revision>1</cp:revision>
  <dcterms:modified xsi:type="dcterms:W3CDTF">2026-07-17T13:59:08Z</dcterms:modified>
</cp:coreProperties>
</file>