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257" r:id="rId3"/>
    <p:sldId id="259" r:id="rId4"/>
    <p:sldId id="260" r:id="rId5"/>
    <p:sldId id="261" r:id="rId6"/>
    <p:sldId id="275" r:id="rId7"/>
    <p:sldId id="266" r:id="rId8"/>
    <p:sldId id="277" r:id="rId9"/>
    <p:sldId id="273" r:id="rId10"/>
    <p:sldId id="262" r:id="rId11"/>
    <p:sldId id="263" r:id="rId12"/>
    <p:sldId id="264" r:id="rId13"/>
    <p:sldId id="265" r:id="rId14"/>
    <p:sldId id="276" r:id="rId15"/>
    <p:sldId id="268" r:id="rId16"/>
    <p:sldId id="269" r:id="rId17"/>
    <p:sldId id="293" r:id="rId18"/>
    <p:sldId id="294" r:id="rId19"/>
    <p:sldId id="295" r:id="rId20"/>
    <p:sldId id="296" r:id="rId21"/>
    <p:sldId id="297" r:id="rId22"/>
    <p:sldId id="298" r:id="rId23"/>
    <p:sldId id="284" r:id="rId24"/>
    <p:sldId id="285" r:id="rId25"/>
    <p:sldId id="270" r:id="rId26"/>
    <p:sldId id="271" r:id="rId27"/>
    <p:sldId id="272" r:id="rId28"/>
    <p:sldId id="292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2D54"/>
    <a:srgbClr val="C7A03F"/>
    <a:srgbClr val="F8F8F8"/>
    <a:srgbClr val="000304"/>
    <a:srgbClr val="060608"/>
    <a:srgbClr val="6464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764C789-BB23-B6B8-3B59-A899159FDC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1CE8F2-8337-8758-EEF0-51B785DBDC0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983ECC-7ED3-4E20-BB03-009FA432CEFB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938D34-1138-2FF2-DC65-9E97572B3F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DF158A-1060-AD62-5488-2D3C3F2B700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B19C8-11B3-4FC2-A1DD-4B134EADC0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4007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DBD970-570F-4F66-9EAB-B8112CFCA761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BF0E7D-037B-4DBD-A09D-8A0F7E81F9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420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BF0E7D-037B-4DBD-A09D-8A0F7E81F96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3301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BF0E7D-037B-4DBD-A09D-8A0F7E81F96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2319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BF0E7D-037B-4DBD-A09D-8A0F7E81F96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1309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BF0E7D-037B-4DBD-A09D-8A0F7E81F96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0536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BF0E7D-037B-4DBD-A09D-8A0F7E81F96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4713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BF0E7D-037B-4DBD-A09D-8A0F7E81F96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2817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BF0E7D-037B-4DBD-A09D-8A0F7E81F96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6022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BF0E7D-037B-4DBD-A09D-8A0F7E81F96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4228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BF0E7D-037B-4DBD-A09D-8A0F7E81F96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7114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BF0E7D-037B-4DBD-A09D-8A0F7E81F96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9260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BF0E7D-037B-4DBD-A09D-8A0F7E81F96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6083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BF0E7D-037B-4DBD-A09D-8A0F7E81F96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4066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BF0E7D-037B-4DBD-A09D-8A0F7E81F96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6497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BF0E7D-037B-4DBD-A09D-8A0F7E81F96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5958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BF0E7D-037B-4DBD-A09D-8A0F7E81F96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5443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BF0E7D-037B-4DBD-A09D-8A0F7E81F96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2813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BF0E7D-037B-4DBD-A09D-8A0F7E81F96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7115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BF0E7D-037B-4DBD-A09D-8A0F7E81F96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767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DB9F7-7D01-87CE-8965-5365F6D5A2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C7960A-293C-2DEF-8DF3-68F8E486B5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6A06E3-43EA-A2C8-27BC-F661A0539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E525-ED39-4351-A731-16CB92C8BDF8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2C4FB-4400-5ED2-6B10-37D87A647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AE8AF8-B785-271C-8130-7AD8C7C68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ACE5B-2988-4835-A0F5-27EF2E1F3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386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17806-F3E3-CCBC-0F81-7820D6391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F68647-C9D9-9741-AB8D-8BF2A6E0D1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8D2ECF-0089-3C4D-D1E0-2F78AB4A7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E525-ED39-4351-A731-16CB92C8BDF8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172E7F-A934-27D8-7839-A065779BE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B61284-4FC8-8850-BA84-9EF3EE71F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ACE5B-2988-4835-A0F5-27EF2E1F3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187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1906AF7-EA14-A3BD-FE14-BB8D49E280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A96714-D899-BE33-9B52-E3BA927579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3D0C01-CF4C-3403-DEF2-CF716B468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E525-ED39-4351-A731-16CB92C8BDF8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08DD1E-65BA-955C-976C-B842B89B3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F9BE6C-F7BF-992C-49B7-FF775FCCC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ACE5B-2988-4835-A0F5-27EF2E1F3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463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BE086-E83A-7DEE-8BFD-19697A14D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73E05B-5063-2B97-7D7A-ED2A8EA1EC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7C10CE-019F-2F33-3613-6F20AE0D0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E525-ED39-4351-A731-16CB92C8BDF8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9C9959-25E6-0748-E00C-5AA2EC764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82B0B0-71CE-45B5-CD75-741E0F92E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ACE5B-2988-4835-A0F5-27EF2E1F3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98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B8737-7F90-EDF6-5A2A-D4B2F29EF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7E703-53A0-D3C5-3EDC-44359199C7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274A75-917B-8E47-D985-4EF451F68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E525-ED39-4351-A731-16CB92C8BDF8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AE3377-5452-B0B9-6058-88A568958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8345D0-D2D7-B6AE-1C39-51EC285D7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ACE5B-2988-4835-A0F5-27EF2E1F3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539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EC576-3795-6A9E-2ACE-D782026BF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E5555-BC86-EBA3-B39A-D29291DA7B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C40C5-D119-E52A-83AE-82806EDD14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9DBE3D-C53F-D6BA-FC30-9E7099797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E525-ED39-4351-A731-16CB92C8BDF8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A5B397-B32C-EED2-CCC0-18EE843AC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681089-9567-8740-2FF2-BFAA25FF0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ACE5B-2988-4835-A0F5-27EF2E1F3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937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A2970-3336-5245-BDFD-4954BC4C6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5661D9-D9B5-099B-EB27-C4D962F735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E51421-3834-8A74-3E0B-27FB7C38D7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A1957B-BFB1-1188-016E-67B5BE1D64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09C787-BDCE-BD3E-90A4-462F67359A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D94173-C400-F73D-22E2-C073EAABD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E525-ED39-4351-A731-16CB92C8BDF8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DCAAA5-CBC4-2591-B062-C99106FA2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844C2A-B717-CCFE-CA03-D54B88D64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ACE5B-2988-4835-A0F5-27EF2E1F3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906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5610C-A932-52BA-1571-640F6E3EE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1EDB5E-86D8-7030-DE0E-20D267F32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E525-ED39-4351-A731-16CB92C8BDF8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CFE236-6F3C-0C77-FA29-355E5D433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64D768-558A-E76B-25FC-0E8E0F8D0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ACE5B-2988-4835-A0F5-27EF2E1F3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554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AAB6EE-9AC2-3584-586F-7BAE57FD2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E525-ED39-4351-A731-16CB92C8BDF8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E92365-0935-23EE-2EBB-79F298FB9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D1D1FE-6ABE-FB40-255C-5D8FBF482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ACE5B-2988-4835-A0F5-27EF2E1F3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759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15948C-C719-FEEE-19C5-993A3232F5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E3C9A0-931E-1115-A76C-37D6B02F22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1273553E-B285-B63D-984B-A9B52570C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12115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18F48-B744-5D60-7539-AA1077967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00186B5-8F07-76F6-2058-C63A18F284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D8EC06-662C-6E44-A731-85AE8176F6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D9EC73-517E-8AAE-4F0E-D1C1F0299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E525-ED39-4351-A731-16CB92C8BDF8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6C577B-D690-B4F0-A776-2CAC335FB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CE5EAB-424C-C5DF-1D23-4CDE0E8A8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ACE5B-2988-4835-A0F5-27EF2E1F3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37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0C9755-24D2-3E06-A470-C2238EFBE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486F1C-BD69-8128-1360-24AD3EDC7C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CD76CE-2389-2493-A7FF-57F23B669B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22E525-ED39-4351-A731-16CB92C8BDF8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5A0E21-5A34-CC2D-B843-4DF2B63F22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pic>
        <p:nvPicPr>
          <p:cNvPr id="8" name="Picture 7" descr="A blue circle with a star and a wreath on it&#10;&#10;AI-generated content may be incorrect.">
            <a:extLst>
              <a:ext uri="{FF2B5EF4-FFF2-40B4-BE49-F238E27FC236}">
                <a16:creationId xmlns:a16="http://schemas.microsoft.com/office/drawing/2014/main" id="{20642C34-1BA3-3BCA-61A5-65CC4D25A59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942" y="5670550"/>
            <a:ext cx="1415058" cy="1371600"/>
          </a:xfrm>
          <a:prstGeom prst="rect">
            <a:avLst/>
          </a:prstGeom>
          <a:effectLst/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E4A5CA-C467-66BB-C0D9-F061FB46BA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1ACE5B-2988-4835-A0F5-27EF2E1F3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322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7.png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12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16.png"/><Relationship Id="rId5" Type="http://schemas.openxmlformats.org/officeDocument/2006/relationships/image" Target="../media/image13.png"/><Relationship Id="rId15" Type="http://schemas.openxmlformats.org/officeDocument/2006/relationships/image" Target="../media/image19.png"/><Relationship Id="rId10" Type="http://schemas.microsoft.com/office/2007/relationships/hdphoto" Target="../media/hdphoto3.wdp"/><Relationship Id="rId4" Type="http://schemas.openxmlformats.org/officeDocument/2006/relationships/image" Target="../media/image12.png"/><Relationship Id="rId9" Type="http://schemas.openxmlformats.org/officeDocument/2006/relationships/image" Target="../media/image15.png"/><Relationship Id="rId1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image" Target="../media/image26.png"/><Relationship Id="rId18" Type="http://schemas.microsoft.com/office/2007/relationships/hdphoto" Target="../media/hdphoto12.wdp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12" Type="http://schemas.microsoft.com/office/2007/relationships/hdphoto" Target="../media/hdphoto9.wdp"/><Relationship Id="rId17" Type="http://schemas.openxmlformats.org/officeDocument/2006/relationships/image" Target="../media/image28.png"/><Relationship Id="rId2" Type="http://schemas.openxmlformats.org/officeDocument/2006/relationships/image" Target="../media/image20.png"/><Relationship Id="rId16" Type="http://schemas.microsoft.com/office/2007/relationships/hdphoto" Target="../media/hdphoto11.wdp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11" Type="http://schemas.openxmlformats.org/officeDocument/2006/relationships/image" Target="../media/image25.png"/><Relationship Id="rId5" Type="http://schemas.openxmlformats.org/officeDocument/2006/relationships/image" Target="../media/image22.png"/><Relationship Id="rId15" Type="http://schemas.openxmlformats.org/officeDocument/2006/relationships/image" Target="../media/image27.png"/><Relationship Id="rId10" Type="http://schemas.microsoft.com/office/2007/relationships/hdphoto" Target="../media/hdphoto8.wdp"/><Relationship Id="rId4" Type="http://schemas.microsoft.com/office/2007/relationships/hdphoto" Target="../media/hdphoto5.wdp"/><Relationship Id="rId9" Type="http://schemas.openxmlformats.org/officeDocument/2006/relationships/image" Target="../media/image24.png"/><Relationship Id="rId14" Type="http://schemas.microsoft.com/office/2007/relationships/hdphoto" Target="../media/hdphoto10.wdp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13" Type="http://schemas.openxmlformats.org/officeDocument/2006/relationships/image" Target="../media/image34.png"/><Relationship Id="rId18" Type="http://schemas.microsoft.com/office/2007/relationships/hdphoto" Target="../media/hdphoto20.wdp"/><Relationship Id="rId3" Type="http://schemas.openxmlformats.org/officeDocument/2006/relationships/image" Target="../media/image29.png"/><Relationship Id="rId21" Type="http://schemas.openxmlformats.org/officeDocument/2006/relationships/image" Target="../media/image38.png"/><Relationship Id="rId7" Type="http://schemas.openxmlformats.org/officeDocument/2006/relationships/image" Target="../media/image31.png"/><Relationship Id="rId12" Type="http://schemas.microsoft.com/office/2007/relationships/hdphoto" Target="../media/hdphoto17.wdp"/><Relationship Id="rId17" Type="http://schemas.openxmlformats.org/officeDocument/2006/relationships/image" Target="../media/image36.png"/><Relationship Id="rId2" Type="http://schemas.openxmlformats.org/officeDocument/2006/relationships/notesSlide" Target="../notesSlides/notesSlide15.xml"/><Relationship Id="rId16" Type="http://schemas.microsoft.com/office/2007/relationships/hdphoto" Target="../media/hdphoto19.wdp"/><Relationship Id="rId20" Type="http://schemas.microsoft.com/office/2007/relationships/hdphoto" Target="../media/hdphoto21.wdp"/><Relationship Id="rId1" Type="http://schemas.openxmlformats.org/officeDocument/2006/relationships/slideLayout" Target="../slideLayouts/slideLayout7.xml"/><Relationship Id="rId6" Type="http://schemas.microsoft.com/office/2007/relationships/hdphoto" Target="../media/hdphoto14.wdp"/><Relationship Id="rId11" Type="http://schemas.openxmlformats.org/officeDocument/2006/relationships/image" Target="../media/image33.png"/><Relationship Id="rId5" Type="http://schemas.openxmlformats.org/officeDocument/2006/relationships/image" Target="../media/image30.png"/><Relationship Id="rId15" Type="http://schemas.openxmlformats.org/officeDocument/2006/relationships/image" Target="../media/image35.png"/><Relationship Id="rId10" Type="http://schemas.microsoft.com/office/2007/relationships/hdphoto" Target="../media/hdphoto16.wdp"/><Relationship Id="rId19" Type="http://schemas.openxmlformats.org/officeDocument/2006/relationships/image" Target="../media/image37.png"/><Relationship Id="rId4" Type="http://schemas.microsoft.com/office/2007/relationships/hdphoto" Target="../media/hdphoto13.wdp"/><Relationship Id="rId9" Type="http://schemas.openxmlformats.org/officeDocument/2006/relationships/image" Target="../media/image32.png"/><Relationship Id="rId14" Type="http://schemas.microsoft.com/office/2007/relationships/hdphoto" Target="../media/hdphoto18.wdp"/><Relationship Id="rId22" Type="http://schemas.microsoft.com/office/2007/relationships/hdphoto" Target="../media/hdphoto22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microsoft.com/office/2007/relationships/hdphoto" Target="../media/hdphoto28.wdp"/><Relationship Id="rId18" Type="http://schemas.openxmlformats.org/officeDocument/2006/relationships/image" Target="../media/image47.png"/><Relationship Id="rId3" Type="http://schemas.microsoft.com/office/2007/relationships/hdphoto" Target="../media/hdphoto23.wdp"/><Relationship Id="rId21" Type="http://schemas.microsoft.com/office/2007/relationships/hdphoto" Target="../media/hdphoto32.wdp"/><Relationship Id="rId7" Type="http://schemas.microsoft.com/office/2007/relationships/hdphoto" Target="../media/hdphoto25.wdp"/><Relationship Id="rId12" Type="http://schemas.openxmlformats.org/officeDocument/2006/relationships/image" Target="../media/image44.png"/><Relationship Id="rId17" Type="http://schemas.microsoft.com/office/2007/relationships/hdphoto" Target="../media/hdphoto30.wdp"/><Relationship Id="rId2" Type="http://schemas.openxmlformats.org/officeDocument/2006/relationships/image" Target="../media/image39.png"/><Relationship Id="rId16" Type="http://schemas.openxmlformats.org/officeDocument/2006/relationships/image" Target="../media/image46.png"/><Relationship Id="rId20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microsoft.com/office/2007/relationships/hdphoto" Target="../media/hdphoto27.wdp"/><Relationship Id="rId5" Type="http://schemas.microsoft.com/office/2007/relationships/hdphoto" Target="../media/hdphoto24.wdp"/><Relationship Id="rId15" Type="http://schemas.microsoft.com/office/2007/relationships/hdphoto" Target="../media/hdphoto29.wdp"/><Relationship Id="rId23" Type="http://schemas.microsoft.com/office/2007/relationships/hdphoto" Target="../media/hdphoto33.wdp"/><Relationship Id="rId10" Type="http://schemas.openxmlformats.org/officeDocument/2006/relationships/image" Target="../media/image43.png"/><Relationship Id="rId19" Type="http://schemas.microsoft.com/office/2007/relationships/hdphoto" Target="../media/hdphoto31.wdp"/><Relationship Id="rId4" Type="http://schemas.openxmlformats.org/officeDocument/2006/relationships/image" Target="../media/image40.png"/><Relationship Id="rId9" Type="http://schemas.microsoft.com/office/2007/relationships/hdphoto" Target="../media/hdphoto26.wdp"/><Relationship Id="rId14" Type="http://schemas.openxmlformats.org/officeDocument/2006/relationships/image" Target="../media/image45.png"/><Relationship Id="rId22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36.wdp"/><Relationship Id="rId13" Type="http://schemas.openxmlformats.org/officeDocument/2006/relationships/image" Target="../media/image55.png"/><Relationship Id="rId18" Type="http://schemas.microsoft.com/office/2007/relationships/hdphoto" Target="../media/hdphoto41.wdp"/><Relationship Id="rId3" Type="http://schemas.openxmlformats.org/officeDocument/2006/relationships/image" Target="../media/image50.png"/><Relationship Id="rId21" Type="http://schemas.openxmlformats.org/officeDocument/2006/relationships/image" Target="../media/image59.png"/><Relationship Id="rId7" Type="http://schemas.openxmlformats.org/officeDocument/2006/relationships/image" Target="../media/image52.png"/><Relationship Id="rId12" Type="http://schemas.microsoft.com/office/2007/relationships/hdphoto" Target="../media/hdphoto38.wdp"/><Relationship Id="rId17" Type="http://schemas.openxmlformats.org/officeDocument/2006/relationships/image" Target="../media/image57.png"/><Relationship Id="rId2" Type="http://schemas.openxmlformats.org/officeDocument/2006/relationships/notesSlide" Target="../notesSlides/notesSlide16.xml"/><Relationship Id="rId16" Type="http://schemas.microsoft.com/office/2007/relationships/hdphoto" Target="../media/hdphoto40.wdp"/><Relationship Id="rId20" Type="http://schemas.microsoft.com/office/2007/relationships/hdphoto" Target="../media/hdphoto42.wdp"/><Relationship Id="rId1" Type="http://schemas.openxmlformats.org/officeDocument/2006/relationships/slideLayout" Target="../slideLayouts/slideLayout7.xml"/><Relationship Id="rId6" Type="http://schemas.microsoft.com/office/2007/relationships/hdphoto" Target="../media/hdphoto35.wdp"/><Relationship Id="rId11" Type="http://schemas.openxmlformats.org/officeDocument/2006/relationships/image" Target="../media/image54.png"/><Relationship Id="rId24" Type="http://schemas.openxmlformats.org/officeDocument/2006/relationships/image" Target="../media/image61.png"/><Relationship Id="rId5" Type="http://schemas.openxmlformats.org/officeDocument/2006/relationships/image" Target="../media/image51.png"/><Relationship Id="rId15" Type="http://schemas.openxmlformats.org/officeDocument/2006/relationships/image" Target="../media/image56.png"/><Relationship Id="rId23" Type="http://schemas.openxmlformats.org/officeDocument/2006/relationships/image" Target="../media/image60.png"/><Relationship Id="rId10" Type="http://schemas.microsoft.com/office/2007/relationships/hdphoto" Target="../media/hdphoto37.wdp"/><Relationship Id="rId19" Type="http://schemas.openxmlformats.org/officeDocument/2006/relationships/image" Target="../media/image58.png"/><Relationship Id="rId4" Type="http://schemas.microsoft.com/office/2007/relationships/hdphoto" Target="../media/hdphoto34.wdp"/><Relationship Id="rId9" Type="http://schemas.openxmlformats.org/officeDocument/2006/relationships/image" Target="../media/image53.png"/><Relationship Id="rId14" Type="http://schemas.microsoft.com/office/2007/relationships/hdphoto" Target="../media/hdphoto39.wdp"/><Relationship Id="rId22" Type="http://schemas.microsoft.com/office/2007/relationships/hdphoto" Target="../media/hdphoto43.wdp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46.wdp"/><Relationship Id="rId13" Type="http://schemas.openxmlformats.org/officeDocument/2006/relationships/image" Target="../media/image68.png"/><Relationship Id="rId18" Type="http://schemas.openxmlformats.org/officeDocument/2006/relationships/image" Target="../media/image71.png"/><Relationship Id="rId3" Type="http://schemas.openxmlformats.org/officeDocument/2006/relationships/image" Target="../media/image63.png"/><Relationship Id="rId7" Type="http://schemas.openxmlformats.org/officeDocument/2006/relationships/image" Target="../media/image65.png"/><Relationship Id="rId12" Type="http://schemas.microsoft.com/office/2007/relationships/hdphoto" Target="../media/hdphoto48.wdp"/><Relationship Id="rId17" Type="http://schemas.openxmlformats.org/officeDocument/2006/relationships/image" Target="../media/image70.png"/><Relationship Id="rId2" Type="http://schemas.openxmlformats.org/officeDocument/2006/relationships/image" Target="../media/image62.jpeg"/><Relationship Id="rId16" Type="http://schemas.microsoft.com/office/2007/relationships/hdphoto" Target="../media/hdphoto50.wdp"/><Relationship Id="rId1" Type="http://schemas.openxmlformats.org/officeDocument/2006/relationships/slideLayout" Target="../slideLayouts/slideLayout7.xml"/><Relationship Id="rId6" Type="http://schemas.microsoft.com/office/2007/relationships/hdphoto" Target="../media/hdphoto45.wdp"/><Relationship Id="rId11" Type="http://schemas.openxmlformats.org/officeDocument/2006/relationships/image" Target="../media/image67.png"/><Relationship Id="rId5" Type="http://schemas.openxmlformats.org/officeDocument/2006/relationships/image" Target="../media/image64.png"/><Relationship Id="rId15" Type="http://schemas.openxmlformats.org/officeDocument/2006/relationships/image" Target="../media/image69.png"/><Relationship Id="rId10" Type="http://schemas.microsoft.com/office/2007/relationships/hdphoto" Target="../media/hdphoto47.wdp"/><Relationship Id="rId4" Type="http://schemas.microsoft.com/office/2007/relationships/hdphoto" Target="../media/hdphoto44.wdp"/><Relationship Id="rId9" Type="http://schemas.openxmlformats.org/officeDocument/2006/relationships/image" Target="../media/image66.png"/><Relationship Id="rId14" Type="http://schemas.microsoft.com/office/2007/relationships/hdphoto" Target="../media/hdphoto49.wdp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microsoft.com/office/2007/relationships/hdphoto" Target="../media/hdphoto51.wdp"/><Relationship Id="rId7" Type="http://schemas.microsoft.com/office/2007/relationships/hdphoto" Target="../media/hdphoto53.wdp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11" Type="http://schemas.openxmlformats.org/officeDocument/2006/relationships/image" Target="../media/image77.jpeg"/><Relationship Id="rId5" Type="http://schemas.microsoft.com/office/2007/relationships/hdphoto" Target="../media/hdphoto52.wdp"/><Relationship Id="rId10" Type="http://schemas.openxmlformats.org/officeDocument/2006/relationships/image" Target="../media/image76.jpeg"/><Relationship Id="rId4" Type="http://schemas.openxmlformats.org/officeDocument/2006/relationships/image" Target="../media/image73.png"/><Relationship Id="rId9" Type="http://schemas.microsoft.com/office/2007/relationships/hdphoto" Target="../media/hdphoto54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txawards.com/" TargetMode="Externa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aw.justia.com/codes/texas/government-code/title-10/subtitle-c/chapter-2113/subchapter-d/section-2113-201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9059F-BA14-8042-CF4B-DFE3834FA4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8343" y="362249"/>
            <a:ext cx="9144000" cy="2387600"/>
          </a:xfrm>
        </p:spPr>
        <p:txBody>
          <a:bodyPr>
            <a:normAutofit/>
          </a:bodyPr>
          <a:lstStyle/>
          <a:p>
            <a:pPr algn="l"/>
            <a:r>
              <a:rPr lang="en-US" b="1">
                <a:solidFill>
                  <a:srgbClr val="0B2D54"/>
                </a:solidFill>
              </a:rPr>
              <a:t>Texas Service Awards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59B0E0-9101-E6BB-24C4-BCBE4BAD3B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1453" y="3191519"/>
            <a:ext cx="9144000" cy="1655762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200">
                <a:solidFill>
                  <a:srgbClr val="0B2D54"/>
                </a:solidFill>
              </a:rPr>
              <a:t>A Rewarding Program to Honor Your Employees</a:t>
            </a:r>
          </a:p>
          <a:p>
            <a:endParaRPr lang="en-US" sz="2200">
              <a:solidFill>
                <a:srgbClr val="0B2D54"/>
              </a:solidFill>
            </a:endParaRPr>
          </a:p>
          <a:p>
            <a:pPr algn="l"/>
            <a:r>
              <a:rPr lang="en-US" sz="2200">
                <a:solidFill>
                  <a:srgbClr val="0B2D54"/>
                </a:solidFill>
              </a:rPr>
              <a:t>Presented by </a:t>
            </a:r>
          </a:p>
          <a:p>
            <a:pPr algn="l"/>
            <a:r>
              <a:rPr lang="en-US" sz="2200">
                <a:solidFill>
                  <a:srgbClr val="0B2D54"/>
                </a:solidFill>
              </a:rPr>
              <a:t>Texas State Preservation Board</a:t>
            </a:r>
          </a:p>
        </p:txBody>
      </p:sp>
      <p:pic>
        <p:nvPicPr>
          <p:cNvPr id="5" name="Picture 4" descr="A blue circle with a star and a wreath on it&#10;&#10;AI-generated content may be incorrect.">
            <a:extLst>
              <a:ext uri="{FF2B5EF4-FFF2-40B4-BE49-F238E27FC236}">
                <a16:creationId xmlns:a16="http://schemas.microsoft.com/office/drawing/2014/main" id="{B2AC5612-EB96-1081-3170-3D1A632898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191" y="1613081"/>
            <a:ext cx="3631838" cy="3631838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EC13764-5E95-AB5A-610C-152719F1A830}"/>
              </a:ext>
            </a:extLst>
          </p:cNvPr>
          <p:cNvCxnSpPr>
            <a:cxnSpLocks/>
          </p:cNvCxnSpPr>
          <p:nvPr/>
        </p:nvCxnSpPr>
        <p:spPr>
          <a:xfrm>
            <a:off x="447472" y="1556049"/>
            <a:ext cx="6949440" cy="0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109C8C2-0D1D-C6F1-6264-0A51669351DE}"/>
              </a:ext>
            </a:extLst>
          </p:cNvPr>
          <p:cNvCxnSpPr>
            <a:cxnSpLocks/>
          </p:cNvCxnSpPr>
          <p:nvPr/>
        </p:nvCxnSpPr>
        <p:spPr>
          <a:xfrm>
            <a:off x="447472" y="2873336"/>
            <a:ext cx="6949440" cy="0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20673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D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AFDF2-6FD4-6AFD-E67E-FBAA1A72E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9248"/>
            <a:ext cx="10515600" cy="1325563"/>
          </a:xfrm>
        </p:spPr>
        <p:txBody>
          <a:bodyPr>
            <a:normAutofit/>
          </a:bodyPr>
          <a:lstStyle/>
          <a:p>
            <a:r>
              <a:rPr lang="en-US" sz="4800" b="1">
                <a:solidFill>
                  <a:schemeClr val="bg1"/>
                </a:solidFill>
              </a:rPr>
              <a:t>MANAGING EXPECTATIONS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D69C24A-38E4-23B3-AE27-BBDF20A7665A}"/>
              </a:ext>
            </a:extLst>
          </p:cNvPr>
          <p:cNvCxnSpPr>
            <a:cxnSpLocks/>
          </p:cNvCxnSpPr>
          <p:nvPr/>
        </p:nvCxnSpPr>
        <p:spPr>
          <a:xfrm>
            <a:off x="953311" y="2031221"/>
            <a:ext cx="7223760" cy="0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E8264190-CEB8-59DF-72EF-1F1D3EFF99FA}"/>
              </a:ext>
            </a:extLst>
          </p:cNvPr>
          <p:cNvSpPr txBox="1"/>
          <p:nvPr/>
        </p:nvSpPr>
        <p:spPr>
          <a:xfrm>
            <a:off x="838200" y="2458596"/>
            <a:ext cx="8337331" cy="29144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200">
                <a:solidFill>
                  <a:srgbClr val="C7A03F"/>
                </a:solidFill>
              </a:rPr>
              <a:t>No complicated software 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200">
                <a:solidFill>
                  <a:srgbClr val="C7A03F"/>
                </a:solidFill>
              </a:rPr>
              <a:t>No system integrations 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200">
                <a:solidFill>
                  <a:srgbClr val="C7A03F"/>
                </a:solidFill>
              </a:rPr>
              <a:t>No lengthy data imports 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9E3DB0A-A895-9C56-F294-D15E48F6B3BE}"/>
              </a:ext>
            </a:extLst>
          </p:cNvPr>
          <p:cNvCxnSpPr>
            <a:cxnSpLocks/>
          </p:cNvCxnSpPr>
          <p:nvPr/>
        </p:nvCxnSpPr>
        <p:spPr>
          <a:xfrm>
            <a:off x="953311" y="1133033"/>
            <a:ext cx="7223760" cy="0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30075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682D4-7635-564A-2E6F-C01090702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>
                <a:solidFill>
                  <a:srgbClr val="0B2D54"/>
                </a:solidFill>
              </a:rPr>
              <a:t>WE ONLY NEED FOUR THINGS!</a:t>
            </a:r>
          </a:p>
        </p:txBody>
      </p:sp>
      <p:sp>
        <p:nvSpPr>
          <p:cNvPr id="3" name="Flowchart: Process 2">
            <a:extLst>
              <a:ext uri="{FF2B5EF4-FFF2-40B4-BE49-F238E27FC236}">
                <a16:creationId xmlns:a16="http://schemas.microsoft.com/office/drawing/2014/main" id="{07D9CCF8-43C6-DCDB-C4D3-AA471A876594}"/>
              </a:ext>
            </a:extLst>
          </p:cNvPr>
          <p:cNvSpPr/>
          <p:nvPr/>
        </p:nvSpPr>
        <p:spPr>
          <a:xfrm>
            <a:off x="144513" y="1923393"/>
            <a:ext cx="2743200" cy="3657600"/>
          </a:xfrm>
          <a:prstGeom prst="flowChartProcess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  <a:r>
              <a:rPr lang="en-US" sz="3200"/>
              <a:t>😁</a:t>
            </a:r>
          </a:p>
          <a:p>
            <a:pPr algn="ctr"/>
            <a:r>
              <a:rPr lang="en-US" sz="3200">
                <a:solidFill>
                  <a:srgbClr val="0B2D54"/>
                </a:solidFill>
              </a:rPr>
              <a:t>First Name </a:t>
            </a:r>
          </a:p>
        </p:txBody>
      </p:sp>
      <p:sp>
        <p:nvSpPr>
          <p:cNvPr id="4" name="Flowchart: Process 3">
            <a:extLst>
              <a:ext uri="{FF2B5EF4-FFF2-40B4-BE49-F238E27FC236}">
                <a16:creationId xmlns:a16="http://schemas.microsoft.com/office/drawing/2014/main" id="{AF64D576-B1CF-19B6-7473-0CB385454ADC}"/>
              </a:ext>
            </a:extLst>
          </p:cNvPr>
          <p:cNvSpPr/>
          <p:nvPr/>
        </p:nvSpPr>
        <p:spPr>
          <a:xfrm>
            <a:off x="3179378" y="1923393"/>
            <a:ext cx="2743200" cy="3657600"/>
          </a:xfrm>
          <a:prstGeom prst="flowChartProcess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  <a:r>
              <a:rPr lang="en-US" sz="3200"/>
              <a:t>😊</a:t>
            </a:r>
          </a:p>
          <a:p>
            <a:pPr algn="ctr"/>
            <a:r>
              <a:rPr lang="en-US" sz="3200">
                <a:solidFill>
                  <a:srgbClr val="0B2D54"/>
                </a:solidFill>
              </a:rPr>
              <a:t>Last Name</a:t>
            </a:r>
          </a:p>
        </p:txBody>
      </p:sp>
      <p:sp>
        <p:nvSpPr>
          <p:cNvPr id="5" name="Flowchart: Process 4">
            <a:extLst>
              <a:ext uri="{FF2B5EF4-FFF2-40B4-BE49-F238E27FC236}">
                <a16:creationId xmlns:a16="http://schemas.microsoft.com/office/drawing/2014/main" id="{65182874-C429-0A6D-48B7-3BA51C7E3DC2}"/>
              </a:ext>
            </a:extLst>
          </p:cNvPr>
          <p:cNvSpPr/>
          <p:nvPr/>
        </p:nvSpPr>
        <p:spPr>
          <a:xfrm>
            <a:off x="6166944" y="1923393"/>
            <a:ext cx="2743200" cy="3657600"/>
          </a:xfrm>
          <a:prstGeom prst="flowChartProcess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  <a:r>
              <a:rPr lang="en-US" sz="3200"/>
              <a:t>💼</a:t>
            </a:r>
          </a:p>
          <a:p>
            <a:pPr algn="ctr"/>
            <a:r>
              <a:rPr lang="en-US" sz="3200">
                <a:solidFill>
                  <a:srgbClr val="0B2D54"/>
                </a:solidFill>
              </a:rPr>
              <a:t>Work Email</a:t>
            </a:r>
          </a:p>
        </p:txBody>
      </p:sp>
      <p:sp>
        <p:nvSpPr>
          <p:cNvPr id="6" name="Flowchart: Process 5">
            <a:extLst>
              <a:ext uri="{FF2B5EF4-FFF2-40B4-BE49-F238E27FC236}">
                <a16:creationId xmlns:a16="http://schemas.microsoft.com/office/drawing/2014/main" id="{7D921544-B4DA-A899-7E92-7D3D05B67D68}"/>
              </a:ext>
            </a:extLst>
          </p:cNvPr>
          <p:cNvSpPr/>
          <p:nvPr/>
        </p:nvSpPr>
        <p:spPr>
          <a:xfrm>
            <a:off x="9196552" y="1923393"/>
            <a:ext cx="2743200" cy="3657600"/>
          </a:xfrm>
          <a:prstGeom prst="flowChartProcess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  <a:r>
              <a:rPr lang="en-US" sz="3200"/>
              <a:t>⭐</a:t>
            </a:r>
          </a:p>
          <a:p>
            <a:pPr algn="ctr"/>
            <a:r>
              <a:rPr lang="en-US" sz="3200">
                <a:solidFill>
                  <a:srgbClr val="0B2D54"/>
                </a:solidFill>
              </a:rPr>
              <a:t>Years of Service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FF307D-2890-E156-D1E2-3083A0048B75}"/>
              </a:ext>
            </a:extLst>
          </p:cNvPr>
          <p:cNvSpPr txBox="1"/>
          <p:nvPr/>
        </p:nvSpPr>
        <p:spPr>
          <a:xfrm>
            <a:off x="144513" y="5969655"/>
            <a:ext cx="8765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C7A03F"/>
                </a:solidFill>
              </a:rPr>
              <a:t>This is all we need to launch your program.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17D5374-E1CB-89EC-C856-43A8790245C7}"/>
              </a:ext>
            </a:extLst>
          </p:cNvPr>
          <p:cNvCxnSpPr>
            <a:cxnSpLocks/>
          </p:cNvCxnSpPr>
          <p:nvPr/>
        </p:nvCxnSpPr>
        <p:spPr>
          <a:xfrm>
            <a:off x="933855" y="1422627"/>
            <a:ext cx="8793805" cy="0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2C37024-A097-BC57-137C-05AF7F151A86}"/>
              </a:ext>
            </a:extLst>
          </p:cNvPr>
          <p:cNvCxnSpPr>
            <a:cxnSpLocks/>
          </p:cNvCxnSpPr>
          <p:nvPr/>
        </p:nvCxnSpPr>
        <p:spPr>
          <a:xfrm>
            <a:off x="933855" y="543896"/>
            <a:ext cx="8793805" cy="0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9111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D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7A2488B-BAEA-9608-476E-94346166D679}"/>
              </a:ext>
            </a:extLst>
          </p:cNvPr>
          <p:cNvCxnSpPr>
            <a:cxnSpLocks/>
          </p:cNvCxnSpPr>
          <p:nvPr/>
        </p:nvCxnSpPr>
        <p:spPr>
          <a:xfrm>
            <a:off x="1120673" y="1810767"/>
            <a:ext cx="3364114" cy="0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F227C9EB-44DB-A478-4B89-BDE97FB74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7" y="1436427"/>
            <a:ext cx="6908293" cy="4873625"/>
          </a:xfrm>
        </p:spPr>
        <p:txBody>
          <a:bodyPr/>
          <a:lstStyle/>
          <a:p>
            <a:r>
              <a:rPr lang="en-US">
                <a:solidFill>
                  <a:srgbClr val="C7A03F"/>
                </a:solidFill>
              </a:rPr>
              <a:t>Employee Communication</a:t>
            </a:r>
          </a:p>
          <a:p>
            <a:r>
              <a:rPr lang="en-US">
                <a:solidFill>
                  <a:srgbClr val="C7A03F"/>
                </a:solidFill>
              </a:rPr>
              <a:t>Award Selection</a:t>
            </a:r>
          </a:p>
          <a:p>
            <a:r>
              <a:rPr lang="en-US">
                <a:solidFill>
                  <a:srgbClr val="C7A03F"/>
                </a:solidFill>
              </a:rPr>
              <a:t>Customer Support (</a:t>
            </a:r>
            <a:r>
              <a:rPr lang="en-US">
                <a:solidFill>
                  <a:schemeClr val="bg1"/>
                </a:solidFill>
              </a:rPr>
              <a:t>REAL PEOPLE</a:t>
            </a:r>
            <a:r>
              <a:rPr lang="en-US">
                <a:solidFill>
                  <a:srgbClr val="C7A03F"/>
                </a:solidFill>
              </a:rPr>
              <a:t>)</a:t>
            </a:r>
          </a:p>
          <a:p>
            <a:r>
              <a:rPr lang="en-US">
                <a:solidFill>
                  <a:srgbClr val="C7A03F"/>
                </a:solidFill>
              </a:rPr>
              <a:t>Fulfillment </a:t>
            </a:r>
          </a:p>
          <a:p>
            <a:r>
              <a:rPr lang="en-US">
                <a:solidFill>
                  <a:srgbClr val="C7A03F"/>
                </a:solidFill>
              </a:rPr>
              <a:t>Shipping</a:t>
            </a:r>
          </a:p>
          <a:p>
            <a:r>
              <a:rPr lang="en-US">
                <a:solidFill>
                  <a:srgbClr val="C7A03F"/>
                </a:solidFill>
              </a:rPr>
              <a:t>Audit Reports </a:t>
            </a:r>
          </a:p>
          <a:p>
            <a:r>
              <a:rPr lang="en-US">
                <a:solidFill>
                  <a:srgbClr val="C7A03F"/>
                </a:solidFill>
              </a:rPr>
              <a:t>Invoicing </a:t>
            </a:r>
          </a:p>
          <a:p>
            <a:endParaRPr lang="en-US">
              <a:solidFill>
                <a:srgbClr val="C7A03F"/>
              </a:solidFill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47919B4-B108-6D04-1DFE-2F3D91E9A1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6612" y="987425"/>
            <a:ext cx="3932237" cy="4881563"/>
          </a:xfrm>
        </p:spPr>
        <p:txBody>
          <a:bodyPr>
            <a:normAutofit/>
          </a:bodyPr>
          <a:lstStyle/>
          <a:p>
            <a:pPr algn="ctr"/>
            <a:endParaRPr lang="en-US" sz="5400">
              <a:solidFill>
                <a:schemeClr val="bg1"/>
              </a:solidFill>
            </a:endParaRPr>
          </a:p>
          <a:p>
            <a:pPr algn="ctr"/>
            <a:r>
              <a:rPr lang="en-US" sz="5400">
                <a:solidFill>
                  <a:schemeClr val="bg1"/>
                </a:solidFill>
              </a:rPr>
              <a:t>SEND US </a:t>
            </a:r>
            <a:r>
              <a:rPr lang="en-US" sz="5400">
                <a:solidFill>
                  <a:srgbClr val="C7A03F"/>
                </a:solidFill>
              </a:rPr>
              <a:t>A LIST</a:t>
            </a:r>
            <a:r>
              <a:rPr lang="en-US" sz="5400">
                <a:solidFill>
                  <a:schemeClr val="bg1"/>
                </a:solidFill>
              </a:rPr>
              <a:t>, WE’LL HANDLE </a:t>
            </a:r>
            <a:r>
              <a:rPr lang="en-US" sz="5400">
                <a:solidFill>
                  <a:srgbClr val="C7A03F"/>
                </a:solidFill>
              </a:rPr>
              <a:t>THE REST 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D3C34D-4A3F-93A1-CD96-3B473F902231}"/>
              </a:ext>
            </a:extLst>
          </p:cNvPr>
          <p:cNvCxnSpPr>
            <a:cxnSpLocks/>
          </p:cNvCxnSpPr>
          <p:nvPr/>
        </p:nvCxnSpPr>
        <p:spPr>
          <a:xfrm>
            <a:off x="1120673" y="4878490"/>
            <a:ext cx="3364114" cy="0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83675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87CF1-9291-A21C-051F-535B9BCF6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3750"/>
            <a:ext cx="10515600" cy="1325563"/>
          </a:xfrm>
        </p:spPr>
        <p:txBody>
          <a:bodyPr>
            <a:normAutofit/>
          </a:bodyPr>
          <a:lstStyle/>
          <a:p>
            <a:r>
              <a:rPr lang="en-US"/>
              <a:t>Here’s What Happens Next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7239664E-BCC8-029F-5B30-E586CD0A3501}"/>
              </a:ext>
            </a:extLst>
          </p:cNvPr>
          <p:cNvSpPr/>
          <p:nvPr/>
        </p:nvSpPr>
        <p:spPr>
          <a:xfrm>
            <a:off x="1256146" y="1316201"/>
            <a:ext cx="4572000" cy="2377440"/>
          </a:xfrm>
          <a:custGeom>
            <a:avLst/>
            <a:gdLst>
              <a:gd name="connsiteX0" fmla="*/ 0 w 4572000"/>
              <a:gd name="connsiteY0" fmla="*/ 0 h 2377440"/>
              <a:gd name="connsiteX1" fmla="*/ 4572000 w 4572000"/>
              <a:gd name="connsiteY1" fmla="*/ 0 h 2377440"/>
              <a:gd name="connsiteX2" fmla="*/ 4572000 w 4572000"/>
              <a:gd name="connsiteY2" fmla="*/ 1459281 h 2377440"/>
              <a:gd name="connsiteX3" fmla="*/ 4488289 w 4572000"/>
              <a:gd name="connsiteY3" fmla="*/ 1480922 h 2377440"/>
              <a:gd name="connsiteX4" fmla="*/ 3681619 w 4572000"/>
              <a:gd name="connsiteY4" fmla="*/ 2376631 h 2377440"/>
              <a:gd name="connsiteX5" fmla="*/ 3681496 w 4572000"/>
              <a:gd name="connsiteY5" fmla="*/ 2377440 h 2377440"/>
              <a:gd name="connsiteX6" fmla="*/ 0 w 4572000"/>
              <a:gd name="connsiteY6" fmla="*/ 2377440 h 2377440"/>
              <a:gd name="connsiteX7" fmla="*/ 0 w 4572000"/>
              <a:gd name="connsiteY7" fmla="*/ 0 h 237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2000" h="2377440">
                <a:moveTo>
                  <a:pt x="0" y="0"/>
                </a:moveTo>
                <a:lnTo>
                  <a:pt x="4572000" y="0"/>
                </a:lnTo>
                <a:lnTo>
                  <a:pt x="4572000" y="1459281"/>
                </a:lnTo>
                <a:lnTo>
                  <a:pt x="4488289" y="1480922"/>
                </a:lnTo>
                <a:cubicBezTo>
                  <a:pt x="4081070" y="1608273"/>
                  <a:pt x="3768237" y="1951026"/>
                  <a:pt x="3681619" y="2376631"/>
                </a:cubicBezTo>
                <a:lnTo>
                  <a:pt x="3681496" y="2377440"/>
                </a:lnTo>
                <a:lnTo>
                  <a:pt x="0" y="2377440"/>
                </a:lnTo>
                <a:lnTo>
                  <a:pt x="0" y="0"/>
                </a:lnTo>
                <a:close/>
              </a:path>
            </a:pathLst>
          </a:custGeom>
          <a:solidFill>
            <a:srgbClr val="0B2D54"/>
          </a:solidFill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ED3D902-0534-691A-C2E3-26D7F7952992}"/>
              </a:ext>
            </a:extLst>
          </p:cNvPr>
          <p:cNvSpPr/>
          <p:nvPr/>
        </p:nvSpPr>
        <p:spPr>
          <a:xfrm>
            <a:off x="6363854" y="1277647"/>
            <a:ext cx="4572000" cy="2377440"/>
          </a:xfrm>
          <a:custGeom>
            <a:avLst/>
            <a:gdLst>
              <a:gd name="connsiteX0" fmla="*/ 0 w 4572000"/>
              <a:gd name="connsiteY0" fmla="*/ 0 h 2377440"/>
              <a:gd name="connsiteX1" fmla="*/ 4572000 w 4572000"/>
              <a:gd name="connsiteY1" fmla="*/ 0 h 2377440"/>
              <a:gd name="connsiteX2" fmla="*/ 4572000 w 4572000"/>
              <a:gd name="connsiteY2" fmla="*/ 2377440 h 2377440"/>
              <a:gd name="connsiteX3" fmla="*/ 890506 w 4572000"/>
              <a:gd name="connsiteY3" fmla="*/ 2377440 h 2377440"/>
              <a:gd name="connsiteX4" fmla="*/ 890383 w 4572000"/>
              <a:gd name="connsiteY4" fmla="*/ 2376631 h 2377440"/>
              <a:gd name="connsiteX5" fmla="*/ 83713 w 4572000"/>
              <a:gd name="connsiteY5" fmla="*/ 1480922 h 2377440"/>
              <a:gd name="connsiteX6" fmla="*/ 0 w 4572000"/>
              <a:gd name="connsiteY6" fmla="*/ 1459280 h 2377440"/>
              <a:gd name="connsiteX7" fmla="*/ 0 w 4572000"/>
              <a:gd name="connsiteY7" fmla="*/ 0 h 237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2000" h="2377440">
                <a:moveTo>
                  <a:pt x="0" y="0"/>
                </a:moveTo>
                <a:lnTo>
                  <a:pt x="4572000" y="0"/>
                </a:lnTo>
                <a:lnTo>
                  <a:pt x="4572000" y="2377440"/>
                </a:lnTo>
                <a:lnTo>
                  <a:pt x="890506" y="2377440"/>
                </a:lnTo>
                <a:lnTo>
                  <a:pt x="890383" y="2376631"/>
                </a:lnTo>
                <a:cubicBezTo>
                  <a:pt x="803765" y="1951026"/>
                  <a:pt x="490932" y="1608273"/>
                  <a:pt x="83713" y="1480922"/>
                </a:cubicBezTo>
                <a:lnTo>
                  <a:pt x="0" y="1459280"/>
                </a:lnTo>
                <a:lnTo>
                  <a:pt x="0" y="0"/>
                </a:lnTo>
                <a:close/>
              </a:path>
            </a:pathLst>
          </a:custGeom>
          <a:solidFill>
            <a:srgbClr val="C7A03F"/>
          </a:solidFill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en-US" b="1">
              <a:solidFill>
                <a:srgbClr val="FFFF00"/>
              </a:solidFill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8D4F61DB-DC7A-5E30-F298-391E00A9D0DA}"/>
              </a:ext>
            </a:extLst>
          </p:cNvPr>
          <p:cNvSpPr/>
          <p:nvPr/>
        </p:nvSpPr>
        <p:spPr>
          <a:xfrm>
            <a:off x="1256146" y="4015972"/>
            <a:ext cx="4572000" cy="2377440"/>
          </a:xfrm>
          <a:custGeom>
            <a:avLst/>
            <a:gdLst>
              <a:gd name="connsiteX0" fmla="*/ 0 w 4572000"/>
              <a:gd name="connsiteY0" fmla="*/ 0 h 2377440"/>
              <a:gd name="connsiteX1" fmla="*/ 3672664 w 4572000"/>
              <a:gd name="connsiteY1" fmla="*/ 0 h 2377440"/>
              <a:gd name="connsiteX2" fmla="*/ 3681619 w 4572000"/>
              <a:gd name="connsiteY2" fmla="*/ 58997 h 2377440"/>
              <a:gd name="connsiteX3" fmla="*/ 4488289 w 4572000"/>
              <a:gd name="connsiteY3" fmla="*/ 954706 h 2377440"/>
              <a:gd name="connsiteX4" fmla="*/ 4572000 w 4572000"/>
              <a:gd name="connsiteY4" fmla="*/ 976348 h 2377440"/>
              <a:gd name="connsiteX5" fmla="*/ 4572000 w 4572000"/>
              <a:gd name="connsiteY5" fmla="*/ 2377440 h 2377440"/>
              <a:gd name="connsiteX6" fmla="*/ 0 w 4572000"/>
              <a:gd name="connsiteY6" fmla="*/ 2377440 h 2377440"/>
              <a:gd name="connsiteX7" fmla="*/ 0 w 4572000"/>
              <a:gd name="connsiteY7" fmla="*/ 0 h 237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2000" h="2377440">
                <a:moveTo>
                  <a:pt x="0" y="0"/>
                </a:moveTo>
                <a:lnTo>
                  <a:pt x="3672664" y="0"/>
                </a:lnTo>
                <a:lnTo>
                  <a:pt x="3681619" y="58997"/>
                </a:lnTo>
                <a:cubicBezTo>
                  <a:pt x="3768237" y="484602"/>
                  <a:pt x="4081070" y="827355"/>
                  <a:pt x="4488289" y="954706"/>
                </a:cubicBezTo>
                <a:lnTo>
                  <a:pt x="4572000" y="976348"/>
                </a:lnTo>
                <a:lnTo>
                  <a:pt x="4572000" y="2377440"/>
                </a:lnTo>
                <a:lnTo>
                  <a:pt x="0" y="2377440"/>
                </a:lnTo>
                <a:lnTo>
                  <a:pt x="0" y="0"/>
                </a:lnTo>
                <a:close/>
              </a:path>
            </a:pathLst>
          </a:custGeom>
          <a:solidFill>
            <a:srgbClr val="C7A03F"/>
          </a:solidFill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9AAB1DF-0D94-CD1F-A0C3-90EE840CB9F4}"/>
              </a:ext>
            </a:extLst>
          </p:cNvPr>
          <p:cNvSpPr/>
          <p:nvPr/>
        </p:nvSpPr>
        <p:spPr>
          <a:xfrm>
            <a:off x="6363854" y="4015972"/>
            <a:ext cx="4572000" cy="2377440"/>
          </a:xfrm>
          <a:custGeom>
            <a:avLst/>
            <a:gdLst>
              <a:gd name="connsiteX0" fmla="*/ 899338 w 4572000"/>
              <a:gd name="connsiteY0" fmla="*/ 0 h 2377440"/>
              <a:gd name="connsiteX1" fmla="*/ 4572000 w 4572000"/>
              <a:gd name="connsiteY1" fmla="*/ 0 h 2377440"/>
              <a:gd name="connsiteX2" fmla="*/ 4572000 w 4572000"/>
              <a:gd name="connsiteY2" fmla="*/ 2377440 h 2377440"/>
              <a:gd name="connsiteX3" fmla="*/ 0 w 4572000"/>
              <a:gd name="connsiteY3" fmla="*/ 2377440 h 2377440"/>
              <a:gd name="connsiteX4" fmla="*/ 0 w 4572000"/>
              <a:gd name="connsiteY4" fmla="*/ 976348 h 2377440"/>
              <a:gd name="connsiteX5" fmla="*/ 83713 w 4572000"/>
              <a:gd name="connsiteY5" fmla="*/ 954706 h 2377440"/>
              <a:gd name="connsiteX6" fmla="*/ 890383 w 4572000"/>
              <a:gd name="connsiteY6" fmla="*/ 58997 h 2377440"/>
              <a:gd name="connsiteX7" fmla="*/ 899338 w 4572000"/>
              <a:gd name="connsiteY7" fmla="*/ 0 h 237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2000" h="2377440">
                <a:moveTo>
                  <a:pt x="899338" y="0"/>
                </a:moveTo>
                <a:lnTo>
                  <a:pt x="4572000" y="0"/>
                </a:lnTo>
                <a:lnTo>
                  <a:pt x="4572000" y="2377440"/>
                </a:lnTo>
                <a:lnTo>
                  <a:pt x="0" y="2377440"/>
                </a:lnTo>
                <a:lnTo>
                  <a:pt x="0" y="976348"/>
                </a:lnTo>
                <a:lnTo>
                  <a:pt x="83713" y="954706"/>
                </a:lnTo>
                <a:cubicBezTo>
                  <a:pt x="490932" y="827355"/>
                  <a:pt x="803765" y="484602"/>
                  <a:pt x="890383" y="58997"/>
                </a:cubicBezTo>
                <a:lnTo>
                  <a:pt x="899338" y="0"/>
                </a:lnTo>
                <a:close/>
              </a:path>
            </a:pathLst>
          </a:custGeom>
          <a:solidFill>
            <a:srgbClr val="0B2D54"/>
          </a:solidFill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4" name="Graphic 23" descr="Box outline">
            <a:extLst>
              <a:ext uri="{FF2B5EF4-FFF2-40B4-BE49-F238E27FC236}">
                <a16:creationId xmlns:a16="http://schemas.microsoft.com/office/drawing/2014/main" id="{3B5BDFF6-FCCA-D173-ECD4-9AFC1ECFA7D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07250" y="3844904"/>
            <a:ext cx="770906" cy="770906"/>
          </a:xfrm>
          <a:prstGeom prst="rect">
            <a:avLst/>
          </a:prstGeom>
        </p:spPr>
      </p:pic>
      <p:pic>
        <p:nvPicPr>
          <p:cNvPr id="25" name="Graphic 24" descr="Customer review with solid fill">
            <a:extLst>
              <a:ext uri="{FF2B5EF4-FFF2-40B4-BE49-F238E27FC236}">
                <a16:creationId xmlns:a16="http://schemas.microsoft.com/office/drawing/2014/main" id="{53C226DD-553C-8D05-85B8-3193B52447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63854" y="3844904"/>
            <a:ext cx="701384" cy="701384"/>
          </a:xfrm>
          <a:prstGeom prst="rect">
            <a:avLst/>
          </a:prstGeom>
        </p:spPr>
      </p:pic>
      <p:pic>
        <p:nvPicPr>
          <p:cNvPr id="26" name="Graphic 25" descr="Hierarchy with solid fill">
            <a:extLst>
              <a:ext uri="{FF2B5EF4-FFF2-40B4-BE49-F238E27FC236}">
                <a16:creationId xmlns:a16="http://schemas.microsoft.com/office/drawing/2014/main" id="{A2E69656-330E-40BA-AEAD-ED9BBDD592A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66558" y="3050682"/>
            <a:ext cx="652290" cy="652290"/>
          </a:xfrm>
          <a:prstGeom prst="rect">
            <a:avLst/>
          </a:prstGeom>
        </p:spPr>
      </p:pic>
      <p:pic>
        <p:nvPicPr>
          <p:cNvPr id="27" name="Graphic 26" descr="Clipboard with solid fill">
            <a:extLst>
              <a:ext uri="{FF2B5EF4-FFF2-40B4-BE49-F238E27FC236}">
                <a16:creationId xmlns:a16="http://schemas.microsoft.com/office/drawing/2014/main" id="{F4F821C2-825D-9D24-B47C-4C55A663696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73152" y="3001588"/>
            <a:ext cx="701384" cy="701384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F1921B4B-911C-00B5-61D9-D34A3EF8A0DD}"/>
              </a:ext>
            </a:extLst>
          </p:cNvPr>
          <p:cNvSpPr txBox="1"/>
          <p:nvPr/>
        </p:nvSpPr>
        <p:spPr>
          <a:xfrm>
            <a:off x="6530922" y="1390738"/>
            <a:ext cx="4003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</a:rPr>
              <a:t>AGENCY PROVIDES LIST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6657948-A52A-2CC9-A289-C1952CD843F0}"/>
              </a:ext>
            </a:extLst>
          </p:cNvPr>
          <p:cNvSpPr txBox="1"/>
          <p:nvPr/>
        </p:nvSpPr>
        <p:spPr>
          <a:xfrm>
            <a:off x="1452739" y="1391060"/>
            <a:ext cx="4285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</a:rPr>
              <a:t>TX AWARDS BUILD PROGRAM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0FDE57E-FBDD-CE1B-3F5D-D7DBBA09AD1F}"/>
              </a:ext>
            </a:extLst>
          </p:cNvPr>
          <p:cNvSpPr txBox="1"/>
          <p:nvPr/>
        </p:nvSpPr>
        <p:spPr>
          <a:xfrm>
            <a:off x="7222596" y="4002411"/>
            <a:ext cx="34705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</a:rPr>
              <a:t>ONGOING MANAGEMENT</a:t>
            </a:r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E9EC629-F1BD-0A59-8B83-6F05545110C9}"/>
              </a:ext>
            </a:extLst>
          </p:cNvPr>
          <p:cNvSpPr txBox="1"/>
          <p:nvPr/>
        </p:nvSpPr>
        <p:spPr>
          <a:xfrm>
            <a:off x="1360305" y="4082222"/>
            <a:ext cx="38469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</a:rPr>
              <a:t>REPORTS &amp; INVOICING </a:t>
            </a:r>
            <a:endParaRPr lang="en-US" sz="2400">
              <a:solidFill>
                <a:schemeClr val="bg1"/>
              </a:solidFill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F8671DB-880E-9557-8771-473C47D818ED}"/>
              </a:ext>
            </a:extLst>
          </p:cNvPr>
          <p:cNvCxnSpPr>
            <a:cxnSpLocks/>
          </p:cNvCxnSpPr>
          <p:nvPr/>
        </p:nvCxnSpPr>
        <p:spPr>
          <a:xfrm>
            <a:off x="963038" y="1087849"/>
            <a:ext cx="6126480" cy="0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56DCE401-41D4-4997-50BD-BC2DFCAC322C}"/>
              </a:ext>
            </a:extLst>
          </p:cNvPr>
          <p:cNvSpPr txBox="1"/>
          <p:nvPr/>
        </p:nvSpPr>
        <p:spPr>
          <a:xfrm>
            <a:off x="1452739" y="1854195"/>
            <a:ext cx="37349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C7A03F"/>
                </a:solidFill>
              </a:rPr>
              <a:t>Align to your award tiers and policies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C7A03F"/>
                </a:solidFill>
              </a:rPr>
              <a:t>Configure milestone tracking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C7A03F"/>
                </a:solidFill>
              </a:rPr>
              <a:t>Customize communication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2B203E-0ECF-AA46-ECB2-25A159972EA6}"/>
              </a:ext>
            </a:extLst>
          </p:cNvPr>
          <p:cNvSpPr txBox="1"/>
          <p:nvPr/>
        </p:nvSpPr>
        <p:spPr>
          <a:xfrm>
            <a:off x="7222596" y="4696441"/>
            <a:ext cx="34705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C7A03F"/>
                </a:solidFill>
              </a:rPr>
              <a:t>Employee notifications and award selection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C7A03F"/>
                </a:solidFill>
              </a:rPr>
              <a:t>Full program administration handled for you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C7A03F"/>
                </a:solidFill>
              </a:rPr>
              <a:t>Personalized customer support from REAL PEOPLE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51DE6C-DDF2-94EC-CC7F-94EE28F75018}"/>
              </a:ext>
            </a:extLst>
          </p:cNvPr>
          <p:cNvSpPr txBox="1"/>
          <p:nvPr/>
        </p:nvSpPr>
        <p:spPr>
          <a:xfrm>
            <a:off x="1452739" y="4443255"/>
            <a:ext cx="36620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B2D54"/>
                </a:solidFill>
              </a:rPr>
              <a:t>Awards shipped directly to employees (Pickup option available)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B2D54"/>
                </a:solidFill>
              </a:rPr>
              <a:t>Tracking and delivery confirmation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B2D54"/>
                </a:solidFill>
              </a:rPr>
              <a:t>Audit-ready report and invoices available anytime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E5478C-56EA-7A23-00F3-9ECD48671A11}"/>
              </a:ext>
            </a:extLst>
          </p:cNvPr>
          <p:cNvSpPr txBox="1"/>
          <p:nvPr/>
        </p:nvSpPr>
        <p:spPr>
          <a:xfrm>
            <a:off x="7374950" y="1854194"/>
            <a:ext cx="36463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B2D54"/>
                </a:solidFill>
              </a:rPr>
              <a:t>First name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B2D54"/>
                </a:solidFill>
              </a:rPr>
              <a:t>Last name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B2D54"/>
                </a:solidFill>
              </a:rPr>
              <a:t>Work email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B2D54"/>
                </a:solidFill>
              </a:rPr>
              <a:t>Years of service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FD2673D-67F1-FAE8-7127-50B7E01EBFBC}"/>
              </a:ext>
            </a:extLst>
          </p:cNvPr>
          <p:cNvCxnSpPr>
            <a:cxnSpLocks/>
          </p:cNvCxnSpPr>
          <p:nvPr/>
        </p:nvCxnSpPr>
        <p:spPr>
          <a:xfrm>
            <a:off x="963038" y="384214"/>
            <a:ext cx="6126480" cy="0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27614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82CE3-B67B-51EE-F04D-3D2B2AF7A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B2D54"/>
                </a:solidFill>
              </a:rPr>
              <a:t>Customized Communication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F20026-086C-A3BF-143C-784ADF357A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06" y="1398098"/>
            <a:ext cx="10512424" cy="488105"/>
          </a:xfrm>
        </p:spPr>
        <p:txBody>
          <a:bodyPr>
            <a:normAutofit fontScale="77500" lnSpcReduction="20000"/>
          </a:bodyPr>
          <a:lstStyle/>
          <a:p>
            <a:r>
              <a:rPr lang="en-US">
                <a:solidFill>
                  <a:srgbClr val="0B2D54"/>
                </a:solidFill>
              </a:rPr>
              <a:t>Every employee receives a personalized invitation designed to reflect your agency's identity.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0B3C3A1-DDF8-9AC7-D191-743A55691940}"/>
              </a:ext>
            </a:extLst>
          </p:cNvPr>
          <p:cNvSpPr/>
          <p:nvPr/>
        </p:nvSpPr>
        <p:spPr>
          <a:xfrm>
            <a:off x="6822330" y="2424992"/>
            <a:ext cx="4526701" cy="9144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>
                <a:solidFill>
                  <a:srgbClr val="C7A03F"/>
                </a:solidFill>
              </a:rPr>
              <a:t>Personalized Congratulations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C7A03F"/>
                </a:solidFill>
              </a:rPr>
              <a:t>A customized recognition letter developed by the agency celebrating the employee’s milestone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AFB1362-0E1E-352D-7428-5194FFC4F01A}"/>
              </a:ext>
            </a:extLst>
          </p:cNvPr>
          <p:cNvSpPr/>
          <p:nvPr/>
        </p:nvSpPr>
        <p:spPr>
          <a:xfrm>
            <a:off x="6822329" y="3900790"/>
            <a:ext cx="4526701" cy="9144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>
                <a:solidFill>
                  <a:srgbClr val="C7A03F"/>
                </a:solidFill>
              </a:rPr>
              <a:t>Direct Award Selection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C7A03F"/>
                </a:solidFill>
              </a:rPr>
              <a:t>A secure link takes the employee to the award site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C7A03F"/>
                </a:solidFill>
              </a:rPr>
              <a:t>A reminder email is sent shortly before the event closes.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276956-436B-E4CB-F482-D701ACC13D7C}"/>
              </a:ext>
            </a:extLst>
          </p:cNvPr>
          <p:cNvSpPr txBox="1"/>
          <p:nvPr/>
        </p:nvSpPr>
        <p:spPr>
          <a:xfrm>
            <a:off x="6822328" y="5353979"/>
            <a:ext cx="42410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>
                <a:solidFill>
                  <a:srgbClr val="0B2D54"/>
                </a:solidFill>
              </a:rPr>
              <a:t>Every communication is designed to create a professional and meaningful recognition experience.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CF2210E-FF3B-D43C-4D2C-4EFDE937AD8C}"/>
              </a:ext>
            </a:extLst>
          </p:cNvPr>
          <p:cNvCxnSpPr>
            <a:cxnSpLocks/>
          </p:cNvCxnSpPr>
          <p:nvPr/>
        </p:nvCxnSpPr>
        <p:spPr>
          <a:xfrm>
            <a:off x="953310" y="620921"/>
            <a:ext cx="6400800" cy="0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DD76C45-90E0-2611-CCC5-390721D55425}"/>
              </a:ext>
            </a:extLst>
          </p:cNvPr>
          <p:cNvCxnSpPr>
            <a:cxnSpLocks/>
          </p:cNvCxnSpPr>
          <p:nvPr/>
        </p:nvCxnSpPr>
        <p:spPr>
          <a:xfrm>
            <a:off x="953310" y="1355259"/>
            <a:ext cx="6400800" cy="0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Content Placeholder 17">
            <a:extLst>
              <a:ext uri="{FF2B5EF4-FFF2-40B4-BE49-F238E27FC236}">
                <a16:creationId xmlns:a16="http://schemas.microsoft.com/office/drawing/2014/main" id="{4CB87CCA-9E2C-936C-D1C6-2672E34FF04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449421" y="1886203"/>
            <a:ext cx="3628417" cy="494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9178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FD928-026D-B47A-BD7C-C9EFFB8A7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782" y="457201"/>
            <a:ext cx="10515600" cy="977611"/>
          </a:xfrm>
        </p:spPr>
        <p:txBody>
          <a:bodyPr>
            <a:normAutofit/>
          </a:bodyPr>
          <a:lstStyle/>
          <a:p>
            <a:r>
              <a:rPr lang="en-US" sz="5400">
                <a:solidFill>
                  <a:srgbClr val="0B2D54"/>
                </a:solidFill>
              </a:rPr>
              <a:t>Your Employees Deserve a Choice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B0A160-BA54-D245-C816-75EF2DD583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1782" y="1513754"/>
            <a:ext cx="10515600" cy="512473"/>
          </a:xfrm>
        </p:spPr>
        <p:txBody>
          <a:bodyPr/>
          <a:lstStyle/>
          <a:p>
            <a:r>
              <a:rPr lang="en-US">
                <a:solidFill>
                  <a:srgbClr val="0B2D54"/>
                </a:solidFill>
              </a:rPr>
              <a:t>Every employee selects the award that’s most meaningful to them. </a:t>
            </a:r>
          </a:p>
        </p:txBody>
      </p:sp>
      <p:sp>
        <p:nvSpPr>
          <p:cNvPr id="8" name="Rectangle: Top Corners Rounded 7">
            <a:extLst>
              <a:ext uri="{FF2B5EF4-FFF2-40B4-BE49-F238E27FC236}">
                <a16:creationId xmlns:a16="http://schemas.microsoft.com/office/drawing/2014/main" id="{3B0F19C1-D7C3-CA63-C48F-8755A6E3273B}"/>
              </a:ext>
            </a:extLst>
          </p:cNvPr>
          <p:cNvSpPr/>
          <p:nvPr/>
        </p:nvSpPr>
        <p:spPr>
          <a:xfrm>
            <a:off x="401782" y="2219469"/>
            <a:ext cx="1780309" cy="1655762"/>
          </a:xfrm>
          <a:prstGeom prst="round2SameRect">
            <a:avLst/>
          </a:prstGeom>
          <a:noFill/>
          <a:ln>
            <a:solidFill>
              <a:srgbClr val="0B2D54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📧</a:t>
            </a:r>
            <a:br>
              <a:rPr lang="en-US" sz="3200"/>
            </a:br>
            <a:r>
              <a:rPr lang="en-US" sz="2600">
                <a:solidFill>
                  <a:srgbClr val="C7A03F"/>
                </a:solidFill>
              </a:rPr>
              <a:t>Invitation</a:t>
            </a:r>
          </a:p>
        </p:txBody>
      </p:sp>
      <p:sp>
        <p:nvSpPr>
          <p:cNvPr id="9" name="Rectangle: Top Corners Rounded 8">
            <a:extLst>
              <a:ext uri="{FF2B5EF4-FFF2-40B4-BE49-F238E27FC236}">
                <a16:creationId xmlns:a16="http://schemas.microsoft.com/office/drawing/2014/main" id="{630665A1-EF13-A3E3-0D9D-8A9C631DCF4B}"/>
              </a:ext>
            </a:extLst>
          </p:cNvPr>
          <p:cNvSpPr/>
          <p:nvPr/>
        </p:nvSpPr>
        <p:spPr>
          <a:xfrm>
            <a:off x="2752724" y="2219469"/>
            <a:ext cx="1780309" cy="1655762"/>
          </a:xfrm>
          <a:prstGeom prst="round2SameRect">
            <a:avLst/>
          </a:prstGeom>
          <a:noFill/>
          <a:ln>
            <a:solidFill>
              <a:srgbClr val="0B2D54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🛍️</a:t>
            </a:r>
            <a:br>
              <a:rPr lang="en-US" sz="3200"/>
            </a:br>
            <a:r>
              <a:rPr lang="en-US" sz="2600">
                <a:solidFill>
                  <a:srgbClr val="C7A03F"/>
                </a:solidFill>
              </a:rPr>
              <a:t>Browse</a:t>
            </a:r>
          </a:p>
        </p:txBody>
      </p:sp>
      <p:sp>
        <p:nvSpPr>
          <p:cNvPr id="10" name="Rectangle: Top Corners Rounded 9">
            <a:extLst>
              <a:ext uri="{FF2B5EF4-FFF2-40B4-BE49-F238E27FC236}">
                <a16:creationId xmlns:a16="http://schemas.microsoft.com/office/drawing/2014/main" id="{5014889A-36C0-8F7C-57B6-F4830C1FD18B}"/>
              </a:ext>
            </a:extLst>
          </p:cNvPr>
          <p:cNvSpPr/>
          <p:nvPr/>
        </p:nvSpPr>
        <p:spPr>
          <a:xfrm>
            <a:off x="5103667" y="2219469"/>
            <a:ext cx="1780309" cy="1655762"/>
          </a:xfrm>
          <a:prstGeom prst="round2SameRect">
            <a:avLst/>
          </a:prstGeom>
          <a:noFill/>
          <a:ln>
            <a:solidFill>
              <a:srgbClr val="0B2D54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🎁</a:t>
            </a:r>
            <a:br>
              <a:rPr lang="en-US" sz="3200"/>
            </a:br>
            <a:r>
              <a:rPr lang="en-US" sz="2600">
                <a:solidFill>
                  <a:srgbClr val="C7A03F"/>
                </a:solidFill>
              </a:rPr>
              <a:t>Choose</a:t>
            </a:r>
          </a:p>
        </p:txBody>
      </p:sp>
      <p:sp>
        <p:nvSpPr>
          <p:cNvPr id="11" name="Rectangle: Top Corners Rounded 10">
            <a:extLst>
              <a:ext uri="{FF2B5EF4-FFF2-40B4-BE49-F238E27FC236}">
                <a16:creationId xmlns:a16="http://schemas.microsoft.com/office/drawing/2014/main" id="{364AAFA2-6569-140D-9717-95104BEEFE25}"/>
              </a:ext>
            </a:extLst>
          </p:cNvPr>
          <p:cNvSpPr/>
          <p:nvPr/>
        </p:nvSpPr>
        <p:spPr>
          <a:xfrm>
            <a:off x="7454609" y="2219469"/>
            <a:ext cx="1780309" cy="1655762"/>
          </a:xfrm>
          <a:prstGeom prst="round2SameRect">
            <a:avLst/>
          </a:prstGeom>
          <a:noFill/>
          <a:ln>
            <a:solidFill>
              <a:srgbClr val="0B2D54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📦</a:t>
            </a:r>
            <a:br>
              <a:rPr lang="en-US" sz="3200"/>
            </a:br>
            <a:r>
              <a:rPr lang="en-US" sz="2600">
                <a:solidFill>
                  <a:srgbClr val="C7A03F"/>
                </a:solidFill>
              </a:rPr>
              <a:t>Delivered</a:t>
            </a:r>
          </a:p>
        </p:txBody>
      </p:sp>
      <p:sp>
        <p:nvSpPr>
          <p:cNvPr id="12" name="Rectangle: Top Corners Rounded 11">
            <a:extLst>
              <a:ext uri="{FF2B5EF4-FFF2-40B4-BE49-F238E27FC236}">
                <a16:creationId xmlns:a16="http://schemas.microsoft.com/office/drawing/2014/main" id="{7F787D92-3674-5684-3E48-0F579D882205}"/>
              </a:ext>
            </a:extLst>
          </p:cNvPr>
          <p:cNvSpPr/>
          <p:nvPr/>
        </p:nvSpPr>
        <p:spPr>
          <a:xfrm>
            <a:off x="9805552" y="2219469"/>
            <a:ext cx="1780309" cy="1655762"/>
          </a:xfrm>
          <a:prstGeom prst="round2SameRect">
            <a:avLst/>
          </a:prstGeom>
          <a:noFill/>
          <a:ln>
            <a:solidFill>
              <a:srgbClr val="0B2D54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🎉</a:t>
            </a:r>
            <a:br>
              <a:rPr lang="en-US" sz="3200"/>
            </a:br>
            <a:r>
              <a:rPr lang="en-US" sz="2600">
                <a:solidFill>
                  <a:srgbClr val="C7A03F"/>
                </a:solidFill>
              </a:rPr>
              <a:t>Celebrate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5B3A55C-0450-E1A8-C0D6-A489510C280B}"/>
              </a:ext>
            </a:extLst>
          </p:cNvPr>
          <p:cNvCxnSpPr>
            <a:cxnSpLocks/>
          </p:cNvCxnSpPr>
          <p:nvPr/>
        </p:nvCxnSpPr>
        <p:spPr>
          <a:xfrm>
            <a:off x="2348346" y="3241963"/>
            <a:ext cx="287481" cy="0"/>
          </a:xfrm>
          <a:prstGeom prst="straightConnector1">
            <a:avLst/>
          </a:prstGeom>
          <a:ln>
            <a:solidFill>
              <a:srgbClr val="0B2D54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F5C0070-97A2-E04E-CF4F-B2ADB8EF01B9}"/>
              </a:ext>
            </a:extLst>
          </p:cNvPr>
          <p:cNvCxnSpPr>
            <a:cxnSpLocks/>
          </p:cNvCxnSpPr>
          <p:nvPr/>
        </p:nvCxnSpPr>
        <p:spPr>
          <a:xfrm>
            <a:off x="9410701" y="3221181"/>
            <a:ext cx="287481" cy="0"/>
          </a:xfrm>
          <a:prstGeom prst="straightConnector1">
            <a:avLst/>
          </a:prstGeom>
          <a:ln>
            <a:solidFill>
              <a:srgbClr val="0B2D54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737BBF1-AB05-E957-6283-A8C6C9DDFB07}"/>
              </a:ext>
            </a:extLst>
          </p:cNvPr>
          <p:cNvCxnSpPr>
            <a:cxnSpLocks/>
          </p:cNvCxnSpPr>
          <p:nvPr/>
        </p:nvCxnSpPr>
        <p:spPr>
          <a:xfrm>
            <a:off x="7048500" y="3221181"/>
            <a:ext cx="287481" cy="0"/>
          </a:xfrm>
          <a:prstGeom prst="straightConnector1">
            <a:avLst/>
          </a:prstGeom>
          <a:ln>
            <a:solidFill>
              <a:srgbClr val="0B2D54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4483FFC-FDC8-364D-1C35-06F8202C306B}"/>
              </a:ext>
            </a:extLst>
          </p:cNvPr>
          <p:cNvCxnSpPr>
            <a:cxnSpLocks/>
          </p:cNvCxnSpPr>
          <p:nvPr/>
        </p:nvCxnSpPr>
        <p:spPr>
          <a:xfrm>
            <a:off x="4655128" y="3241963"/>
            <a:ext cx="287481" cy="0"/>
          </a:xfrm>
          <a:prstGeom prst="straightConnector1">
            <a:avLst/>
          </a:prstGeom>
          <a:ln>
            <a:solidFill>
              <a:srgbClr val="0B2D54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4373EC8-774F-ECF0-4890-3D7C5BE20D81}"/>
              </a:ext>
            </a:extLst>
          </p:cNvPr>
          <p:cNvCxnSpPr>
            <a:cxnSpLocks/>
          </p:cNvCxnSpPr>
          <p:nvPr/>
        </p:nvCxnSpPr>
        <p:spPr>
          <a:xfrm>
            <a:off x="535021" y="1427958"/>
            <a:ext cx="9418320" cy="0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22560813-0B0E-0291-A39B-087D54BAE040}"/>
              </a:ext>
            </a:extLst>
          </p:cNvPr>
          <p:cNvSpPr txBox="1"/>
          <p:nvPr/>
        </p:nvSpPr>
        <p:spPr>
          <a:xfrm>
            <a:off x="308263" y="4068472"/>
            <a:ext cx="4020545" cy="1701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2400" b="1">
                <a:solidFill>
                  <a:srgbClr val="0B2D54"/>
                </a:solidFill>
              </a:rPr>
              <a:t>✓ One employee</a:t>
            </a:r>
            <a:endParaRPr lang="en-US" sz="2400">
              <a:solidFill>
                <a:srgbClr val="0B2D54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sz="2400" b="1">
                <a:solidFill>
                  <a:srgbClr val="0B2D54"/>
                </a:solidFill>
              </a:rPr>
              <a:t>✓ One award</a:t>
            </a:r>
          </a:p>
          <a:p>
            <a:pPr>
              <a:lnSpc>
                <a:spcPct val="150000"/>
              </a:lnSpc>
              <a:buNone/>
            </a:pPr>
            <a:r>
              <a:rPr lang="en-US" sz="2400" b="1">
                <a:solidFill>
                  <a:srgbClr val="0B2D54"/>
                </a:solidFill>
              </a:rPr>
              <a:t>✓ Chosen by awardee</a:t>
            </a:r>
            <a:endParaRPr lang="en-US" sz="2400">
              <a:solidFill>
                <a:srgbClr val="0B2D54"/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4BA8DE5-B948-A7DB-BAB9-F3BF741365BA}"/>
              </a:ext>
            </a:extLst>
          </p:cNvPr>
          <p:cNvCxnSpPr>
            <a:cxnSpLocks/>
          </p:cNvCxnSpPr>
          <p:nvPr/>
        </p:nvCxnSpPr>
        <p:spPr>
          <a:xfrm>
            <a:off x="535021" y="554108"/>
            <a:ext cx="9418320" cy="0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45526886-B536-79A4-D02F-49CE97B91E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1044" y="4023989"/>
            <a:ext cx="5195850" cy="264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7203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D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78498-3015-B149-E2E0-1CEB1355E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799618"/>
            <a:ext cx="10515600" cy="2196120"/>
          </a:xfrm>
        </p:spPr>
        <p:txBody>
          <a:bodyPr>
            <a:noAutofit/>
          </a:bodyPr>
          <a:lstStyle/>
          <a:p>
            <a:pPr algn="ctr"/>
            <a:r>
              <a:rPr lang="en-US" sz="7200">
                <a:solidFill>
                  <a:srgbClr val="C7A03F"/>
                </a:solidFill>
              </a:rPr>
              <a:t>Hundreds of Award Options!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8D2555-3D23-1661-3A5E-95787E76A9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4352667"/>
            <a:ext cx="10515600" cy="581025"/>
          </a:xfrm>
        </p:spPr>
        <p:txBody>
          <a:bodyPr>
            <a:normAutofit fontScale="92500"/>
          </a:bodyPr>
          <a:lstStyle/>
          <a:p>
            <a:pPr algn="ctr"/>
            <a:r>
              <a:rPr lang="en-US">
                <a:solidFill>
                  <a:srgbClr val="F8F8F8"/>
                </a:solidFill>
              </a:rPr>
              <a:t>Curated merchandise is updated monthly with hundreds of items to choose from!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13DB03-D0D6-E513-9669-9F94054A114C}"/>
              </a:ext>
            </a:extLst>
          </p:cNvPr>
          <p:cNvSpPr txBox="1"/>
          <p:nvPr/>
        </p:nvSpPr>
        <p:spPr>
          <a:xfrm>
            <a:off x="4424794" y="5011514"/>
            <a:ext cx="334241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8F8F8"/>
                </a:solidFill>
              </a:rPr>
              <a:t>Hundreds of award options across multiple categories.</a:t>
            </a:r>
          </a:p>
          <a:p>
            <a:endParaRPr lang="en-US" b="1">
              <a:solidFill>
                <a:srgbClr val="F8F8F8"/>
              </a:solidFill>
            </a:endParaRPr>
          </a:p>
          <a:p>
            <a:r>
              <a:rPr lang="en-US" i="1">
                <a:solidFill>
                  <a:srgbClr val="F8F8F8"/>
                </a:solidFill>
              </a:rPr>
              <a:t>Online selections vary based on your agency's award tiers.</a:t>
            </a:r>
            <a:endParaRPr lang="en-US" b="1" i="1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2772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wooden cutting board with a picture of a building&#10;&#10;AI-generated content may be incorrect.">
            <a:extLst>
              <a:ext uri="{FF2B5EF4-FFF2-40B4-BE49-F238E27FC236}">
                <a16:creationId xmlns:a16="http://schemas.microsoft.com/office/drawing/2014/main" id="{6DBEB62D-69C8-A818-D285-2BA5B77DDD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0" y="204606"/>
            <a:ext cx="2628879" cy="4961160"/>
          </a:xfrm>
          <a:prstGeom prst="rect">
            <a:avLst/>
          </a:prstGeom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FCBD1484-133E-0064-DAC4-1F1B187EC7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5779" y="340722"/>
            <a:ext cx="1676048" cy="1511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358705D8-798D-86F2-92BE-E4A61C7ADA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8289">
            <a:off x="6483939" y="3883892"/>
            <a:ext cx="2287316" cy="2663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>
            <a:extLst>
              <a:ext uri="{FF2B5EF4-FFF2-40B4-BE49-F238E27FC236}">
                <a16:creationId xmlns:a16="http://schemas.microsoft.com/office/drawing/2014/main" id="{3A8CEE6E-5197-44C2-2895-44B2AFA966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7067" r="93467">
                        <a14:foregroundMark x1="11067" y1="47600" x2="10338" y2="51656"/>
                        <a14:foregroundMark x1="7067" y1="47600" x2="7244" y2="50887"/>
                        <a14:foregroundMark x1="29467" y1="47600" x2="29733" y2="49467"/>
                        <a14:foregroundMark x1="89733" y1="35200" x2="94400" y2="41467"/>
                        <a14:foregroundMark x1="93522" y1="62793" x2="93467" y2="64133"/>
                        <a14:foregroundMark x1="93467" y1="64133" x2="90392" y2="67436"/>
                        <a14:backgroundMark x1="94133" y1="41867" x2="93733" y2="54133"/>
                        <a14:backgroundMark x1="94533" y1="41333" x2="94000" y2="42800"/>
                        <a14:backgroundMark x1="94400" y1="41467" x2="94400" y2="41467"/>
                        <a14:backgroundMark x1="94133" y1="41467" x2="94133" y2="40667"/>
                        <a14:backgroundMark x1="94133" y1="54133" x2="94000" y2="62800"/>
                        <a14:backgroundMark x1="89733" y1="68400" x2="89867" y2="68000"/>
                        <a14:backgroundMark x1="90667" y1="67867" x2="89333" y2="67867"/>
                        <a14:backgroundMark x1="11067" y1="52800" x2="7067" y2="52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4044" y="3766356"/>
            <a:ext cx="2861685" cy="3023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>
            <a:extLst>
              <a:ext uri="{FF2B5EF4-FFF2-40B4-BE49-F238E27FC236}">
                <a16:creationId xmlns:a16="http://schemas.microsoft.com/office/drawing/2014/main" id="{42064711-D381-528E-9E6F-4A3AC3C8F9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67" b="95067" l="6400" r="94000">
                        <a14:foregroundMark x1="45200" y1="18000" x2="48533" y2="9733"/>
                        <a14:foregroundMark x1="48533" y1="9733" x2="53467" y2="4267"/>
                        <a14:foregroundMark x1="53467" y1="4267" x2="52667" y2="9467"/>
                        <a14:foregroundMark x1="10000" y1="39733" x2="10000" y2="46000"/>
                        <a14:foregroundMark x1="6667" y1="40133" x2="6533" y2="42533"/>
                        <a14:foregroundMark x1="23467" y1="86800" x2="21867" y2="94400"/>
                        <a14:foregroundMark x1="21867" y1="94400" x2="31200" y2="90667"/>
                        <a14:foregroundMark x1="74533" y1="95067" x2="78267" y2="94667"/>
                        <a14:foregroundMark x1="89867" y1="40267" x2="90267" y2="47067"/>
                        <a14:foregroundMark x1="93467" y1="40533" x2="94000" y2="438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5761" y="2140987"/>
            <a:ext cx="2274989" cy="2114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extLst>
              <a:ext uri="{FF2B5EF4-FFF2-40B4-BE49-F238E27FC236}">
                <a16:creationId xmlns:a16="http://schemas.microsoft.com/office/drawing/2014/main" id="{F5981DBF-91B3-F3EE-EA1E-5317DAE709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867" b="94133" l="6400" r="90000">
                        <a14:foregroundMark x1="84325" y1="3679" x2="87858" y2="6539"/>
                        <a14:foregroundMark x1="76494" y1="97226" x2="75467" y2="97600"/>
                        <a14:foregroundMark x1="87450" y1="93231" x2="81579" y2="95372"/>
                        <a14:foregroundMark x1="75467" y1="97600" x2="32210" y2="97600"/>
                        <a14:foregroundMark x1="12111" y1="7602" x2="12520" y2="5385"/>
                        <a14:foregroundMark x1="12000" y1="90133" x2="54800" y2="91467"/>
                        <a14:foregroundMark x1="54800" y1="91467" x2="80000" y2="90800"/>
                        <a14:foregroundMark x1="80000" y1="90800" x2="87600" y2="93200"/>
                        <a14:foregroundMark x1="87600" y1="93200" x2="33394" y2="95757"/>
                        <a14:foregroundMark x1="14953" y1="94101" x2="12267" y2="90800"/>
                        <a14:foregroundMark x1="12267" y1="90800" x2="12133" y2="89867"/>
                        <a14:foregroundMark x1="16814" y1="94126" x2="21067" y2="93733"/>
                        <a14:foregroundMark x1="12459" y1="94528" x2="14110" y2="94375"/>
                        <a14:foregroundMark x1="21067" y1="93733" x2="61333" y2="94667"/>
                        <a14:foregroundMark x1="61333" y1="94667" x2="71067" y2="94000"/>
                        <a14:foregroundMark x1="74510" y1="94027" x2="87733" y2="94133"/>
                        <a14:foregroundMark x1="71067" y1="94000" x2="73189" y2="94017"/>
                        <a14:backgroundMark x1="12000" y1="3600" x2="19067" y2="2933"/>
                        <a14:backgroundMark x1="19067" y1="2933" x2="44400" y2="3200"/>
                        <a14:backgroundMark x1="44400" y1="3200" x2="82533" y2="2533"/>
                        <a14:backgroundMark x1="82533" y1="2533" x2="84400" y2="3600"/>
                        <a14:backgroundMark x1="88667" y1="6533" x2="89067" y2="68400"/>
                        <a14:backgroundMark x1="88800" y1="69067" x2="89733" y2="93600"/>
                        <a14:backgroundMark x1="88800" y1="68800" x2="88933" y2="68800"/>
                        <a14:backgroundMark x1="88667" y1="69333" x2="88667" y2="68267"/>
                        <a14:backgroundMark x1="88533" y1="68800" x2="88533" y2="67867"/>
                        <a14:backgroundMark x1="88667" y1="68533" x2="88667" y2="69867"/>
                        <a14:backgroundMark x1="11867" y1="7600" x2="11336" y2="91156"/>
                        <a14:backgroundMark x1="10133" y1="20667" x2="6533" y2="54000"/>
                        <a14:backgroundMark x1="6533" y1="54000" x2="9200" y2="74800"/>
                        <a14:backgroundMark x1="9200" y1="74800" x2="8400" y2="84267"/>
                        <a14:backgroundMark x1="8400" y1="84267" x2="8667" y2="84400"/>
                        <a14:backgroundMark x1="8667" y1="82400" x2="9600" y2="91733"/>
                        <a14:backgroundMark x1="9600" y1="91733" x2="10133" y2="93067"/>
                        <a14:backgroundMark x1="13067" y1="96000" x2="33067" y2="96267"/>
                        <a14:backgroundMark x1="82133" y1="96267" x2="75733" y2="96000"/>
                        <a14:backgroundMark x1="9733" y1="93467" x2="11467" y2="95600"/>
                        <a14:backgroundMark x1="13467" y1="96800" x2="9200" y2="9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97456">
            <a:off x="7576784" y="326926"/>
            <a:ext cx="1726243" cy="1726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>
            <a:extLst>
              <a:ext uri="{FF2B5EF4-FFF2-40B4-BE49-F238E27FC236}">
                <a16:creationId xmlns:a16="http://schemas.microsoft.com/office/drawing/2014/main" id="{02EB5FE8-0EF2-0960-078A-524CBB4561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00" b="90000" l="10000" r="90000">
                        <a14:foregroundMark x1="50133" y1="19067" x2="50000" y2="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767" y="25852"/>
            <a:ext cx="2335804" cy="1930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90E42C0-EFA4-3775-9456-7109AFE08F6A}"/>
              </a:ext>
            </a:extLst>
          </p:cNvPr>
          <p:cNvSpPr txBox="1"/>
          <p:nvPr/>
        </p:nvSpPr>
        <p:spPr>
          <a:xfrm>
            <a:off x="3355208" y="2921168"/>
            <a:ext cx="54815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>
                <a:solidFill>
                  <a:srgbClr val="C7A03F"/>
                </a:solidFill>
              </a:rPr>
              <a:t>5 Year Awards 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37D9D0E-5365-A006-BE56-ACFF384F5E49}"/>
              </a:ext>
            </a:extLst>
          </p:cNvPr>
          <p:cNvCxnSpPr>
            <a:cxnSpLocks/>
          </p:cNvCxnSpPr>
          <p:nvPr/>
        </p:nvCxnSpPr>
        <p:spPr>
          <a:xfrm>
            <a:off x="3698724" y="2921163"/>
            <a:ext cx="4635168" cy="0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B50385F-23F8-0C25-03F0-69D314660A4D}"/>
              </a:ext>
            </a:extLst>
          </p:cNvPr>
          <p:cNvCxnSpPr>
            <a:cxnSpLocks/>
          </p:cNvCxnSpPr>
          <p:nvPr/>
        </p:nvCxnSpPr>
        <p:spPr>
          <a:xfrm>
            <a:off x="3704662" y="3937009"/>
            <a:ext cx="4697492" cy="0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A mug with a flag design&#10;&#10;AI-generated content may be incorrect.">
            <a:extLst>
              <a:ext uri="{FF2B5EF4-FFF2-40B4-BE49-F238E27FC236}">
                <a16:creationId xmlns:a16="http://schemas.microsoft.com/office/drawing/2014/main" id="{D3111410-90D0-1B11-4195-6B1ABD48A67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5686" y="4391317"/>
            <a:ext cx="2529441" cy="1847968"/>
          </a:xfrm>
          <a:prstGeom prst="rect">
            <a:avLst/>
          </a:prstGeom>
        </p:spPr>
      </p:pic>
      <p:pic>
        <p:nvPicPr>
          <p:cNvPr id="18" name="Picture 17" descr="A close up of a glass of red wine&#10;&#10;AI-generated content may be incorrect.">
            <a:extLst>
              <a:ext uri="{FF2B5EF4-FFF2-40B4-BE49-F238E27FC236}">
                <a16:creationId xmlns:a16="http://schemas.microsoft.com/office/drawing/2014/main" id="{30CBD7D3-1371-D364-24B9-661DA0512AF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601" y="3328151"/>
            <a:ext cx="1157348" cy="3313897"/>
          </a:xfrm>
          <a:prstGeom prst="rect">
            <a:avLst/>
          </a:prstGeom>
        </p:spPr>
      </p:pic>
      <p:pic>
        <p:nvPicPr>
          <p:cNvPr id="20" name="Picture 19" descr="A silver necklace with a heart and a texas symbol&#10;&#10;AI-generated content may be incorrect.">
            <a:extLst>
              <a:ext uri="{FF2B5EF4-FFF2-40B4-BE49-F238E27FC236}">
                <a16:creationId xmlns:a16="http://schemas.microsoft.com/office/drawing/2014/main" id="{CD194BDE-42C9-CCC2-AD3D-5377A2BECE9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8353" y="204606"/>
            <a:ext cx="1009802" cy="162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3186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2" name="Picture 14">
            <a:extLst>
              <a:ext uri="{FF2B5EF4-FFF2-40B4-BE49-F238E27FC236}">
                <a16:creationId xmlns:a16="http://schemas.microsoft.com/office/drawing/2014/main" id="{71F268D3-2729-720E-E340-A9CADCBF07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0262">
            <a:off x="7330212" y="-435745"/>
            <a:ext cx="5187574" cy="471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8B24106-84E4-02C7-7945-0C82EFE7D4FD}"/>
              </a:ext>
            </a:extLst>
          </p:cNvPr>
          <p:cNvSpPr txBox="1"/>
          <p:nvPr/>
        </p:nvSpPr>
        <p:spPr>
          <a:xfrm>
            <a:off x="2839326" y="2939919"/>
            <a:ext cx="57829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>
                <a:solidFill>
                  <a:srgbClr val="C7A03F"/>
                </a:solidFill>
              </a:rPr>
              <a:t>10 Year Awards 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221641F-73E5-A095-8FEF-9FA5985DE1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867" b="90000" l="10000" r="90000">
                        <a14:foregroundMark x1="31200" y1="8533" x2="42667" y2="7867"/>
                        <a14:foregroundMark x1="42667" y1="7867" x2="67733" y2="8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1955" y="3544992"/>
            <a:ext cx="3722919" cy="341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D0C4728D-A1DA-2A2D-FA56-3DEC3934EC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00" b="91600" l="10000" r="90667">
                        <a14:foregroundMark x1="33200" y1="65200" x2="53200" y2="62933"/>
                        <a14:foregroundMark x1="53200" y1="62933" x2="61067" y2="63200"/>
                        <a14:foregroundMark x1="61067" y1="63200" x2="72267" y2="70800"/>
                        <a14:foregroundMark x1="72267" y1="70800" x2="82800" y2="83867"/>
                        <a14:foregroundMark x1="82800" y1="83867" x2="68133" y2="92000"/>
                        <a14:foregroundMark x1="68133" y1="92000" x2="27600" y2="91733"/>
                        <a14:foregroundMark x1="27600" y1="91733" x2="18667" y2="84533"/>
                        <a14:foregroundMark x1="18667" y1="84533" x2="28000" y2="81600"/>
                        <a14:foregroundMark x1="28000" y1="81600" x2="29600" y2="71867"/>
                        <a14:foregroundMark x1="29600" y1="71867" x2="33067" y2="65333"/>
                        <a14:foregroundMark x1="33067" y1="65333" x2="33600" y2="64933"/>
                        <a14:foregroundMark x1="13733" y1="9600" x2="29467" y2="7067"/>
                        <a14:foregroundMark x1="29467" y1="7067" x2="49333" y2="7200"/>
                        <a14:foregroundMark x1="49333" y1="7200" x2="70133" y2="6800"/>
                        <a14:foregroundMark x1="70133" y1="6800" x2="90667" y2="9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15531">
            <a:off x="3685921" y="532512"/>
            <a:ext cx="1713467" cy="1700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12696A6D-A13D-BEA8-7F00-4616D18A58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600" b="92933" l="10000" r="90000">
                        <a14:foregroundMark x1="23200" y1="22533" x2="24000" y2="13733"/>
                        <a14:foregroundMark x1="24000" y1="13733" x2="27067" y2="6000"/>
                        <a14:foregroundMark x1="27067" y1="6000" x2="48533" y2="4400"/>
                        <a14:foregroundMark x1="48533" y1="4400" x2="76933" y2="7600"/>
                        <a14:foregroundMark x1="76933" y1="7600" x2="79867" y2="23467"/>
                        <a14:foregroundMark x1="30667" y1="10800" x2="52933" y2="10933"/>
                        <a14:foregroundMark x1="52933" y1="10933" x2="68533" y2="10800"/>
                        <a14:foregroundMark x1="68533" y1="10800" x2="76933" y2="16800"/>
                        <a14:foregroundMark x1="76933" y1="16800" x2="64267" y2="20933"/>
                        <a14:foregroundMark x1="64267" y1="20933" x2="33200" y2="21200"/>
                        <a14:foregroundMark x1="33200" y1="21200" x2="25067" y2="23067"/>
                        <a14:foregroundMark x1="25067" y1="23067" x2="25067" y2="23200"/>
                        <a14:foregroundMark x1="29867" y1="13333" x2="41467" y2="12933"/>
                        <a14:foregroundMark x1="41467" y1="12933" x2="60267" y2="13067"/>
                        <a14:foregroundMark x1="60267" y1="13067" x2="24933" y2="20267"/>
                        <a14:foregroundMark x1="24933" y1="20267" x2="24933" y2="20267"/>
                        <a14:foregroundMark x1="38933" y1="90667" x2="56933" y2="88800"/>
                        <a14:foregroundMark x1="56933" y1="88800" x2="64133" y2="89067"/>
                        <a14:foregroundMark x1="64133" y1="89067" x2="56933" y2="92267"/>
                        <a14:foregroundMark x1="56933" y1="92267" x2="44267" y2="92933"/>
                        <a14:foregroundMark x1="44267" y1="92933" x2="39067" y2="91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07680">
            <a:off x="2399957" y="4178715"/>
            <a:ext cx="2146964" cy="2276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4F9BCD9D-8553-6BD0-D4FF-DB2AFA45B4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9600" r="91600">
                        <a14:foregroundMark x1="13200" y1="34533" x2="18933" y2="27733"/>
                        <a14:foregroundMark x1="18933" y1="27733" x2="26533" y2="24133"/>
                        <a14:foregroundMark x1="26533" y1="24133" x2="26400" y2="19333"/>
                        <a14:foregroundMark x1="24267" y1="22933" x2="17067" y2="24133"/>
                        <a14:foregroundMark x1="17067" y1="24133" x2="11467" y2="34267"/>
                        <a14:foregroundMark x1="11467" y1="34267" x2="10800" y2="54133"/>
                        <a14:foregroundMark x1="10800" y1="54133" x2="12267" y2="70800"/>
                        <a14:foregroundMark x1="12267" y1="70800" x2="10000" y2="72800"/>
                        <a14:foregroundMark x1="9600" y1="34533" x2="11867" y2="28800"/>
                        <a14:foregroundMark x1="16933" y1="78000" x2="12133" y2="73600"/>
                        <a14:foregroundMark x1="89733" y1="72133" x2="86800" y2="64933"/>
                        <a14:foregroundMark x1="86800" y1="64933" x2="90667" y2="60800"/>
                        <a14:foregroundMark x1="90667" y1="39600" x2="80800" y2="26933"/>
                        <a14:foregroundMark x1="80800" y1="26933" x2="74133" y2="24000"/>
                        <a14:foregroundMark x1="74133" y1="24000" x2="71200" y2="19600"/>
                        <a14:foregroundMark x1="91600" y1="35333" x2="77867" y2="18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878" y="-433767"/>
            <a:ext cx="2806255" cy="2926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>
            <a:extLst>
              <a:ext uri="{FF2B5EF4-FFF2-40B4-BE49-F238E27FC236}">
                <a16:creationId xmlns:a16="http://schemas.microsoft.com/office/drawing/2014/main" id="{7B0CD830-D795-485C-2458-A83EB910C6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7867" r="95333">
                        <a14:foregroundMark x1="88933" y1="27200" x2="95867" y2="32800"/>
                        <a14:foregroundMark x1="95867" y1="32800" x2="95333" y2="65200"/>
                        <a14:foregroundMark x1="95333" y1="65200" x2="91200" y2="71467"/>
                        <a14:foregroundMark x1="91200" y1="71467" x2="90000" y2="72133"/>
                        <a14:foregroundMark x1="8933" y1="27467" x2="7867" y2="71200"/>
                        <a14:foregroundMark x1="95333" y1="32000" x2="95200" y2="681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9186">
            <a:off x="494796" y="1818061"/>
            <a:ext cx="1817136" cy="1793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>
            <a:extLst>
              <a:ext uri="{FF2B5EF4-FFF2-40B4-BE49-F238E27FC236}">
                <a16:creationId xmlns:a16="http://schemas.microsoft.com/office/drawing/2014/main" id="{C4E22BE5-74A4-C7B6-B694-22A96F0C0C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667" b="90000" l="10000" r="90000">
                        <a14:foregroundMark x1="21200" y1="9067" x2="34533" y2="8400"/>
                        <a14:foregroundMark x1="34533" y1="8400" x2="76400" y2="8667"/>
                        <a14:foregroundMark x1="76400" y1="8667" x2="78933" y2="13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95358">
            <a:off x="5336161" y="-134822"/>
            <a:ext cx="2630557" cy="2794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>
            <a:extLst>
              <a:ext uri="{FF2B5EF4-FFF2-40B4-BE49-F238E27FC236}">
                <a16:creationId xmlns:a16="http://schemas.microsoft.com/office/drawing/2014/main" id="{D3ADE98F-E090-F200-CAFB-BCF3D8E2DD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2667" b="93067" l="9067" r="90133">
                        <a14:foregroundMark x1="93073" y1="30542" x2="93467" y2="33733"/>
                        <a14:foregroundMark x1="89807" y1="4069" x2="90225" y2="7454"/>
                        <a14:foregroundMark x1="93467" y1="33733" x2="92922" y2="43868"/>
                        <a14:foregroundMark x1="88967" y1="91990" x2="82533" y2="97333"/>
                        <a14:foregroundMark x1="82533" y1="97333" x2="13067" y2="97200"/>
                        <a14:foregroundMark x1="13067" y1="97200" x2="9954" y2="90663"/>
                        <a14:foregroundMark x1="9857" y1="3823" x2="9867" y2="2800"/>
                        <a14:foregroundMark x1="9295" y1="64266" x2="9842" y2="5516"/>
                        <a14:foregroundMark x1="9067" y1="64800" x2="25733" y2="86400"/>
                        <a14:foregroundMark x1="25733" y1="86400" x2="44667" y2="91067"/>
                        <a14:foregroundMark x1="44667" y1="91067" x2="67333" y2="89867"/>
                        <a14:foregroundMark x1="67333" y1="89867" x2="90133" y2="93067"/>
                        <a14:backgroundMark x1="10000" y1="3600" x2="36933" y2="3733"/>
                        <a14:backgroundMark x1="36933" y1="3733" x2="69733" y2="2800"/>
                        <a14:backgroundMark x1="69733" y1="2800" x2="90533" y2="2933"/>
                        <a14:backgroundMark x1="90667" y1="7467" x2="90000" y2="30267"/>
                        <a14:backgroundMark x1="90933" y1="25067" x2="91333" y2="30667"/>
                        <a14:backgroundMark x1="90667" y1="42400" x2="90275" y2="91046"/>
                        <a14:backgroundMark x1="9222" y1="68702" x2="9333" y2="90667"/>
                        <a14:backgroundMark x1="9200" y1="64267" x2="9202" y2="647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8076">
            <a:off x="7994087" y="3029375"/>
            <a:ext cx="2899413" cy="3436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>
            <a:extLst>
              <a:ext uri="{FF2B5EF4-FFF2-40B4-BE49-F238E27FC236}">
                <a16:creationId xmlns:a16="http://schemas.microsoft.com/office/drawing/2014/main" id="{659ABD7B-E04D-1F43-4488-B071627E25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7600" b="90133" l="10000" r="90000">
                        <a14:foregroundMark x1="24000" y1="7867" x2="42133" y2="7600"/>
                        <a14:foregroundMark x1="42133" y1="7600" x2="62133" y2="8000"/>
                        <a14:foregroundMark x1="62133" y1="8000" x2="78800" y2="7600"/>
                        <a14:foregroundMark x1="78800" y1="7600" x2="82267" y2="8133"/>
                        <a14:foregroundMark x1="25200" y1="90267" x2="42667" y2="90267"/>
                        <a14:foregroundMark x1="42667" y1="90267" x2="52800" y2="89733"/>
                        <a14:foregroundMark x1="52800" y1="89733" x2="60933" y2="89867"/>
                        <a14:foregroundMark x1="60933" y1="89867" x2="70933" y2="89600"/>
                        <a14:foregroundMark x1="70933" y1="89600" x2="80667" y2="901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0936">
            <a:off x="4870352" y="4108741"/>
            <a:ext cx="2727956" cy="2544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AFA7A7-DF45-4891-51C7-BF72D26FDB7C}"/>
              </a:ext>
            </a:extLst>
          </p:cNvPr>
          <p:cNvCxnSpPr>
            <a:cxnSpLocks/>
          </p:cNvCxnSpPr>
          <p:nvPr/>
        </p:nvCxnSpPr>
        <p:spPr>
          <a:xfrm flipV="1">
            <a:off x="3210729" y="2937478"/>
            <a:ext cx="4959494" cy="1434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3127FE6-99DF-4CE1-3453-01E1D6CA8D53}"/>
              </a:ext>
            </a:extLst>
          </p:cNvPr>
          <p:cNvCxnSpPr>
            <a:cxnSpLocks/>
          </p:cNvCxnSpPr>
          <p:nvPr/>
        </p:nvCxnSpPr>
        <p:spPr>
          <a:xfrm>
            <a:off x="3210730" y="3955582"/>
            <a:ext cx="4959493" cy="0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04570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4" name="Picture 22">
            <a:extLst>
              <a:ext uri="{FF2B5EF4-FFF2-40B4-BE49-F238E27FC236}">
                <a16:creationId xmlns:a16="http://schemas.microsoft.com/office/drawing/2014/main" id="{023782B5-5E07-C8C0-53AF-6DD091480D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600" b="91600" l="10000" r="90000">
                        <a14:foregroundMark x1="30133" y1="38533" x2="24400" y2="26267"/>
                        <a14:foregroundMark x1="24400" y1="26267" x2="23067" y2="18133"/>
                        <a14:foregroundMark x1="23067" y1="18133" x2="26267" y2="11200"/>
                        <a14:foregroundMark x1="26267" y1="11200" x2="45733" y2="3867"/>
                        <a14:foregroundMark x1="45733" y1="3867" x2="55467" y2="4133"/>
                        <a14:foregroundMark x1="55467" y1="4133" x2="64667" y2="9333"/>
                        <a14:foregroundMark x1="64667" y1="9333" x2="73067" y2="26400"/>
                        <a14:foregroundMark x1="73067" y1="26400" x2="71067" y2="43467"/>
                        <a14:foregroundMark x1="71067" y1="43467" x2="63867" y2="84933"/>
                        <a14:foregroundMark x1="63867" y1="84933" x2="65067" y2="92000"/>
                        <a14:foregroundMark x1="65067" y1="92000" x2="73200" y2="91733"/>
                        <a14:foregroundMark x1="73200" y1="91733" x2="76667" y2="82933"/>
                        <a14:foregroundMark x1="76667" y1="82933" x2="74667" y2="23600"/>
                        <a14:foregroundMark x1="74667" y1="23600" x2="67467" y2="11067"/>
                        <a14:foregroundMark x1="73333" y1="31200" x2="69333" y2="54000"/>
                        <a14:foregroundMark x1="35067" y1="5467" x2="53600" y2="3467"/>
                        <a14:foregroundMark x1="53600" y1="3467" x2="60400" y2="5600"/>
                        <a14:foregroundMark x1="60400" y1="5600" x2="61067" y2="6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96679">
            <a:off x="8087873" y="-348430"/>
            <a:ext cx="5364632" cy="4681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C0D3B83-00B1-0E2C-9636-F3BD0EE8B3DF}"/>
              </a:ext>
            </a:extLst>
          </p:cNvPr>
          <p:cNvSpPr txBox="1"/>
          <p:nvPr/>
        </p:nvSpPr>
        <p:spPr>
          <a:xfrm>
            <a:off x="2588435" y="2916373"/>
            <a:ext cx="65159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>
                <a:solidFill>
                  <a:srgbClr val="C7A03F"/>
                </a:solidFill>
              </a:rPr>
              <a:t>15 Year Awards 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C60AD03-AEAD-9943-ABF6-D24979F03F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667" b="93600" l="6267" r="90667">
                        <a14:foregroundMark x1="54267" y1="34667" x2="56667" y2="2667"/>
                        <a14:foregroundMark x1="56667" y1="2667" x2="56667" y2="2667"/>
                        <a14:foregroundMark x1="10133" y1="49733" x2="9733" y2="58000"/>
                        <a14:foregroundMark x1="54533" y1="90267" x2="70267" y2="89467"/>
                        <a14:foregroundMark x1="70267" y1="89467" x2="71067" y2="89467"/>
                        <a14:foregroundMark x1="90533" y1="70667" x2="86933" y2="54800"/>
                        <a14:foregroundMark x1="86933" y1="54800" x2="90933" y2="46000"/>
                        <a14:foregroundMark x1="90933" y1="46000" x2="90933" y2="44667"/>
                        <a14:foregroundMark x1="6267" y1="51200" x2="6267" y2="49600"/>
                        <a14:foregroundMark x1="58800" y1="93600" x2="66000" y2="92800"/>
                        <a14:foregroundMark x1="66000" y1="92800" x2="72000" y2="93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69079">
            <a:off x="-523241" y="-580715"/>
            <a:ext cx="4113151" cy="399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F3110605-0734-E876-DABC-B74BAA0E1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9600" r="90533">
                        <a14:foregroundMark x1="9867" y1="22267" x2="10000" y2="75600"/>
                        <a14:foregroundMark x1="10000" y1="75600" x2="9600" y2="76267"/>
                        <a14:foregroundMark x1="88933" y1="21467" x2="90000" y2="77067"/>
                        <a14:foregroundMark x1="90000" y1="77067" x2="90533" y2="774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205">
            <a:off x="5790735" y="4240178"/>
            <a:ext cx="2545065" cy="2360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8B5C2F59-BB5F-DB9F-1F82-6F1FC49102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9467" r="90000">
                        <a14:foregroundMark x1="9467" y1="27200" x2="9600" y2="75067"/>
                        <a14:foregroundMark x1="16800" y1="43467" x2="17333" y2="69333"/>
                        <a14:foregroundMark x1="16667" y1="31600" x2="16933" y2="365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8718" y="3241408"/>
            <a:ext cx="4372322" cy="4425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F3DD0C97-EBC7-6AB5-D7D5-75A794F9F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968641">
            <a:off x="9737418" y="215958"/>
            <a:ext cx="2770498" cy="2905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>
            <a:extLst>
              <a:ext uri="{FF2B5EF4-FFF2-40B4-BE49-F238E27FC236}">
                <a16:creationId xmlns:a16="http://schemas.microsoft.com/office/drawing/2014/main" id="{FFC9E878-3D46-C295-A6E5-A449A9184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0943">
            <a:off x="7314355" y="2924994"/>
            <a:ext cx="4669883" cy="4185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>
            <a:extLst>
              <a:ext uri="{FF2B5EF4-FFF2-40B4-BE49-F238E27FC236}">
                <a16:creationId xmlns:a16="http://schemas.microsoft.com/office/drawing/2014/main" id="{156994B5-DCDE-1F96-43A1-5C578D7FB0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44013">
            <a:off x="6428479" y="20472"/>
            <a:ext cx="2155350" cy="2090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>
            <a:extLst>
              <a:ext uri="{FF2B5EF4-FFF2-40B4-BE49-F238E27FC236}">
                <a16:creationId xmlns:a16="http://schemas.microsoft.com/office/drawing/2014/main" id="{446F6941-5E42-B8FF-379A-BBCD71CE0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707" y="4465041"/>
            <a:ext cx="1634777" cy="1654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>
            <a:extLst>
              <a:ext uri="{FF2B5EF4-FFF2-40B4-BE49-F238E27FC236}">
                <a16:creationId xmlns:a16="http://schemas.microsoft.com/office/drawing/2014/main" id="{594F5E21-09D4-DB7A-FA93-54A4D230A5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10000" r="90000">
                        <a14:foregroundMark x1="18533" y1="33867" x2="32933" y2="26400"/>
                        <a14:foregroundMark x1="32933" y1="26400" x2="54267" y2="22800"/>
                        <a14:foregroundMark x1="54267" y1="22800" x2="61600" y2="22800"/>
                        <a14:foregroundMark x1="61600" y1="22800" x2="72133" y2="26667"/>
                        <a14:foregroundMark x1="72133" y1="26667" x2="78267" y2="31733"/>
                        <a14:foregroundMark x1="78267" y1="31733" x2="86000" y2="45200"/>
                        <a14:foregroundMark x1="86000" y1="45200" x2="86267" y2="53467"/>
                        <a14:foregroundMark x1="86267" y1="53467" x2="84933" y2="58133"/>
                        <a14:foregroundMark x1="18667" y1="36000" x2="14667" y2="44133"/>
                        <a14:foregroundMark x1="14667" y1="44133" x2="14267" y2="54400"/>
                        <a14:foregroundMark x1="14267" y1="54400" x2="17200" y2="62933"/>
                        <a14:foregroundMark x1="17200" y1="62933" x2="24267" y2="69867"/>
                        <a14:foregroundMark x1="24267" y1="69867" x2="41600" y2="76667"/>
                        <a14:foregroundMark x1="41600" y1="76667" x2="43467" y2="78000"/>
                        <a14:foregroundMark x1="46400" y1="23733" x2="38667" y2="25333"/>
                        <a14:foregroundMark x1="38667" y1="25333" x2="34000" y2="245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63089">
            <a:off x="394803" y="2368322"/>
            <a:ext cx="2219173" cy="211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0" name="Picture 28">
            <a:extLst>
              <a:ext uri="{FF2B5EF4-FFF2-40B4-BE49-F238E27FC236}">
                <a16:creationId xmlns:a16="http://schemas.microsoft.com/office/drawing/2014/main" id="{EB2D8412-BBA5-3412-A0AB-91334517BA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3951" y="-137643"/>
            <a:ext cx="2755944" cy="2521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D8EE2B6-6CBE-3AE5-E76A-C60B9B8AB5DA}"/>
              </a:ext>
            </a:extLst>
          </p:cNvPr>
          <p:cNvCxnSpPr>
            <a:cxnSpLocks/>
          </p:cNvCxnSpPr>
          <p:nvPr/>
        </p:nvCxnSpPr>
        <p:spPr>
          <a:xfrm flipV="1">
            <a:off x="3366679" y="2930365"/>
            <a:ext cx="4959494" cy="1434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FE46175-344C-E514-E5F0-4F85D90EC35C}"/>
              </a:ext>
            </a:extLst>
          </p:cNvPr>
          <p:cNvCxnSpPr>
            <a:cxnSpLocks/>
          </p:cNvCxnSpPr>
          <p:nvPr/>
        </p:nvCxnSpPr>
        <p:spPr>
          <a:xfrm flipV="1">
            <a:off x="3366679" y="3897022"/>
            <a:ext cx="4959494" cy="1434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5986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D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F4741-46C7-85AB-AA5B-2ADCDE1AC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sz="8000" b="1">
                <a:solidFill>
                  <a:schemeClr val="bg1"/>
                </a:solidFill>
              </a:rPr>
              <a:t>HUMAN RESOURCES AND ACCOUNTING </a:t>
            </a:r>
            <a:br>
              <a:rPr lang="en-US" sz="8000" b="1">
                <a:solidFill>
                  <a:schemeClr val="bg1"/>
                </a:solidFill>
              </a:rPr>
            </a:br>
            <a:r>
              <a:rPr lang="en-US" sz="8000" b="1">
                <a:solidFill>
                  <a:schemeClr val="bg1"/>
                </a:solidFill>
              </a:rPr>
              <a:t>HAVE ENOUGH TO DO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B32BE9A-EE0F-34C6-FF31-0CCEA57C39C1}"/>
              </a:ext>
            </a:extLst>
          </p:cNvPr>
          <p:cNvCxnSpPr>
            <a:cxnSpLocks/>
          </p:cNvCxnSpPr>
          <p:nvPr/>
        </p:nvCxnSpPr>
        <p:spPr>
          <a:xfrm>
            <a:off x="953311" y="4970652"/>
            <a:ext cx="8638161" cy="0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BB9333F-64D5-DED0-9FA0-E91885D59455}"/>
              </a:ext>
            </a:extLst>
          </p:cNvPr>
          <p:cNvCxnSpPr>
            <a:cxnSpLocks/>
          </p:cNvCxnSpPr>
          <p:nvPr/>
        </p:nvCxnSpPr>
        <p:spPr>
          <a:xfrm>
            <a:off x="953311" y="1825375"/>
            <a:ext cx="8638161" cy="0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85349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1D2D1F9-9FE1-269F-D52E-2C325312424A}"/>
              </a:ext>
            </a:extLst>
          </p:cNvPr>
          <p:cNvSpPr txBox="1"/>
          <p:nvPr/>
        </p:nvSpPr>
        <p:spPr>
          <a:xfrm>
            <a:off x="3305888" y="3009803"/>
            <a:ext cx="60008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>
                <a:solidFill>
                  <a:srgbClr val="C7A03F"/>
                </a:solidFill>
              </a:rPr>
              <a:t>20 Year Awards 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EAC089BC-34D3-F578-4D4D-79730686C8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7467" r="92667">
                        <a14:foregroundMark x1="32667" y1="38133" x2="46933" y2="38133"/>
                        <a14:foregroundMark x1="46933" y1="38133" x2="65467" y2="47867"/>
                        <a14:foregroundMark x1="65467" y1="47867" x2="53867" y2="59733"/>
                        <a14:foregroundMark x1="53867" y1="59733" x2="44533" y2="45467"/>
                        <a14:foregroundMark x1="44533" y1="45467" x2="51733" y2="40267"/>
                        <a14:foregroundMark x1="35733" y1="51467" x2="49733" y2="51733"/>
                        <a14:foregroundMark x1="49733" y1="51733" x2="56000" y2="55733"/>
                        <a14:foregroundMark x1="56000" y1="55733" x2="36400" y2="54667"/>
                        <a14:foregroundMark x1="36400" y1="54667" x2="34533" y2="53733"/>
                        <a14:foregroundMark x1="37333" y1="63067" x2="38533" y2="63067"/>
                        <a14:foregroundMark x1="9867" y1="15867" x2="74133" y2="18133"/>
                        <a14:foregroundMark x1="74133" y1="18133" x2="85467" y2="27200"/>
                        <a14:foregroundMark x1="85467" y1="27200" x2="89733" y2="69600"/>
                        <a14:foregroundMark x1="89733" y1="69600" x2="85733" y2="84000"/>
                        <a14:foregroundMark x1="85733" y1="84000" x2="26933" y2="80133"/>
                        <a14:foregroundMark x1="26933" y1="80133" x2="12400" y2="62533"/>
                        <a14:foregroundMark x1="12400" y1="62533" x2="7467" y2="16933"/>
                        <a14:foregroundMark x1="7467" y1="16933" x2="14267" y2="14000"/>
                        <a14:foregroundMark x1="41333" y1="35600" x2="30000" y2="34800"/>
                        <a14:foregroundMark x1="30000" y1="34800" x2="30667" y2="54400"/>
                        <a14:foregroundMark x1="30667" y1="54400" x2="36400" y2="62800"/>
                        <a14:foregroundMark x1="36400" y1="62800" x2="66933" y2="64267"/>
                        <a14:foregroundMark x1="36667" y1="46267" x2="35200" y2="49600"/>
                        <a14:foregroundMark x1="90667" y1="10933" x2="87067" y2="25067"/>
                        <a14:foregroundMark x1="87067" y1="25067" x2="91467" y2="52000"/>
                        <a14:foregroundMark x1="91467" y1="52000" x2="89467" y2="80267"/>
                        <a14:foregroundMark x1="89467" y1="80267" x2="92667" y2="898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79061">
            <a:off x="368465" y="3769654"/>
            <a:ext cx="3492213" cy="334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52425ACC-3A85-D8A9-F984-4D256C426B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60209">
            <a:off x="3740943" y="4482928"/>
            <a:ext cx="2058183" cy="225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1834CC54-E266-A785-76E0-46561A3F56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476" y="158801"/>
            <a:ext cx="2254470" cy="208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id="{66CE5555-DCED-9761-13B7-FE5FBF85C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067" b="91467" l="10000" r="90000">
                        <a14:foregroundMark x1="20800" y1="8000" x2="57733" y2="7067"/>
                        <a14:foregroundMark x1="57733" y1="7067" x2="82400" y2="7333"/>
                        <a14:foregroundMark x1="20533" y1="91733" x2="59067" y2="89333"/>
                        <a14:foregroundMark x1="59067" y1="89333" x2="79600" y2="914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4200">
            <a:off x="-337195" y="-93523"/>
            <a:ext cx="4391967" cy="3593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>
            <a:extLst>
              <a:ext uri="{FF2B5EF4-FFF2-40B4-BE49-F238E27FC236}">
                <a16:creationId xmlns:a16="http://schemas.microsoft.com/office/drawing/2014/main" id="{36BD4034-293C-B435-EAE3-3EFD1B936F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4000" r="95600">
                        <a14:foregroundMark x1="5467" y1="55333" x2="15200" y2="66267"/>
                        <a14:foregroundMark x1="15200" y1="66267" x2="28400" y2="71733"/>
                        <a14:foregroundMark x1="28400" y1="71733" x2="40933" y2="61867"/>
                        <a14:foregroundMark x1="40933" y1="61867" x2="57467" y2="66667"/>
                        <a14:foregroundMark x1="57467" y1="66667" x2="57867" y2="36000"/>
                        <a14:foregroundMark x1="57867" y1="36000" x2="76133" y2="41067"/>
                        <a14:foregroundMark x1="76133" y1="41067" x2="83200" y2="29200"/>
                        <a14:foregroundMark x1="83200" y1="29200" x2="94267" y2="44267"/>
                        <a14:foregroundMark x1="94267" y1="44267" x2="94800" y2="74533"/>
                        <a14:foregroundMark x1="94800" y1="74533" x2="87867" y2="80800"/>
                        <a14:foregroundMark x1="87867" y1="80800" x2="13200" y2="81333"/>
                        <a14:foregroundMark x1="13200" y1="81333" x2="3600" y2="72267"/>
                        <a14:foregroundMark x1="3600" y1="72267" x2="3600" y2="22533"/>
                        <a14:foregroundMark x1="3600" y1="22533" x2="12400" y2="18400"/>
                        <a14:foregroundMark x1="12400" y1="18400" x2="81200" y2="15333"/>
                        <a14:foregroundMark x1="81200" y1="15333" x2="89600" y2="17067"/>
                        <a14:foregroundMark x1="89600" y1="17067" x2="95600" y2="24933"/>
                        <a14:foregroundMark x1="95600" y1="24933" x2="94933" y2="36267"/>
                        <a14:foregroundMark x1="61733" y1="45200" x2="71333" y2="47733"/>
                        <a14:foregroundMark x1="71333" y1="47733" x2="77067" y2="54533"/>
                        <a14:foregroundMark x1="77067" y1="54533" x2="68667" y2="60667"/>
                        <a14:foregroundMark x1="68667" y1="60667" x2="75600" y2="78667"/>
                        <a14:foregroundMark x1="75600" y1="78667" x2="70533" y2="81067"/>
                        <a14:foregroundMark x1="24000" y1="75467" x2="34400" y2="76133"/>
                        <a14:foregroundMark x1="34400" y1="76133" x2="61733" y2="75467"/>
                        <a14:foregroundMark x1="61733" y1="75467" x2="68533" y2="75467"/>
                        <a14:foregroundMark x1="79333" y1="65333" x2="91733" y2="64800"/>
                        <a14:foregroundMark x1="16667" y1="56000" x2="52000" y2="54800"/>
                        <a14:foregroundMark x1="4000" y1="21067" x2="5867" y2="81333"/>
                        <a14:foregroundMark x1="11733" y1="18133" x2="43333" y2="16800"/>
                        <a14:foregroundMark x1="43333" y1="16800" x2="76400" y2="17067"/>
                        <a14:foregroundMark x1="76400" y1="17067" x2="92400" y2="169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4420">
            <a:off x="7517621" y="-554529"/>
            <a:ext cx="5372419" cy="4155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>
            <a:extLst>
              <a:ext uri="{FF2B5EF4-FFF2-40B4-BE49-F238E27FC236}">
                <a16:creationId xmlns:a16="http://schemas.microsoft.com/office/drawing/2014/main" id="{7F459392-7E73-C6E8-C76D-EF548D8EC7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92000">
            <a:off x="5269127" y="191899"/>
            <a:ext cx="1646737" cy="1336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>
            <a:extLst>
              <a:ext uri="{FF2B5EF4-FFF2-40B4-BE49-F238E27FC236}">
                <a16:creationId xmlns:a16="http://schemas.microsoft.com/office/drawing/2014/main" id="{FC6C5B26-717A-C102-D560-B2E98935A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67" b="90000" l="10000" r="90000">
                        <a14:foregroundMark x1="20800" y1="267" x2="25733" y2="1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0717" y="-17559"/>
            <a:ext cx="1976673" cy="2132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>
            <a:extLst>
              <a:ext uri="{FF2B5EF4-FFF2-40B4-BE49-F238E27FC236}">
                <a16:creationId xmlns:a16="http://schemas.microsoft.com/office/drawing/2014/main" id="{0FA3A60F-50F0-3A58-A714-8493E661E0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>
                        <a14:foregroundMark x1="26667" y1="53867" x2="36533" y2="46000"/>
                        <a14:foregroundMark x1="36533" y1="46000" x2="27733" y2="37867"/>
                        <a14:foregroundMark x1="27733" y1="37867" x2="28533" y2="28533"/>
                        <a14:foregroundMark x1="28533" y1="28533" x2="35867" y2="26667"/>
                        <a14:foregroundMark x1="35867" y1="26667" x2="39200" y2="18933"/>
                        <a14:foregroundMark x1="39200" y1="18933" x2="46267" y2="29467"/>
                        <a14:foregroundMark x1="46267" y1="29467" x2="50133" y2="18800"/>
                        <a14:foregroundMark x1="50133" y1="18800" x2="61600" y2="17200"/>
                        <a14:foregroundMark x1="61600" y1="17200" x2="71600" y2="27600"/>
                        <a14:foregroundMark x1="71600" y1="27600" x2="68933" y2="55733"/>
                        <a14:foregroundMark x1="68933" y1="55733" x2="77333" y2="46400"/>
                        <a14:foregroundMark x1="76533" y1="35600" x2="70400" y2="20000"/>
                        <a14:foregroundMark x1="70400" y1="20000" x2="60533" y2="14000"/>
                        <a14:foregroundMark x1="60533" y1="14000" x2="45067" y2="14667"/>
                        <a14:foregroundMark x1="45067" y1="14667" x2="33733" y2="20400"/>
                        <a14:foregroundMark x1="33733" y1="20400" x2="27600" y2="26000"/>
                        <a14:foregroundMark x1="27600" y1="26000" x2="24400" y2="34933"/>
                        <a14:foregroundMark x1="24400" y1="34933" x2="24133" y2="48000"/>
                        <a14:foregroundMark x1="24133" y1="48000" x2="25733" y2="54400"/>
                        <a14:foregroundMark x1="22133" y1="47867" x2="23467" y2="52667"/>
                        <a14:foregroundMark x1="74133" y1="18933" x2="77600" y2="35333"/>
                        <a14:foregroundMark x1="78267" y1="27600" x2="78667" y2="38933"/>
                        <a14:foregroundMark x1="32667" y1="14400" x2="24133" y2="229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7200" y="3003242"/>
            <a:ext cx="2765090" cy="2569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8" name="Picture 22">
            <a:extLst>
              <a:ext uri="{FF2B5EF4-FFF2-40B4-BE49-F238E27FC236}">
                <a16:creationId xmlns:a16="http://schemas.microsoft.com/office/drawing/2014/main" id="{9BAB4674-DA1E-BD60-7B94-884515B7F6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800">
                        <a14:foregroundMark x1="24267" y1="20267" x2="14533" y2="18667"/>
                        <a14:foregroundMark x1="14533" y1="18667" x2="18800" y2="20533"/>
                        <a14:foregroundMark x1="63200" y1="83333" x2="56933" y2="82400"/>
                        <a14:foregroundMark x1="90800" y1="28667" x2="90800" y2="31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351815">
            <a:off x="5709462" y="4250875"/>
            <a:ext cx="2332616" cy="2332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0" name="Picture 24">
            <a:extLst>
              <a:ext uri="{FF2B5EF4-FFF2-40B4-BE49-F238E27FC236}">
                <a16:creationId xmlns:a16="http://schemas.microsoft.com/office/drawing/2014/main" id="{65CDD9AC-0EC9-C740-2B16-8B0CB384CB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7600" r="93333">
                        <a14:foregroundMark x1="9600" y1="36933" x2="7733" y2="54800"/>
                        <a14:foregroundMark x1="91067" y1="32933" x2="95200" y2="55467"/>
                        <a14:foregroundMark x1="95200" y1="55467" x2="93333" y2="62267"/>
                        <a14:foregroundMark x1="93333" y1="62267" x2="91200" y2="350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96" y="2389031"/>
            <a:ext cx="1946112" cy="2691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2" name="Picture 26">
            <a:extLst>
              <a:ext uri="{FF2B5EF4-FFF2-40B4-BE49-F238E27FC236}">
                <a16:creationId xmlns:a16="http://schemas.microsoft.com/office/drawing/2014/main" id="{1BD10D08-31DC-9C95-39B0-CDD901E05C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00834">
            <a:off x="6453859" y="4059898"/>
            <a:ext cx="4716370" cy="3038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EA3F84B-52BB-41DA-4BE9-192DA044AB41}"/>
              </a:ext>
            </a:extLst>
          </p:cNvPr>
          <p:cNvCxnSpPr>
            <a:cxnSpLocks/>
          </p:cNvCxnSpPr>
          <p:nvPr/>
        </p:nvCxnSpPr>
        <p:spPr>
          <a:xfrm flipV="1">
            <a:off x="3783447" y="3003242"/>
            <a:ext cx="4959494" cy="1434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44B1B12-DD49-A91C-117B-99607CAA9D90}"/>
              </a:ext>
            </a:extLst>
          </p:cNvPr>
          <p:cNvCxnSpPr>
            <a:cxnSpLocks/>
          </p:cNvCxnSpPr>
          <p:nvPr/>
        </p:nvCxnSpPr>
        <p:spPr>
          <a:xfrm flipV="1">
            <a:off x="3826570" y="4024032"/>
            <a:ext cx="4959494" cy="1434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33045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8" name="Picture 18">
            <a:extLst>
              <a:ext uri="{FF2B5EF4-FFF2-40B4-BE49-F238E27FC236}">
                <a16:creationId xmlns:a16="http://schemas.microsoft.com/office/drawing/2014/main" id="{E639F9A9-3879-8624-459C-587FC4C19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00" b="91200" l="10000" r="91067">
                        <a14:foregroundMark x1="40800" y1="8933" x2="47867" y2="9467"/>
                        <a14:foregroundMark x1="61200" y1="44400" x2="61867" y2="46533"/>
                        <a14:foregroundMark x1="57200" y1="45733" x2="59867" y2="46933"/>
                        <a14:foregroundMark x1="27467" y1="90933" x2="39867" y2="90267"/>
                        <a14:foregroundMark x1="39867" y1="90267" x2="59333" y2="91200"/>
                        <a14:foregroundMark x1="59333" y1="91200" x2="67067" y2="91200"/>
                        <a14:foregroundMark x1="67067" y1="91200" x2="67067" y2="91200"/>
                        <a14:foregroundMark x1="90667" y1="74800" x2="91067" y2="89200"/>
                        <a14:foregroundMark x1="43867" y1="5200" x2="44667" y2="58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66506">
            <a:off x="-513058" y="-390234"/>
            <a:ext cx="4439055" cy="4439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EBEE111-BD89-7D6C-D101-C843216640A4}"/>
              </a:ext>
            </a:extLst>
          </p:cNvPr>
          <p:cNvSpPr txBox="1"/>
          <p:nvPr/>
        </p:nvSpPr>
        <p:spPr>
          <a:xfrm>
            <a:off x="3231663" y="2921168"/>
            <a:ext cx="56406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>
                <a:solidFill>
                  <a:srgbClr val="C7A03F"/>
                </a:solidFill>
              </a:rPr>
              <a:t>25 Year Awards 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97ABB2AC-9877-06F5-03D5-2523392D5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8400" r="90133">
                        <a14:foregroundMark x1="8800" y1="18000" x2="8533" y2="82933"/>
                        <a14:foregroundMark x1="90133" y1="18533" x2="89333" y2="8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75400">
            <a:off x="10187667" y="3810156"/>
            <a:ext cx="1872145" cy="1872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EDC5EC06-E6C3-C290-A4C6-D06A7FBFEB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3867" y1="40508" x2="30667" y2="31417"/>
                        <a14:foregroundMark x1="30667" y1="31417" x2="35600" y2="36230"/>
                        <a14:foregroundMark x1="35600" y1="36230" x2="24533" y2="41176"/>
                        <a14:foregroundMark x1="24533" y1="41176" x2="16267" y2="37834"/>
                        <a14:foregroundMark x1="74133" y1="39439" x2="64533" y2="40241"/>
                        <a14:foregroundMark x1="64533" y1="40241" x2="66000" y2="32086"/>
                        <a14:foregroundMark x1="66000" y1="32086" x2="74000" y2="33422"/>
                        <a14:foregroundMark x1="74000" y1="33422" x2="81733" y2="419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64385">
            <a:off x="6466907" y="4865467"/>
            <a:ext cx="2389589" cy="2382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B82CA63A-4A5D-7AEE-3C39-CD7F148D14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400" b="91600" l="10000" r="90000">
                        <a14:foregroundMark x1="56400" y1="9067" x2="65467" y2="8533"/>
                        <a14:foregroundMark x1="65467" y1="8533" x2="69200" y2="8800"/>
                        <a14:foregroundMark x1="34933" y1="89200" x2="42933" y2="91600"/>
                        <a14:foregroundMark x1="42933" y1="91600" x2="45600" y2="91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70" y="-405769"/>
            <a:ext cx="4837419" cy="4837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>
            <a:extLst>
              <a:ext uri="{FF2B5EF4-FFF2-40B4-BE49-F238E27FC236}">
                <a16:creationId xmlns:a16="http://schemas.microsoft.com/office/drawing/2014/main" id="{1896BB27-0296-1D24-7D37-F56037DB0B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400" l="10000" r="90000">
                        <a14:foregroundMark x1="38400" y1="90400" x2="59067" y2="90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03591">
            <a:off x="4772946" y="206014"/>
            <a:ext cx="2223055" cy="2223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>
            <a:extLst>
              <a:ext uri="{FF2B5EF4-FFF2-40B4-BE49-F238E27FC236}">
                <a16:creationId xmlns:a16="http://schemas.microsoft.com/office/drawing/2014/main" id="{3E632F53-1DA6-26B9-82E2-A5D7E2D200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0652" y="3428999"/>
            <a:ext cx="3706314" cy="3706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>
            <a:extLst>
              <a:ext uri="{FF2B5EF4-FFF2-40B4-BE49-F238E27FC236}">
                <a16:creationId xmlns:a16="http://schemas.microsoft.com/office/drawing/2014/main" id="{519D8096-237D-F520-72E3-21BDCB020E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7200" r="90800">
                        <a14:foregroundMark x1="40267" y1="54000" x2="28133" y2="51867"/>
                        <a14:foregroundMark x1="28133" y1="51867" x2="40800" y2="44000"/>
                        <a14:foregroundMark x1="40800" y1="44000" x2="42800" y2="56933"/>
                        <a14:foregroundMark x1="42800" y1="56933" x2="36533" y2="61867"/>
                        <a14:foregroundMark x1="36533" y1="61867" x2="36533" y2="61867"/>
                        <a14:foregroundMark x1="18000" y1="50400" x2="7200" y2="56533"/>
                        <a14:foregroundMark x1="29333" y1="36800" x2="17733" y2="47867"/>
                        <a14:foregroundMark x1="30267" y1="35467" x2="23067" y2="39333"/>
                        <a14:foregroundMark x1="23067" y1="39333" x2="23067" y2="39600"/>
                        <a14:foregroundMark x1="32933" y1="35067" x2="37867" y2="34933"/>
                        <a14:foregroundMark x1="56533" y1="37733" x2="64667" y2="34533"/>
                        <a14:foregroundMark x1="64667" y1="34533" x2="73600" y2="35067"/>
                        <a14:foregroundMark x1="73600" y1="35067" x2="79333" y2="41200"/>
                        <a14:foregroundMark x1="90800" y1="50267" x2="84000" y2="44667"/>
                        <a14:foregroundMark x1="84000" y1="44667" x2="79867" y2="38267"/>
                        <a14:foregroundMark x1="79733" y1="36533" x2="70800" y2="33067"/>
                        <a14:foregroundMark x1="70800" y1="33067" x2="61067" y2="32133"/>
                        <a14:foregroundMark x1="18533" y1="56933" x2="22133" y2="64400"/>
                        <a14:foregroundMark x1="22133" y1="64400" x2="28400" y2="68400"/>
                        <a14:foregroundMark x1="28400" y1="68400" x2="29467" y2="68667"/>
                        <a14:foregroundMark x1="59600" y1="32800" x2="58133" y2="34000"/>
                        <a14:foregroundMark x1="65067" y1="30933" x2="74400" y2="32533"/>
                        <a14:foregroundMark x1="74400" y1="32533" x2="76933" y2="34533"/>
                        <a14:foregroundMark x1="64400" y1="30667" x2="62400" y2="31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968157">
            <a:off x="8295041" y="45962"/>
            <a:ext cx="1714427" cy="1714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Picture 16">
            <a:extLst>
              <a:ext uri="{FF2B5EF4-FFF2-40B4-BE49-F238E27FC236}">
                <a16:creationId xmlns:a16="http://schemas.microsoft.com/office/drawing/2014/main" id="{68F3AAD8-9989-08A8-A07C-2C13CA0B44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4800" b="90800" l="10000" r="90000">
                        <a14:foregroundMark x1="45067" y1="9333" x2="42133" y2="5467"/>
                        <a14:foregroundMark x1="56000" y1="5067" x2="55867" y2="4800"/>
                        <a14:foregroundMark x1="42667" y1="32400" x2="37467" y2="35600"/>
                        <a14:foregroundMark x1="37200" y1="35467" x2="35200" y2="36267"/>
                        <a14:foregroundMark x1="47333" y1="90800" x2="54933" y2="90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139" y="3874565"/>
            <a:ext cx="2438699" cy="2438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0" name="Picture 20">
            <a:extLst>
              <a:ext uri="{FF2B5EF4-FFF2-40B4-BE49-F238E27FC236}">
                <a16:creationId xmlns:a16="http://schemas.microsoft.com/office/drawing/2014/main" id="{9AC5F2D9-0A74-2235-4011-51EB6C6893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7067" r="95467">
                        <a14:foregroundMark x1="9733" y1="40133" x2="9600" y2="56533"/>
                        <a14:foregroundMark x1="9600" y1="56533" x2="7067" y2="61600"/>
                        <a14:foregroundMark x1="91600" y1="42000" x2="95467" y2="67200"/>
                        <a14:foregroundMark x1="95467" y1="67200" x2="95333" y2="685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29629">
            <a:off x="3199176" y="4368638"/>
            <a:ext cx="1866450" cy="186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6" name="Picture 26">
            <a:extLst>
              <a:ext uri="{FF2B5EF4-FFF2-40B4-BE49-F238E27FC236}">
                <a16:creationId xmlns:a16="http://schemas.microsoft.com/office/drawing/2014/main" id="{B464B966-CAB7-CEAE-B042-C9DBC7BD5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741" y="376949"/>
            <a:ext cx="2257547" cy="2257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46EA15D-D85A-E764-E035-4C63FAE27583}"/>
              </a:ext>
            </a:extLst>
          </p:cNvPr>
          <p:cNvCxnSpPr>
            <a:cxnSpLocks/>
          </p:cNvCxnSpPr>
          <p:nvPr/>
        </p:nvCxnSpPr>
        <p:spPr>
          <a:xfrm flipV="1">
            <a:off x="3551153" y="2928759"/>
            <a:ext cx="4959494" cy="1434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9FE0E75-BDAC-4ADA-21E3-ABDBAA431AFB}"/>
              </a:ext>
            </a:extLst>
          </p:cNvPr>
          <p:cNvCxnSpPr>
            <a:cxnSpLocks/>
          </p:cNvCxnSpPr>
          <p:nvPr/>
        </p:nvCxnSpPr>
        <p:spPr>
          <a:xfrm flipV="1">
            <a:off x="3588742" y="3942988"/>
            <a:ext cx="4959494" cy="1434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blue and gold medallion with a star and a star&#10;&#10;AI-generated content may be incorrect.">
            <a:extLst>
              <a:ext uri="{FF2B5EF4-FFF2-40B4-BE49-F238E27FC236}">
                <a16:creationId xmlns:a16="http://schemas.microsoft.com/office/drawing/2014/main" id="{C6F691D6-6A18-7CFE-022E-EECA1D16283F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990" y="-265206"/>
            <a:ext cx="2336764" cy="2336764"/>
          </a:xfrm>
          <a:prstGeom prst="rect">
            <a:avLst/>
          </a:prstGeom>
        </p:spPr>
      </p:pic>
      <p:pic>
        <p:nvPicPr>
          <p:cNvPr id="8" name="Picture 7" descr="A gold and blue ornament with a building and stars&#10;&#10;AI-generated content may be incorrect.">
            <a:extLst>
              <a:ext uri="{FF2B5EF4-FFF2-40B4-BE49-F238E27FC236}">
                <a16:creationId xmlns:a16="http://schemas.microsoft.com/office/drawing/2014/main" id="{C65CA98A-31B7-7E87-FE8E-899ED384A1C2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291" y="3914192"/>
            <a:ext cx="2041554" cy="2041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8191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6" name="Picture 12">
            <a:extLst>
              <a:ext uri="{FF2B5EF4-FFF2-40B4-BE49-F238E27FC236}">
                <a16:creationId xmlns:a16="http://schemas.microsoft.com/office/drawing/2014/main" id="{4EE2984B-68F4-AFC5-86C1-B7318B4F4F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8831">
            <a:off x="7800772" y="-455183"/>
            <a:ext cx="4494562" cy="4494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8BD390F-02E2-C18C-E4E6-0CF4D9DCF106}"/>
              </a:ext>
            </a:extLst>
          </p:cNvPr>
          <p:cNvSpPr txBox="1"/>
          <p:nvPr/>
        </p:nvSpPr>
        <p:spPr>
          <a:xfrm>
            <a:off x="3122696" y="3025164"/>
            <a:ext cx="60428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>
                <a:solidFill>
                  <a:srgbClr val="C7A03F"/>
                </a:solidFill>
              </a:rPr>
              <a:t>30+ Year Awards 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D8631EF2-164F-66E0-5185-49C287365D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0" b="91067" l="2133" r="96800">
                        <a14:foregroundMark x1="53867" y1="59333" x2="58133" y2="52933"/>
                        <a14:foregroundMark x1="58133" y1="52933" x2="67333" y2="25733"/>
                        <a14:foregroundMark x1="67333" y1="25733" x2="75867" y2="23333"/>
                        <a14:foregroundMark x1="75867" y1="23333" x2="81867" y2="28133"/>
                        <a14:foregroundMark x1="81867" y1="28133" x2="77067" y2="58933"/>
                        <a14:foregroundMark x1="77067" y1="58933" x2="81867" y2="64267"/>
                        <a14:foregroundMark x1="81867" y1="64267" x2="74933" y2="72133"/>
                        <a14:foregroundMark x1="74933" y1="72133" x2="79733" y2="77333"/>
                        <a14:foregroundMark x1="79733" y1="77333" x2="78400" y2="86667"/>
                        <a14:foregroundMark x1="78400" y1="86667" x2="88667" y2="91067"/>
                        <a14:foregroundMark x1="88667" y1="91067" x2="96533" y2="90133"/>
                        <a14:foregroundMark x1="96533" y1="90133" x2="96800" y2="90133"/>
                        <a14:foregroundMark x1="83333" y1="70933" x2="84133" y2="63733"/>
                        <a14:foregroundMark x1="84133" y1="63733" x2="83867" y2="61867"/>
                        <a14:foregroundMark x1="84800" y1="60533" x2="85067" y2="65333"/>
                        <a14:foregroundMark x1="79467" y1="95333" x2="72667" y2="91067"/>
                        <a14:foregroundMark x1="72667" y1="91067" x2="72400" y2="90400"/>
                        <a14:foregroundMark x1="54000" y1="56800" x2="58800" y2="49067"/>
                        <a14:foregroundMark x1="58800" y1="49067" x2="60533" y2="42933"/>
                        <a14:foregroundMark x1="61333" y1="39333" x2="61600" y2="41733"/>
                        <a14:foregroundMark x1="63867" y1="32933" x2="67600" y2="25867"/>
                        <a14:foregroundMark x1="67600" y1="25867" x2="75467" y2="23200"/>
                        <a14:foregroundMark x1="75467" y1="23200" x2="80133" y2="25467"/>
                        <a14:foregroundMark x1="81333" y1="26800" x2="82533" y2="32933"/>
                        <a14:foregroundMark x1="1600" y1="37600" x2="9467" y2="23333"/>
                        <a14:foregroundMark x1="9467" y1="23333" x2="12667" y2="8533"/>
                        <a14:foregroundMark x1="12667" y1="8533" x2="17333" y2="3333"/>
                        <a14:foregroundMark x1="17333" y1="3333" x2="24133" y2="2133"/>
                        <a14:foregroundMark x1="24133" y1="2133" x2="29733" y2="6533"/>
                        <a14:foregroundMark x1="29733" y1="6533" x2="28800" y2="14800"/>
                        <a14:foregroundMark x1="28800" y1="14800" x2="26000" y2="21333"/>
                        <a14:foregroundMark x1="26000" y1="21333" x2="27067" y2="18667"/>
                        <a14:foregroundMark x1="30533" y1="36800" x2="33867" y2="46800"/>
                        <a14:foregroundMark x1="33867" y1="46800" x2="32267" y2="51467"/>
                        <a14:foregroundMark x1="32667" y1="38267" x2="33333" y2="43067"/>
                        <a14:foregroundMark x1="11067" y1="14933" x2="13600" y2="6800"/>
                        <a14:foregroundMark x1="13600" y1="6800" x2="9067" y2="22400"/>
                        <a14:foregroundMark x1="9067" y1="22400" x2="8933" y2="22667"/>
                        <a14:foregroundMark x1="12667" y1="6667" x2="21200" y2="1867"/>
                        <a14:foregroundMark x1="21200" y1="1867" x2="26133" y2="2667"/>
                        <a14:foregroundMark x1="14133" y1="5733" x2="20800" y2="1467"/>
                        <a14:foregroundMark x1="20800" y1="1467" x2="28400" y2="4533"/>
                        <a14:foregroundMark x1="28400" y1="4533" x2="31333" y2="10800"/>
                        <a14:foregroundMark x1="31333" y1="11067" x2="28533" y2="16267"/>
                        <a14:foregroundMark x1="14933" y1="4667" x2="22133" y2="1467"/>
                        <a14:foregroundMark x1="22133" y1="1467" x2="24000" y2="1867"/>
                        <a14:foregroundMark x1="14933" y1="3733" x2="21333" y2="800"/>
                        <a14:foregroundMark x1="21333" y1="800" x2="24133" y2="1733"/>
                        <a14:foregroundMark x1="25733" y1="933" x2="32133" y2="10533"/>
                        <a14:foregroundMark x1="27600" y1="3200" x2="29733" y2="5200"/>
                        <a14:foregroundMark x1="29733" y1="5867" x2="30933" y2="8933"/>
                        <a14:foregroundMark x1="6000" y1="31733" x2="2133" y2="37733"/>
                        <a14:foregroundMark x1="2133" y1="37733" x2="2133" y2="38267"/>
                        <a14:foregroundMark x1="9733" y1="23200" x2="7467" y2="31200"/>
                        <a14:foregroundMark x1="67600" y1="24267" x2="75067" y2="22133"/>
                        <a14:foregroundMark x1="75067" y1="22133" x2="76000" y2="22267"/>
                        <a14:foregroundMark x1="60533" y1="37600" x2="62133" y2="28800"/>
                        <a14:foregroundMark x1="62133" y1="28800" x2="66933" y2="242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38328">
            <a:off x="585795" y="1921942"/>
            <a:ext cx="1563274" cy="1563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ED65D55A-6B37-3E54-59F4-20743B378A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400" b="92000" l="10000" r="90000">
                        <a14:foregroundMark x1="41600" y1="88400" x2="26800" y2="75600"/>
                        <a14:foregroundMark x1="26800" y1="75600" x2="16000" y2="57867"/>
                        <a14:foregroundMark x1="16000" y1="57867" x2="13467" y2="42800"/>
                        <a14:foregroundMark x1="13467" y1="42800" x2="15867" y2="30800"/>
                        <a14:foregroundMark x1="15867" y1="30800" x2="36400" y2="13333"/>
                        <a14:foregroundMark x1="36400" y1="13333" x2="44933" y2="10533"/>
                        <a14:foregroundMark x1="44933" y1="10533" x2="55733" y2="11733"/>
                        <a14:foregroundMark x1="55733" y1="11733" x2="74933" y2="26667"/>
                        <a14:foregroundMark x1="74933" y1="26667" x2="84000" y2="39467"/>
                        <a14:foregroundMark x1="84000" y1="39467" x2="85467" y2="49733"/>
                        <a14:foregroundMark x1="85467" y1="49733" x2="78800" y2="65467"/>
                        <a14:foregroundMark x1="78800" y1="65467" x2="74400" y2="71600"/>
                        <a14:foregroundMark x1="74400" y1="71600" x2="46533" y2="92000"/>
                        <a14:foregroundMark x1="46533" y1="92000" x2="40133" y2="88667"/>
                        <a14:foregroundMark x1="18800" y1="68800" x2="13067" y2="59867"/>
                        <a14:foregroundMark x1="13067" y1="59867" x2="12533" y2="35733"/>
                        <a14:foregroundMark x1="12533" y1="35733" x2="18267" y2="25467"/>
                        <a14:foregroundMark x1="18267" y1="25467" x2="38667" y2="10667"/>
                        <a14:foregroundMark x1="38667" y1="10667" x2="42267" y2="9333"/>
                        <a14:foregroundMark x1="42800" y1="9600" x2="53867" y2="8400"/>
                        <a14:foregroundMark x1="53867" y1="8400" x2="83333" y2="33733"/>
                        <a14:foregroundMark x1="83333" y1="33733" x2="86267" y2="40133"/>
                        <a14:foregroundMark x1="86267" y1="40133" x2="86400" y2="42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6443" y="-39586"/>
            <a:ext cx="1997839" cy="1997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>
            <a:extLst>
              <a:ext uri="{FF2B5EF4-FFF2-40B4-BE49-F238E27FC236}">
                <a16:creationId xmlns:a16="http://schemas.microsoft.com/office/drawing/2014/main" id="{8F211881-AC1D-A358-9A71-171A0266AD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000" b="90000" l="3067" r="96000">
                        <a14:foregroundMark x1="22933" y1="9333" x2="26400" y2="8933"/>
                        <a14:foregroundMark x1="47733" y1="8133" x2="50267" y2="8800"/>
                        <a14:foregroundMark x1="24400" y1="35067" x2="16800" y2="37733"/>
                        <a14:foregroundMark x1="16800" y1="37733" x2="13467" y2="37467"/>
                        <a14:foregroundMark x1="14533" y1="26267" x2="3067" y2="31600"/>
                        <a14:foregroundMark x1="3067" y1="31600" x2="10000" y2="33600"/>
                        <a14:foregroundMark x1="51200" y1="58400" x2="61333" y2="59467"/>
                        <a14:foregroundMark x1="61333" y1="59467" x2="69600" y2="44133"/>
                        <a14:foregroundMark x1="69600" y1="44133" x2="73200" y2="54800"/>
                        <a14:foregroundMark x1="73200" y1="54800" x2="85600" y2="64800"/>
                        <a14:foregroundMark x1="85600" y1="64800" x2="85600" y2="75333"/>
                        <a14:foregroundMark x1="85600" y1="75333" x2="73067" y2="87733"/>
                        <a14:foregroundMark x1="73067" y1="87733" x2="60933" y2="68667"/>
                        <a14:foregroundMark x1="60933" y1="68667" x2="50267" y2="59733"/>
                        <a14:foregroundMark x1="50267" y1="59733" x2="53467" y2="59067"/>
                        <a14:foregroundMark x1="92800" y1="60533" x2="93467" y2="82133"/>
                        <a14:foregroundMark x1="95467" y1="76267" x2="96000" y2="818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862" y="1810045"/>
            <a:ext cx="893534" cy="893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>
            <a:extLst>
              <a:ext uri="{FF2B5EF4-FFF2-40B4-BE49-F238E27FC236}">
                <a16:creationId xmlns:a16="http://schemas.microsoft.com/office/drawing/2014/main" id="{47A10D4E-6C15-36C7-BE11-2A89915C81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333" b="94267" l="4667" r="93467">
                        <a14:foregroundMark x1="27733" y1="58533" x2="20000" y2="63867"/>
                        <a14:foregroundMark x1="20000" y1="63867" x2="24133" y2="65333"/>
                        <a14:foregroundMark x1="13200" y1="53467" x2="7600" y2="58533"/>
                        <a14:foregroundMark x1="7600" y1="58533" x2="6800" y2="71200"/>
                        <a14:foregroundMark x1="6800" y1="71200" x2="12000" y2="86133"/>
                        <a14:foregroundMark x1="12000" y1="86133" x2="16000" y2="92267"/>
                        <a14:foregroundMark x1="16000" y1="92267" x2="28133" y2="95467"/>
                        <a14:foregroundMark x1="28133" y1="95467" x2="35333" y2="94800"/>
                        <a14:foregroundMark x1="35333" y1="94800" x2="40267" y2="89733"/>
                        <a14:foregroundMark x1="40267" y1="89733" x2="34667" y2="85067"/>
                        <a14:foregroundMark x1="34667" y1="85067" x2="35733" y2="94267"/>
                        <a14:foregroundMark x1="15867" y1="46800" x2="7600" y2="53467"/>
                        <a14:foregroundMark x1="7600" y1="53467" x2="4667" y2="70800"/>
                        <a14:foregroundMark x1="4667" y1="70800" x2="4800" y2="77600"/>
                        <a14:foregroundMark x1="51200" y1="8800" x2="72267" y2="4533"/>
                        <a14:foregroundMark x1="72267" y1="4533" x2="81467" y2="6533"/>
                        <a14:foregroundMark x1="81467" y1="6533" x2="89200" y2="16933"/>
                        <a14:foregroundMark x1="89200" y1="16933" x2="92933" y2="32800"/>
                        <a14:foregroundMark x1="92933" y1="32800" x2="93467" y2="45733"/>
                        <a14:foregroundMark x1="74267" y1="5333" x2="58400" y2="6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729665">
            <a:off x="566564" y="-401329"/>
            <a:ext cx="3489742" cy="3489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>
            <a:extLst>
              <a:ext uri="{FF2B5EF4-FFF2-40B4-BE49-F238E27FC236}">
                <a16:creationId xmlns:a16="http://schemas.microsoft.com/office/drawing/2014/main" id="{DD2596D5-D863-275F-D6F5-FD8CCD501C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9867" r="90800">
                        <a14:foregroundMark x1="9867" y1="25067" x2="10533" y2="85200"/>
                        <a14:foregroundMark x1="89200" y1="22933" x2="91333" y2="59067"/>
                        <a14:foregroundMark x1="91333" y1="59067" x2="89600" y2="78000"/>
                        <a14:foregroundMark x1="89600" y1="78000" x2="90800" y2="82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763866">
            <a:off x="7713421" y="3293871"/>
            <a:ext cx="3451530" cy="345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>
            <a:extLst>
              <a:ext uri="{FF2B5EF4-FFF2-40B4-BE49-F238E27FC236}">
                <a16:creationId xmlns:a16="http://schemas.microsoft.com/office/drawing/2014/main" id="{D057F830-C9C3-1F9C-021A-8FE195FFAA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foregroundMark x1="12800" y1="41200" x2="12667" y2="50933"/>
                        <a14:foregroundMark x1="12667" y1="50933" x2="13067" y2="52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62772">
            <a:off x="3916649" y="381939"/>
            <a:ext cx="2289897" cy="2289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0" name="Picture 16">
            <a:extLst>
              <a:ext uri="{FF2B5EF4-FFF2-40B4-BE49-F238E27FC236}">
                <a16:creationId xmlns:a16="http://schemas.microsoft.com/office/drawing/2014/main" id="{1D3D7995-F186-6174-E935-EBC89FFAC2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4400" b="94667" l="10000" r="90000">
                        <a14:foregroundMark x1="18267" y1="6400" x2="72933" y2="4533"/>
                        <a14:foregroundMark x1="72933" y1="4533" x2="86533" y2="5333"/>
                        <a14:foregroundMark x1="70933" y1="76533" x2="80667" y2="79733"/>
                        <a14:foregroundMark x1="80667" y1="79733" x2="82800" y2="88133"/>
                        <a14:foregroundMark x1="82800" y1="88133" x2="66400" y2="93733"/>
                        <a14:foregroundMark x1="66400" y1="93733" x2="21600" y2="94667"/>
                        <a14:foregroundMark x1="21600" y1="94667" x2="61467" y2="86933"/>
                        <a14:foregroundMark x1="61467" y1="86933" x2="68267" y2="77733"/>
                        <a14:foregroundMark x1="68267" y1="77733" x2="70267" y2="770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80872">
            <a:off x="-79579" y="3524553"/>
            <a:ext cx="3017396" cy="3017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2" name="Picture 18">
            <a:extLst>
              <a:ext uri="{FF2B5EF4-FFF2-40B4-BE49-F238E27FC236}">
                <a16:creationId xmlns:a16="http://schemas.microsoft.com/office/drawing/2014/main" id="{389311E4-6E31-3B2F-1F22-24E4785459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5135" y="4011264"/>
            <a:ext cx="2533704" cy="2533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9FFA432-0C00-308F-4846-DE8207026F5E}"/>
              </a:ext>
            </a:extLst>
          </p:cNvPr>
          <p:cNvCxnSpPr>
            <a:cxnSpLocks/>
          </p:cNvCxnSpPr>
          <p:nvPr/>
        </p:nvCxnSpPr>
        <p:spPr>
          <a:xfrm>
            <a:off x="3442183" y="4011264"/>
            <a:ext cx="5422747" cy="16168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7BB0A99-5AD8-76E4-F772-F3B7E4E50010}"/>
              </a:ext>
            </a:extLst>
          </p:cNvPr>
          <p:cNvCxnSpPr>
            <a:cxnSpLocks/>
          </p:cNvCxnSpPr>
          <p:nvPr/>
        </p:nvCxnSpPr>
        <p:spPr>
          <a:xfrm flipV="1">
            <a:off x="3693816" y="3002171"/>
            <a:ext cx="5064236" cy="24427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close up of a binoculars&#10;&#10;AI-generated content may be incorrect.">
            <a:extLst>
              <a:ext uri="{FF2B5EF4-FFF2-40B4-BE49-F238E27FC236}">
                <a16:creationId xmlns:a16="http://schemas.microsoft.com/office/drawing/2014/main" id="{C10199D4-2083-0F4E-5691-043640C68E8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4117" y="4222073"/>
            <a:ext cx="1405083" cy="247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0496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D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9061D-4FF3-BFE9-8F44-F2302B1CE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C7A03F"/>
                </a:solidFill>
              </a:rPr>
              <a:t>Customized Branded Awards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F22EA1-37FA-109E-5A9A-37F8A4408B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355870"/>
            <a:ext cx="9990273" cy="416718"/>
          </a:xfrm>
        </p:spPr>
        <p:txBody>
          <a:bodyPr>
            <a:noAutofit/>
          </a:bodyPr>
          <a:lstStyle/>
          <a:p>
            <a:r>
              <a:rPr lang="en-US" sz="1800" b="0">
                <a:solidFill>
                  <a:schemeClr val="bg1"/>
                </a:solidFill>
              </a:rPr>
              <a:t>Create a recognition program that reflects your agency's identity at every service milestone.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C569F1-6B04-AAD9-1336-D0F9FFF65E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031132" y="2138177"/>
            <a:ext cx="9601200" cy="33074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>
                <a:solidFill>
                  <a:schemeClr val="bg1"/>
                </a:solidFill>
              </a:rPr>
              <a:t>🎨 </a:t>
            </a:r>
            <a:r>
              <a:rPr lang="en-US">
                <a:solidFill>
                  <a:srgbClr val="C7A03F"/>
                </a:solidFill>
              </a:rPr>
              <a:t>Agency Branding</a:t>
            </a:r>
          </a:p>
          <a:p>
            <a:r>
              <a:rPr lang="en-US" sz="2000">
                <a:solidFill>
                  <a:schemeClr val="bg1"/>
                </a:solidFill>
              </a:rPr>
              <a:t>Develop awards that incorporate your agency’s identity and branding </a:t>
            </a:r>
          </a:p>
          <a:p>
            <a:pPr marL="0" indent="0">
              <a:buNone/>
            </a:pPr>
            <a:r>
              <a:rPr lang="en-US">
                <a:solidFill>
                  <a:schemeClr val="bg1"/>
                </a:solidFill>
              </a:rPr>
              <a:t>🏅 </a:t>
            </a:r>
            <a:r>
              <a:rPr lang="en-US">
                <a:solidFill>
                  <a:srgbClr val="C7A03F"/>
                </a:solidFill>
              </a:rPr>
              <a:t>Available Across Award Tiers </a:t>
            </a:r>
          </a:p>
          <a:p>
            <a:r>
              <a:rPr lang="en-US" sz="2000">
                <a:solidFill>
                  <a:schemeClr val="bg1"/>
                </a:solidFill>
              </a:rPr>
              <a:t>Customized branded award can be developed for each service award tier</a:t>
            </a:r>
          </a:p>
          <a:p>
            <a:pPr marL="0" indent="0">
              <a:buNone/>
            </a:pPr>
            <a:r>
              <a:rPr lang="en-US">
                <a:solidFill>
                  <a:srgbClr val="C7A03F"/>
                </a:solidFill>
              </a:rPr>
              <a:t>🤝 Collaborative Design</a:t>
            </a:r>
          </a:p>
          <a:p>
            <a:r>
              <a:rPr lang="en-US" sz="2000">
                <a:solidFill>
                  <a:schemeClr val="bg1"/>
                </a:solidFill>
              </a:rPr>
              <a:t>Our team works with your agency to develop branded award options that align with your recognition goals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1635CE1-B85B-47FF-8BD0-B19BD8765681}"/>
              </a:ext>
            </a:extLst>
          </p:cNvPr>
          <p:cNvCxnSpPr>
            <a:cxnSpLocks/>
          </p:cNvCxnSpPr>
          <p:nvPr/>
        </p:nvCxnSpPr>
        <p:spPr>
          <a:xfrm>
            <a:off x="933855" y="651385"/>
            <a:ext cx="6492240" cy="0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6AFFD5E-9BB0-A404-B5D0-2B29D1B0F638}"/>
              </a:ext>
            </a:extLst>
          </p:cNvPr>
          <p:cNvCxnSpPr>
            <a:cxnSpLocks/>
          </p:cNvCxnSpPr>
          <p:nvPr/>
        </p:nvCxnSpPr>
        <p:spPr>
          <a:xfrm>
            <a:off x="933855" y="1355870"/>
            <a:ext cx="6492240" cy="0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123FCF8F-5B70-AD36-439C-6B95C10FDB94}"/>
              </a:ext>
            </a:extLst>
          </p:cNvPr>
          <p:cNvSpPr txBox="1"/>
          <p:nvPr/>
        </p:nvSpPr>
        <p:spPr>
          <a:xfrm>
            <a:off x="836612" y="5328849"/>
            <a:ext cx="97957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C7A03F"/>
                </a:solidFill>
              </a:rPr>
              <a:t>Whether you're interested in a single branded award or a complete collection across all service milestones, we'll work with you to explore a customized recognition program.</a:t>
            </a:r>
          </a:p>
        </p:txBody>
      </p:sp>
    </p:spTree>
    <p:extLst>
      <p:ext uri="{BB962C8B-B14F-4D97-AF65-F5344CB8AC3E}">
        <p14:creationId xmlns:p14="http://schemas.microsoft.com/office/powerpoint/2010/main" val="11165379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AD7FB0F-2708-FABE-1989-0A520A955FAE}"/>
              </a:ext>
            </a:extLst>
          </p:cNvPr>
          <p:cNvSpPr txBox="1"/>
          <p:nvPr/>
        </p:nvSpPr>
        <p:spPr>
          <a:xfrm>
            <a:off x="1470498" y="2967335"/>
            <a:ext cx="92510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>
                <a:solidFill>
                  <a:srgbClr val="C7A03F"/>
                </a:solidFill>
              </a:rPr>
              <a:t>CUSTOM AWARD EXAMPLES</a:t>
            </a:r>
          </a:p>
        </p:txBody>
      </p:sp>
      <p:pic>
        <p:nvPicPr>
          <p:cNvPr id="9" name="Picture 8" descr="A folder with a pen and a clipboard">
            <a:extLst>
              <a:ext uri="{FF2B5EF4-FFF2-40B4-BE49-F238E27FC236}">
                <a16:creationId xmlns:a16="http://schemas.microsoft.com/office/drawing/2014/main" id="{5E081CB6-BA9D-5A4C-A0F0-A2258B5C88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87" b="98610" l="4561" r="94071">
                        <a14:foregroundMark x1="17674" y1="32677" x2="22805" y2="32677"/>
                        <a14:foregroundMark x1="30217" y1="7068" x2="43786" y2="17149"/>
                        <a14:foregroundMark x1="17332" y1="7764" x2="27024" y2="6141"/>
                        <a14:foregroundMark x1="59977" y1="7764" x2="73888" y2="10776"/>
                        <a14:foregroundMark x1="73888" y1="10776" x2="77195" y2="37428"/>
                        <a14:foregroundMark x1="77195" y1="37428" x2="68187" y2="50869"/>
                        <a14:foregroundMark x1="24401" y1="22943" x2="23831" y2="22827"/>
                        <a14:foregroundMark x1="6613" y1="66860" x2="13455" y2="67787"/>
                        <a14:foregroundMark x1="13455" y1="67787" x2="23945" y2="83662"/>
                        <a14:foregroundMark x1="23945" y1="83662" x2="9578" y2="94438"/>
                        <a14:foregroundMark x1="40023" y1="67555" x2="49373" y2="68482"/>
                        <a14:foregroundMark x1="49373" y1="68482" x2="43216" y2="76130"/>
                        <a14:foregroundMark x1="43216" y1="76130" x2="50855" y2="81228"/>
                        <a14:foregroundMark x1="50855" y1="81228" x2="49487" y2="91889"/>
                        <a14:foregroundMark x1="49487" y1="91889" x2="46408" y2="95133"/>
                        <a14:foregroundMark x1="81414" y1="66049" x2="90194" y2="67439"/>
                        <a14:foregroundMark x1="90194" y1="67439" x2="84379" y2="73117"/>
                        <a14:foregroundMark x1="84379" y1="73117" x2="86659" y2="79722"/>
                        <a14:foregroundMark x1="86659" y1="79722" x2="87115" y2="89340"/>
                        <a14:foregroundMark x1="87115" y1="89340" x2="83238" y2="95944"/>
                        <a14:foregroundMark x1="83238" y1="95944" x2="83694" y2="95944"/>
                        <a14:foregroundMark x1="93501" y1="64658" x2="94071" y2="98725"/>
                        <a14:foregroundMark x1="94071" y1="98725" x2="94071" y2="98725"/>
                        <a14:foregroundMark x1="3877" y1="69409" x2="4675" y2="93163"/>
                        <a14:foregroundMark x1="4675" y1="93163" x2="4675" y2="93163"/>
                        <a14:foregroundMark x1="45268" y1="31054" x2="44128" y2="41020"/>
                        <a14:foregroundMark x1="44128" y1="41020" x2="45838" y2="47625"/>
                        <a14:foregroundMark x1="63626" y1="19119" x2="66249" y2="46118"/>
                        <a14:foregroundMark x1="85177" y1="15991" x2="86887" y2="43105"/>
                        <a14:foregroundMark x1="67503" y1="4287" x2="75827" y2="50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930" y="205079"/>
            <a:ext cx="2807067" cy="2762256"/>
          </a:xfrm>
          <a:prstGeom prst="rect">
            <a:avLst/>
          </a:prstGeom>
        </p:spPr>
      </p:pic>
      <p:pic>
        <p:nvPicPr>
          <p:cNvPr id="11" name="Picture 10" descr="A grey and black bag with a logo&#10;&#10;AI-generated content may be incorrect.">
            <a:extLst>
              <a:ext uri="{FF2B5EF4-FFF2-40B4-BE49-F238E27FC236}">
                <a16:creationId xmlns:a16="http://schemas.microsoft.com/office/drawing/2014/main" id="{1BED9F58-1990-7E57-53BB-F65ED3DEE1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667" b="91625" l="8042" r="96750">
                        <a14:foregroundMark x1="28750" y1="55875" x2="26917" y2="57583"/>
                        <a14:foregroundMark x1="28917" y1="36167" x2="21583" y2="41708"/>
                        <a14:foregroundMark x1="21583" y1="41708" x2="20125" y2="56292"/>
                        <a14:foregroundMark x1="44958" y1="15875" x2="52500" y2="8667"/>
                        <a14:foregroundMark x1="52500" y1="8667" x2="73208" y2="5458"/>
                        <a14:foregroundMark x1="73208" y1="5458" x2="90083" y2="6250"/>
                        <a14:foregroundMark x1="90083" y1="6250" x2="96750" y2="9167"/>
                        <a14:foregroundMark x1="96750" y1="9167" x2="60500" y2="17792"/>
                        <a14:foregroundMark x1="60500" y1="17792" x2="75542" y2="18250"/>
                        <a14:foregroundMark x1="75542" y1="18250" x2="64250" y2="28333"/>
                        <a14:foregroundMark x1="64250" y1="28333" x2="72167" y2="32208"/>
                        <a14:foregroundMark x1="72167" y1="32208" x2="86042" y2="34083"/>
                        <a14:foregroundMark x1="86042" y1="34083" x2="79625" y2="41875"/>
                        <a14:foregroundMark x1="79625" y1="41875" x2="65417" y2="43625"/>
                        <a14:foregroundMark x1="65417" y1="43625" x2="59083" y2="30542"/>
                        <a14:foregroundMark x1="59083" y1="30542" x2="62208" y2="21500"/>
                        <a14:foregroundMark x1="62208" y1="21500" x2="77292" y2="19250"/>
                        <a14:foregroundMark x1="77292" y1="19250" x2="85333" y2="27667"/>
                        <a14:foregroundMark x1="85333" y1="27667" x2="89750" y2="39000"/>
                        <a14:foregroundMark x1="82958" y1="6958" x2="59250" y2="6667"/>
                        <a14:foregroundMark x1="23250" y1="88792" x2="50917" y2="91625"/>
                        <a14:foregroundMark x1="8042" y1="75167" x2="8208" y2="54458"/>
                        <a14:foregroundMark x1="58292" y1="66958" x2="59000" y2="574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930" y="3890665"/>
            <a:ext cx="2967335" cy="2967335"/>
          </a:xfrm>
          <a:prstGeom prst="rect">
            <a:avLst/>
          </a:prstGeom>
        </p:spPr>
      </p:pic>
      <p:pic>
        <p:nvPicPr>
          <p:cNvPr id="13" name="Picture 12" descr="A bag with bottles of beer&#10;&#10;AI-generated content may be incorrect.">
            <a:extLst>
              <a:ext uri="{FF2B5EF4-FFF2-40B4-BE49-F238E27FC236}">
                <a16:creationId xmlns:a16="http://schemas.microsoft.com/office/drawing/2014/main" id="{C786CDC4-99BF-A68C-A148-20958F6118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542" b="90000" l="4500" r="91917">
                        <a14:foregroundMark x1="27208" y1="34042" x2="33000" y2="25167"/>
                        <a14:foregroundMark x1="33000" y1="25167" x2="41125" y2="22708"/>
                        <a14:foregroundMark x1="41125" y1="22708" x2="44250" y2="27083"/>
                        <a14:foregroundMark x1="39542" y1="20292" x2="45333" y2="25958"/>
                        <a14:foregroundMark x1="45333" y1="25958" x2="45500" y2="26542"/>
                        <a14:foregroundMark x1="56708" y1="11625" x2="67958" y2="5375"/>
                        <a14:foregroundMark x1="67958" y1="5375" x2="79083" y2="6333"/>
                        <a14:foregroundMark x1="79083" y1="6333" x2="91583" y2="11250"/>
                        <a14:foregroundMark x1="91583" y1="11250" x2="93500" y2="26167"/>
                        <a14:foregroundMark x1="93500" y1="26167" x2="91958" y2="35750"/>
                        <a14:foregroundMark x1="91958" y1="35750" x2="83208" y2="41833"/>
                        <a14:foregroundMark x1="83208" y1="41833" x2="65833" y2="40875"/>
                        <a14:foregroundMark x1="65833" y1="40875" x2="59083" y2="36833"/>
                        <a14:foregroundMark x1="59083" y1="36833" x2="56875" y2="12750"/>
                        <a14:foregroundMark x1="56875" y1="12750" x2="57000" y2="10625"/>
                        <a14:foregroundMark x1="63958" y1="4542" x2="82375" y2="6958"/>
                        <a14:foregroundMark x1="88625" y1="8792" x2="87917" y2="8792"/>
                        <a14:foregroundMark x1="9042" y1="70208" x2="7792" y2="50208"/>
                        <a14:foregroundMark x1="7208" y1="50208" x2="4500" y2="52208"/>
                        <a14:foregroundMark x1="63792" y1="50917" x2="69333" y2="50917"/>
                        <a14:foregroundMark x1="59000" y1="59583" x2="59000" y2="61292"/>
                        <a14:foregroundMark x1="13167" y1="50208" x2="8917" y2="50917"/>
                        <a14:foregroundMark x1="35417" y1="50625" x2="39958" y2="50500"/>
                        <a14:foregroundMark x1="37708" y1="20000" x2="39125" y2="197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815" y="3817906"/>
            <a:ext cx="3287949" cy="3287949"/>
          </a:xfrm>
          <a:prstGeom prst="rect">
            <a:avLst/>
          </a:prstGeom>
        </p:spPr>
      </p:pic>
      <p:pic>
        <p:nvPicPr>
          <p:cNvPr id="15" name="Picture 14" descr="A wooden cutting board with a state of texas logo&#10;&#10;AI-generated content may be incorrect.">
            <a:extLst>
              <a:ext uri="{FF2B5EF4-FFF2-40B4-BE49-F238E27FC236}">
                <a16:creationId xmlns:a16="http://schemas.microsoft.com/office/drawing/2014/main" id="{43B9A447-931C-FCE3-2A7C-D61A0AAA42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541" b="92015" l="9938" r="97205">
                        <a14:foregroundMark x1="41304" y1="5445" x2="48758" y2="5626"/>
                        <a14:foregroundMark x1="92081" y1="31942" x2="93634" y2="64065"/>
                        <a14:foregroundMark x1="66770" y1="91470" x2="75311" y2="92015"/>
                        <a14:foregroundMark x1="97050" y1="49365" x2="97360" y2="57350"/>
                        <a14:foregroundMark x1="44255" y1="2541" x2="37422" y2="29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187" y="174195"/>
            <a:ext cx="3264577" cy="2793140"/>
          </a:xfrm>
          <a:prstGeom prst="rect">
            <a:avLst/>
          </a:prstGeom>
        </p:spPr>
      </p:pic>
      <p:pic>
        <p:nvPicPr>
          <p:cNvPr id="17" name="Picture 16" descr="A blue plastic cup with a logo on it&#10;&#10;AI-generated content may be incorrect.">
            <a:extLst>
              <a:ext uri="{FF2B5EF4-FFF2-40B4-BE49-F238E27FC236}">
                <a16:creationId xmlns:a16="http://schemas.microsoft.com/office/drawing/2014/main" id="{3129DE7A-6012-F259-59DF-4FFDBA35A28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9762" y="375167"/>
            <a:ext cx="1455532" cy="3442739"/>
          </a:xfrm>
          <a:prstGeom prst="rect">
            <a:avLst/>
          </a:prstGeom>
        </p:spPr>
      </p:pic>
      <p:pic>
        <p:nvPicPr>
          <p:cNvPr id="19" name="Picture 18" descr="A silver can with a logo on it&#10;&#10;AI-generated content may be incorrect.">
            <a:extLst>
              <a:ext uri="{FF2B5EF4-FFF2-40B4-BE49-F238E27FC236}">
                <a16:creationId xmlns:a16="http://schemas.microsoft.com/office/drawing/2014/main" id="{4D7F7EA6-5933-AABA-C871-6FFDB06A221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212" y="3980411"/>
            <a:ext cx="1335550" cy="2787843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3B8C366-D36F-AC28-0F9A-ADAEEE4A9456}"/>
              </a:ext>
            </a:extLst>
          </p:cNvPr>
          <p:cNvCxnSpPr>
            <a:cxnSpLocks/>
          </p:cNvCxnSpPr>
          <p:nvPr/>
        </p:nvCxnSpPr>
        <p:spPr>
          <a:xfrm>
            <a:off x="1881306" y="3057599"/>
            <a:ext cx="8412480" cy="0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D4E98C8-1AAF-A457-8B7C-ACA86F7C4992}"/>
              </a:ext>
            </a:extLst>
          </p:cNvPr>
          <p:cNvCxnSpPr>
            <a:cxnSpLocks/>
          </p:cNvCxnSpPr>
          <p:nvPr/>
        </p:nvCxnSpPr>
        <p:spPr>
          <a:xfrm>
            <a:off x="1881306" y="3817906"/>
            <a:ext cx="8412480" cy="0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42541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453F2-9725-15AB-E157-E8031C557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90093"/>
            <a:ext cx="10515600" cy="794471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rgbClr val="0B2D54"/>
                </a:solidFill>
              </a:rPr>
              <a:t>Celebrating a Career of Service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57924B-9CE6-6C5F-2ED8-D4E235CD28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4550" y="1319646"/>
            <a:ext cx="10515600" cy="794471"/>
          </a:xfrm>
        </p:spPr>
        <p:txBody>
          <a:bodyPr/>
          <a:lstStyle/>
          <a:p>
            <a:r>
              <a:rPr lang="en-US">
                <a:solidFill>
                  <a:srgbClr val="0B2D54"/>
                </a:solidFill>
              </a:rPr>
              <a:t>Customized retirement recognition designed to honor a lifetime of dedication. </a:t>
            </a:r>
          </a:p>
        </p:txBody>
      </p:sp>
      <p:pic>
        <p:nvPicPr>
          <p:cNvPr id="4" name="Picture 3" descr="A wooden box with a logo&#10;&#10;AI-generated content may be incorrect.">
            <a:extLst>
              <a:ext uri="{FF2B5EF4-FFF2-40B4-BE49-F238E27FC236}">
                <a16:creationId xmlns:a16="http://schemas.microsoft.com/office/drawing/2014/main" id="{7FF299DC-9EE5-5EC3-2C62-E9EC8D2450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664" y="1716881"/>
            <a:ext cx="4406828" cy="4934528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7FDC794-0E55-14E7-AF52-D74C70E83736}"/>
              </a:ext>
            </a:extLst>
          </p:cNvPr>
          <p:cNvSpPr txBox="1"/>
          <p:nvPr/>
        </p:nvSpPr>
        <p:spPr>
          <a:xfrm>
            <a:off x="6935821" y="2114117"/>
            <a:ext cx="349337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rgbClr val="0B2D54"/>
                </a:solidFill>
              </a:rPr>
              <a:t>🎨 Agency Branding</a:t>
            </a:r>
          </a:p>
          <a:p>
            <a:br>
              <a:rPr lang="en-US" sz="2400">
                <a:solidFill>
                  <a:srgbClr val="0B2D54"/>
                </a:solidFill>
              </a:rPr>
            </a:br>
            <a:br>
              <a:rPr lang="en-US" sz="2400">
                <a:solidFill>
                  <a:srgbClr val="0B2D54"/>
                </a:solidFill>
              </a:rPr>
            </a:br>
            <a:r>
              <a:rPr lang="en-US" sz="2400"/>
              <a:t>🖌️</a:t>
            </a:r>
            <a:r>
              <a:rPr lang="en-US" sz="2400">
                <a:solidFill>
                  <a:srgbClr val="0B2D54"/>
                </a:solidFill>
              </a:rPr>
              <a:t> Personalized Design</a:t>
            </a:r>
          </a:p>
          <a:p>
            <a:br>
              <a:rPr lang="en-US" sz="2400">
                <a:solidFill>
                  <a:srgbClr val="0B2D54"/>
                </a:solidFill>
              </a:rPr>
            </a:br>
            <a:br>
              <a:rPr lang="en-US" sz="2400">
                <a:solidFill>
                  <a:srgbClr val="0B2D54"/>
                </a:solidFill>
              </a:rPr>
            </a:br>
            <a:r>
              <a:rPr lang="en-US" sz="2400" b="1">
                <a:solidFill>
                  <a:srgbClr val="0B2D54"/>
                </a:solidFill>
              </a:rPr>
              <a:t>🏆</a:t>
            </a:r>
            <a:r>
              <a:rPr lang="en-US" sz="2400">
                <a:solidFill>
                  <a:srgbClr val="0B2D54"/>
                </a:solidFill>
              </a:rPr>
              <a:t> Lasting Keepsake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E85DA2-33ED-40C1-5C12-124CF1454FBD}"/>
              </a:ext>
            </a:extLst>
          </p:cNvPr>
          <p:cNvSpPr txBox="1"/>
          <p:nvPr/>
        </p:nvSpPr>
        <p:spPr>
          <a:xfrm>
            <a:off x="5638297" y="5611090"/>
            <a:ext cx="6467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Retirement isn’t just a milestone; it’s the celebration of a career dedicated to serving Texas.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C3C39E8-66D1-39D1-C507-57AA888931A2}"/>
              </a:ext>
            </a:extLst>
          </p:cNvPr>
          <p:cNvCxnSpPr>
            <a:cxnSpLocks/>
          </p:cNvCxnSpPr>
          <p:nvPr/>
        </p:nvCxnSpPr>
        <p:spPr>
          <a:xfrm>
            <a:off x="975664" y="1179371"/>
            <a:ext cx="8460166" cy="5193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3C9340-2C43-2EB4-95A5-D9C09FED75A0}"/>
              </a:ext>
            </a:extLst>
          </p:cNvPr>
          <p:cNvCxnSpPr>
            <a:cxnSpLocks/>
          </p:cNvCxnSpPr>
          <p:nvPr/>
        </p:nvCxnSpPr>
        <p:spPr>
          <a:xfrm>
            <a:off x="975664" y="314763"/>
            <a:ext cx="8460166" cy="5193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4363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 l="6000" r="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5045E-6DEC-2997-AEA4-3D42FD108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540" y="282102"/>
            <a:ext cx="11682919" cy="1619947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rgbClr val="C7A03F"/>
                </a:solidFill>
              </a:rPr>
              <a:t>Every award purchased helps preserve Texas history and educational projects at the State Capitol and Bullock State History Museum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A4801A-3C5D-F171-370A-781258CFABDA}"/>
              </a:ext>
            </a:extLst>
          </p:cNvPr>
          <p:cNvSpPr txBox="1"/>
          <p:nvPr/>
        </p:nvSpPr>
        <p:spPr>
          <a:xfrm>
            <a:off x="254540" y="1902049"/>
            <a:ext cx="3674181" cy="22515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0B2D54"/>
                </a:solidFill>
              </a:rPr>
              <a:t>Texas Capitol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0B2D54"/>
                </a:solidFill>
              </a:rPr>
              <a:t>Governor's Mansion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0B2D54"/>
                </a:solidFill>
              </a:rPr>
              <a:t>Bullock Museum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0B2D54"/>
                </a:solidFill>
              </a:rPr>
              <a:t>Texas State Cemetery</a:t>
            </a:r>
          </a:p>
        </p:txBody>
      </p:sp>
    </p:spTree>
    <p:extLst>
      <p:ext uri="{BB962C8B-B14F-4D97-AF65-F5344CB8AC3E}">
        <p14:creationId xmlns:p14="http://schemas.microsoft.com/office/powerpoint/2010/main" val="243925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D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A6DBE-A412-7427-1B0F-5A1DDBAD2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4102"/>
            <a:ext cx="10515600" cy="1594571"/>
          </a:xfrm>
        </p:spPr>
        <p:txBody>
          <a:bodyPr/>
          <a:lstStyle/>
          <a:p>
            <a:pPr algn="ctr"/>
            <a:r>
              <a:rPr lang="en-US">
                <a:solidFill>
                  <a:srgbClr val="C7A03F"/>
                </a:solidFill>
              </a:rPr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1737F2-3965-2A80-FC0F-85BDD4E4EE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044537"/>
            <a:ext cx="10515600" cy="768925"/>
          </a:xfrm>
        </p:spPr>
        <p:txBody>
          <a:bodyPr/>
          <a:lstStyle/>
          <a:p>
            <a:pPr algn="ctr"/>
            <a:r>
              <a:rPr lang="en-US">
                <a:solidFill>
                  <a:srgbClr val="C7A03F"/>
                </a:solidFill>
              </a:rPr>
              <a:t>Recognizing Texas Employees. Preserving Texas History!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E1386A-8DB2-ED71-CA4D-6BA2526D1CD7}"/>
              </a:ext>
            </a:extLst>
          </p:cNvPr>
          <p:cNvSpPr txBox="1"/>
          <p:nvPr/>
        </p:nvSpPr>
        <p:spPr>
          <a:xfrm>
            <a:off x="3408218" y="3813462"/>
            <a:ext cx="315623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1800" b="1">
                <a:solidFill>
                  <a:srgbClr val="C7A03F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ptos" panose="020B0004020202020204" pitchFamily="34" charset="0"/>
              </a:rPr>
              <a:t>Jarred Cantu</a:t>
            </a:r>
            <a:endParaRPr lang="en-US" sz="1800">
              <a:solidFill>
                <a:srgbClr val="C7A03F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r>
              <a:rPr lang="en-US" sz="1800" b="1">
                <a:solidFill>
                  <a:srgbClr val="C7A03F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Texas Service Award Facilitator</a:t>
            </a:r>
            <a:endParaRPr lang="en-US" sz="1800">
              <a:solidFill>
                <a:srgbClr val="C7A03F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r>
              <a:rPr lang="en-US" sz="1800" b="1">
                <a:solidFill>
                  <a:srgbClr val="C7A03F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State Preservation Board</a:t>
            </a:r>
            <a:endParaRPr lang="en-US" sz="1800">
              <a:solidFill>
                <a:srgbClr val="C7A03F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r>
              <a:rPr lang="en-US" sz="1800" b="1">
                <a:solidFill>
                  <a:srgbClr val="C7A03F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ptos" panose="020B0004020202020204" pitchFamily="34" charset="0"/>
              </a:rPr>
              <a:t>512.463.6228</a:t>
            </a:r>
            <a:endParaRPr lang="en-US" sz="1800">
              <a:solidFill>
                <a:srgbClr val="C7A03F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buNone/>
            </a:pPr>
            <a:r>
              <a:rPr lang="en-US" sz="1800" b="1" u="sng">
                <a:solidFill>
                  <a:srgbClr val="C7A03F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https://www.txawards.com/</a:t>
            </a:r>
            <a:endParaRPr lang="en-US">
              <a:solidFill>
                <a:srgbClr val="C7A03F"/>
              </a:solidFill>
            </a:endParaRPr>
          </a:p>
        </p:txBody>
      </p:sp>
      <p:pic>
        <p:nvPicPr>
          <p:cNvPr id="2052" name="Picture 1">
            <a:extLst>
              <a:ext uri="{FF2B5EF4-FFF2-40B4-BE49-F238E27FC236}">
                <a16:creationId xmlns:a16="http://schemas.microsoft.com/office/drawing/2014/main" id="{847220C2-6169-702D-7022-153B34DA97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0328" y="3813462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7763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745F4E9B-E1E5-2890-7A86-56CEC50B9A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629" y="344243"/>
            <a:ext cx="4093516" cy="6169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325250B-FFA8-126E-D952-39FB806C75C9}"/>
              </a:ext>
            </a:extLst>
          </p:cNvPr>
          <p:cNvSpPr txBox="1"/>
          <p:nvPr/>
        </p:nvSpPr>
        <p:spPr>
          <a:xfrm>
            <a:off x="6096000" y="344243"/>
            <a:ext cx="52213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🎁</a:t>
            </a:r>
            <a:r>
              <a:rPr lang="en-US" sz="4400">
                <a:solidFill>
                  <a:srgbClr val="C7A03F"/>
                </a:solidFill>
              </a:rPr>
              <a:t>Prize Giveaway!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81DB0F-1E26-922E-AD07-C7AF38E182ED}"/>
              </a:ext>
            </a:extLst>
          </p:cNvPr>
          <p:cNvSpPr txBox="1"/>
          <p:nvPr/>
        </p:nvSpPr>
        <p:spPr>
          <a:xfrm>
            <a:off x="6095999" y="1391055"/>
            <a:ext cx="5221371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B2D54"/>
                </a:solidFill>
              </a:rPr>
              <a:t>How to Enter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0B2D54"/>
                </a:solidFill>
              </a:rPr>
              <a:t>Leave your business card with me or at the Texas Service Awards booth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0B2D54"/>
                </a:solidFill>
              </a:rPr>
              <a:t>Don’t have a business card? No problem! Simply leave name, agency, email address, and phone number at our booth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0B2D54"/>
                </a:solidFill>
              </a:rPr>
              <a:t>The winner will be announced following the final presentation of the conference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0B2D54"/>
                </a:solidFill>
              </a:rPr>
              <a:t>MUST BE PRESENT TO WIN! </a:t>
            </a:r>
          </a:p>
        </p:txBody>
      </p:sp>
    </p:spTree>
    <p:extLst>
      <p:ext uri="{BB962C8B-B14F-4D97-AF65-F5344CB8AC3E}">
        <p14:creationId xmlns:p14="http://schemas.microsoft.com/office/powerpoint/2010/main" val="456366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39B512-42BE-0664-4F3C-1CDE8C75CB29}"/>
              </a:ext>
            </a:extLst>
          </p:cNvPr>
          <p:cNvSpPr txBox="1"/>
          <p:nvPr/>
        </p:nvSpPr>
        <p:spPr>
          <a:xfrm>
            <a:off x="439882" y="2641134"/>
            <a:ext cx="212436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/>
              <a:t>👤</a:t>
            </a:r>
          </a:p>
          <a:p>
            <a:pPr algn="ctr"/>
            <a:r>
              <a:rPr lang="en-US" sz="3200">
                <a:solidFill>
                  <a:srgbClr val="0B2D54"/>
                </a:solidFill>
              </a:rPr>
              <a:t>Live Human Support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4CF3AE-2871-658F-2CDD-2F99FD73262F}"/>
              </a:ext>
            </a:extLst>
          </p:cNvPr>
          <p:cNvSpPr txBox="1"/>
          <p:nvPr/>
        </p:nvSpPr>
        <p:spPr>
          <a:xfrm>
            <a:off x="9563098" y="2641134"/>
            <a:ext cx="21243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/>
              <a:t>📊</a:t>
            </a:r>
          </a:p>
          <a:p>
            <a:pPr algn="ctr"/>
            <a:r>
              <a:rPr lang="en-US" sz="3200">
                <a:solidFill>
                  <a:srgbClr val="0B2D54"/>
                </a:solidFill>
              </a:rPr>
              <a:t>Reports &amp; Invoicing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2F3528-4F82-CBE0-2952-56BE3B325929}"/>
              </a:ext>
            </a:extLst>
          </p:cNvPr>
          <p:cNvSpPr txBox="1"/>
          <p:nvPr/>
        </p:nvSpPr>
        <p:spPr>
          <a:xfrm>
            <a:off x="6522026" y="2611726"/>
            <a:ext cx="21243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/>
              <a:t>🚚</a:t>
            </a:r>
          </a:p>
          <a:p>
            <a:pPr algn="ctr"/>
            <a:r>
              <a:rPr lang="en-US" sz="3200">
                <a:solidFill>
                  <a:srgbClr val="0B2D54"/>
                </a:solidFill>
              </a:rPr>
              <a:t>Shipping &amp; Fulfillment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4AE339-16AA-DD8B-EFC3-52D616DDBB18}"/>
              </a:ext>
            </a:extLst>
          </p:cNvPr>
          <p:cNvSpPr txBox="1"/>
          <p:nvPr/>
        </p:nvSpPr>
        <p:spPr>
          <a:xfrm>
            <a:off x="3480954" y="2641134"/>
            <a:ext cx="21243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/>
              <a:t>🎁</a:t>
            </a:r>
          </a:p>
          <a:p>
            <a:pPr algn="ctr"/>
            <a:r>
              <a:rPr lang="en-US" sz="3200">
                <a:solidFill>
                  <a:srgbClr val="0B2D54"/>
                </a:solidFill>
              </a:rPr>
              <a:t>Employee Choice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809C3F3-7AB0-5E8B-674C-C93B9DE688A4}"/>
              </a:ext>
            </a:extLst>
          </p:cNvPr>
          <p:cNvSpPr txBox="1"/>
          <p:nvPr/>
        </p:nvSpPr>
        <p:spPr>
          <a:xfrm>
            <a:off x="323272" y="5060791"/>
            <a:ext cx="117024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C7A03F"/>
                </a:solidFill>
              </a:rPr>
              <a:t>From employee communication to award delivery, we manage the entire recognition process—so your team doesn’t have to. </a:t>
            </a:r>
          </a:p>
          <a:p>
            <a:pPr algn="ctr"/>
            <a:endParaRPr lang="en-US" sz="1600">
              <a:solidFill>
                <a:srgbClr val="C7A03F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4E3BBC3-7761-B396-F7BA-48E43D30558B}"/>
              </a:ext>
            </a:extLst>
          </p:cNvPr>
          <p:cNvCxnSpPr>
            <a:cxnSpLocks/>
          </p:cNvCxnSpPr>
          <p:nvPr/>
        </p:nvCxnSpPr>
        <p:spPr>
          <a:xfrm>
            <a:off x="439882" y="1248135"/>
            <a:ext cx="8743029" cy="0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7E6B4DA2-2B5F-D1F2-35D5-8A5116DD1C89}"/>
              </a:ext>
            </a:extLst>
          </p:cNvPr>
          <p:cNvSpPr txBox="1"/>
          <p:nvPr/>
        </p:nvSpPr>
        <p:spPr>
          <a:xfrm>
            <a:off x="323272" y="232472"/>
            <a:ext cx="113930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0B2D54"/>
                </a:solidFill>
              </a:rPr>
              <a:t>Meet Texas Service Awards</a:t>
            </a:r>
            <a:endParaRPr lang="en-US" sz="600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949F4087-216F-277C-1D8D-0586258159CB}"/>
              </a:ext>
            </a:extLst>
          </p:cNvPr>
          <p:cNvSpPr txBox="1">
            <a:spLocks/>
          </p:cNvSpPr>
          <p:nvPr/>
        </p:nvSpPr>
        <p:spPr>
          <a:xfrm>
            <a:off x="323272" y="1459018"/>
            <a:ext cx="10515600" cy="91607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>
                <a:solidFill>
                  <a:srgbClr val="C7A03F"/>
                </a:solidFill>
              </a:rPr>
              <a:t>A fully managed employee recognition program designed specifically for Texas State agencies. 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C2939EA-0D31-D530-2916-576D435C0454}"/>
              </a:ext>
            </a:extLst>
          </p:cNvPr>
          <p:cNvCxnSpPr>
            <a:cxnSpLocks/>
          </p:cNvCxnSpPr>
          <p:nvPr/>
        </p:nvCxnSpPr>
        <p:spPr>
          <a:xfrm>
            <a:off x="439882" y="321600"/>
            <a:ext cx="8743029" cy="0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6564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1C748-836C-9FA2-BD5C-43D70EEF0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6642"/>
            <a:ext cx="5181600" cy="132556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9600" b="1">
                <a:solidFill>
                  <a:srgbClr val="0B2D54"/>
                </a:solidFill>
              </a:rPr>
              <a:t>20+</a:t>
            </a:r>
            <a:br>
              <a:rPr lang="en-US" sz="9600"/>
            </a:br>
            <a:r>
              <a:rPr lang="en-US" sz="3200">
                <a:solidFill>
                  <a:srgbClr val="C7A03F"/>
                </a:solidFill>
              </a:rPr>
              <a:t>Years</a:t>
            </a:r>
            <a:endParaRPr lang="en-US" sz="9600">
              <a:solidFill>
                <a:srgbClr val="C7A03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B08F35-A64B-53E2-AA75-7D5C29E164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97864"/>
            <a:ext cx="5181600" cy="9886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/>
              <a:t>Serving Texas State agencies with trusted employee recognition for more than two decades. </a:t>
            </a:r>
          </a:p>
        </p:txBody>
      </p:sp>
      <p:pic>
        <p:nvPicPr>
          <p:cNvPr id="5" name="Content Placeholder 4" descr="A large building with a dome and trees with Texas State Capitol in the background">
            <a:extLst>
              <a:ext uri="{FF2B5EF4-FFF2-40B4-BE49-F238E27FC236}">
                <a16:creationId xmlns:a16="http://schemas.microsoft.com/office/drawing/2014/main" id="{3923ACD4-0DFE-BD83-1A33-C2D19C4C1E5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354" y="601628"/>
            <a:ext cx="4774622" cy="3816465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DB0C7D1-164E-6CA1-8221-35833992825D}"/>
              </a:ext>
            </a:extLst>
          </p:cNvPr>
          <p:cNvSpPr/>
          <p:nvPr/>
        </p:nvSpPr>
        <p:spPr>
          <a:xfrm>
            <a:off x="1413896" y="4544839"/>
            <a:ext cx="2193739" cy="1998767"/>
          </a:xfrm>
          <a:prstGeom prst="roundRect">
            <a:avLst/>
          </a:prstGeom>
          <a:solidFill>
            <a:srgbClr val="0B2D5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C7A03F"/>
                </a:solidFill>
              </a:rPr>
              <a:t>20+ YEARS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EB2D09C-25A6-4468-F3AB-AA91876E8C23}"/>
              </a:ext>
            </a:extLst>
          </p:cNvPr>
          <p:cNvSpPr/>
          <p:nvPr/>
        </p:nvSpPr>
        <p:spPr>
          <a:xfrm>
            <a:off x="4613519" y="4571999"/>
            <a:ext cx="2193739" cy="1998767"/>
          </a:xfrm>
          <a:prstGeom prst="roundRect">
            <a:avLst/>
          </a:prstGeom>
          <a:solidFill>
            <a:srgbClr val="0B2D5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7A03F"/>
                </a:solidFill>
              </a:rPr>
              <a:t>22 AGENCIES &amp; COUNTING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1A5A488F-C181-BE23-55EC-E4DE14148CA4}"/>
              </a:ext>
            </a:extLst>
          </p:cNvPr>
          <p:cNvSpPr/>
          <p:nvPr/>
        </p:nvSpPr>
        <p:spPr>
          <a:xfrm>
            <a:off x="7813142" y="4544839"/>
            <a:ext cx="2193740" cy="2025927"/>
          </a:xfrm>
          <a:prstGeom prst="roundRect">
            <a:avLst/>
          </a:prstGeom>
          <a:solidFill>
            <a:srgbClr val="0B2D5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C7A03F"/>
                </a:solidFill>
              </a:rPr>
              <a:t>THOUSANDS OF AWARDED EMPLOYEES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B9DDE3F-E89B-64FC-92A8-BD02F6CCA4D6}"/>
              </a:ext>
            </a:extLst>
          </p:cNvPr>
          <p:cNvCxnSpPr>
            <a:cxnSpLocks/>
          </p:cNvCxnSpPr>
          <p:nvPr/>
        </p:nvCxnSpPr>
        <p:spPr>
          <a:xfrm>
            <a:off x="1000393" y="463638"/>
            <a:ext cx="4572000" cy="0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2EEBD72-8347-681E-289E-9A65689C8D61}"/>
              </a:ext>
            </a:extLst>
          </p:cNvPr>
          <p:cNvCxnSpPr>
            <a:cxnSpLocks/>
          </p:cNvCxnSpPr>
          <p:nvPr/>
        </p:nvCxnSpPr>
        <p:spPr>
          <a:xfrm>
            <a:off x="1000393" y="1666625"/>
            <a:ext cx="4572000" cy="0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618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4" grpId="0" animBg="1"/>
      <p:bldP spid="16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8C538-A647-64FF-70AA-08E945A784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8786" y="472966"/>
            <a:ext cx="7451835" cy="1040032"/>
          </a:xfrm>
        </p:spPr>
        <p:txBody>
          <a:bodyPr/>
          <a:lstStyle/>
          <a:p>
            <a:pPr algn="l"/>
            <a:r>
              <a:rPr lang="en-US" b="1">
                <a:solidFill>
                  <a:srgbClr val="0B2D54"/>
                </a:solidFill>
              </a:rPr>
              <a:t>Trusted Across Texas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017D0A-1D75-2222-1530-5BC07ED134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8786" y="1512999"/>
            <a:ext cx="10216055" cy="1040032"/>
          </a:xfrm>
        </p:spPr>
        <p:txBody>
          <a:bodyPr>
            <a:normAutofit/>
          </a:bodyPr>
          <a:lstStyle/>
          <a:p>
            <a:pPr algn="l"/>
            <a:r>
              <a:rPr lang="en-US">
                <a:solidFill>
                  <a:srgbClr val="0B2D54"/>
                </a:solidFill>
              </a:rPr>
              <a:t>From agencies with fewer than 10 employees to agencies with more than 10,000. Texas Service Awards is designed to scale with your agency. </a:t>
            </a:r>
          </a:p>
        </p:txBody>
      </p:sp>
      <p:sp>
        <p:nvSpPr>
          <p:cNvPr id="4" name="Flowchart: Process 3">
            <a:extLst>
              <a:ext uri="{FF2B5EF4-FFF2-40B4-BE49-F238E27FC236}">
                <a16:creationId xmlns:a16="http://schemas.microsoft.com/office/drawing/2014/main" id="{4A0911F9-30FD-E7AC-3227-CDBBB2B93C07}"/>
              </a:ext>
            </a:extLst>
          </p:cNvPr>
          <p:cNvSpPr/>
          <p:nvPr/>
        </p:nvSpPr>
        <p:spPr>
          <a:xfrm>
            <a:off x="9272092" y="2561887"/>
            <a:ext cx="2522482" cy="2791969"/>
          </a:xfrm>
          <a:prstGeom prst="flowChartProcess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  <a:r>
              <a:rPr lang="en-US" sz="2800"/>
              <a:t>👩‍⚖️</a:t>
            </a:r>
            <a:r>
              <a:rPr lang="en-US" sz="2800">
                <a:solidFill>
                  <a:srgbClr val="0B2D54"/>
                </a:solidFill>
              </a:rPr>
              <a:t>Texas Department of Licensing and Regulation</a:t>
            </a:r>
          </a:p>
        </p:txBody>
      </p:sp>
      <p:sp>
        <p:nvSpPr>
          <p:cNvPr id="5" name="Flowchart: Process 4">
            <a:extLst>
              <a:ext uri="{FF2B5EF4-FFF2-40B4-BE49-F238E27FC236}">
                <a16:creationId xmlns:a16="http://schemas.microsoft.com/office/drawing/2014/main" id="{F2948819-EE99-99AE-6726-2B4D2F3F81C0}"/>
              </a:ext>
            </a:extLst>
          </p:cNvPr>
          <p:cNvSpPr/>
          <p:nvPr/>
        </p:nvSpPr>
        <p:spPr>
          <a:xfrm>
            <a:off x="440449" y="2561887"/>
            <a:ext cx="2522482" cy="2791969"/>
          </a:xfrm>
          <a:prstGeom prst="flowChartProcess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0B2D54"/>
                </a:solidFill>
              </a:rPr>
              <a:t>🚧 Texas Department of Transportation</a:t>
            </a:r>
          </a:p>
        </p:txBody>
      </p:sp>
      <p:sp>
        <p:nvSpPr>
          <p:cNvPr id="6" name="Flowchart: Process 5">
            <a:extLst>
              <a:ext uri="{FF2B5EF4-FFF2-40B4-BE49-F238E27FC236}">
                <a16:creationId xmlns:a16="http://schemas.microsoft.com/office/drawing/2014/main" id="{65267A00-D9AE-2318-F8A4-4A283AC2DBC3}"/>
              </a:ext>
            </a:extLst>
          </p:cNvPr>
          <p:cNvSpPr/>
          <p:nvPr/>
        </p:nvSpPr>
        <p:spPr>
          <a:xfrm>
            <a:off x="3384330" y="2553031"/>
            <a:ext cx="2522482" cy="2791968"/>
          </a:xfrm>
          <a:prstGeom prst="flowChartProcess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💼 </a:t>
            </a:r>
            <a:r>
              <a:rPr lang="en-US" sz="2800">
                <a:solidFill>
                  <a:srgbClr val="0B2D54"/>
                </a:solidFill>
              </a:rPr>
              <a:t>Texas Workforce Commission</a:t>
            </a:r>
          </a:p>
        </p:txBody>
      </p:sp>
      <p:sp>
        <p:nvSpPr>
          <p:cNvPr id="7" name="Flowchart: Process 6">
            <a:extLst>
              <a:ext uri="{FF2B5EF4-FFF2-40B4-BE49-F238E27FC236}">
                <a16:creationId xmlns:a16="http://schemas.microsoft.com/office/drawing/2014/main" id="{214B0E58-355B-0364-11C6-96D81F954EAE}"/>
              </a:ext>
            </a:extLst>
          </p:cNvPr>
          <p:cNvSpPr/>
          <p:nvPr/>
        </p:nvSpPr>
        <p:spPr>
          <a:xfrm>
            <a:off x="6328211" y="2561888"/>
            <a:ext cx="2522482" cy="2791968"/>
          </a:xfrm>
          <a:prstGeom prst="flowChartProcess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🚂</a:t>
            </a:r>
            <a:r>
              <a:rPr lang="en-US" sz="2800">
                <a:solidFill>
                  <a:srgbClr val="0B2D54"/>
                </a:solidFill>
              </a:rPr>
              <a:t>Texas Railroad Commission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19782A-E0CA-6A5C-789B-EEDDE13AB804}"/>
              </a:ext>
            </a:extLst>
          </p:cNvPr>
          <p:cNvSpPr txBox="1"/>
          <p:nvPr/>
        </p:nvSpPr>
        <p:spPr>
          <a:xfrm>
            <a:off x="298231" y="5460859"/>
            <a:ext cx="11217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0B2D54"/>
                </a:solidFill>
              </a:rPr>
              <a:t>Serving agencies of every size across Texas!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87C05E1-4459-43EA-787E-7F6E02F3759B}"/>
              </a:ext>
            </a:extLst>
          </p:cNvPr>
          <p:cNvCxnSpPr>
            <a:cxnSpLocks/>
          </p:cNvCxnSpPr>
          <p:nvPr/>
        </p:nvCxnSpPr>
        <p:spPr>
          <a:xfrm>
            <a:off x="1000393" y="560914"/>
            <a:ext cx="6451441" cy="0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07D2808-0DEB-4707-BF45-83736D0785A7}"/>
              </a:ext>
            </a:extLst>
          </p:cNvPr>
          <p:cNvCxnSpPr>
            <a:cxnSpLocks/>
          </p:cNvCxnSpPr>
          <p:nvPr/>
        </p:nvCxnSpPr>
        <p:spPr>
          <a:xfrm>
            <a:off x="1000393" y="1405994"/>
            <a:ext cx="6451441" cy="0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1528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AD38F-5ECC-206D-356E-E9675AA40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0B2D54"/>
                </a:solidFill>
              </a:rPr>
              <a:t>Designed Around Your Agency’s Procurement Process</a:t>
            </a:r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36CF235-13ED-022E-1356-EF74F5FE54CE}"/>
              </a:ext>
            </a:extLst>
          </p:cNvPr>
          <p:cNvSpPr txBox="1"/>
          <p:nvPr/>
        </p:nvSpPr>
        <p:spPr>
          <a:xfrm>
            <a:off x="829722" y="1859339"/>
            <a:ext cx="3043722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 </a:t>
            </a:r>
            <a:r>
              <a:rPr lang="en-US" sz="2400" b="1">
                <a:solidFill>
                  <a:srgbClr val="0B2D54"/>
                </a:solidFill>
              </a:rPr>
              <a:t>Annual Purchase Order </a:t>
            </a:r>
          </a:p>
          <a:p>
            <a:pPr algn="ctr"/>
            <a:r>
              <a:rPr lang="en-US" b="1">
                <a:solidFill>
                  <a:srgbClr val="0B2D54"/>
                </a:solidFill>
              </a:rPr>
              <a:t>For the upcoming FY2027: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B2D54"/>
                </a:solidFill>
              </a:rPr>
              <a:t>Simplifies annual budgeting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B2D54"/>
                </a:solidFill>
              </a:rPr>
              <a:t>Reduces administrative burden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B2D54"/>
                </a:solidFill>
              </a:rPr>
              <a:t>Provides uninterrupted program support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FEF733D-B02F-C096-F745-8B82AEDDDBE3}"/>
              </a:ext>
            </a:extLst>
          </p:cNvPr>
          <p:cNvSpPr txBox="1"/>
          <p:nvPr/>
        </p:nvSpPr>
        <p:spPr>
          <a:xfrm>
            <a:off x="4152451" y="1859339"/>
            <a:ext cx="304372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0B2D54"/>
                </a:solidFill>
              </a:rPr>
              <a:t>Interagency Contract</a:t>
            </a:r>
            <a:endParaRPr lang="en-US" sz="2400" b="1" i="1">
              <a:solidFill>
                <a:srgbClr val="0B2D5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B2D54"/>
                </a:solidFill>
              </a:rPr>
              <a:t>Available for agencies that prefer contract-based purchasing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B2D54"/>
                </a:solidFill>
              </a:rPr>
              <a:t>Flexible to meet agency procurement requirements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316AAB8-15B4-765E-6A30-B379BA15DC0E}"/>
              </a:ext>
            </a:extLst>
          </p:cNvPr>
          <p:cNvSpPr txBox="1"/>
          <p:nvPr/>
        </p:nvSpPr>
        <p:spPr>
          <a:xfrm>
            <a:off x="7697158" y="1859339"/>
            <a:ext cx="304372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 </a:t>
            </a:r>
            <a:r>
              <a:rPr lang="en-US" sz="2400" b="1">
                <a:solidFill>
                  <a:srgbClr val="0B2D54"/>
                </a:solidFill>
              </a:rPr>
              <a:t>Monthly or Quarterly Purchase Orders</a:t>
            </a:r>
            <a:endParaRPr lang="en-US" sz="2400" b="1" i="1">
              <a:solidFill>
                <a:srgbClr val="0B2D5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B2D54"/>
                </a:solidFill>
              </a:rPr>
              <a:t>Can be processed as needed throughout the fiscal year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B2D54"/>
                </a:solidFill>
              </a:rPr>
              <a:t>Ideal for agencies with changing recognition needs </a:t>
            </a:r>
          </a:p>
          <a:p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4B5C3F6-F63D-B26B-6E49-3B626C5B9EAE}"/>
              </a:ext>
            </a:extLst>
          </p:cNvPr>
          <p:cNvSpPr txBox="1"/>
          <p:nvPr/>
        </p:nvSpPr>
        <p:spPr>
          <a:xfrm>
            <a:off x="829722" y="5272613"/>
            <a:ext cx="99111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We recommend establishing a Purchase Order at the beginning of the fiscal year to simplify planning, budgeting, and program administration throughout the year.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7DBD39A-92C7-7595-B412-A5CE80BC7A56}"/>
              </a:ext>
            </a:extLst>
          </p:cNvPr>
          <p:cNvCxnSpPr>
            <a:cxnSpLocks/>
          </p:cNvCxnSpPr>
          <p:nvPr/>
        </p:nvCxnSpPr>
        <p:spPr>
          <a:xfrm>
            <a:off x="1045064" y="323154"/>
            <a:ext cx="7281355" cy="0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19B0E2B-92BC-440C-F598-69EF564BF083}"/>
              </a:ext>
            </a:extLst>
          </p:cNvPr>
          <p:cNvCxnSpPr>
            <a:cxnSpLocks/>
          </p:cNvCxnSpPr>
          <p:nvPr/>
        </p:nvCxnSpPr>
        <p:spPr>
          <a:xfrm>
            <a:off x="1045064" y="1699314"/>
            <a:ext cx="7281355" cy="0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8102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 uiExpand="1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6482567-2D66-CA9F-2DB6-4237EFCD41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9447" y="332650"/>
            <a:ext cx="9144000" cy="1019011"/>
          </a:xfrm>
        </p:spPr>
        <p:txBody>
          <a:bodyPr/>
          <a:lstStyle/>
          <a:p>
            <a:pPr algn="l"/>
            <a:r>
              <a:rPr lang="en-US">
                <a:solidFill>
                  <a:srgbClr val="0B2D54"/>
                </a:solidFill>
              </a:rPr>
              <a:t>Built Around Your Budget 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A42FA8F-A54C-D8A6-CB96-44D7536AD7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4703" y="1363195"/>
            <a:ext cx="9144000" cy="487649"/>
          </a:xfrm>
        </p:spPr>
        <p:txBody>
          <a:bodyPr>
            <a:noAutofit/>
          </a:bodyPr>
          <a:lstStyle/>
          <a:p>
            <a:pPr algn="l"/>
            <a:r>
              <a:rPr lang="en-US" sz="2000">
                <a:solidFill>
                  <a:srgbClr val="0B2D54"/>
                </a:solidFill>
              </a:rPr>
              <a:t>Every agency is different. We build every recognition program around your agency’s unique needs, budget, and award tiers. </a:t>
            </a:r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530259C8-26F4-6E41-81F5-7A05184C0D54}"/>
              </a:ext>
            </a:extLst>
          </p:cNvPr>
          <p:cNvSpPr/>
          <p:nvPr/>
        </p:nvSpPr>
        <p:spPr>
          <a:xfrm>
            <a:off x="948556" y="2036838"/>
            <a:ext cx="1986456" cy="1655762"/>
          </a:xfrm>
          <a:prstGeom prst="round2SameRect">
            <a:avLst/>
          </a:prstGeom>
          <a:noFill/>
          <a:ln>
            <a:solidFill>
              <a:srgbClr val="C7A03F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0B2D54"/>
                </a:solidFill>
              </a:rPr>
              <a:t>$25</a:t>
            </a:r>
          </a:p>
          <a:p>
            <a:pPr algn="ctr"/>
            <a:r>
              <a:rPr lang="en-US" sz="2400">
                <a:solidFill>
                  <a:srgbClr val="0B2D54"/>
                </a:solidFill>
              </a:rPr>
              <a:t>5 Years</a:t>
            </a:r>
          </a:p>
          <a:p>
            <a:pPr algn="ctr"/>
            <a:r>
              <a:rPr lang="en-US" sz="2400">
                <a:solidFill>
                  <a:srgbClr val="0B2D54"/>
                </a:solidFill>
              </a:rPr>
              <a:t>250+ Award Choices</a:t>
            </a:r>
          </a:p>
        </p:txBody>
      </p:sp>
      <p:sp>
        <p:nvSpPr>
          <p:cNvPr id="7" name="Rectangle: Top Corners Rounded 6">
            <a:extLst>
              <a:ext uri="{FF2B5EF4-FFF2-40B4-BE49-F238E27FC236}">
                <a16:creationId xmlns:a16="http://schemas.microsoft.com/office/drawing/2014/main" id="{B61DD560-B408-BF66-676C-3E3FDEEB2D05}"/>
              </a:ext>
            </a:extLst>
          </p:cNvPr>
          <p:cNvSpPr/>
          <p:nvPr/>
        </p:nvSpPr>
        <p:spPr>
          <a:xfrm>
            <a:off x="948556" y="4146113"/>
            <a:ext cx="1986456" cy="1655762"/>
          </a:xfrm>
          <a:prstGeom prst="round2SameRect">
            <a:avLst/>
          </a:prstGeom>
          <a:noFill/>
          <a:ln>
            <a:solidFill>
              <a:srgbClr val="C7A03F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0B2D54"/>
                </a:solidFill>
              </a:rPr>
              <a:t>$50</a:t>
            </a:r>
          </a:p>
          <a:p>
            <a:pPr algn="ctr"/>
            <a:r>
              <a:rPr lang="en-US" sz="2400">
                <a:solidFill>
                  <a:srgbClr val="0B2D54"/>
                </a:solidFill>
              </a:rPr>
              <a:t>20 Years</a:t>
            </a:r>
          </a:p>
          <a:p>
            <a:pPr algn="ctr"/>
            <a:r>
              <a:rPr lang="en-US" sz="2400">
                <a:solidFill>
                  <a:srgbClr val="0B2D54"/>
                </a:solidFill>
              </a:rPr>
              <a:t>750+ Award Choices</a:t>
            </a:r>
          </a:p>
        </p:txBody>
      </p:sp>
      <p:sp>
        <p:nvSpPr>
          <p:cNvPr id="8" name="Rectangle: Top Corners Rounded 7">
            <a:extLst>
              <a:ext uri="{FF2B5EF4-FFF2-40B4-BE49-F238E27FC236}">
                <a16:creationId xmlns:a16="http://schemas.microsoft.com/office/drawing/2014/main" id="{521CF963-7ED8-6D37-971F-B8F0A7405679}"/>
              </a:ext>
            </a:extLst>
          </p:cNvPr>
          <p:cNvSpPr/>
          <p:nvPr/>
        </p:nvSpPr>
        <p:spPr>
          <a:xfrm>
            <a:off x="4006231" y="4146113"/>
            <a:ext cx="1986456" cy="1655762"/>
          </a:xfrm>
          <a:prstGeom prst="round2SameRect">
            <a:avLst/>
          </a:prstGeom>
          <a:noFill/>
          <a:ln>
            <a:solidFill>
              <a:srgbClr val="C7A03F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0B2D54"/>
                </a:solidFill>
              </a:rPr>
              <a:t>$60</a:t>
            </a:r>
          </a:p>
          <a:p>
            <a:pPr algn="ctr"/>
            <a:r>
              <a:rPr lang="en-US" sz="2400">
                <a:solidFill>
                  <a:srgbClr val="0B2D54"/>
                </a:solidFill>
              </a:rPr>
              <a:t>25 Years</a:t>
            </a:r>
          </a:p>
          <a:p>
            <a:pPr algn="ctr"/>
            <a:r>
              <a:rPr lang="en-US" sz="2400">
                <a:solidFill>
                  <a:srgbClr val="0B2D54"/>
                </a:solidFill>
              </a:rPr>
              <a:t>800+ Award Choices</a:t>
            </a:r>
          </a:p>
        </p:txBody>
      </p:sp>
      <p:sp>
        <p:nvSpPr>
          <p:cNvPr id="9" name="Rectangle: Top Corners Rounded 8">
            <a:extLst>
              <a:ext uri="{FF2B5EF4-FFF2-40B4-BE49-F238E27FC236}">
                <a16:creationId xmlns:a16="http://schemas.microsoft.com/office/drawing/2014/main" id="{D19D4B35-4402-F2B9-12EA-54E8C82D6A9B}"/>
              </a:ext>
            </a:extLst>
          </p:cNvPr>
          <p:cNvSpPr/>
          <p:nvPr/>
        </p:nvSpPr>
        <p:spPr>
          <a:xfrm>
            <a:off x="4006231" y="2053991"/>
            <a:ext cx="1986456" cy="1655762"/>
          </a:xfrm>
          <a:prstGeom prst="round2SameRect">
            <a:avLst/>
          </a:prstGeom>
          <a:noFill/>
          <a:ln>
            <a:solidFill>
              <a:srgbClr val="C7A03F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0B2D54"/>
                </a:solidFill>
              </a:rPr>
              <a:t>$30</a:t>
            </a:r>
          </a:p>
          <a:p>
            <a:pPr algn="ctr"/>
            <a:r>
              <a:rPr lang="en-US" sz="2400">
                <a:solidFill>
                  <a:srgbClr val="0B2D54"/>
                </a:solidFill>
              </a:rPr>
              <a:t>10 Years</a:t>
            </a:r>
          </a:p>
          <a:p>
            <a:pPr algn="ctr"/>
            <a:r>
              <a:rPr lang="en-US" sz="2400">
                <a:solidFill>
                  <a:srgbClr val="0B2D54"/>
                </a:solidFill>
              </a:rPr>
              <a:t>500+ Award Choices</a:t>
            </a:r>
          </a:p>
        </p:txBody>
      </p:sp>
      <p:sp>
        <p:nvSpPr>
          <p:cNvPr id="10" name="Rectangle: Top Corners Rounded 9">
            <a:extLst>
              <a:ext uri="{FF2B5EF4-FFF2-40B4-BE49-F238E27FC236}">
                <a16:creationId xmlns:a16="http://schemas.microsoft.com/office/drawing/2014/main" id="{ED58056A-3E24-F32C-EB4E-D72E412132AB}"/>
              </a:ext>
            </a:extLst>
          </p:cNvPr>
          <p:cNvSpPr/>
          <p:nvPr/>
        </p:nvSpPr>
        <p:spPr>
          <a:xfrm>
            <a:off x="7063906" y="2043380"/>
            <a:ext cx="1986456" cy="1655762"/>
          </a:xfrm>
          <a:prstGeom prst="round2SameRect">
            <a:avLst/>
          </a:prstGeom>
          <a:noFill/>
          <a:ln>
            <a:solidFill>
              <a:srgbClr val="C7A03F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0B2D54"/>
                </a:solidFill>
              </a:rPr>
              <a:t>$40</a:t>
            </a:r>
          </a:p>
          <a:p>
            <a:pPr algn="ctr"/>
            <a:r>
              <a:rPr lang="en-US" sz="2400">
                <a:solidFill>
                  <a:srgbClr val="0B2D54"/>
                </a:solidFill>
              </a:rPr>
              <a:t>15 Years</a:t>
            </a:r>
          </a:p>
          <a:p>
            <a:pPr algn="ctr"/>
            <a:r>
              <a:rPr lang="en-US" sz="2400">
                <a:solidFill>
                  <a:srgbClr val="0B2D54"/>
                </a:solidFill>
              </a:rPr>
              <a:t>650+ Award Choices</a:t>
            </a:r>
          </a:p>
        </p:txBody>
      </p:sp>
      <p:sp>
        <p:nvSpPr>
          <p:cNvPr id="11" name="Rectangle: Top Corners Rounded 10">
            <a:extLst>
              <a:ext uri="{FF2B5EF4-FFF2-40B4-BE49-F238E27FC236}">
                <a16:creationId xmlns:a16="http://schemas.microsoft.com/office/drawing/2014/main" id="{5A09C689-16AF-5023-E8A6-2AA15EB72D35}"/>
              </a:ext>
            </a:extLst>
          </p:cNvPr>
          <p:cNvSpPr/>
          <p:nvPr/>
        </p:nvSpPr>
        <p:spPr>
          <a:xfrm>
            <a:off x="7063906" y="4146113"/>
            <a:ext cx="1986456" cy="1655762"/>
          </a:xfrm>
          <a:prstGeom prst="round2SameRect">
            <a:avLst/>
          </a:prstGeom>
          <a:noFill/>
          <a:ln>
            <a:solidFill>
              <a:srgbClr val="C7A03F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0B2D54"/>
                </a:solidFill>
              </a:rPr>
              <a:t>$80</a:t>
            </a:r>
          </a:p>
          <a:p>
            <a:pPr algn="ctr"/>
            <a:r>
              <a:rPr lang="en-US" sz="2400">
                <a:solidFill>
                  <a:srgbClr val="0B2D54"/>
                </a:solidFill>
              </a:rPr>
              <a:t>30+ Years</a:t>
            </a:r>
          </a:p>
          <a:p>
            <a:pPr algn="ctr"/>
            <a:r>
              <a:rPr lang="en-US" sz="2400">
                <a:solidFill>
                  <a:srgbClr val="0B2D54"/>
                </a:solidFill>
              </a:rPr>
              <a:t>900+ Award Choices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440D604-B92A-3352-0F2E-9346E946BBFD}"/>
              </a:ext>
            </a:extLst>
          </p:cNvPr>
          <p:cNvCxnSpPr>
            <a:cxnSpLocks/>
          </p:cNvCxnSpPr>
          <p:nvPr/>
        </p:nvCxnSpPr>
        <p:spPr>
          <a:xfrm>
            <a:off x="814158" y="1275646"/>
            <a:ext cx="7589520" cy="0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26599B66-3501-7556-20E1-842F445ECD3D}"/>
              </a:ext>
            </a:extLst>
          </p:cNvPr>
          <p:cNvSpPr txBox="1"/>
          <p:nvPr/>
        </p:nvSpPr>
        <p:spPr>
          <a:xfrm>
            <a:off x="709447" y="6005945"/>
            <a:ext cx="956704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>
                <a:solidFill>
                  <a:srgbClr val="0B2D54"/>
                </a:solidFill>
              </a:rPr>
              <a:t>Any agency may use appropriated money to purchase an award for tenure which cost no more than $100 for an individual employee. (</a:t>
            </a:r>
            <a:r>
              <a:rPr lang="en-US" b="1" i="1" u="sng">
                <a:solidFill>
                  <a:srgbClr val="0B2D5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Texas Government Code Section 2113.201</a:t>
            </a:r>
            <a:r>
              <a:rPr lang="en-US" b="1" i="1">
                <a:solidFill>
                  <a:srgbClr val="0B2D54"/>
                </a:solidFill>
              </a:rPr>
              <a:t>). </a:t>
            </a:r>
          </a:p>
          <a:p>
            <a:endParaRPr lang="en-US" sz="22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A04A7E8-52EC-DEFE-9872-A37A3DEF3A34}"/>
              </a:ext>
            </a:extLst>
          </p:cNvPr>
          <p:cNvSpPr txBox="1"/>
          <p:nvPr/>
        </p:nvSpPr>
        <p:spPr>
          <a:xfrm>
            <a:off x="9227009" y="3033391"/>
            <a:ext cx="280494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b="1">
                <a:solidFill>
                  <a:srgbClr val="0B2D54"/>
                </a:solidFill>
              </a:rPr>
              <a:t>✓ Flexible Award Values</a:t>
            </a:r>
            <a:endParaRPr lang="en-US" sz="2800">
              <a:solidFill>
                <a:srgbClr val="0B2D54"/>
              </a:solidFill>
            </a:endParaRPr>
          </a:p>
          <a:p>
            <a:pPr>
              <a:buNone/>
            </a:pPr>
            <a:r>
              <a:rPr lang="en-US" sz="2800" b="1">
                <a:solidFill>
                  <a:srgbClr val="0B2D54"/>
                </a:solidFill>
              </a:rPr>
              <a:t>✓ Adjustable at Any Time</a:t>
            </a:r>
            <a:endParaRPr lang="en-US" sz="2800">
              <a:solidFill>
                <a:srgbClr val="0B2D54"/>
              </a:solidFill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47F8854-0B0B-422B-FD08-909EAA2D5300}"/>
              </a:ext>
            </a:extLst>
          </p:cNvPr>
          <p:cNvCxnSpPr>
            <a:cxnSpLocks/>
          </p:cNvCxnSpPr>
          <p:nvPr/>
        </p:nvCxnSpPr>
        <p:spPr>
          <a:xfrm>
            <a:off x="814158" y="406102"/>
            <a:ext cx="7589520" cy="0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0481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865026-230B-8DB5-6070-5DF56A0EE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56380"/>
            <a:ext cx="10515600" cy="823913"/>
          </a:xfrm>
        </p:spPr>
        <p:txBody>
          <a:bodyPr/>
          <a:lstStyle/>
          <a:p>
            <a:r>
              <a:rPr lang="en-US">
                <a:solidFill>
                  <a:srgbClr val="0B2D54"/>
                </a:solidFill>
              </a:rPr>
              <a:t>Planning Your Program Budget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D3C60A-BD4C-9306-E938-D7F0F4DBB2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49883"/>
            <a:ext cx="5157787" cy="500612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0B2D54"/>
                </a:solidFill>
              </a:rPr>
              <a:t>Step 1 – Estimate Award Costs </a:t>
            </a:r>
          </a:p>
        </p:txBody>
      </p:sp>
      <p:graphicFrame>
        <p:nvGraphicFramePr>
          <p:cNvPr id="14" name="Content Placeholder 13">
            <a:extLst>
              <a:ext uri="{FF2B5EF4-FFF2-40B4-BE49-F238E27FC236}">
                <a16:creationId xmlns:a16="http://schemas.microsoft.com/office/drawing/2014/main" id="{876114FF-C4F6-549F-FFFB-14366D00172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918283706"/>
              </p:ext>
            </p:extLst>
          </p:nvPr>
        </p:nvGraphicFramePr>
        <p:xfrm>
          <a:off x="839788" y="2150754"/>
          <a:ext cx="5157786" cy="40980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9262">
                  <a:extLst>
                    <a:ext uri="{9D8B030D-6E8A-4147-A177-3AD203B41FA5}">
                      <a16:colId xmlns:a16="http://schemas.microsoft.com/office/drawing/2014/main" val="1732326607"/>
                    </a:ext>
                  </a:extLst>
                </a:gridCol>
                <a:gridCol w="1719262">
                  <a:extLst>
                    <a:ext uri="{9D8B030D-6E8A-4147-A177-3AD203B41FA5}">
                      <a16:colId xmlns:a16="http://schemas.microsoft.com/office/drawing/2014/main" val="3413056675"/>
                    </a:ext>
                  </a:extLst>
                </a:gridCol>
                <a:gridCol w="1719262">
                  <a:extLst>
                    <a:ext uri="{9D8B030D-6E8A-4147-A177-3AD203B41FA5}">
                      <a16:colId xmlns:a16="http://schemas.microsoft.com/office/drawing/2014/main" val="2225482573"/>
                    </a:ext>
                  </a:extLst>
                </a:gridCol>
              </a:tblGrid>
              <a:tr h="580896">
                <a:tc>
                  <a:txBody>
                    <a:bodyPr/>
                    <a:lstStyle/>
                    <a:p>
                      <a:r>
                        <a:rPr lang="en-US"/>
                        <a:t>Milestone</a:t>
                      </a:r>
                    </a:p>
                  </a:txBody>
                  <a:tcPr>
                    <a:solidFill>
                      <a:srgbClr val="C7A03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Employees</a:t>
                      </a:r>
                    </a:p>
                  </a:txBody>
                  <a:tcPr>
                    <a:solidFill>
                      <a:srgbClr val="C7A03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*Budgeted Award Value*</a:t>
                      </a:r>
                    </a:p>
                  </a:txBody>
                  <a:tcPr>
                    <a:solidFill>
                      <a:srgbClr val="C7A0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946988"/>
                  </a:ext>
                </a:extLst>
              </a:tr>
              <a:tr h="417987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bg1"/>
                          </a:solidFill>
                        </a:rPr>
                        <a:t>5 Years</a:t>
                      </a:r>
                    </a:p>
                  </a:txBody>
                  <a:tcPr>
                    <a:solidFill>
                      <a:srgbClr val="0B2D5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bg1"/>
                          </a:solidFill>
                        </a:rPr>
                        <a:t>10 </a:t>
                      </a:r>
                    </a:p>
                  </a:txBody>
                  <a:tcPr>
                    <a:solidFill>
                      <a:srgbClr val="0B2D5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bg1"/>
                          </a:solidFill>
                        </a:rPr>
                        <a:t>$25</a:t>
                      </a:r>
                    </a:p>
                  </a:txBody>
                  <a:tcPr>
                    <a:solidFill>
                      <a:srgbClr val="0B2D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3447964"/>
                  </a:ext>
                </a:extLst>
              </a:tr>
              <a:tr h="4179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>
                          <a:solidFill>
                            <a:schemeClr val="bg1"/>
                          </a:solidFill>
                        </a:rPr>
                        <a:t>10 Years</a:t>
                      </a:r>
                    </a:p>
                  </a:txBody>
                  <a:tcPr>
                    <a:solidFill>
                      <a:srgbClr val="0B2D5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rgbClr val="0B2D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>
                          <a:solidFill>
                            <a:schemeClr val="bg1"/>
                          </a:solidFill>
                        </a:rPr>
                        <a:t>$30</a:t>
                      </a:r>
                    </a:p>
                  </a:txBody>
                  <a:tcPr>
                    <a:solidFill>
                      <a:srgbClr val="0B2D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4044323"/>
                  </a:ext>
                </a:extLst>
              </a:tr>
              <a:tr h="4179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>
                          <a:solidFill>
                            <a:schemeClr val="bg1"/>
                          </a:solidFill>
                        </a:rPr>
                        <a:t>15 Years</a:t>
                      </a:r>
                    </a:p>
                  </a:txBody>
                  <a:tcPr>
                    <a:solidFill>
                      <a:srgbClr val="0B2D5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rgbClr val="0B2D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>
                          <a:solidFill>
                            <a:schemeClr val="bg1"/>
                          </a:solidFill>
                        </a:rPr>
                        <a:t>$40</a:t>
                      </a:r>
                    </a:p>
                  </a:txBody>
                  <a:tcPr>
                    <a:solidFill>
                      <a:srgbClr val="0B2D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7538751"/>
                  </a:ext>
                </a:extLst>
              </a:tr>
              <a:tr h="4179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>
                          <a:solidFill>
                            <a:schemeClr val="bg1"/>
                          </a:solidFill>
                        </a:rPr>
                        <a:t>20 Years</a:t>
                      </a:r>
                    </a:p>
                  </a:txBody>
                  <a:tcPr>
                    <a:solidFill>
                      <a:srgbClr val="0B2D5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rgbClr val="0B2D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>
                          <a:solidFill>
                            <a:schemeClr val="bg1"/>
                          </a:solidFill>
                        </a:rPr>
                        <a:t>$50</a:t>
                      </a:r>
                    </a:p>
                  </a:txBody>
                  <a:tcPr>
                    <a:solidFill>
                      <a:srgbClr val="0B2D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3368355"/>
                  </a:ext>
                </a:extLst>
              </a:tr>
              <a:tr h="4179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>
                          <a:solidFill>
                            <a:schemeClr val="bg1"/>
                          </a:solidFill>
                        </a:rPr>
                        <a:t>25 Years</a:t>
                      </a:r>
                    </a:p>
                  </a:txBody>
                  <a:tcPr>
                    <a:solidFill>
                      <a:srgbClr val="0B2D5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rgbClr val="0B2D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>
                          <a:solidFill>
                            <a:schemeClr val="bg1"/>
                          </a:solidFill>
                        </a:rPr>
                        <a:t>$60</a:t>
                      </a:r>
                    </a:p>
                  </a:txBody>
                  <a:tcPr>
                    <a:solidFill>
                      <a:srgbClr val="0B2D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9622051"/>
                  </a:ext>
                </a:extLst>
              </a:tr>
              <a:tr h="53210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>
                          <a:solidFill>
                            <a:schemeClr val="bg1"/>
                          </a:solidFill>
                        </a:rPr>
                        <a:t>30 Years</a:t>
                      </a:r>
                    </a:p>
                  </a:txBody>
                  <a:tcPr>
                    <a:solidFill>
                      <a:srgbClr val="0B2D5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0B2D5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>
                          <a:solidFill>
                            <a:schemeClr val="bg1"/>
                          </a:solidFill>
                        </a:rPr>
                        <a:t>$80</a:t>
                      </a:r>
                    </a:p>
                  </a:txBody>
                  <a:tcPr>
                    <a:solidFill>
                      <a:srgbClr val="0B2D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2569544"/>
                  </a:ext>
                </a:extLst>
              </a:tr>
              <a:tr h="41798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0B2D5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0B2D5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0B2D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0099666"/>
                  </a:ext>
                </a:extLst>
              </a:tr>
              <a:tr h="417987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bg1"/>
                          </a:solidFill>
                        </a:rPr>
                        <a:t>Award Budget:</a:t>
                      </a:r>
                    </a:p>
                  </a:txBody>
                  <a:tcPr>
                    <a:solidFill>
                      <a:srgbClr val="0B2D5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B2D5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$1,090</a:t>
                      </a:r>
                    </a:p>
                  </a:txBody>
                  <a:tcPr>
                    <a:solidFill>
                      <a:srgbClr val="0B2D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5193631"/>
                  </a:ext>
                </a:extLst>
              </a:tr>
            </a:tbl>
          </a:graphicData>
        </a:graphic>
      </p:graphicFrame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6026504-1CB3-C442-3A04-A754807B71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49883"/>
            <a:ext cx="5183188" cy="500612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0B2D54"/>
                </a:solidFill>
              </a:rPr>
              <a:t>Step 2- Estimate Shipping </a:t>
            </a:r>
          </a:p>
        </p:txBody>
      </p:sp>
      <p:graphicFrame>
        <p:nvGraphicFramePr>
          <p:cNvPr id="16" name="Content Placeholder 15">
            <a:extLst>
              <a:ext uri="{FF2B5EF4-FFF2-40B4-BE49-F238E27FC236}">
                <a16:creationId xmlns:a16="http://schemas.microsoft.com/office/drawing/2014/main" id="{A5AF3B78-B8DD-40EE-B1C9-782897E0C4DA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233138140"/>
              </p:ext>
            </p:extLst>
          </p:nvPr>
        </p:nvGraphicFramePr>
        <p:xfrm>
          <a:off x="6169024" y="2150753"/>
          <a:ext cx="5183188" cy="40980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1594">
                  <a:extLst>
                    <a:ext uri="{9D8B030D-6E8A-4147-A177-3AD203B41FA5}">
                      <a16:colId xmlns:a16="http://schemas.microsoft.com/office/drawing/2014/main" val="3785974778"/>
                    </a:ext>
                  </a:extLst>
                </a:gridCol>
                <a:gridCol w="2591594">
                  <a:extLst>
                    <a:ext uri="{9D8B030D-6E8A-4147-A177-3AD203B41FA5}">
                      <a16:colId xmlns:a16="http://schemas.microsoft.com/office/drawing/2014/main" val="269262827"/>
                    </a:ext>
                  </a:extLst>
                </a:gridCol>
              </a:tblGrid>
              <a:tr h="585442">
                <a:tc>
                  <a:txBody>
                    <a:bodyPr/>
                    <a:lstStyle/>
                    <a:p>
                      <a:r>
                        <a:rPr lang="en-US"/>
                        <a:t>Award Total </a:t>
                      </a:r>
                    </a:p>
                  </a:txBody>
                  <a:tcPr>
                    <a:solidFill>
                      <a:srgbClr val="0B2D5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Shipping</a:t>
                      </a:r>
                    </a:p>
                  </a:txBody>
                  <a:tcPr>
                    <a:solidFill>
                      <a:srgbClr val="0B2D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5023291"/>
                  </a:ext>
                </a:extLst>
              </a:tr>
              <a:tr h="58544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buNone/>
                      </a:pPr>
                      <a:r>
                        <a:rPr lang="en-US" sz="1800" b="1" kern="100">
                          <a:solidFill>
                            <a:srgbClr val="0B2D54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$0.00 - $35.00</a:t>
                      </a:r>
                      <a:endParaRPr lang="en-US" sz="1800" kern="100">
                        <a:solidFill>
                          <a:srgbClr val="0B2D5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C7A0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buNone/>
                      </a:pPr>
                      <a:r>
                        <a:rPr lang="en-US" sz="1800" b="1" kern="100">
                          <a:solidFill>
                            <a:srgbClr val="0B2D54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$10.00</a:t>
                      </a:r>
                      <a:endParaRPr lang="en-US" sz="1800" kern="100">
                        <a:solidFill>
                          <a:srgbClr val="0B2D5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C7A0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8284804"/>
                  </a:ext>
                </a:extLst>
              </a:tr>
              <a:tr h="58544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buNone/>
                      </a:pPr>
                      <a:r>
                        <a:rPr lang="en-US" sz="1800" b="1" kern="100">
                          <a:solidFill>
                            <a:srgbClr val="0B2D54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$35.01 - $45.00</a:t>
                      </a:r>
                      <a:endParaRPr lang="en-US" sz="1800" kern="100">
                        <a:solidFill>
                          <a:srgbClr val="0B2D5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C7A0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buNone/>
                      </a:pPr>
                      <a:r>
                        <a:rPr lang="en-US" sz="1800" b="1" kern="100">
                          <a:solidFill>
                            <a:srgbClr val="0B2D54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$12.00</a:t>
                      </a:r>
                      <a:endParaRPr lang="en-US" sz="1800" kern="100">
                        <a:solidFill>
                          <a:srgbClr val="0B2D5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C7A0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616752"/>
                  </a:ext>
                </a:extLst>
              </a:tr>
              <a:tr h="58544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buNone/>
                      </a:pPr>
                      <a:r>
                        <a:rPr lang="en-US" sz="1800" b="1" kern="100">
                          <a:solidFill>
                            <a:srgbClr val="0B2D54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$45.01 - $55.00</a:t>
                      </a:r>
                      <a:endParaRPr lang="en-US" sz="1800" kern="100">
                        <a:solidFill>
                          <a:srgbClr val="0B2D5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C7A0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buNone/>
                      </a:pPr>
                      <a:r>
                        <a:rPr lang="en-US" sz="1800" b="1" kern="100">
                          <a:solidFill>
                            <a:srgbClr val="0B2D54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$14.00</a:t>
                      </a:r>
                      <a:endParaRPr lang="en-US" sz="1800" kern="100">
                        <a:solidFill>
                          <a:srgbClr val="0B2D5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C7A0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3284004"/>
                  </a:ext>
                </a:extLst>
              </a:tr>
              <a:tr h="58544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buNone/>
                      </a:pPr>
                      <a:r>
                        <a:rPr lang="en-US" sz="1800" b="1" kern="100">
                          <a:solidFill>
                            <a:srgbClr val="0B2D54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$55.01 - $65.00</a:t>
                      </a:r>
                      <a:endParaRPr lang="en-US" sz="1800" kern="100">
                        <a:solidFill>
                          <a:srgbClr val="0B2D5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C7A0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buNone/>
                      </a:pPr>
                      <a:r>
                        <a:rPr lang="en-US" sz="1800" b="1" kern="100">
                          <a:solidFill>
                            <a:srgbClr val="0B2D54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$15.00</a:t>
                      </a:r>
                      <a:endParaRPr lang="en-US" sz="1800" kern="100">
                        <a:solidFill>
                          <a:srgbClr val="0B2D5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C7A0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5393317"/>
                  </a:ext>
                </a:extLst>
              </a:tr>
              <a:tr h="58544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buNone/>
                      </a:pPr>
                      <a:r>
                        <a:rPr lang="en-US" sz="1800" b="1" kern="100">
                          <a:solidFill>
                            <a:srgbClr val="0B2D54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$65.01 - $75.00</a:t>
                      </a:r>
                      <a:endParaRPr lang="en-US" sz="1800" kern="100">
                        <a:solidFill>
                          <a:srgbClr val="0B2D5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C7A0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buNone/>
                      </a:pPr>
                      <a:r>
                        <a:rPr lang="en-US" sz="1800" b="1" kern="100">
                          <a:solidFill>
                            <a:srgbClr val="0B2D54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$17.00</a:t>
                      </a:r>
                      <a:endParaRPr lang="en-US" sz="1800" kern="100">
                        <a:solidFill>
                          <a:srgbClr val="0B2D5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C7A0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590292"/>
                  </a:ext>
                </a:extLst>
              </a:tr>
              <a:tr h="58544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buNone/>
                      </a:pPr>
                      <a:r>
                        <a:rPr lang="en-US" sz="1800" b="1" kern="100">
                          <a:solidFill>
                            <a:srgbClr val="0B2D54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$75.01 - $80.00</a:t>
                      </a:r>
                      <a:endParaRPr lang="en-US" sz="1800" kern="100">
                        <a:solidFill>
                          <a:srgbClr val="0B2D5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C7A03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buNone/>
                      </a:pPr>
                      <a:r>
                        <a:rPr lang="en-US" sz="1800" b="1" kern="100">
                          <a:solidFill>
                            <a:srgbClr val="0B2D54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$19.00</a:t>
                      </a:r>
                      <a:endParaRPr lang="en-US" sz="1800" kern="100">
                        <a:solidFill>
                          <a:srgbClr val="0B2D54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C7A0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878797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F16757D9-F2AA-D47E-5FDD-EFD84AEF31DF}"/>
              </a:ext>
            </a:extLst>
          </p:cNvPr>
          <p:cNvSpPr txBox="1"/>
          <p:nvPr/>
        </p:nvSpPr>
        <p:spPr>
          <a:xfrm>
            <a:off x="836612" y="1080293"/>
            <a:ext cx="6896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B2D54"/>
                </a:solidFill>
              </a:rPr>
              <a:t>An example of how agencies can estimate annual program costs.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6C00303-30AA-AEE1-3156-348310358CD7}"/>
              </a:ext>
            </a:extLst>
          </p:cNvPr>
          <p:cNvCxnSpPr>
            <a:cxnSpLocks/>
          </p:cNvCxnSpPr>
          <p:nvPr/>
        </p:nvCxnSpPr>
        <p:spPr>
          <a:xfrm>
            <a:off x="1070043" y="980034"/>
            <a:ext cx="6468893" cy="0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011BF5B-61AA-F01F-D7A0-B3D77DF5F872}"/>
              </a:ext>
            </a:extLst>
          </p:cNvPr>
          <p:cNvCxnSpPr>
            <a:cxnSpLocks/>
          </p:cNvCxnSpPr>
          <p:nvPr/>
        </p:nvCxnSpPr>
        <p:spPr>
          <a:xfrm>
            <a:off x="1070043" y="256380"/>
            <a:ext cx="6468893" cy="0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D7A8DE4-ED84-6A95-69D1-F91C3318A609}"/>
              </a:ext>
            </a:extLst>
          </p:cNvPr>
          <p:cNvSpPr txBox="1"/>
          <p:nvPr/>
        </p:nvSpPr>
        <p:spPr>
          <a:xfrm>
            <a:off x="839788" y="6278454"/>
            <a:ext cx="51577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>
                <a:solidFill>
                  <a:srgbClr val="0B2D54"/>
                </a:solidFill>
              </a:rPr>
              <a:t>*This is your planning estimate based on the award tiers your agency chooses.*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3C8AD15-664B-42D5-341F-61A81BC19512}"/>
              </a:ext>
            </a:extLst>
          </p:cNvPr>
          <p:cNvSpPr txBox="1"/>
          <p:nvPr/>
        </p:nvSpPr>
        <p:spPr>
          <a:xfrm>
            <a:off x="6169024" y="6278454"/>
            <a:ext cx="51577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>
                <a:solidFill>
                  <a:srgbClr val="0B2D54"/>
                </a:solidFill>
              </a:rPr>
              <a:t>Actual shipping is based on the item selected by the employee—not their years of service.</a:t>
            </a:r>
          </a:p>
        </p:txBody>
      </p:sp>
    </p:spTree>
    <p:extLst>
      <p:ext uri="{BB962C8B-B14F-4D97-AF65-F5344CB8AC3E}">
        <p14:creationId xmlns:p14="http://schemas.microsoft.com/office/powerpoint/2010/main" val="2468558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623669E-E7CD-195D-8A21-DE54F617C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4" y="242541"/>
            <a:ext cx="10515600" cy="974066"/>
          </a:xfrm>
        </p:spPr>
        <p:txBody>
          <a:bodyPr/>
          <a:lstStyle/>
          <a:p>
            <a:r>
              <a:rPr lang="en-US">
                <a:solidFill>
                  <a:srgbClr val="0B2D54"/>
                </a:solidFill>
              </a:rPr>
              <a:t>Program Cost Example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07832E1B-16D0-D071-DB68-CCEF96E613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8485791"/>
              </p:ext>
            </p:extLst>
          </p:nvPr>
        </p:nvGraphicFramePr>
        <p:xfrm>
          <a:off x="846306" y="1334771"/>
          <a:ext cx="10507494" cy="46712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0797">
                  <a:extLst>
                    <a:ext uri="{9D8B030D-6E8A-4147-A177-3AD203B41FA5}">
                      <a16:colId xmlns:a16="http://schemas.microsoft.com/office/drawing/2014/main" val="4191468153"/>
                    </a:ext>
                  </a:extLst>
                </a:gridCol>
                <a:gridCol w="2628899">
                  <a:extLst>
                    <a:ext uri="{9D8B030D-6E8A-4147-A177-3AD203B41FA5}">
                      <a16:colId xmlns:a16="http://schemas.microsoft.com/office/drawing/2014/main" val="497124791"/>
                    </a:ext>
                  </a:extLst>
                </a:gridCol>
                <a:gridCol w="2628899">
                  <a:extLst>
                    <a:ext uri="{9D8B030D-6E8A-4147-A177-3AD203B41FA5}">
                      <a16:colId xmlns:a16="http://schemas.microsoft.com/office/drawing/2014/main" val="1471141860"/>
                    </a:ext>
                  </a:extLst>
                </a:gridCol>
                <a:gridCol w="2628899">
                  <a:extLst>
                    <a:ext uri="{9D8B030D-6E8A-4147-A177-3AD203B41FA5}">
                      <a16:colId xmlns:a16="http://schemas.microsoft.com/office/drawing/2014/main" val="7785468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Award Tier </a:t>
                      </a:r>
                    </a:p>
                  </a:txBody>
                  <a:tcPr>
                    <a:solidFill>
                      <a:srgbClr val="0B2D5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Qty</a:t>
                      </a:r>
                    </a:p>
                  </a:txBody>
                  <a:tcPr>
                    <a:solidFill>
                      <a:srgbClr val="0B2D5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Award Cost</a:t>
                      </a:r>
                    </a:p>
                  </a:txBody>
                  <a:tcPr>
                    <a:solidFill>
                      <a:srgbClr val="0B2D5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Shipping</a:t>
                      </a:r>
                    </a:p>
                  </a:txBody>
                  <a:tcPr>
                    <a:solidFill>
                      <a:srgbClr val="0B2D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04958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0B2D54"/>
                          </a:solidFill>
                        </a:rPr>
                        <a:t>5 Years ($25)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0B2D54"/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>
                          <a:solidFill>
                            <a:srgbClr val="0B2D54"/>
                          </a:solidFill>
                        </a:rPr>
                        <a:t>$250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>
                          <a:solidFill>
                            <a:srgbClr val="0B2D54"/>
                          </a:solidFill>
                        </a:rPr>
                        <a:t>$100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1744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0B2D54"/>
                          </a:solidFill>
                        </a:rPr>
                        <a:t>10 Years ($30)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0B2D54"/>
                          </a:solidFill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i="0">
                          <a:solidFill>
                            <a:srgbClr val="0B2D54"/>
                          </a:solidFill>
                        </a:rPr>
                        <a:t>$240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i="0">
                          <a:solidFill>
                            <a:srgbClr val="0B2D54"/>
                          </a:solidFill>
                        </a:rPr>
                        <a:t>$80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65382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0B2D54"/>
                          </a:solidFill>
                        </a:rPr>
                        <a:t>15 Years ($40)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0B2D54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i="0">
                          <a:solidFill>
                            <a:srgbClr val="0B2D54"/>
                          </a:solidFill>
                        </a:rPr>
                        <a:t>$200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i="0">
                          <a:solidFill>
                            <a:srgbClr val="0B2D54"/>
                          </a:solidFill>
                        </a:rPr>
                        <a:t>$60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43689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0B2D54"/>
                          </a:solidFill>
                        </a:rPr>
                        <a:t>20 Years ($50)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0B2D54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i="0">
                          <a:solidFill>
                            <a:srgbClr val="0B2D54"/>
                          </a:solidFill>
                        </a:rPr>
                        <a:t>$200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i="0">
                          <a:solidFill>
                            <a:srgbClr val="0B2D54"/>
                          </a:solidFill>
                        </a:rPr>
                        <a:t>$56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71674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>
                          <a:solidFill>
                            <a:srgbClr val="0B2D54"/>
                          </a:solidFill>
                        </a:rPr>
                        <a:t>25 Years ($60)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0B2D54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i="0">
                          <a:solidFill>
                            <a:srgbClr val="0B2D54"/>
                          </a:solidFill>
                        </a:rPr>
                        <a:t>$120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i="0">
                          <a:solidFill>
                            <a:srgbClr val="0B2D54"/>
                          </a:solidFill>
                        </a:rPr>
                        <a:t>$30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43308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>
                          <a:solidFill>
                            <a:srgbClr val="0B2D54"/>
                          </a:solidFill>
                        </a:rPr>
                        <a:t>30 Years ($80)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0B2D54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i="0">
                          <a:solidFill>
                            <a:srgbClr val="0B2D54"/>
                          </a:solidFill>
                        </a:rPr>
                        <a:t>$80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i="0">
                          <a:solidFill>
                            <a:srgbClr val="0B2D54"/>
                          </a:solidFill>
                        </a:rPr>
                        <a:t>$19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07663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>
                        <a:solidFill>
                          <a:srgbClr val="0B2D5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B2D5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B2D5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B2D54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73293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0B2D54"/>
                          </a:solidFill>
                        </a:rPr>
                        <a:t>Award Total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B2D5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0B2D54"/>
                          </a:solidFill>
                        </a:rPr>
                        <a:t>$1,090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B2D54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32164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0B2D54"/>
                          </a:solidFill>
                        </a:rPr>
                        <a:t>Shipping  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B2D5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B2D5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0B2D54"/>
                          </a:solidFill>
                        </a:rPr>
                        <a:t>$345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1109496"/>
                  </a:ext>
                </a:extLst>
              </a:tr>
              <a:tr h="22474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1997177"/>
                  </a:ext>
                </a:extLst>
              </a:tr>
              <a:tr h="597041">
                <a:tc>
                  <a:txBody>
                    <a:bodyPr/>
                    <a:lstStyle/>
                    <a:p>
                      <a:r>
                        <a:rPr lang="en-US" sz="2400" b="1">
                          <a:solidFill>
                            <a:srgbClr val="C7A03F"/>
                          </a:solidFill>
                        </a:rPr>
                        <a:t>Total Event Cost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>
                        <a:solidFill>
                          <a:srgbClr val="C7A03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>
                          <a:solidFill>
                            <a:srgbClr val="C7A03F"/>
                          </a:solidFill>
                        </a:rPr>
                        <a:t>$1,435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4508586"/>
                  </a:ext>
                </a:extLst>
              </a:tr>
            </a:tbl>
          </a:graphicData>
        </a:graphic>
      </p:graphicFrame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BC146AE-BE1B-2CB2-EC61-D6A966CFDF69}"/>
              </a:ext>
            </a:extLst>
          </p:cNvPr>
          <p:cNvCxnSpPr>
            <a:cxnSpLocks/>
          </p:cNvCxnSpPr>
          <p:nvPr/>
        </p:nvCxnSpPr>
        <p:spPr>
          <a:xfrm>
            <a:off x="1040860" y="360705"/>
            <a:ext cx="4912468" cy="0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3BFB36B-8C71-E05C-7629-8DBD2E1B1218}"/>
              </a:ext>
            </a:extLst>
          </p:cNvPr>
          <p:cNvCxnSpPr>
            <a:cxnSpLocks/>
          </p:cNvCxnSpPr>
          <p:nvPr/>
        </p:nvCxnSpPr>
        <p:spPr>
          <a:xfrm>
            <a:off x="1040860" y="1087038"/>
            <a:ext cx="4912468" cy="0"/>
          </a:xfrm>
          <a:prstGeom prst="line">
            <a:avLst/>
          </a:prstGeom>
          <a:ln w="28575">
            <a:solidFill>
              <a:srgbClr val="C7A03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93F9A30-FB81-9D74-18EB-D247D9A42C08}"/>
              </a:ext>
            </a:extLst>
          </p:cNvPr>
          <p:cNvSpPr txBox="1"/>
          <p:nvPr/>
        </p:nvSpPr>
        <p:spPr>
          <a:xfrm>
            <a:off x="838204" y="6246127"/>
            <a:ext cx="103194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/>
              <a:t>Shipping varies based on the awards selected by employees!</a:t>
            </a:r>
          </a:p>
        </p:txBody>
      </p:sp>
    </p:spTree>
    <p:extLst>
      <p:ext uri="{BB962C8B-B14F-4D97-AF65-F5344CB8AC3E}">
        <p14:creationId xmlns:p14="http://schemas.microsoft.com/office/powerpoint/2010/main" val="14227984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1187</Words>
  <Application>Microsoft Office PowerPoint</Application>
  <PresentationFormat>Widescreen</PresentationFormat>
  <Paragraphs>266</Paragraphs>
  <Slides>28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Aptos</vt:lpstr>
      <vt:lpstr>Aptos Display</vt:lpstr>
      <vt:lpstr>Arial</vt:lpstr>
      <vt:lpstr>Calibri</vt:lpstr>
      <vt:lpstr>Helvetica</vt:lpstr>
      <vt:lpstr>Times New Roman</vt:lpstr>
      <vt:lpstr>Office Theme</vt:lpstr>
      <vt:lpstr>Texas Service Awards</vt:lpstr>
      <vt:lpstr>HUMAN RESOURCES AND ACCOUNTING  HAVE ENOUGH TO DO</vt:lpstr>
      <vt:lpstr>PowerPoint Presentation</vt:lpstr>
      <vt:lpstr>20+ Years</vt:lpstr>
      <vt:lpstr>Trusted Across Texas </vt:lpstr>
      <vt:lpstr>Designed Around Your Agency’s Procurement Process</vt:lpstr>
      <vt:lpstr>Built Around Your Budget </vt:lpstr>
      <vt:lpstr>Planning Your Program Budget</vt:lpstr>
      <vt:lpstr>Program Cost Example</vt:lpstr>
      <vt:lpstr>MANAGING EXPECTATIONS</vt:lpstr>
      <vt:lpstr>WE ONLY NEED FOUR THINGS!</vt:lpstr>
      <vt:lpstr>PowerPoint Presentation</vt:lpstr>
      <vt:lpstr>Here’s What Happens Next</vt:lpstr>
      <vt:lpstr>Customized Communication</vt:lpstr>
      <vt:lpstr>Your Employees Deserve a Choice</vt:lpstr>
      <vt:lpstr>Hundreds of Award Options!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Customized Branded Awards</vt:lpstr>
      <vt:lpstr>PowerPoint Presentation</vt:lpstr>
      <vt:lpstr>Celebrating a Career of Service </vt:lpstr>
      <vt:lpstr>Every award purchased helps preserve Texas history and educational projects at the State Capitol and Bullock State History Museum </vt:lpstr>
      <vt:lpstr>Thank You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Texas Service Awards</dc:title>
  <dc:creator>Jarred Cantu</dc:creator>
  <cp:lastModifiedBy>Cutler, Zulia</cp:lastModifiedBy>
  <cp:revision>3</cp:revision>
  <dcterms:created xsi:type="dcterms:W3CDTF">2026-06-30T19:01:30Z</dcterms:created>
  <dcterms:modified xsi:type="dcterms:W3CDTF">2026-07-16T21:09:42Z</dcterms:modified>
</cp:coreProperties>
</file>