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673" y="174944"/>
            <a:ext cx="201528" cy="18701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6113" y="211519"/>
            <a:ext cx="401727" cy="11869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9646919" y="3886200"/>
            <a:ext cx="2514600" cy="2880360"/>
          </a:xfrm>
          <a:custGeom>
            <a:avLst/>
            <a:gdLst/>
            <a:ahLst/>
            <a:cxnLst/>
            <a:rect l="l" t="t" r="r" b="b"/>
            <a:pathLst>
              <a:path w="2514600" h="2880359">
                <a:moveTo>
                  <a:pt x="0" y="0"/>
                </a:moveTo>
                <a:lnTo>
                  <a:pt x="0" y="2880360"/>
                </a:lnTo>
                <a:lnTo>
                  <a:pt x="2514600" y="2880360"/>
                </a:lnTo>
                <a:lnTo>
                  <a:pt x="0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47674" y="1395730"/>
            <a:ext cx="2983229" cy="818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5A8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11E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5A8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11E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5A8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5A8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6673" y="174944"/>
            <a:ext cx="201528" cy="18701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06113" y="211519"/>
            <a:ext cx="401727" cy="1186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1722607" y="6217920"/>
            <a:ext cx="256540" cy="256540"/>
          </a:xfrm>
          <a:custGeom>
            <a:avLst/>
            <a:gdLst/>
            <a:ahLst/>
            <a:cxnLst/>
            <a:rect l="l" t="t" r="r" b="b"/>
            <a:pathLst>
              <a:path w="256540" h="256539">
                <a:moveTo>
                  <a:pt x="0" y="0"/>
                </a:moveTo>
                <a:lnTo>
                  <a:pt x="0" y="256031"/>
                </a:lnTo>
                <a:lnTo>
                  <a:pt x="256032" y="256031"/>
                </a:lnTo>
                <a:lnTo>
                  <a:pt x="0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228600" y="3127248"/>
            <a:ext cx="27940" cy="457200"/>
          </a:xfrm>
          <a:custGeom>
            <a:avLst/>
            <a:gdLst/>
            <a:ahLst/>
            <a:cxnLst/>
            <a:rect l="l" t="t" r="r" b="b"/>
            <a:pathLst>
              <a:path w="27939" h="457200">
                <a:moveTo>
                  <a:pt x="27432" y="0"/>
                </a:moveTo>
                <a:lnTo>
                  <a:pt x="0" y="0"/>
                </a:lnTo>
                <a:lnTo>
                  <a:pt x="0" y="457200"/>
                </a:lnTo>
                <a:lnTo>
                  <a:pt x="27432" y="457200"/>
                </a:lnTo>
                <a:lnTo>
                  <a:pt x="27432" y="0"/>
                </a:lnTo>
                <a:close/>
              </a:path>
            </a:pathLst>
          </a:custGeom>
          <a:solidFill>
            <a:srgbClr val="011E41">
              <a:alpha val="7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0258" y="657859"/>
            <a:ext cx="4445000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5A8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3544" y="2027936"/>
            <a:ext cx="5195570" cy="1638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11E4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6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6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6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6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3" Type="http://schemas.openxmlformats.org/officeDocument/2006/relationships/image" Target="../media/image6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6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6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6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6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6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6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3" Type="http://schemas.openxmlformats.org/officeDocument/2006/relationships/image" Target="../media/image6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6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6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6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32.png"/><Relationship Id="rId5" Type="http://schemas.openxmlformats.org/officeDocument/2006/relationships/image" Target="../media/image4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</a:rPr>
              <a:t>THE</a:t>
            </a:r>
            <a:r>
              <a:rPr dirty="0" sz="2600" spc="-10">
                <a:solidFill>
                  <a:srgbClr val="FFFFFF"/>
                </a:solidFill>
              </a:rPr>
              <a:t> WORKFORCE </a:t>
            </a:r>
            <a:r>
              <a:rPr dirty="0" sz="2600">
                <a:solidFill>
                  <a:srgbClr val="FFFFFF"/>
                </a:solidFill>
              </a:rPr>
              <a:t>OF</a:t>
            </a:r>
            <a:r>
              <a:rPr dirty="0" sz="2600" spc="-10">
                <a:solidFill>
                  <a:srgbClr val="FFFFFF"/>
                </a:solidFill>
              </a:rPr>
              <a:t> TOMORROW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947674" y="2768853"/>
            <a:ext cx="455549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Reimagining</a:t>
            </a:r>
            <a:r>
              <a:rPr dirty="0" sz="2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24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profession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dirty="0" sz="2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400" spc="-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AI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3233" y="6193016"/>
            <a:ext cx="350202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Accounting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1400" spc="-1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Advisory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Arial"/>
                <a:cs typeface="Arial"/>
              </a:rPr>
              <a:t>Talent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Technology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5446" y="6511912"/>
            <a:ext cx="47625" cy="128270"/>
          </a:xfrm>
          <a:custGeom>
            <a:avLst/>
            <a:gdLst/>
            <a:ahLst/>
            <a:cxnLst/>
            <a:rect l="l" t="t" r="r" b="b"/>
            <a:pathLst>
              <a:path w="47625" h="128270">
                <a:moveTo>
                  <a:pt x="47015" y="0"/>
                </a:moveTo>
                <a:lnTo>
                  <a:pt x="36918" y="0"/>
                </a:lnTo>
                <a:lnTo>
                  <a:pt x="34188" y="5511"/>
                </a:lnTo>
                <a:lnTo>
                  <a:pt x="29540" y="11201"/>
                </a:lnTo>
                <a:lnTo>
                  <a:pt x="0" y="32042"/>
                </a:lnTo>
                <a:lnTo>
                  <a:pt x="0" y="47180"/>
                </a:lnTo>
                <a:lnTo>
                  <a:pt x="31343" y="28295"/>
                </a:lnTo>
                <a:lnTo>
                  <a:pt x="31343" y="128155"/>
                </a:lnTo>
                <a:lnTo>
                  <a:pt x="47015" y="128155"/>
                </a:lnTo>
                <a:lnTo>
                  <a:pt x="47015" y="0"/>
                </a:lnTo>
                <a:close/>
              </a:path>
            </a:pathLst>
          </a:custGeom>
          <a:solidFill>
            <a:srgbClr val="FFFFFF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281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MULTIDISCIPLINARY</a:t>
            </a:r>
            <a:r>
              <a:rPr dirty="0" spc="45"/>
              <a:t> </a:t>
            </a:r>
            <a:r>
              <a:rPr dirty="0" spc="-10"/>
              <a:t>TEAMING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7750809" cy="7842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new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workforce</a:t>
            </a:r>
            <a:r>
              <a:rPr dirty="0" sz="22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mix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Tomorrow’s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teams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combine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technical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depth,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domain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context,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workflow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design,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influence.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23423" y="798068"/>
            <a:ext cx="64579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TEAMS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58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80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75387" y="2532380"/>
            <a:ext cx="108267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CPA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/</a:t>
            </a:r>
            <a:endParaRPr sz="1400">
              <a:latin typeface="Arial"/>
              <a:cs typeface="Arial"/>
            </a:endParaRPr>
          </a:p>
          <a:p>
            <a:pPr algn="ctr" marL="12700" marR="5080" indent="635">
              <a:lnSpc>
                <a:spcPct val="100000"/>
              </a:lnSpc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assurance professional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860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53C0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499112" y="2639060"/>
            <a:ext cx="83820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211454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Data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specialist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862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05AB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012438" y="2639060"/>
            <a:ext cx="10090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32715" marR="5080" indent="-1206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Automation engineer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4864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601F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755894" y="2639060"/>
            <a:ext cx="72834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93345" marR="5080" indent="-8128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Industry expert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866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E4376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132066" y="2639060"/>
            <a:ext cx="117665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22885" marR="5080" indent="-21082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14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quality reviewer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6868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D676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826682" y="2532380"/>
            <a:ext cx="981710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73990" marR="168275" indent="635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Client advisor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/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storyteller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287000" y="2514601"/>
            <a:ext cx="1262380" cy="676910"/>
          </a:xfrm>
          <a:custGeom>
            <a:avLst/>
            <a:gdLst/>
            <a:ahLst/>
            <a:cxnLst/>
            <a:rect l="l" t="t" r="r" b="b"/>
            <a:pathLst>
              <a:path w="1262379" h="676910">
                <a:moveTo>
                  <a:pt x="1188720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603503"/>
                </a:lnTo>
                <a:lnTo>
                  <a:pt x="5748" y="631977"/>
                </a:lnTo>
                <a:lnTo>
                  <a:pt x="21426" y="655229"/>
                </a:lnTo>
                <a:lnTo>
                  <a:pt x="44678" y="670907"/>
                </a:lnTo>
                <a:lnTo>
                  <a:pt x="73152" y="676655"/>
                </a:lnTo>
                <a:lnTo>
                  <a:pt x="1188720" y="676655"/>
                </a:lnTo>
                <a:lnTo>
                  <a:pt x="1217193" y="670907"/>
                </a:lnTo>
                <a:lnTo>
                  <a:pt x="1240445" y="655229"/>
                </a:lnTo>
                <a:lnTo>
                  <a:pt x="1256123" y="631977"/>
                </a:lnTo>
                <a:lnTo>
                  <a:pt x="1261872" y="603503"/>
                </a:lnTo>
                <a:lnTo>
                  <a:pt x="1261872" y="73151"/>
                </a:lnTo>
                <a:lnTo>
                  <a:pt x="1256123" y="44678"/>
                </a:lnTo>
                <a:lnTo>
                  <a:pt x="1240445" y="21426"/>
                </a:lnTo>
                <a:lnTo>
                  <a:pt x="1217193" y="5748"/>
                </a:lnTo>
                <a:lnTo>
                  <a:pt x="1188720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0504646" y="2532380"/>
            <a:ext cx="828040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Change</a:t>
            </a:r>
            <a:r>
              <a:rPr dirty="0" sz="14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learning 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lead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0" rIns="0" bIns="0" rtlCol="0" vert="horz">
            <a:spAutoFit/>
          </a:bodyPr>
          <a:lstStyle/>
          <a:p>
            <a:pPr marL="164465">
              <a:lnSpc>
                <a:spcPts val="1395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Integrated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engagement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team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=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shared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evidence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defined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decision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rights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common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client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story.</a:t>
            </a:r>
            <a:r>
              <a:rPr dirty="0" sz="1400" spc="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Key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habit: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define</a:t>
            </a:r>
            <a:endParaRPr sz="1400">
              <a:latin typeface="Arial"/>
              <a:cs typeface="Arial"/>
            </a:endParaRPr>
          </a:p>
          <a:p>
            <a:pPr marL="164465">
              <a:lnSpc>
                <a:spcPts val="1625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decision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rights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before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begins.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32359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WHAT</a:t>
            </a:r>
            <a:r>
              <a:rPr dirty="0" spc="-25"/>
              <a:t> </a:t>
            </a:r>
            <a:r>
              <a:rPr dirty="0"/>
              <a:t>GETS</a:t>
            </a:r>
            <a:r>
              <a:rPr dirty="0" spc="-75"/>
              <a:t> </a:t>
            </a:r>
            <a:r>
              <a:rPr dirty="0"/>
              <a:t>MORE</a:t>
            </a:r>
            <a:r>
              <a:rPr dirty="0" spc="-75"/>
              <a:t> </a:t>
            </a:r>
            <a:r>
              <a:rPr dirty="0" spc="-10"/>
              <a:t>VALUABLE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9317355" cy="7842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Human</a:t>
            </a:r>
            <a:r>
              <a:rPr dirty="0" sz="22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capabilities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become</a:t>
            </a:r>
            <a:r>
              <a:rPr dirty="0" sz="22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22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control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layer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produce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confident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outputs.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Professionals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create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trust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by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deciding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sufficient,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relevant,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ethical,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useful.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34447" y="798068"/>
            <a:ext cx="10255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JUDGMENT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0" y="2788922"/>
            <a:ext cx="1874520" cy="594360"/>
          </a:xfrm>
          <a:custGeom>
            <a:avLst/>
            <a:gdLst/>
            <a:ahLst/>
            <a:cxnLst/>
            <a:rect l="l" t="t" r="r" b="b"/>
            <a:pathLst>
              <a:path w="1874520" h="594360">
                <a:moveTo>
                  <a:pt x="180136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801368" y="594359"/>
                </a:lnTo>
                <a:lnTo>
                  <a:pt x="1829841" y="588611"/>
                </a:lnTo>
                <a:lnTo>
                  <a:pt x="1853093" y="572933"/>
                </a:lnTo>
                <a:lnTo>
                  <a:pt x="1868771" y="549681"/>
                </a:lnTo>
                <a:lnTo>
                  <a:pt x="1874520" y="521207"/>
                </a:lnTo>
                <a:lnTo>
                  <a:pt x="1874520" y="73151"/>
                </a:lnTo>
                <a:lnTo>
                  <a:pt x="1868771" y="44678"/>
                </a:lnTo>
                <a:lnTo>
                  <a:pt x="1853093" y="21426"/>
                </a:lnTo>
                <a:lnTo>
                  <a:pt x="1829841" y="5748"/>
                </a:lnTo>
                <a:lnTo>
                  <a:pt x="1801368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5106574" y="2978912"/>
            <a:ext cx="80391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output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4400" y="3840481"/>
            <a:ext cx="1600200" cy="622300"/>
          </a:xfrm>
          <a:custGeom>
            <a:avLst/>
            <a:gdLst/>
            <a:ahLst/>
            <a:cxnLst/>
            <a:rect l="l" t="t" r="r" b="b"/>
            <a:pathLst>
              <a:path w="1600200" h="622300">
                <a:moveTo>
                  <a:pt x="152704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48639"/>
                </a:lnTo>
                <a:lnTo>
                  <a:pt x="5748" y="577113"/>
                </a:lnTo>
                <a:lnTo>
                  <a:pt x="21426" y="600365"/>
                </a:lnTo>
                <a:lnTo>
                  <a:pt x="44678" y="616043"/>
                </a:lnTo>
                <a:lnTo>
                  <a:pt x="73152" y="621791"/>
                </a:lnTo>
                <a:lnTo>
                  <a:pt x="1527048" y="621791"/>
                </a:lnTo>
                <a:lnTo>
                  <a:pt x="1555521" y="616043"/>
                </a:lnTo>
                <a:lnTo>
                  <a:pt x="1578773" y="600365"/>
                </a:lnTo>
                <a:lnTo>
                  <a:pt x="1594451" y="577113"/>
                </a:lnTo>
                <a:lnTo>
                  <a:pt x="1600200" y="548639"/>
                </a:lnTo>
                <a:lnTo>
                  <a:pt x="1600200" y="73151"/>
                </a:lnTo>
                <a:lnTo>
                  <a:pt x="1594451" y="44678"/>
                </a:lnTo>
                <a:lnTo>
                  <a:pt x="1578773" y="21426"/>
                </a:lnTo>
                <a:lnTo>
                  <a:pt x="1555521" y="5748"/>
                </a:lnTo>
                <a:lnTo>
                  <a:pt x="1527048" y="0"/>
                </a:lnTo>
                <a:close/>
              </a:path>
            </a:pathLst>
          </a:custGeom>
          <a:solidFill>
            <a:srgbClr val="53C0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67193" y="3937508"/>
            <a:ext cx="1094740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Professional skepticism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063239" y="3840481"/>
            <a:ext cx="1600200" cy="622300"/>
          </a:xfrm>
          <a:custGeom>
            <a:avLst/>
            <a:gdLst/>
            <a:ahLst/>
            <a:cxnLst/>
            <a:rect l="l" t="t" r="r" b="b"/>
            <a:pathLst>
              <a:path w="1600200" h="622300">
                <a:moveTo>
                  <a:pt x="152704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48639"/>
                </a:lnTo>
                <a:lnTo>
                  <a:pt x="5748" y="577113"/>
                </a:lnTo>
                <a:lnTo>
                  <a:pt x="21426" y="600365"/>
                </a:lnTo>
                <a:lnTo>
                  <a:pt x="44678" y="616043"/>
                </a:lnTo>
                <a:lnTo>
                  <a:pt x="73152" y="621791"/>
                </a:lnTo>
                <a:lnTo>
                  <a:pt x="1527048" y="621791"/>
                </a:lnTo>
                <a:lnTo>
                  <a:pt x="1555521" y="616043"/>
                </a:lnTo>
                <a:lnTo>
                  <a:pt x="1578773" y="600365"/>
                </a:lnTo>
                <a:lnTo>
                  <a:pt x="1594451" y="577113"/>
                </a:lnTo>
                <a:lnTo>
                  <a:pt x="1600200" y="548639"/>
                </a:lnTo>
                <a:lnTo>
                  <a:pt x="1600200" y="73151"/>
                </a:lnTo>
                <a:lnTo>
                  <a:pt x="1594451" y="44678"/>
                </a:lnTo>
                <a:lnTo>
                  <a:pt x="1578773" y="21426"/>
                </a:lnTo>
                <a:lnTo>
                  <a:pt x="1555521" y="5748"/>
                </a:lnTo>
                <a:lnTo>
                  <a:pt x="1527048" y="0"/>
                </a:lnTo>
                <a:close/>
              </a:path>
            </a:pathLst>
          </a:custGeom>
          <a:solidFill>
            <a:srgbClr val="05AB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533895" y="3937508"/>
            <a:ext cx="657860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Client context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12079" y="3840481"/>
            <a:ext cx="1600200" cy="622300"/>
          </a:xfrm>
          <a:custGeom>
            <a:avLst/>
            <a:gdLst/>
            <a:ahLst/>
            <a:cxnLst/>
            <a:rect l="l" t="t" r="r" b="b"/>
            <a:pathLst>
              <a:path w="1600200" h="622300">
                <a:moveTo>
                  <a:pt x="152704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48639"/>
                </a:lnTo>
                <a:lnTo>
                  <a:pt x="5748" y="577113"/>
                </a:lnTo>
                <a:lnTo>
                  <a:pt x="21426" y="600365"/>
                </a:lnTo>
                <a:lnTo>
                  <a:pt x="44678" y="616043"/>
                </a:lnTo>
                <a:lnTo>
                  <a:pt x="73152" y="621791"/>
                </a:lnTo>
                <a:lnTo>
                  <a:pt x="1527048" y="621791"/>
                </a:lnTo>
                <a:lnTo>
                  <a:pt x="1555521" y="616043"/>
                </a:lnTo>
                <a:lnTo>
                  <a:pt x="1578773" y="600365"/>
                </a:lnTo>
                <a:lnTo>
                  <a:pt x="1594451" y="577113"/>
                </a:lnTo>
                <a:lnTo>
                  <a:pt x="1600200" y="548639"/>
                </a:lnTo>
                <a:lnTo>
                  <a:pt x="1600200" y="73151"/>
                </a:lnTo>
                <a:lnTo>
                  <a:pt x="1594451" y="44678"/>
                </a:lnTo>
                <a:lnTo>
                  <a:pt x="1578773" y="21426"/>
                </a:lnTo>
                <a:lnTo>
                  <a:pt x="1555521" y="5748"/>
                </a:lnTo>
                <a:lnTo>
                  <a:pt x="1527048" y="0"/>
                </a:lnTo>
                <a:close/>
              </a:path>
            </a:pathLst>
          </a:custGeom>
          <a:solidFill>
            <a:srgbClr val="601F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5598956" y="3937508"/>
            <a:ext cx="824865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795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Ethical judgment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360919" y="3840481"/>
            <a:ext cx="1600200" cy="622300"/>
          </a:xfrm>
          <a:custGeom>
            <a:avLst/>
            <a:gdLst/>
            <a:ahLst/>
            <a:cxnLst/>
            <a:rect l="l" t="t" r="r" b="b"/>
            <a:pathLst>
              <a:path w="1600200" h="622300">
                <a:moveTo>
                  <a:pt x="152704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48639"/>
                </a:lnTo>
                <a:lnTo>
                  <a:pt x="5748" y="577113"/>
                </a:lnTo>
                <a:lnTo>
                  <a:pt x="21426" y="600365"/>
                </a:lnTo>
                <a:lnTo>
                  <a:pt x="44678" y="616043"/>
                </a:lnTo>
                <a:lnTo>
                  <a:pt x="73152" y="621791"/>
                </a:lnTo>
                <a:lnTo>
                  <a:pt x="1527048" y="621791"/>
                </a:lnTo>
                <a:lnTo>
                  <a:pt x="1555521" y="616043"/>
                </a:lnTo>
                <a:lnTo>
                  <a:pt x="1578773" y="600365"/>
                </a:lnTo>
                <a:lnTo>
                  <a:pt x="1594451" y="577113"/>
                </a:lnTo>
                <a:lnTo>
                  <a:pt x="1600200" y="548639"/>
                </a:lnTo>
                <a:lnTo>
                  <a:pt x="1600200" y="73151"/>
                </a:lnTo>
                <a:lnTo>
                  <a:pt x="1594451" y="44678"/>
                </a:lnTo>
                <a:lnTo>
                  <a:pt x="1578773" y="21426"/>
                </a:lnTo>
                <a:lnTo>
                  <a:pt x="1555521" y="5748"/>
                </a:lnTo>
                <a:lnTo>
                  <a:pt x="1527048" y="0"/>
                </a:lnTo>
                <a:close/>
              </a:path>
            </a:pathLst>
          </a:custGeom>
          <a:solidFill>
            <a:srgbClr val="E4376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476553" y="3937508"/>
            <a:ext cx="1369695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4180" marR="5080" indent="-412115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Communication clarity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509759" y="3840481"/>
            <a:ext cx="1600200" cy="622300"/>
          </a:xfrm>
          <a:custGeom>
            <a:avLst/>
            <a:gdLst/>
            <a:ahLst/>
            <a:cxnLst/>
            <a:rect l="l" t="t" r="r" b="b"/>
            <a:pathLst>
              <a:path w="1600200" h="622300">
                <a:moveTo>
                  <a:pt x="152704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48639"/>
                </a:lnTo>
                <a:lnTo>
                  <a:pt x="5748" y="577113"/>
                </a:lnTo>
                <a:lnTo>
                  <a:pt x="21426" y="600365"/>
                </a:lnTo>
                <a:lnTo>
                  <a:pt x="44678" y="616043"/>
                </a:lnTo>
                <a:lnTo>
                  <a:pt x="73152" y="621791"/>
                </a:lnTo>
                <a:lnTo>
                  <a:pt x="1527048" y="621791"/>
                </a:lnTo>
                <a:lnTo>
                  <a:pt x="1555521" y="616043"/>
                </a:lnTo>
                <a:lnTo>
                  <a:pt x="1578773" y="600365"/>
                </a:lnTo>
                <a:lnTo>
                  <a:pt x="1594451" y="577113"/>
                </a:lnTo>
                <a:lnTo>
                  <a:pt x="1600200" y="548639"/>
                </a:lnTo>
                <a:lnTo>
                  <a:pt x="1600200" y="73151"/>
                </a:lnTo>
                <a:lnTo>
                  <a:pt x="1594451" y="44678"/>
                </a:lnTo>
                <a:lnTo>
                  <a:pt x="1578773" y="21426"/>
                </a:lnTo>
                <a:lnTo>
                  <a:pt x="1555521" y="5748"/>
                </a:lnTo>
                <a:lnTo>
                  <a:pt x="1527048" y="0"/>
                </a:lnTo>
                <a:close/>
              </a:path>
            </a:pathLst>
          </a:custGeom>
          <a:solidFill>
            <a:srgbClr val="D676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9764109" y="3937508"/>
            <a:ext cx="1093470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0025" marR="5080" indent="-18796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Relationship building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profession’s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differentiator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that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humans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type</a:t>
            </a:r>
            <a:r>
              <a:rPr dirty="0" sz="1400" spc="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faster.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that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humans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can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accountable.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69405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WORKFLOW</a:t>
            </a:r>
            <a:r>
              <a:rPr dirty="0" spc="-90"/>
              <a:t> </a:t>
            </a:r>
            <a:r>
              <a:rPr dirty="0" spc="-10"/>
              <a:t>DESIGN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404749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2200" spc="-114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practical</a:t>
            </a:r>
            <a:r>
              <a:rPr dirty="0" sz="2200" spc="-10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operating</a:t>
            </a:r>
            <a:r>
              <a:rPr dirty="0" sz="2200" spc="-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47254" y="798068"/>
            <a:ext cx="7994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METHOD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" y="2240278"/>
            <a:ext cx="567055" cy="567055"/>
          </a:xfrm>
          <a:custGeom>
            <a:avLst/>
            <a:gdLst/>
            <a:ahLst/>
            <a:cxnLst/>
            <a:rect l="l" t="t" r="r" b="b"/>
            <a:pathLst>
              <a:path w="567055" h="567055">
                <a:moveTo>
                  <a:pt x="493776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493775"/>
                </a:lnTo>
                <a:lnTo>
                  <a:pt x="5748" y="522249"/>
                </a:lnTo>
                <a:lnTo>
                  <a:pt x="21426" y="545501"/>
                </a:lnTo>
                <a:lnTo>
                  <a:pt x="44678" y="561179"/>
                </a:lnTo>
                <a:lnTo>
                  <a:pt x="73152" y="566927"/>
                </a:lnTo>
                <a:lnTo>
                  <a:pt x="493776" y="566927"/>
                </a:lnTo>
                <a:lnTo>
                  <a:pt x="522249" y="561179"/>
                </a:lnTo>
                <a:lnTo>
                  <a:pt x="545501" y="545501"/>
                </a:lnTo>
                <a:lnTo>
                  <a:pt x="561179" y="522249"/>
                </a:lnTo>
                <a:lnTo>
                  <a:pt x="566928" y="493775"/>
                </a:lnTo>
                <a:lnTo>
                  <a:pt x="566928" y="73151"/>
                </a:lnTo>
                <a:lnTo>
                  <a:pt x="561179" y="44678"/>
                </a:lnTo>
                <a:lnTo>
                  <a:pt x="545501" y="21426"/>
                </a:lnTo>
                <a:lnTo>
                  <a:pt x="522249" y="5748"/>
                </a:lnTo>
                <a:lnTo>
                  <a:pt x="493776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127664" y="2402839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60322" y="2194306"/>
            <a:ext cx="77533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Identify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use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377439" y="2240278"/>
            <a:ext cx="978535" cy="567055"/>
            <a:chOff x="2377439" y="2240278"/>
            <a:chExt cx="978535" cy="567055"/>
          </a:xfrm>
        </p:grpSpPr>
        <p:sp>
          <p:nvSpPr>
            <p:cNvPr id="12" name="object 12"/>
            <p:cNvSpPr/>
            <p:nvPr/>
          </p:nvSpPr>
          <p:spPr>
            <a:xfrm>
              <a:off x="2377439" y="2523744"/>
              <a:ext cx="347980" cy="0"/>
            </a:xfrm>
            <a:custGeom>
              <a:avLst/>
              <a:gdLst/>
              <a:ahLst/>
              <a:cxnLst/>
              <a:rect l="l" t="t" r="r" b="b"/>
              <a:pathLst>
                <a:path w="347980" h="0">
                  <a:moveTo>
                    <a:pt x="0" y="0"/>
                  </a:moveTo>
                  <a:lnTo>
                    <a:pt x="34798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712721" y="24856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788919" y="2240278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5">
                  <a:moveTo>
                    <a:pt x="493776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93775"/>
                  </a:lnTo>
                  <a:lnTo>
                    <a:pt x="5748" y="522249"/>
                  </a:lnTo>
                  <a:lnTo>
                    <a:pt x="21426" y="545501"/>
                  </a:lnTo>
                  <a:lnTo>
                    <a:pt x="44678" y="561179"/>
                  </a:lnTo>
                  <a:lnTo>
                    <a:pt x="73152" y="566927"/>
                  </a:lnTo>
                  <a:lnTo>
                    <a:pt x="493776" y="566927"/>
                  </a:lnTo>
                  <a:lnTo>
                    <a:pt x="522249" y="561179"/>
                  </a:lnTo>
                  <a:lnTo>
                    <a:pt x="545501" y="545501"/>
                  </a:lnTo>
                  <a:lnTo>
                    <a:pt x="561179" y="522249"/>
                  </a:lnTo>
                  <a:lnTo>
                    <a:pt x="566928" y="493775"/>
                  </a:lnTo>
                  <a:lnTo>
                    <a:pt x="566928" y="73151"/>
                  </a:lnTo>
                  <a:lnTo>
                    <a:pt x="561179" y="44678"/>
                  </a:lnTo>
                  <a:lnTo>
                    <a:pt x="545501" y="21426"/>
                  </a:lnTo>
                  <a:lnTo>
                    <a:pt x="522249" y="5748"/>
                  </a:lnTo>
                  <a:lnTo>
                    <a:pt x="493776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002184" y="2402839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34841" y="2194306"/>
            <a:ext cx="7099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Classify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34841" y="2407740"/>
            <a:ext cx="3441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risk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023359" y="2485641"/>
            <a:ext cx="548640" cy="76200"/>
            <a:chOff x="4023359" y="2485641"/>
            <a:chExt cx="548640" cy="76200"/>
          </a:xfrm>
        </p:grpSpPr>
        <p:sp>
          <p:nvSpPr>
            <p:cNvPr id="19" name="object 19"/>
            <p:cNvSpPr/>
            <p:nvPr/>
          </p:nvSpPr>
          <p:spPr>
            <a:xfrm>
              <a:off x="4023359" y="2523744"/>
              <a:ext cx="485140" cy="0"/>
            </a:xfrm>
            <a:custGeom>
              <a:avLst/>
              <a:gdLst/>
              <a:ahLst/>
              <a:cxnLst/>
              <a:rect l="l" t="t" r="r" b="b"/>
              <a:pathLst>
                <a:path w="485139" h="0">
                  <a:moveTo>
                    <a:pt x="0" y="0"/>
                  </a:moveTo>
                  <a:lnTo>
                    <a:pt x="48514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495801" y="2485641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/>
          <p:nvPr/>
        </p:nvSpPr>
        <p:spPr>
          <a:xfrm>
            <a:off x="4663440" y="2240278"/>
            <a:ext cx="567055" cy="567055"/>
          </a:xfrm>
          <a:custGeom>
            <a:avLst/>
            <a:gdLst/>
            <a:ahLst/>
            <a:cxnLst/>
            <a:rect l="l" t="t" r="r" b="b"/>
            <a:pathLst>
              <a:path w="567054" h="567055">
                <a:moveTo>
                  <a:pt x="493776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493775"/>
                </a:lnTo>
                <a:lnTo>
                  <a:pt x="5748" y="522249"/>
                </a:lnTo>
                <a:lnTo>
                  <a:pt x="21426" y="545501"/>
                </a:lnTo>
                <a:lnTo>
                  <a:pt x="44678" y="561179"/>
                </a:lnTo>
                <a:lnTo>
                  <a:pt x="73152" y="566927"/>
                </a:lnTo>
                <a:lnTo>
                  <a:pt x="493776" y="566927"/>
                </a:lnTo>
                <a:lnTo>
                  <a:pt x="522249" y="561179"/>
                </a:lnTo>
                <a:lnTo>
                  <a:pt x="545501" y="545501"/>
                </a:lnTo>
                <a:lnTo>
                  <a:pt x="561179" y="522249"/>
                </a:lnTo>
                <a:lnTo>
                  <a:pt x="566928" y="493775"/>
                </a:lnTo>
                <a:lnTo>
                  <a:pt x="566928" y="73151"/>
                </a:lnTo>
                <a:lnTo>
                  <a:pt x="561179" y="44678"/>
                </a:lnTo>
                <a:lnTo>
                  <a:pt x="545501" y="21426"/>
                </a:lnTo>
                <a:lnTo>
                  <a:pt x="522249" y="5748"/>
                </a:lnTo>
                <a:lnTo>
                  <a:pt x="493776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876704" y="2402839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09361" y="2194306"/>
            <a:ext cx="8261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309361" y="2407740"/>
            <a:ext cx="7969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workflow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096000" y="2512674"/>
            <a:ext cx="391795" cy="76200"/>
            <a:chOff x="6096000" y="2512674"/>
            <a:chExt cx="391795" cy="76200"/>
          </a:xfrm>
        </p:grpSpPr>
        <p:sp>
          <p:nvSpPr>
            <p:cNvPr id="26" name="object 26"/>
            <p:cNvSpPr/>
            <p:nvPr/>
          </p:nvSpPr>
          <p:spPr>
            <a:xfrm>
              <a:off x="6096000" y="2550778"/>
              <a:ext cx="328295" cy="0"/>
            </a:xfrm>
            <a:custGeom>
              <a:avLst/>
              <a:gdLst/>
              <a:ahLst/>
              <a:cxnLst/>
              <a:rect l="l" t="t" r="r" b="b"/>
              <a:pathLst>
                <a:path w="328295" h="0">
                  <a:moveTo>
                    <a:pt x="0" y="0"/>
                  </a:moveTo>
                  <a:lnTo>
                    <a:pt x="32769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411005" y="251267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/>
          <p:nvPr/>
        </p:nvSpPr>
        <p:spPr>
          <a:xfrm>
            <a:off x="6537959" y="2240278"/>
            <a:ext cx="567055" cy="567055"/>
          </a:xfrm>
          <a:custGeom>
            <a:avLst/>
            <a:gdLst/>
            <a:ahLst/>
            <a:cxnLst/>
            <a:rect l="l" t="t" r="r" b="b"/>
            <a:pathLst>
              <a:path w="567054" h="567055">
                <a:moveTo>
                  <a:pt x="493776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493775"/>
                </a:lnTo>
                <a:lnTo>
                  <a:pt x="5748" y="522249"/>
                </a:lnTo>
                <a:lnTo>
                  <a:pt x="21426" y="545501"/>
                </a:lnTo>
                <a:lnTo>
                  <a:pt x="44678" y="561179"/>
                </a:lnTo>
                <a:lnTo>
                  <a:pt x="73152" y="566927"/>
                </a:lnTo>
                <a:lnTo>
                  <a:pt x="493776" y="566927"/>
                </a:lnTo>
                <a:lnTo>
                  <a:pt x="522249" y="561179"/>
                </a:lnTo>
                <a:lnTo>
                  <a:pt x="545501" y="545501"/>
                </a:lnTo>
                <a:lnTo>
                  <a:pt x="561179" y="522249"/>
                </a:lnTo>
                <a:lnTo>
                  <a:pt x="566928" y="493775"/>
                </a:lnTo>
                <a:lnTo>
                  <a:pt x="566928" y="73151"/>
                </a:lnTo>
                <a:lnTo>
                  <a:pt x="561179" y="44678"/>
                </a:lnTo>
                <a:lnTo>
                  <a:pt x="545501" y="21426"/>
                </a:lnTo>
                <a:lnTo>
                  <a:pt x="522249" y="5748"/>
                </a:lnTo>
                <a:lnTo>
                  <a:pt x="493776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751225" y="2402839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83881" y="2194306"/>
            <a:ext cx="7010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Validate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83881" y="2407740"/>
            <a:ext cx="6762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outputs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863840" y="2240278"/>
            <a:ext cx="1115695" cy="567055"/>
            <a:chOff x="7863840" y="2240278"/>
            <a:chExt cx="1115695" cy="567055"/>
          </a:xfrm>
        </p:grpSpPr>
        <p:sp>
          <p:nvSpPr>
            <p:cNvPr id="33" name="object 33"/>
            <p:cNvSpPr/>
            <p:nvPr/>
          </p:nvSpPr>
          <p:spPr>
            <a:xfrm>
              <a:off x="7863840" y="2550778"/>
              <a:ext cx="485140" cy="0"/>
            </a:xfrm>
            <a:custGeom>
              <a:avLst/>
              <a:gdLst/>
              <a:ahLst/>
              <a:cxnLst/>
              <a:rect l="l" t="t" r="r" b="b"/>
              <a:pathLst>
                <a:path w="485140" h="0">
                  <a:moveTo>
                    <a:pt x="0" y="0"/>
                  </a:moveTo>
                  <a:lnTo>
                    <a:pt x="48514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8336281" y="2512674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8412480" y="2240278"/>
              <a:ext cx="567055" cy="567055"/>
            </a:xfrm>
            <a:custGeom>
              <a:avLst/>
              <a:gdLst/>
              <a:ahLst/>
              <a:cxnLst/>
              <a:rect l="l" t="t" r="r" b="b"/>
              <a:pathLst>
                <a:path w="567054" h="567055">
                  <a:moveTo>
                    <a:pt x="493776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493775"/>
                  </a:lnTo>
                  <a:lnTo>
                    <a:pt x="5748" y="522249"/>
                  </a:lnTo>
                  <a:lnTo>
                    <a:pt x="21426" y="545501"/>
                  </a:lnTo>
                  <a:lnTo>
                    <a:pt x="44678" y="561179"/>
                  </a:lnTo>
                  <a:lnTo>
                    <a:pt x="73152" y="566927"/>
                  </a:lnTo>
                  <a:lnTo>
                    <a:pt x="493776" y="566927"/>
                  </a:lnTo>
                  <a:lnTo>
                    <a:pt x="522249" y="561179"/>
                  </a:lnTo>
                  <a:lnTo>
                    <a:pt x="545501" y="545501"/>
                  </a:lnTo>
                  <a:lnTo>
                    <a:pt x="561179" y="522249"/>
                  </a:lnTo>
                  <a:lnTo>
                    <a:pt x="566928" y="493775"/>
                  </a:lnTo>
                  <a:lnTo>
                    <a:pt x="566928" y="73151"/>
                  </a:lnTo>
                  <a:lnTo>
                    <a:pt x="561179" y="44678"/>
                  </a:lnTo>
                  <a:lnTo>
                    <a:pt x="545501" y="21426"/>
                  </a:lnTo>
                  <a:lnTo>
                    <a:pt x="522249" y="5748"/>
                  </a:lnTo>
                  <a:lnTo>
                    <a:pt x="493776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8625743" y="2402839"/>
            <a:ext cx="13843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58400" y="2194306"/>
            <a:ext cx="80010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Govern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+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learn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136650" y="3742690"/>
            <a:ext cx="9522460" cy="1201420"/>
            <a:chOff x="1136650" y="3742690"/>
            <a:chExt cx="9522460" cy="1201420"/>
          </a:xfrm>
        </p:grpSpPr>
        <p:sp>
          <p:nvSpPr>
            <p:cNvPr id="39" name="object 39"/>
            <p:cNvSpPr/>
            <p:nvPr/>
          </p:nvSpPr>
          <p:spPr>
            <a:xfrm>
              <a:off x="1143000" y="3749040"/>
              <a:ext cx="9509760" cy="1188720"/>
            </a:xfrm>
            <a:custGeom>
              <a:avLst/>
              <a:gdLst/>
              <a:ahLst/>
              <a:cxnLst/>
              <a:rect l="l" t="t" r="r" b="b"/>
              <a:pathLst>
                <a:path w="9509760" h="118872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9473184" y="0"/>
                  </a:lnTo>
                  <a:lnTo>
                    <a:pt x="9487423" y="2873"/>
                  </a:lnTo>
                  <a:lnTo>
                    <a:pt x="9499049" y="10710"/>
                  </a:lnTo>
                  <a:lnTo>
                    <a:pt x="9506886" y="22336"/>
                  </a:lnTo>
                  <a:lnTo>
                    <a:pt x="9509760" y="36575"/>
                  </a:lnTo>
                  <a:lnTo>
                    <a:pt x="9509760" y="1152143"/>
                  </a:lnTo>
                  <a:lnTo>
                    <a:pt x="9506886" y="1166377"/>
                  </a:lnTo>
                  <a:lnTo>
                    <a:pt x="9499049" y="1178004"/>
                  </a:lnTo>
                  <a:lnTo>
                    <a:pt x="9487423" y="1185844"/>
                  </a:lnTo>
                  <a:lnTo>
                    <a:pt x="9473184" y="1188719"/>
                  </a:lnTo>
                  <a:lnTo>
                    <a:pt x="36576" y="1188719"/>
                  </a:lnTo>
                  <a:lnTo>
                    <a:pt x="22336" y="1185844"/>
                  </a:lnTo>
                  <a:lnTo>
                    <a:pt x="10710" y="1178004"/>
                  </a:lnTo>
                  <a:lnTo>
                    <a:pt x="2873" y="1166377"/>
                  </a:lnTo>
                  <a:lnTo>
                    <a:pt x="0" y="115214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143000" y="3749040"/>
              <a:ext cx="55244" cy="1188720"/>
            </a:xfrm>
            <a:custGeom>
              <a:avLst/>
              <a:gdLst/>
              <a:ahLst/>
              <a:cxnLst/>
              <a:rect l="l" t="t" r="r" b="b"/>
              <a:pathLst>
                <a:path w="55244" h="1188720">
                  <a:moveTo>
                    <a:pt x="54863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54863" y="11887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1197863" y="3902455"/>
            <a:ext cx="9447530" cy="747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Use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filter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High-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frequency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•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Clear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source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data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•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Reviewable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output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•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Low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sensitivity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•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Defined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owner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•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Measurable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benefit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713" cy="1304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0259" y="520700"/>
            <a:ext cx="5532120" cy="9226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2894965">
              <a:lnSpc>
                <a:spcPct val="100000"/>
              </a:lnSpc>
              <a:spcBef>
                <a:spcPts val="100"/>
              </a:spcBef>
            </a:pPr>
            <a:r>
              <a:rPr dirty="0"/>
              <a:t>LIVE</a:t>
            </a:r>
            <a:r>
              <a:rPr dirty="0" spc="-30"/>
              <a:t> </a:t>
            </a:r>
            <a:r>
              <a:rPr dirty="0"/>
              <a:t>DEMO</a:t>
            </a:r>
            <a:r>
              <a:rPr dirty="0" spc="-15"/>
              <a:t> </a:t>
            </a:r>
            <a:r>
              <a:rPr dirty="0"/>
              <a:t>OR</a:t>
            </a:r>
            <a:r>
              <a:rPr dirty="0" spc="-35"/>
              <a:t> </a:t>
            </a:r>
            <a:r>
              <a:rPr dirty="0" spc="-10"/>
              <a:t>GUIDED WALKTHROUGH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solidFill>
                  <a:srgbClr val="011E41"/>
                </a:solidFill>
              </a:rPr>
              <a:t>Copilot</a:t>
            </a:r>
            <a:r>
              <a:rPr dirty="0" sz="2200" spc="-6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demo:</a:t>
            </a:r>
            <a:r>
              <a:rPr dirty="0" sz="2200" spc="-7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advisory</a:t>
            </a:r>
            <a:r>
              <a:rPr dirty="0" sz="2200" spc="-6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briefing</a:t>
            </a:r>
            <a:r>
              <a:rPr dirty="0" sz="2200" spc="-55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workflow</a:t>
            </a:r>
            <a:endParaRPr sz="2200"/>
          </a:p>
        </p:txBody>
      </p:sp>
      <p:sp>
        <p:nvSpPr>
          <p:cNvPr id="5" name="object 5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166095" y="798068"/>
            <a:ext cx="5619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0453" y="1673025"/>
            <a:ext cx="880237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Scenario: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Prepare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CFO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briefing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meeting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transcript,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monthly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close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workbook,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prior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memo.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8050" y="2416816"/>
            <a:ext cx="2984500" cy="1338580"/>
            <a:chOff x="908050" y="2416816"/>
            <a:chExt cx="2984500" cy="1338580"/>
          </a:xfrm>
        </p:grpSpPr>
        <p:sp>
          <p:nvSpPr>
            <p:cNvPr id="9" name="object 9"/>
            <p:cNvSpPr/>
            <p:nvPr/>
          </p:nvSpPr>
          <p:spPr>
            <a:xfrm>
              <a:off x="914400" y="2423166"/>
              <a:ext cx="2971800" cy="1325880"/>
            </a:xfrm>
            <a:custGeom>
              <a:avLst/>
              <a:gdLst/>
              <a:ahLst/>
              <a:cxnLst/>
              <a:rect l="l" t="t" r="r" b="b"/>
              <a:pathLst>
                <a:path w="2971800" h="1325879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2935224" y="0"/>
                  </a:lnTo>
                  <a:lnTo>
                    <a:pt x="2949457" y="2873"/>
                  </a:lnTo>
                  <a:lnTo>
                    <a:pt x="2961084" y="10710"/>
                  </a:lnTo>
                  <a:lnTo>
                    <a:pt x="2968924" y="22336"/>
                  </a:lnTo>
                  <a:lnTo>
                    <a:pt x="2971800" y="36575"/>
                  </a:lnTo>
                  <a:lnTo>
                    <a:pt x="2971800" y="1289291"/>
                  </a:lnTo>
                  <a:lnTo>
                    <a:pt x="2968924" y="1303532"/>
                  </a:lnTo>
                  <a:lnTo>
                    <a:pt x="2961084" y="1315162"/>
                  </a:lnTo>
                  <a:lnTo>
                    <a:pt x="2949457" y="1323004"/>
                  </a:lnTo>
                  <a:lnTo>
                    <a:pt x="2935224" y="1325880"/>
                  </a:lnTo>
                  <a:lnTo>
                    <a:pt x="36576" y="1325880"/>
                  </a:lnTo>
                  <a:lnTo>
                    <a:pt x="22342" y="1323004"/>
                  </a:lnTo>
                  <a:lnTo>
                    <a:pt x="10715" y="1315162"/>
                  </a:lnTo>
                  <a:lnTo>
                    <a:pt x="2875" y="1303532"/>
                  </a:lnTo>
                  <a:lnTo>
                    <a:pt x="0" y="1289291"/>
                  </a:lnTo>
                  <a:lnTo>
                    <a:pt x="0" y="36575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14400" y="2423160"/>
              <a:ext cx="55244" cy="1325880"/>
            </a:xfrm>
            <a:custGeom>
              <a:avLst/>
              <a:gdLst/>
              <a:ahLst/>
              <a:cxnLst/>
              <a:rect l="l" t="t" r="r" b="b"/>
              <a:pathLst>
                <a:path w="55244" h="1325879">
                  <a:moveTo>
                    <a:pt x="54863" y="0"/>
                  </a:moveTo>
                  <a:lnTo>
                    <a:pt x="0" y="0"/>
                  </a:lnTo>
                  <a:lnTo>
                    <a:pt x="0" y="1325880"/>
                  </a:lnTo>
                  <a:lnTo>
                    <a:pt x="54863" y="132588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69263" y="2576576"/>
            <a:ext cx="2909570" cy="815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r>
              <a:rPr dirty="0" sz="1400" spc="3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Meeting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recap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Identify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concerns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action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items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74209" y="2416816"/>
            <a:ext cx="2984500" cy="1338580"/>
            <a:chOff x="4474209" y="2416816"/>
            <a:chExt cx="2984500" cy="1338580"/>
          </a:xfrm>
        </p:grpSpPr>
        <p:sp>
          <p:nvSpPr>
            <p:cNvPr id="13" name="object 13"/>
            <p:cNvSpPr/>
            <p:nvPr/>
          </p:nvSpPr>
          <p:spPr>
            <a:xfrm>
              <a:off x="4480559" y="2423166"/>
              <a:ext cx="2971800" cy="1325880"/>
            </a:xfrm>
            <a:custGeom>
              <a:avLst/>
              <a:gdLst/>
              <a:ahLst/>
              <a:cxnLst/>
              <a:rect l="l" t="t" r="r" b="b"/>
              <a:pathLst>
                <a:path w="2971800" h="1325879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2935224" y="0"/>
                  </a:lnTo>
                  <a:lnTo>
                    <a:pt x="2949457" y="2873"/>
                  </a:lnTo>
                  <a:lnTo>
                    <a:pt x="2961084" y="10710"/>
                  </a:lnTo>
                  <a:lnTo>
                    <a:pt x="2968924" y="22336"/>
                  </a:lnTo>
                  <a:lnTo>
                    <a:pt x="2971800" y="36575"/>
                  </a:lnTo>
                  <a:lnTo>
                    <a:pt x="2971800" y="1289291"/>
                  </a:lnTo>
                  <a:lnTo>
                    <a:pt x="2968924" y="1303532"/>
                  </a:lnTo>
                  <a:lnTo>
                    <a:pt x="2961084" y="1315162"/>
                  </a:lnTo>
                  <a:lnTo>
                    <a:pt x="2949457" y="1323004"/>
                  </a:lnTo>
                  <a:lnTo>
                    <a:pt x="2935224" y="1325880"/>
                  </a:lnTo>
                  <a:lnTo>
                    <a:pt x="36576" y="1325880"/>
                  </a:lnTo>
                  <a:lnTo>
                    <a:pt x="22342" y="1323004"/>
                  </a:lnTo>
                  <a:lnTo>
                    <a:pt x="10715" y="1315162"/>
                  </a:lnTo>
                  <a:lnTo>
                    <a:pt x="2875" y="1303532"/>
                  </a:lnTo>
                  <a:lnTo>
                    <a:pt x="0" y="1289291"/>
                  </a:lnTo>
                  <a:lnTo>
                    <a:pt x="0" y="36575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80559" y="2423160"/>
              <a:ext cx="55244" cy="1325880"/>
            </a:xfrm>
            <a:custGeom>
              <a:avLst/>
              <a:gdLst/>
              <a:ahLst/>
              <a:cxnLst/>
              <a:rect l="l" t="t" r="r" b="b"/>
              <a:pathLst>
                <a:path w="55245" h="1325879">
                  <a:moveTo>
                    <a:pt x="54863" y="0"/>
                  </a:moveTo>
                  <a:lnTo>
                    <a:pt x="0" y="0"/>
                  </a:lnTo>
                  <a:lnTo>
                    <a:pt x="0" y="1325880"/>
                  </a:lnTo>
                  <a:lnTo>
                    <a:pt x="54863" y="132588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535423" y="2576576"/>
            <a:ext cx="2909570" cy="815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r>
              <a:rPr dirty="0" sz="1400" spc="3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Excel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analysis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Find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trends,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outliers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questions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40369" y="2416816"/>
            <a:ext cx="2984500" cy="1338580"/>
            <a:chOff x="8040369" y="2416816"/>
            <a:chExt cx="2984500" cy="1338580"/>
          </a:xfrm>
        </p:grpSpPr>
        <p:sp>
          <p:nvSpPr>
            <p:cNvPr id="17" name="object 17"/>
            <p:cNvSpPr/>
            <p:nvPr/>
          </p:nvSpPr>
          <p:spPr>
            <a:xfrm>
              <a:off x="8046719" y="2423166"/>
              <a:ext cx="2971800" cy="1325880"/>
            </a:xfrm>
            <a:custGeom>
              <a:avLst/>
              <a:gdLst/>
              <a:ahLst/>
              <a:cxnLst/>
              <a:rect l="l" t="t" r="r" b="b"/>
              <a:pathLst>
                <a:path w="2971800" h="1325879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2935224" y="0"/>
                  </a:lnTo>
                  <a:lnTo>
                    <a:pt x="2949457" y="2873"/>
                  </a:lnTo>
                  <a:lnTo>
                    <a:pt x="2961084" y="10710"/>
                  </a:lnTo>
                  <a:lnTo>
                    <a:pt x="2968924" y="22336"/>
                  </a:lnTo>
                  <a:lnTo>
                    <a:pt x="2971800" y="36575"/>
                  </a:lnTo>
                  <a:lnTo>
                    <a:pt x="2971800" y="1289291"/>
                  </a:lnTo>
                  <a:lnTo>
                    <a:pt x="2968924" y="1303532"/>
                  </a:lnTo>
                  <a:lnTo>
                    <a:pt x="2961084" y="1315162"/>
                  </a:lnTo>
                  <a:lnTo>
                    <a:pt x="2949457" y="1323004"/>
                  </a:lnTo>
                  <a:lnTo>
                    <a:pt x="2935224" y="1325880"/>
                  </a:lnTo>
                  <a:lnTo>
                    <a:pt x="36576" y="1325880"/>
                  </a:lnTo>
                  <a:lnTo>
                    <a:pt x="22342" y="1323004"/>
                  </a:lnTo>
                  <a:lnTo>
                    <a:pt x="10715" y="1315162"/>
                  </a:lnTo>
                  <a:lnTo>
                    <a:pt x="2875" y="1303532"/>
                  </a:lnTo>
                  <a:lnTo>
                    <a:pt x="0" y="1289291"/>
                  </a:lnTo>
                  <a:lnTo>
                    <a:pt x="0" y="36575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046719" y="2423160"/>
              <a:ext cx="55244" cy="1325880"/>
            </a:xfrm>
            <a:custGeom>
              <a:avLst/>
              <a:gdLst/>
              <a:ahLst/>
              <a:cxnLst/>
              <a:rect l="l" t="t" r="r" b="b"/>
              <a:pathLst>
                <a:path w="55245" h="1325879">
                  <a:moveTo>
                    <a:pt x="54864" y="0"/>
                  </a:moveTo>
                  <a:lnTo>
                    <a:pt x="0" y="0"/>
                  </a:lnTo>
                  <a:lnTo>
                    <a:pt x="0" y="1325880"/>
                  </a:lnTo>
                  <a:lnTo>
                    <a:pt x="54864" y="132588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101583" y="2576576"/>
            <a:ext cx="2909570" cy="922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r>
              <a:rPr dirty="0" sz="1400" spc="3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Word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memo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400">
              <a:latin typeface="Arial"/>
              <a:cs typeface="Arial"/>
            </a:endParaRPr>
          </a:p>
          <a:p>
            <a:pPr marL="146050" marR="13081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Draft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narrative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client-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ready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next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steps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192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COPILOT</a:t>
            </a:r>
            <a:r>
              <a:rPr dirty="0" spc="-55"/>
              <a:t> </a:t>
            </a:r>
            <a:r>
              <a:rPr dirty="0"/>
              <a:t>IN</a:t>
            </a:r>
            <a:r>
              <a:rPr dirty="0" spc="-35"/>
              <a:t> </a:t>
            </a:r>
            <a:r>
              <a:rPr dirty="0"/>
              <a:t>TEAMS</a:t>
            </a:r>
            <a:r>
              <a:rPr dirty="0" spc="10"/>
              <a:t> </a:t>
            </a:r>
            <a:r>
              <a:rPr dirty="0"/>
              <a:t>/</a:t>
            </a:r>
            <a:r>
              <a:rPr dirty="0" spc="-35"/>
              <a:t> </a:t>
            </a:r>
            <a:r>
              <a:rPr dirty="0"/>
              <a:t>OUTLOOK</a:t>
            </a:r>
            <a:r>
              <a:rPr dirty="0" spc="-50"/>
              <a:t> </a:t>
            </a:r>
            <a:r>
              <a:rPr dirty="0"/>
              <a:t>/</a:t>
            </a:r>
            <a:r>
              <a:rPr dirty="0" spc="-40"/>
              <a:t> </a:t>
            </a:r>
            <a:r>
              <a:rPr dirty="0" spc="-20"/>
              <a:t>WORD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32765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22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step</a:t>
            </a:r>
            <a:r>
              <a:rPr dirty="0" sz="22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1: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start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with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meeting</a:t>
            </a:r>
            <a:r>
              <a:rPr dirty="0" sz="22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context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92975" y="798068"/>
            <a:ext cx="7073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2330" y="1868167"/>
            <a:ext cx="5270500" cy="2344420"/>
            <a:chOff x="862330" y="1868167"/>
            <a:chExt cx="5270500" cy="2344420"/>
          </a:xfrm>
        </p:grpSpPr>
        <p:sp>
          <p:nvSpPr>
            <p:cNvPr id="9" name="object 9"/>
            <p:cNvSpPr/>
            <p:nvPr/>
          </p:nvSpPr>
          <p:spPr>
            <a:xfrm>
              <a:off x="868680" y="1874517"/>
              <a:ext cx="5257800" cy="2331720"/>
            </a:xfrm>
            <a:custGeom>
              <a:avLst/>
              <a:gdLst/>
              <a:ahLst/>
              <a:cxnLst/>
              <a:rect l="l" t="t" r="r" b="b"/>
              <a:pathLst>
                <a:path w="5257800" h="2331720">
                  <a:moveTo>
                    <a:pt x="0" y="36588"/>
                  </a:moveTo>
                  <a:lnTo>
                    <a:pt x="2875" y="22347"/>
                  </a:lnTo>
                  <a:lnTo>
                    <a:pt x="10717" y="10717"/>
                  </a:lnTo>
                  <a:lnTo>
                    <a:pt x="22347" y="2875"/>
                  </a:lnTo>
                  <a:lnTo>
                    <a:pt x="36588" y="0"/>
                  </a:lnTo>
                  <a:lnTo>
                    <a:pt x="5221211" y="0"/>
                  </a:lnTo>
                  <a:lnTo>
                    <a:pt x="5235452" y="2875"/>
                  </a:lnTo>
                  <a:lnTo>
                    <a:pt x="5247082" y="10717"/>
                  </a:lnTo>
                  <a:lnTo>
                    <a:pt x="5254924" y="22347"/>
                  </a:lnTo>
                  <a:lnTo>
                    <a:pt x="5257800" y="36588"/>
                  </a:lnTo>
                  <a:lnTo>
                    <a:pt x="5257800" y="2295131"/>
                  </a:lnTo>
                  <a:lnTo>
                    <a:pt x="5254924" y="2309372"/>
                  </a:lnTo>
                  <a:lnTo>
                    <a:pt x="5247082" y="2321002"/>
                  </a:lnTo>
                  <a:lnTo>
                    <a:pt x="5235452" y="2328844"/>
                  </a:lnTo>
                  <a:lnTo>
                    <a:pt x="5221211" y="2331720"/>
                  </a:lnTo>
                  <a:lnTo>
                    <a:pt x="36588" y="2331720"/>
                  </a:lnTo>
                  <a:lnTo>
                    <a:pt x="22347" y="2328844"/>
                  </a:lnTo>
                  <a:lnTo>
                    <a:pt x="10717" y="2321002"/>
                  </a:lnTo>
                  <a:lnTo>
                    <a:pt x="2875" y="2309372"/>
                  </a:lnTo>
                  <a:lnTo>
                    <a:pt x="0" y="2295131"/>
                  </a:lnTo>
                  <a:lnTo>
                    <a:pt x="0" y="36588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68680" y="1874519"/>
              <a:ext cx="55244" cy="2331720"/>
            </a:xfrm>
            <a:custGeom>
              <a:avLst/>
              <a:gdLst/>
              <a:ahLst/>
              <a:cxnLst/>
              <a:rect l="l" t="t" r="r" b="b"/>
              <a:pathLst>
                <a:path w="55244" h="2331720">
                  <a:moveTo>
                    <a:pt x="54863" y="0"/>
                  </a:moveTo>
                  <a:lnTo>
                    <a:pt x="0" y="0"/>
                  </a:lnTo>
                  <a:lnTo>
                    <a:pt x="0" y="2331720"/>
                  </a:lnTo>
                  <a:lnTo>
                    <a:pt x="54863" y="23317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/>
              <a:t>Prompt</a:t>
            </a:r>
            <a:r>
              <a:rPr dirty="0" spc="-25"/>
              <a:t> </a:t>
            </a:r>
            <a:r>
              <a:rPr dirty="0"/>
              <a:t>to</a:t>
            </a:r>
            <a:r>
              <a:rPr dirty="0" spc="-40"/>
              <a:t> </a:t>
            </a:r>
            <a:r>
              <a:rPr dirty="0" spc="-25"/>
              <a:t>try</a:t>
            </a:r>
          </a:p>
          <a:p>
            <a:pPr>
              <a:lnSpc>
                <a:spcPct val="100000"/>
              </a:lnSpc>
            </a:pPr>
          </a:p>
          <a:p>
            <a:pPr>
              <a:lnSpc>
                <a:spcPct val="100000"/>
              </a:lnSpc>
              <a:spcBef>
                <a:spcPts val="1070"/>
              </a:spcBef>
            </a:pPr>
          </a:p>
          <a:p>
            <a:pPr marL="146050" marR="412115">
              <a:lnSpc>
                <a:spcPct val="100000"/>
              </a:lnSpc>
              <a:spcBef>
                <a:spcPts val="5"/>
              </a:spcBef>
            </a:pP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Summarize</a:t>
            </a:r>
            <a:r>
              <a:rPr dirty="0" spc="-5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pc="-3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top</a:t>
            </a:r>
            <a:r>
              <a:rPr dirty="0" spc="-4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5</a:t>
            </a:r>
            <a:r>
              <a:rPr dirty="0" spc="-2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pc="-4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concerns,</a:t>
            </a:r>
            <a:r>
              <a:rPr dirty="0" spc="-4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decisions,</a:t>
            </a:r>
            <a:r>
              <a:rPr dirty="0" spc="-5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pc="-3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pc="-20" b="0">
                <a:solidFill>
                  <a:srgbClr val="111727"/>
                </a:solidFill>
                <a:latin typeface="Arial"/>
                <a:cs typeface="Arial"/>
              </a:rPr>
              <a:t>open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questions</a:t>
            </a:r>
            <a:r>
              <a:rPr dirty="0" spc="-6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pc="-4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this</a:t>
            </a:r>
            <a:r>
              <a:rPr dirty="0" spc="-3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meeting.</a:t>
            </a:r>
            <a:r>
              <a:rPr dirty="0" spc="-5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Format</a:t>
            </a:r>
            <a:r>
              <a:rPr dirty="0" spc="-3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pc="-3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response</a:t>
            </a:r>
            <a:r>
              <a:rPr dirty="0" spc="-5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as</a:t>
            </a:r>
            <a:r>
              <a:rPr dirty="0" spc="-2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Risk</a:t>
            </a:r>
            <a:r>
              <a:rPr dirty="0" spc="-2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pc="-50" b="0">
                <a:solidFill>
                  <a:srgbClr val="111727"/>
                </a:solidFill>
                <a:latin typeface="Arial"/>
                <a:cs typeface="Arial"/>
              </a:rPr>
              <a:t>/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Evidence</a:t>
            </a:r>
            <a:r>
              <a:rPr dirty="0" spc="-4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/</a:t>
            </a:r>
            <a:r>
              <a:rPr dirty="0" spc="-1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Owner</a:t>
            </a:r>
            <a:r>
              <a:rPr dirty="0" spc="-2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/</a:t>
            </a:r>
            <a:r>
              <a:rPr dirty="0" spc="-2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Next</a:t>
            </a:r>
            <a:r>
              <a:rPr dirty="0" spc="-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step.</a:t>
            </a:r>
            <a:r>
              <a:rPr dirty="0" spc="-5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Mark</a:t>
            </a:r>
            <a:r>
              <a:rPr dirty="0" spc="-3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anything</a:t>
            </a:r>
            <a:r>
              <a:rPr dirty="0" spc="-4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that</a:t>
            </a:r>
            <a:r>
              <a:rPr dirty="0" spc="-40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b="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pc="-15" b="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pc="-25" b="0">
                <a:solidFill>
                  <a:srgbClr val="111727"/>
                </a:solidFill>
                <a:latin typeface="Arial"/>
                <a:cs typeface="Arial"/>
              </a:rPr>
              <a:t>an </a:t>
            </a:r>
            <a:r>
              <a:rPr dirty="0" spc="-10" b="0">
                <a:solidFill>
                  <a:srgbClr val="111727"/>
                </a:solidFill>
                <a:latin typeface="Arial"/>
                <a:cs typeface="Arial"/>
              </a:rPr>
              <a:t>assumption.</a:t>
            </a:r>
          </a:p>
        </p:txBody>
      </p:sp>
      <p:grpSp>
        <p:nvGrpSpPr>
          <p:cNvPr id="12" name="object 12"/>
          <p:cNvGrpSpPr/>
          <p:nvPr/>
        </p:nvGrpSpPr>
        <p:grpSpPr>
          <a:xfrm>
            <a:off x="6485890" y="1868166"/>
            <a:ext cx="4538980" cy="2344420"/>
            <a:chOff x="6485890" y="1868166"/>
            <a:chExt cx="4538980" cy="2344420"/>
          </a:xfrm>
        </p:grpSpPr>
        <p:sp>
          <p:nvSpPr>
            <p:cNvPr id="13" name="object 13"/>
            <p:cNvSpPr/>
            <p:nvPr/>
          </p:nvSpPr>
          <p:spPr>
            <a:xfrm>
              <a:off x="6492240" y="1874516"/>
              <a:ext cx="4526280" cy="2331720"/>
            </a:xfrm>
            <a:custGeom>
              <a:avLst/>
              <a:gdLst/>
              <a:ahLst/>
              <a:cxnLst/>
              <a:rect l="l" t="t" r="r" b="b"/>
              <a:pathLst>
                <a:path w="4526280" h="2331720">
                  <a:moveTo>
                    <a:pt x="0" y="36588"/>
                  </a:moveTo>
                  <a:lnTo>
                    <a:pt x="2875" y="22347"/>
                  </a:lnTo>
                  <a:lnTo>
                    <a:pt x="10717" y="10717"/>
                  </a:lnTo>
                  <a:lnTo>
                    <a:pt x="22347" y="2875"/>
                  </a:lnTo>
                  <a:lnTo>
                    <a:pt x="36588" y="0"/>
                  </a:lnTo>
                  <a:lnTo>
                    <a:pt x="4489691" y="0"/>
                  </a:lnTo>
                  <a:lnTo>
                    <a:pt x="4503932" y="2875"/>
                  </a:lnTo>
                  <a:lnTo>
                    <a:pt x="4515562" y="10717"/>
                  </a:lnTo>
                  <a:lnTo>
                    <a:pt x="4523404" y="22347"/>
                  </a:lnTo>
                  <a:lnTo>
                    <a:pt x="4526280" y="36588"/>
                  </a:lnTo>
                  <a:lnTo>
                    <a:pt x="4526280" y="2295144"/>
                  </a:lnTo>
                  <a:lnTo>
                    <a:pt x="4523404" y="2309383"/>
                  </a:lnTo>
                  <a:lnTo>
                    <a:pt x="4515562" y="2321009"/>
                  </a:lnTo>
                  <a:lnTo>
                    <a:pt x="4503932" y="2328846"/>
                  </a:lnTo>
                  <a:lnTo>
                    <a:pt x="4489691" y="2331720"/>
                  </a:lnTo>
                  <a:lnTo>
                    <a:pt x="36588" y="2331720"/>
                  </a:lnTo>
                  <a:lnTo>
                    <a:pt x="22347" y="2328846"/>
                  </a:lnTo>
                  <a:lnTo>
                    <a:pt x="10717" y="2321009"/>
                  </a:lnTo>
                  <a:lnTo>
                    <a:pt x="2875" y="2309383"/>
                  </a:lnTo>
                  <a:lnTo>
                    <a:pt x="0" y="2295144"/>
                  </a:lnTo>
                  <a:lnTo>
                    <a:pt x="0" y="36588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492240" y="1874520"/>
              <a:ext cx="55244" cy="2331720"/>
            </a:xfrm>
            <a:custGeom>
              <a:avLst/>
              <a:gdLst/>
              <a:ahLst/>
              <a:cxnLst/>
              <a:rect l="l" t="t" r="r" b="b"/>
              <a:pathLst>
                <a:path w="55245" h="2331720">
                  <a:moveTo>
                    <a:pt x="54863" y="0"/>
                  </a:moveTo>
                  <a:lnTo>
                    <a:pt x="0" y="0"/>
                  </a:lnTo>
                  <a:lnTo>
                    <a:pt x="0" y="2331720"/>
                  </a:lnTo>
                  <a:lnTo>
                    <a:pt x="54863" y="23317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547104" y="2027936"/>
            <a:ext cx="4464050" cy="16389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Human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checks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0"/>
              </a:spcBef>
            </a:pPr>
            <a:endParaRPr sz="1400">
              <a:latin typeface="Arial"/>
              <a:cs typeface="Arial"/>
            </a:endParaRPr>
          </a:p>
          <a:p>
            <a:pPr marL="146050" marR="69913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Was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transcription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available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complete?</a:t>
            </a:r>
            <a:r>
              <a:rPr dirty="0" sz="1400" spc="5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Did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output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distinguish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fact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inference?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action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owners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due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dates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accurate?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Does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meeting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include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sensitive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information?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Expected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output: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concise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risk/action</a:t>
            </a:r>
            <a:r>
              <a:rPr dirty="0" sz="1400" spc="-7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register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that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guides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next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analysis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step.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1678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COPILOT</a:t>
            </a:r>
            <a:r>
              <a:rPr dirty="0" spc="-50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 spc="-10"/>
              <a:t>EXCEL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68325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step</a:t>
            </a:r>
            <a:r>
              <a:rPr dirty="0" sz="22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2: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move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from</a:t>
            </a:r>
            <a:r>
              <a:rPr dirty="0" sz="22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data</a:t>
            </a:r>
            <a:r>
              <a:rPr dirty="0" sz="22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questions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92975" y="798068"/>
            <a:ext cx="7073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6610" y="1822452"/>
            <a:ext cx="3258820" cy="2070100"/>
            <a:chOff x="816610" y="1822452"/>
            <a:chExt cx="3258820" cy="2070100"/>
          </a:xfrm>
        </p:grpSpPr>
        <p:sp>
          <p:nvSpPr>
            <p:cNvPr id="9" name="object 9"/>
            <p:cNvSpPr/>
            <p:nvPr/>
          </p:nvSpPr>
          <p:spPr>
            <a:xfrm>
              <a:off x="822960" y="1828802"/>
              <a:ext cx="3246120" cy="2057400"/>
            </a:xfrm>
            <a:custGeom>
              <a:avLst/>
              <a:gdLst/>
              <a:ahLst/>
              <a:cxnLst/>
              <a:rect l="l" t="t" r="r" b="b"/>
              <a:pathLst>
                <a:path w="3246120" h="2057400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3209544" y="0"/>
                  </a:lnTo>
                  <a:lnTo>
                    <a:pt x="3223777" y="2873"/>
                  </a:lnTo>
                  <a:lnTo>
                    <a:pt x="3235404" y="10710"/>
                  </a:lnTo>
                  <a:lnTo>
                    <a:pt x="3243244" y="22336"/>
                  </a:lnTo>
                  <a:lnTo>
                    <a:pt x="3246120" y="36575"/>
                  </a:lnTo>
                  <a:lnTo>
                    <a:pt x="3246120" y="2020824"/>
                  </a:lnTo>
                  <a:lnTo>
                    <a:pt x="3243244" y="2035057"/>
                  </a:lnTo>
                  <a:lnTo>
                    <a:pt x="3235404" y="2046684"/>
                  </a:lnTo>
                  <a:lnTo>
                    <a:pt x="3223777" y="2054524"/>
                  </a:lnTo>
                  <a:lnTo>
                    <a:pt x="3209544" y="2057400"/>
                  </a:lnTo>
                  <a:lnTo>
                    <a:pt x="36576" y="2057400"/>
                  </a:lnTo>
                  <a:lnTo>
                    <a:pt x="22342" y="2054524"/>
                  </a:lnTo>
                  <a:lnTo>
                    <a:pt x="10715" y="2046684"/>
                  </a:lnTo>
                  <a:lnTo>
                    <a:pt x="2875" y="2035057"/>
                  </a:lnTo>
                  <a:lnTo>
                    <a:pt x="0" y="20208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22960" y="1828799"/>
              <a:ext cx="55244" cy="2057400"/>
            </a:xfrm>
            <a:custGeom>
              <a:avLst/>
              <a:gdLst/>
              <a:ahLst/>
              <a:cxnLst/>
              <a:rect l="l" t="t" r="r" b="b"/>
              <a:pathLst>
                <a:path w="55244" h="2057400">
                  <a:moveTo>
                    <a:pt x="54864" y="0"/>
                  </a:moveTo>
                  <a:lnTo>
                    <a:pt x="0" y="0"/>
                  </a:lnTo>
                  <a:lnTo>
                    <a:pt x="0" y="2057400"/>
                  </a:lnTo>
                  <a:lnTo>
                    <a:pt x="54864" y="20574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877824" y="1982216"/>
            <a:ext cx="3183890" cy="16084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Prompt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1: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plan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first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1400">
              <a:latin typeface="Arial"/>
              <a:cs typeface="Arial"/>
            </a:endParaRPr>
          </a:p>
          <a:p>
            <a:pPr marL="146050" marR="13271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Analyze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this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workbook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mode.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First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propose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step-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by-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step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analysis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plan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revenue,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gross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margin,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aging.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edit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workbook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yet.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28490" y="1822452"/>
            <a:ext cx="3258820" cy="2070100"/>
            <a:chOff x="4428490" y="1822452"/>
            <a:chExt cx="3258820" cy="2070100"/>
          </a:xfrm>
        </p:grpSpPr>
        <p:sp>
          <p:nvSpPr>
            <p:cNvPr id="13" name="object 13"/>
            <p:cNvSpPr/>
            <p:nvPr/>
          </p:nvSpPr>
          <p:spPr>
            <a:xfrm>
              <a:off x="4434840" y="1828802"/>
              <a:ext cx="3246120" cy="2057400"/>
            </a:xfrm>
            <a:custGeom>
              <a:avLst/>
              <a:gdLst/>
              <a:ahLst/>
              <a:cxnLst/>
              <a:rect l="l" t="t" r="r" b="b"/>
              <a:pathLst>
                <a:path w="3246120" h="2057400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3209544" y="0"/>
                  </a:lnTo>
                  <a:lnTo>
                    <a:pt x="3223777" y="2873"/>
                  </a:lnTo>
                  <a:lnTo>
                    <a:pt x="3235404" y="10710"/>
                  </a:lnTo>
                  <a:lnTo>
                    <a:pt x="3243244" y="22336"/>
                  </a:lnTo>
                  <a:lnTo>
                    <a:pt x="3246120" y="36575"/>
                  </a:lnTo>
                  <a:lnTo>
                    <a:pt x="3246120" y="2020824"/>
                  </a:lnTo>
                  <a:lnTo>
                    <a:pt x="3243244" y="2035057"/>
                  </a:lnTo>
                  <a:lnTo>
                    <a:pt x="3235404" y="2046684"/>
                  </a:lnTo>
                  <a:lnTo>
                    <a:pt x="3223777" y="2054524"/>
                  </a:lnTo>
                  <a:lnTo>
                    <a:pt x="3209544" y="2057400"/>
                  </a:lnTo>
                  <a:lnTo>
                    <a:pt x="36576" y="2057400"/>
                  </a:lnTo>
                  <a:lnTo>
                    <a:pt x="22342" y="2054524"/>
                  </a:lnTo>
                  <a:lnTo>
                    <a:pt x="10715" y="2046684"/>
                  </a:lnTo>
                  <a:lnTo>
                    <a:pt x="2875" y="2035057"/>
                  </a:lnTo>
                  <a:lnTo>
                    <a:pt x="0" y="20208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34840" y="1828799"/>
              <a:ext cx="55244" cy="2057400"/>
            </a:xfrm>
            <a:custGeom>
              <a:avLst/>
              <a:gdLst/>
              <a:ahLst/>
              <a:cxnLst/>
              <a:rect l="l" t="t" r="r" b="b"/>
              <a:pathLst>
                <a:path w="55245" h="2057400">
                  <a:moveTo>
                    <a:pt x="54863" y="0"/>
                  </a:moveTo>
                  <a:lnTo>
                    <a:pt x="0" y="0"/>
                  </a:lnTo>
                  <a:lnTo>
                    <a:pt x="0" y="2057400"/>
                  </a:lnTo>
                  <a:lnTo>
                    <a:pt x="54863" y="20574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489703" y="1982216"/>
            <a:ext cx="3183890" cy="16084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Prompt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2: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visualize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1400">
              <a:latin typeface="Arial"/>
              <a:cs typeface="Arial"/>
            </a:endParaRPr>
          </a:p>
          <a:p>
            <a:pPr marL="146050" marR="10858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Create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PivotTable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showing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monthly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revenue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gross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margin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by</a:t>
            </a:r>
            <a:r>
              <a:rPr dirty="0" sz="1400" spc="5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product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line.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Add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conditional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formatting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flag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variances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above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10%.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40369" y="1822452"/>
            <a:ext cx="3258820" cy="2070100"/>
            <a:chOff x="8040369" y="1822452"/>
            <a:chExt cx="3258820" cy="2070100"/>
          </a:xfrm>
        </p:grpSpPr>
        <p:sp>
          <p:nvSpPr>
            <p:cNvPr id="17" name="object 17"/>
            <p:cNvSpPr/>
            <p:nvPr/>
          </p:nvSpPr>
          <p:spPr>
            <a:xfrm>
              <a:off x="8046719" y="1828802"/>
              <a:ext cx="3246120" cy="2057400"/>
            </a:xfrm>
            <a:custGeom>
              <a:avLst/>
              <a:gdLst/>
              <a:ahLst/>
              <a:cxnLst/>
              <a:rect l="l" t="t" r="r" b="b"/>
              <a:pathLst>
                <a:path w="3246120" h="2057400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3209544" y="0"/>
                  </a:lnTo>
                  <a:lnTo>
                    <a:pt x="3223777" y="2873"/>
                  </a:lnTo>
                  <a:lnTo>
                    <a:pt x="3235404" y="10710"/>
                  </a:lnTo>
                  <a:lnTo>
                    <a:pt x="3243244" y="22336"/>
                  </a:lnTo>
                  <a:lnTo>
                    <a:pt x="3246120" y="36575"/>
                  </a:lnTo>
                  <a:lnTo>
                    <a:pt x="3246120" y="2020824"/>
                  </a:lnTo>
                  <a:lnTo>
                    <a:pt x="3243244" y="2035057"/>
                  </a:lnTo>
                  <a:lnTo>
                    <a:pt x="3235404" y="2046684"/>
                  </a:lnTo>
                  <a:lnTo>
                    <a:pt x="3223777" y="2054524"/>
                  </a:lnTo>
                  <a:lnTo>
                    <a:pt x="3209544" y="2057400"/>
                  </a:lnTo>
                  <a:lnTo>
                    <a:pt x="36576" y="2057400"/>
                  </a:lnTo>
                  <a:lnTo>
                    <a:pt x="22342" y="2054524"/>
                  </a:lnTo>
                  <a:lnTo>
                    <a:pt x="10715" y="2046684"/>
                  </a:lnTo>
                  <a:lnTo>
                    <a:pt x="2875" y="2035057"/>
                  </a:lnTo>
                  <a:lnTo>
                    <a:pt x="0" y="20208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046719" y="1828799"/>
              <a:ext cx="55244" cy="2057400"/>
            </a:xfrm>
            <a:custGeom>
              <a:avLst/>
              <a:gdLst/>
              <a:ahLst/>
              <a:cxnLst/>
              <a:rect l="l" t="t" r="r" b="b"/>
              <a:pathLst>
                <a:path w="55245" h="2057400">
                  <a:moveTo>
                    <a:pt x="54864" y="0"/>
                  </a:moveTo>
                  <a:lnTo>
                    <a:pt x="0" y="0"/>
                  </a:lnTo>
                  <a:lnTo>
                    <a:pt x="0" y="2057400"/>
                  </a:lnTo>
                  <a:lnTo>
                    <a:pt x="54864" y="20574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101583" y="1982216"/>
            <a:ext cx="3183890" cy="15017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Prompt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3: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advisory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questions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0"/>
              </a:spcBef>
            </a:pPr>
            <a:endParaRPr sz="1400">
              <a:latin typeface="Arial"/>
              <a:cs typeface="Arial"/>
            </a:endParaRPr>
          </a:p>
          <a:p>
            <a:pPr marL="146050" marR="16065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Based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trends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outliers,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list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five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CFO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questions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we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should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ask.</a:t>
            </a:r>
            <a:endParaRPr sz="1400">
              <a:latin typeface="Arial"/>
              <a:cs typeface="Arial"/>
            </a:endParaRPr>
          </a:p>
          <a:p>
            <a:pPr marL="146050" marR="61150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Separate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data-supported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observations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hypotheses.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0" rIns="0" bIns="0" rtlCol="0" vert="horz">
            <a:spAutoFit/>
          </a:bodyPr>
          <a:lstStyle/>
          <a:p>
            <a:pPr marL="164465">
              <a:lnSpc>
                <a:spcPts val="1395"/>
              </a:lnSpc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Validation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moves: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check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formulas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•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tie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source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tabs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•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test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outliers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•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compare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prior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period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•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document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reviewer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sign-</a:t>
            </a:r>
            <a:endParaRPr sz="1400">
              <a:latin typeface="Arial"/>
              <a:cs typeface="Arial"/>
            </a:endParaRPr>
          </a:p>
          <a:p>
            <a:pPr marL="164465">
              <a:lnSpc>
                <a:spcPts val="1625"/>
              </a:lnSpc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off.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624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0259" y="657859"/>
            <a:ext cx="6058535" cy="9531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90"/>
              </a:lnSpc>
              <a:spcBef>
                <a:spcPts val="100"/>
              </a:spcBef>
            </a:pPr>
            <a:r>
              <a:rPr dirty="0"/>
              <a:t>COPILOT</a:t>
            </a:r>
            <a:r>
              <a:rPr dirty="0" spc="-55"/>
              <a:t> </a:t>
            </a:r>
            <a:r>
              <a:rPr dirty="0"/>
              <a:t>IN</a:t>
            </a:r>
            <a:r>
              <a:rPr dirty="0" spc="-30"/>
              <a:t> </a:t>
            </a:r>
            <a:r>
              <a:rPr dirty="0" spc="-20"/>
              <a:t>WORD</a:t>
            </a:r>
          </a:p>
          <a:p>
            <a:pPr marL="12700" marR="5080">
              <a:lnSpc>
                <a:spcPts val="2640"/>
              </a:lnSpc>
              <a:spcBef>
                <a:spcPts val="20"/>
              </a:spcBef>
            </a:pPr>
            <a:r>
              <a:rPr dirty="0" sz="2200">
                <a:solidFill>
                  <a:srgbClr val="011E41"/>
                </a:solidFill>
              </a:rPr>
              <a:t>Demo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step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3:</a:t>
            </a:r>
            <a:r>
              <a:rPr dirty="0" sz="2200" spc="-4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turn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analysis</a:t>
            </a:r>
            <a:r>
              <a:rPr dirty="0" sz="2200" spc="-1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into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</a:t>
            </a:r>
            <a:r>
              <a:rPr dirty="0" sz="2200" spc="-45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client-ready narrative</a:t>
            </a:r>
            <a:endParaRPr sz="2200"/>
          </a:p>
        </p:txBody>
      </p:sp>
      <p:sp>
        <p:nvSpPr>
          <p:cNvPr id="5" name="object 5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092975" y="798068"/>
            <a:ext cx="7073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2330" y="1868170"/>
            <a:ext cx="5499100" cy="2435860"/>
            <a:chOff x="862330" y="1868170"/>
            <a:chExt cx="5499100" cy="2435860"/>
          </a:xfrm>
        </p:grpSpPr>
        <p:sp>
          <p:nvSpPr>
            <p:cNvPr id="8" name="object 8"/>
            <p:cNvSpPr/>
            <p:nvPr/>
          </p:nvSpPr>
          <p:spPr>
            <a:xfrm>
              <a:off x="868680" y="1874520"/>
              <a:ext cx="5486400" cy="2423160"/>
            </a:xfrm>
            <a:custGeom>
              <a:avLst/>
              <a:gdLst/>
              <a:ahLst/>
              <a:cxnLst/>
              <a:rect l="l" t="t" r="r" b="b"/>
              <a:pathLst>
                <a:path w="5486400" h="24231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5449836" y="0"/>
                  </a:lnTo>
                  <a:lnTo>
                    <a:pt x="5464068" y="2873"/>
                  </a:lnTo>
                  <a:lnTo>
                    <a:pt x="5475690" y="10709"/>
                  </a:lnTo>
                  <a:lnTo>
                    <a:pt x="5483526" y="22331"/>
                  </a:lnTo>
                  <a:lnTo>
                    <a:pt x="5486400" y="36563"/>
                  </a:lnTo>
                  <a:lnTo>
                    <a:pt x="5486400" y="2386596"/>
                  </a:lnTo>
                  <a:lnTo>
                    <a:pt x="5483526" y="2400828"/>
                  </a:lnTo>
                  <a:lnTo>
                    <a:pt x="5475690" y="2412450"/>
                  </a:lnTo>
                  <a:lnTo>
                    <a:pt x="5464068" y="2420286"/>
                  </a:lnTo>
                  <a:lnTo>
                    <a:pt x="5449836" y="2423160"/>
                  </a:lnTo>
                  <a:lnTo>
                    <a:pt x="36563" y="2423160"/>
                  </a:lnTo>
                  <a:lnTo>
                    <a:pt x="22331" y="2420286"/>
                  </a:lnTo>
                  <a:lnTo>
                    <a:pt x="10709" y="2412450"/>
                  </a:lnTo>
                  <a:lnTo>
                    <a:pt x="2873" y="2400828"/>
                  </a:lnTo>
                  <a:lnTo>
                    <a:pt x="0" y="2386596"/>
                  </a:lnTo>
                  <a:lnTo>
                    <a:pt x="0" y="36563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68680" y="1874520"/>
              <a:ext cx="55244" cy="2423160"/>
            </a:xfrm>
            <a:custGeom>
              <a:avLst/>
              <a:gdLst/>
              <a:ahLst/>
              <a:cxnLst/>
              <a:rect l="l" t="t" r="r" b="b"/>
              <a:pathLst>
                <a:path w="55244" h="2423160">
                  <a:moveTo>
                    <a:pt x="54863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54863" y="24231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23544" y="2027936"/>
            <a:ext cx="5424170" cy="168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Prompt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try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35"/>
              </a:spcBef>
            </a:pPr>
            <a:endParaRPr sz="1400">
              <a:latin typeface="Arial"/>
              <a:cs typeface="Arial"/>
            </a:endParaRPr>
          </a:p>
          <a:p>
            <a:pPr marL="146050" marR="15430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Draft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two-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page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CFO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memo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using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meeting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summary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Excel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analysis.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Explain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three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most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important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trends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plain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language,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cite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workbook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tabs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used,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flag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assumptions,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list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follow-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up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questions.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concise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advisory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tone.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714490" y="1868172"/>
            <a:ext cx="4310380" cy="2435860"/>
            <a:chOff x="6714490" y="1868172"/>
            <a:chExt cx="4310380" cy="2435860"/>
          </a:xfrm>
        </p:grpSpPr>
        <p:sp>
          <p:nvSpPr>
            <p:cNvPr id="12" name="object 12"/>
            <p:cNvSpPr/>
            <p:nvPr/>
          </p:nvSpPr>
          <p:spPr>
            <a:xfrm>
              <a:off x="6720840" y="1874522"/>
              <a:ext cx="4297680" cy="2423160"/>
            </a:xfrm>
            <a:custGeom>
              <a:avLst/>
              <a:gdLst/>
              <a:ahLst/>
              <a:cxnLst/>
              <a:rect l="l" t="t" r="r" b="b"/>
              <a:pathLst>
                <a:path w="4297680" h="24231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4261116" y="0"/>
                  </a:lnTo>
                  <a:lnTo>
                    <a:pt x="4275348" y="2873"/>
                  </a:lnTo>
                  <a:lnTo>
                    <a:pt x="4286970" y="10709"/>
                  </a:lnTo>
                  <a:lnTo>
                    <a:pt x="4294806" y="22331"/>
                  </a:lnTo>
                  <a:lnTo>
                    <a:pt x="4297680" y="36563"/>
                  </a:lnTo>
                  <a:lnTo>
                    <a:pt x="4297680" y="2386596"/>
                  </a:lnTo>
                  <a:lnTo>
                    <a:pt x="4294806" y="2400828"/>
                  </a:lnTo>
                  <a:lnTo>
                    <a:pt x="4286970" y="2412450"/>
                  </a:lnTo>
                  <a:lnTo>
                    <a:pt x="4275348" y="2420286"/>
                  </a:lnTo>
                  <a:lnTo>
                    <a:pt x="4261116" y="2423160"/>
                  </a:lnTo>
                  <a:lnTo>
                    <a:pt x="36563" y="2423160"/>
                  </a:lnTo>
                  <a:lnTo>
                    <a:pt x="22331" y="2420286"/>
                  </a:lnTo>
                  <a:lnTo>
                    <a:pt x="10709" y="2412450"/>
                  </a:lnTo>
                  <a:lnTo>
                    <a:pt x="2873" y="2400828"/>
                  </a:lnTo>
                  <a:lnTo>
                    <a:pt x="0" y="2386596"/>
                  </a:lnTo>
                  <a:lnTo>
                    <a:pt x="0" y="36563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720840" y="1874520"/>
              <a:ext cx="55244" cy="2423160"/>
            </a:xfrm>
            <a:custGeom>
              <a:avLst/>
              <a:gdLst/>
              <a:ahLst/>
              <a:cxnLst/>
              <a:rect l="l" t="t" r="r" b="b"/>
              <a:pathLst>
                <a:path w="55245" h="2423160">
                  <a:moveTo>
                    <a:pt x="54864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54864" y="242316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6775704" y="2027936"/>
            <a:ext cx="4235450" cy="1684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Reviewer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lens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35"/>
              </a:spcBef>
            </a:pPr>
            <a:endParaRPr sz="1400">
              <a:latin typeface="Arial"/>
              <a:cs typeface="Arial"/>
            </a:endParaRPr>
          </a:p>
          <a:p>
            <a:pPr marL="146050" marR="845819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Does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each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conclusion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trace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evidence?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tone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appropriate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client?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caveats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assumptions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visible?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would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skeptical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reviewer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challenge?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Use</a:t>
            </a:r>
            <a:r>
              <a:rPr dirty="0" sz="1400" spc="-8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draft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faster.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Use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professionals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decide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what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should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said.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713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HUMAN-</a:t>
            </a:r>
            <a:r>
              <a:rPr dirty="0" spc="-10"/>
              <a:t>IN-THE-</a:t>
            </a:r>
            <a:r>
              <a:rPr dirty="0" spc="-20"/>
              <a:t>LOOP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682625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r>
              <a:rPr dirty="0" sz="22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debrief: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validation</a:t>
            </a:r>
            <a:r>
              <a:rPr dirty="0" sz="22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habits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that</a:t>
            </a:r>
            <a:r>
              <a:rPr dirty="0" sz="22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make</a:t>
            </a:r>
            <a:r>
              <a:rPr dirty="0" sz="2200" spc="-1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useful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07016" y="798068"/>
            <a:ext cx="107950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VALIDATION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8050" y="1868168"/>
            <a:ext cx="4584700" cy="652780"/>
            <a:chOff x="908050" y="1868168"/>
            <a:chExt cx="4584700" cy="652780"/>
          </a:xfrm>
        </p:grpSpPr>
        <p:sp>
          <p:nvSpPr>
            <p:cNvPr id="9" name="object 9"/>
            <p:cNvSpPr/>
            <p:nvPr/>
          </p:nvSpPr>
          <p:spPr>
            <a:xfrm>
              <a:off x="914400" y="1874518"/>
              <a:ext cx="4572000" cy="640080"/>
            </a:xfrm>
            <a:custGeom>
              <a:avLst/>
              <a:gdLst/>
              <a:ahLst/>
              <a:cxnLst/>
              <a:rect l="l" t="t" r="r" b="b"/>
              <a:pathLst>
                <a:path w="4572000" h="64008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535424" y="0"/>
                  </a:lnTo>
                  <a:lnTo>
                    <a:pt x="4549663" y="2873"/>
                  </a:lnTo>
                  <a:lnTo>
                    <a:pt x="4561289" y="10710"/>
                  </a:lnTo>
                  <a:lnTo>
                    <a:pt x="4569126" y="22336"/>
                  </a:lnTo>
                  <a:lnTo>
                    <a:pt x="4572000" y="36575"/>
                  </a:lnTo>
                  <a:lnTo>
                    <a:pt x="4572000" y="603504"/>
                  </a:lnTo>
                  <a:lnTo>
                    <a:pt x="4569126" y="617743"/>
                  </a:lnTo>
                  <a:lnTo>
                    <a:pt x="4561289" y="629369"/>
                  </a:lnTo>
                  <a:lnTo>
                    <a:pt x="4549663" y="637206"/>
                  </a:lnTo>
                  <a:lnTo>
                    <a:pt x="4535424" y="640080"/>
                  </a:lnTo>
                  <a:lnTo>
                    <a:pt x="36576" y="640080"/>
                  </a:lnTo>
                  <a:lnTo>
                    <a:pt x="22336" y="637206"/>
                  </a:lnTo>
                  <a:lnTo>
                    <a:pt x="10710" y="629369"/>
                  </a:lnTo>
                  <a:lnTo>
                    <a:pt x="2873" y="617743"/>
                  </a:lnTo>
                  <a:lnTo>
                    <a:pt x="0" y="60350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14400" y="1874519"/>
              <a:ext cx="55244" cy="640080"/>
            </a:xfrm>
            <a:custGeom>
              <a:avLst/>
              <a:gdLst/>
              <a:ahLst/>
              <a:cxnLst/>
              <a:rect l="l" t="t" r="r" b="b"/>
              <a:pathLst>
                <a:path w="55244" h="640080">
                  <a:moveTo>
                    <a:pt x="54863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54863" y="64007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69263" y="2008678"/>
            <a:ext cx="4509770" cy="49212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254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TRACE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Identify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source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every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material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claim.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65850" y="1868168"/>
            <a:ext cx="4584700" cy="652780"/>
            <a:chOff x="6165850" y="1868168"/>
            <a:chExt cx="4584700" cy="652780"/>
          </a:xfrm>
        </p:grpSpPr>
        <p:sp>
          <p:nvSpPr>
            <p:cNvPr id="13" name="object 13"/>
            <p:cNvSpPr/>
            <p:nvPr/>
          </p:nvSpPr>
          <p:spPr>
            <a:xfrm>
              <a:off x="6172200" y="1874518"/>
              <a:ext cx="4572000" cy="640080"/>
            </a:xfrm>
            <a:custGeom>
              <a:avLst/>
              <a:gdLst/>
              <a:ahLst/>
              <a:cxnLst/>
              <a:rect l="l" t="t" r="r" b="b"/>
              <a:pathLst>
                <a:path w="4572000" h="64008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535424" y="0"/>
                  </a:lnTo>
                  <a:lnTo>
                    <a:pt x="4549663" y="2873"/>
                  </a:lnTo>
                  <a:lnTo>
                    <a:pt x="4561289" y="10710"/>
                  </a:lnTo>
                  <a:lnTo>
                    <a:pt x="4569126" y="22336"/>
                  </a:lnTo>
                  <a:lnTo>
                    <a:pt x="4572000" y="36575"/>
                  </a:lnTo>
                  <a:lnTo>
                    <a:pt x="4572000" y="603504"/>
                  </a:lnTo>
                  <a:lnTo>
                    <a:pt x="4569126" y="617743"/>
                  </a:lnTo>
                  <a:lnTo>
                    <a:pt x="4561289" y="629369"/>
                  </a:lnTo>
                  <a:lnTo>
                    <a:pt x="4549663" y="637206"/>
                  </a:lnTo>
                  <a:lnTo>
                    <a:pt x="4535424" y="640080"/>
                  </a:lnTo>
                  <a:lnTo>
                    <a:pt x="36576" y="640080"/>
                  </a:lnTo>
                  <a:lnTo>
                    <a:pt x="22336" y="637206"/>
                  </a:lnTo>
                  <a:lnTo>
                    <a:pt x="10710" y="629369"/>
                  </a:lnTo>
                  <a:lnTo>
                    <a:pt x="2873" y="617743"/>
                  </a:lnTo>
                  <a:lnTo>
                    <a:pt x="0" y="60350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172200" y="1874519"/>
              <a:ext cx="55244" cy="640080"/>
            </a:xfrm>
            <a:custGeom>
              <a:avLst/>
              <a:gdLst/>
              <a:ahLst/>
              <a:cxnLst/>
              <a:rect l="l" t="t" r="r" b="b"/>
              <a:pathLst>
                <a:path w="55245" h="640080">
                  <a:moveTo>
                    <a:pt x="54863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54863" y="64007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227064" y="2008678"/>
            <a:ext cx="4509770" cy="49212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254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TEST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Recalculate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samples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challenge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outliers.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08050" y="2709421"/>
            <a:ext cx="4584700" cy="744220"/>
            <a:chOff x="908050" y="2709421"/>
            <a:chExt cx="4584700" cy="744220"/>
          </a:xfrm>
        </p:grpSpPr>
        <p:sp>
          <p:nvSpPr>
            <p:cNvPr id="17" name="object 17"/>
            <p:cNvSpPr/>
            <p:nvPr/>
          </p:nvSpPr>
          <p:spPr>
            <a:xfrm>
              <a:off x="914400" y="2715771"/>
              <a:ext cx="4572000" cy="731520"/>
            </a:xfrm>
            <a:custGeom>
              <a:avLst/>
              <a:gdLst/>
              <a:ahLst/>
              <a:cxnLst/>
              <a:rect l="l" t="t" r="r" b="b"/>
              <a:pathLst>
                <a:path w="4572000" h="731520">
                  <a:moveTo>
                    <a:pt x="0" y="41795"/>
                  </a:moveTo>
                  <a:lnTo>
                    <a:pt x="3285" y="25524"/>
                  </a:lnTo>
                  <a:lnTo>
                    <a:pt x="12244" y="12239"/>
                  </a:lnTo>
                  <a:lnTo>
                    <a:pt x="25529" y="3283"/>
                  </a:lnTo>
                  <a:lnTo>
                    <a:pt x="41795" y="0"/>
                  </a:lnTo>
                  <a:lnTo>
                    <a:pt x="4530204" y="0"/>
                  </a:lnTo>
                  <a:lnTo>
                    <a:pt x="4546470" y="3283"/>
                  </a:lnTo>
                  <a:lnTo>
                    <a:pt x="4559755" y="12239"/>
                  </a:lnTo>
                  <a:lnTo>
                    <a:pt x="4568714" y="25524"/>
                  </a:lnTo>
                  <a:lnTo>
                    <a:pt x="4572000" y="41795"/>
                  </a:lnTo>
                  <a:lnTo>
                    <a:pt x="4572000" y="689711"/>
                  </a:lnTo>
                  <a:lnTo>
                    <a:pt x="4568714" y="705984"/>
                  </a:lnTo>
                  <a:lnTo>
                    <a:pt x="4559755" y="719274"/>
                  </a:lnTo>
                  <a:lnTo>
                    <a:pt x="4546470" y="728234"/>
                  </a:lnTo>
                  <a:lnTo>
                    <a:pt x="4530204" y="731519"/>
                  </a:lnTo>
                  <a:lnTo>
                    <a:pt x="41795" y="731519"/>
                  </a:lnTo>
                  <a:lnTo>
                    <a:pt x="25529" y="728234"/>
                  </a:lnTo>
                  <a:lnTo>
                    <a:pt x="12244" y="719274"/>
                  </a:lnTo>
                  <a:lnTo>
                    <a:pt x="3285" y="705984"/>
                  </a:lnTo>
                  <a:lnTo>
                    <a:pt x="0" y="689711"/>
                  </a:lnTo>
                  <a:lnTo>
                    <a:pt x="0" y="41795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14400" y="2715768"/>
              <a:ext cx="55244" cy="713740"/>
            </a:xfrm>
            <a:custGeom>
              <a:avLst/>
              <a:gdLst/>
              <a:ahLst/>
              <a:cxnLst/>
              <a:rect l="l" t="t" r="r" b="b"/>
              <a:pathLst>
                <a:path w="55244" h="713739">
                  <a:moveTo>
                    <a:pt x="54863" y="0"/>
                  </a:moveTo>
                  <a:lnTo>
                    <a:pt x="0" y="0"/>
                  </a:lnTo>
                  <a:lnTo>
                    <a:pt x="0" y="713232"/>
                  </a:lnTo>
                  <a:lnTo>
                    <a:pt x="54863" y="71323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969263" y="2728137"/>
            <a:ext cx="4509770" cy="72072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32080">
              <a:lnSpc>
                <a:spcPct val="100000"/>
              </a:lnSpc>
              <a:spcBef>
                <a:spcPts val="31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TEMPER</a:t>
            </a:r>
            <a:endParaRPr sz="1400">
              <a:latin typeface="Arial"/>
              <a:cs typeface="Arial"/>
            </a:endParaRPr>
          </a:p>
          <a:p>
            <a:pPr marL="146050" marR="1299210">
              <a:lnSpc>
                <a:spcPct val="100000"/>
              </a:lnSpc>
              <a:spcBef>
                <a:spcPts val="21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Distinguish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observation,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inference,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recommendation.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65850" y="2709416"/>
            <a:ext cx="4584700" cy="652780"/>
            <a:chOff x="6165850" y="2709416"/>
            <a:chExt cx="4584700" cy="652780"/>
          </a:xfrm>
        </p:grpSpPr>
        <p:sp>
          <p:nvSpPr>
            <p:cNvPr id="21" name="object 21"/>
            <p:cNvSpPr/>
            <p:nvPr/>
          </p:nvSpPr>
          <p:spPr>
            <a:xfrm>
              <a:off x="6172200" y="2715766"/>
              <a:ext cx="4572000" cy="640080"/>
            </a:xfrm>
            <a:custGeom>
              <a:avLst/>
              <a:gdLst/>
              <a:ahLst/>
              <a:cxnLst/>
              <a:rect l="l" t="t" r="r" b="b"/>
              <a:pathLst>
                <a:path w="4572000" h="640079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535424" y="0"/>
                  </a:lnTo>
                  <a:lnTo>
                    <a:pt x="4549663" y="2873"/>
                  </a:lnTo>
                  <a:lnTo>
                    <a:pt x="4561289" y="10710"/>
                  </a:lnTo>
                  <a:lnTo>
                    <a:pt x="4569126" y="22336"/>
                  </a:lnTo>
                  <a:lnTo>
                    <a:pt x="4572000" y="36575"/>
                  </a:lnTo>
                  <a:lnTo>
                    <a:pt x="4572000" y="603504"/>
                  </a:lnTo>
                  <a:lnTo>
                    <a:pt x="4569126" y="617743"/>
                  </a:lnTo>
                  <a:lnTo>
                    <a:pt x="4561289" y="629369"/>
                  </a:lnTo>
                  <a:lnTo>
                    <a:pt x="4549663" y="637206"/>
                  </a:lnTo>
                  <a:lnTo>
                    <a:pt x="4535424" y="640080"/>
                  </a:lnTo>
                  <a:lnTo>
                    <a:pt x="36576" y="640080"/>
                  </a:lnTo>
                  <a:lnTo>
                    <a:pt x="22336" y="637206"/>
                  </a:lnTo>
                  <a:lnTo>
                    <a:pt x="10710" y="629369"/>
                  </a:lnTo>
                  <a:lnTo>
                    <a:pt x="2873" y="617743"/>
                  </a:lnTo>
                  <a:lnTo>
                    <a:pt x="0" y="60350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172200" y="2715768"/>
              <a:ext cx="55244" cy="640080"/>
            </a:xfrm>
            <a:custGeom>
              <a:avLst/>
              <a:gdLst/>
              <a:ahLst/>
              <a:cxnLst/>
              <a:rect l="l" t="t" r="r" b="b"/>
              <a:pathLst>
                <a:path w="55245" h="640079">
                  <a:moveTo>
                    <a:pt x="54863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54863" y="64007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6227064" y="2849926"/>
            <a:ext cx="4509770" cy="49212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254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TELL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Communicate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assumptions,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limits,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next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steps.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908050" y="3550669"/>
            <a:ext cx="4584700" cy="744220"/>
            <a:chOff x="908050" y="3550669"/>
            <a:chExt cx="4584700" cy="744220"/>
          </a:xfrm>
        </p:grpSpPr>
        <p:sp>
          <p:nvSpPr>
            <p:cNvPr id="25" name="object 25"/>
            <p:cNvSpPr/>
            <p:nvPr/>
          </p:nvSpPr>
          <p:spPr>
            <a:xfrm>
              <a:off x="914400" y="3557019"/>
              <a:ext cx="4572000" cy="731520"/>
            </a:xfrm>
            <a:custGeom>
              <a:avLst/>
              <a:gdLst/>
              <a:ahLst/>
              <a:cxnLst/>
              <a:rect l="l" t="t" r="r" b="b"/>
              <a:pathLst>
                <a:path w="4572000" h="731520">
                  <a:moveTo>
                    <a:pt x="0" y="41795"/>
                  </a:moveTo>
                  <a:lnTo>
                    <a:pt x="3285" y="25524"/>
                  </a:lnTo>
                  <a:lnTo>
                    <a:pt x="12244" y="12239"/>
                  </a:lnTo>
                  <a:lnTo>
                    <a:pt x="25529" y="3283"/>
                  </a:lnTo>
                  <a:lnTo>
                    <a:pt x="41795" y="0"/>
                  </a:lnTo>
                  <a:lnTo>
                    <a:pt x="4530204" y="0"/>
                  </a:lnTo>
                  <a:lnTo>
                    <a:pt x="4546470" y="3283"/>
                  </a:lnTo>
                  <a:lnTo>
                    <a:pt x="4559755" y="12239"/>
                  </a:lnTo>
                  <a:lnTo>
                    <a:pt x="4568714" y="25524"/>
                  </a:lnTo>
                  <a:lnTo>
                    <a:pt x="4572000" y="41795"/>
                  </a:lnTo>
                  <a:lnTo>
                    <a:pt x="4572000" y="689711"/>
                  </a:lnTo>
                  <a:lnTo>
                    <a:pt x="4568714" y="705984"/>
                  </a:lnTo>
                  <a:lnTo>
                    <a:pt x="4559755" y="719274"/>
                  </a:lnTo>
                  <a:lnTo>
                    <a:pt x="4546470" y="728234"/>
                  </a:lnTo>
                  <a:lnTo>
                    <a:pt x="4530204" y="731519"/>
                  </a:lnTo>
                  <a:lnTo>
                    <a:pt x="41795" y="731519"/>
                  </a:lnTo>
                  <a:lnTo>
                    <a:pt x="25529" y="728234"/>
                  </a:lnTo>
                  <a:lnTo>
                    <a:pt x="12244" y="719274"/>
                  </a:lnTo>
                  <a:lnTo>
                    <a:pt x="3285" y="705984"/>
                  </a:lnTo>
                  <a:lnTo>
                    <a:pt x="0" y="689711"/>
                  </a:lnTo>
                  <a:lnTo>
                    <a:pt x="0" y="41795"/>
                  </a:lnTo>
                  <a:close/>
                </a:path>
              </a:pathLst>
            </a:custGeom>
            <a:ln w="12699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914400" y="3557015"/>
              <a:ext cx="55244" cy="731520"/>
            </a:xfrm>
            <a:custGeom>
              <a:avLst/>
              <a:gdLst/>
              <a:ahLst/>
              <a:cxnLst/>
              <a:rect l="l" t="t" r="r" b="b"/>
              <a:pathLst>
                <a:path w="55244" h="731520">
                  <a:moveTo>
                    <a:pt x="54863" y="0"/>
                  </a:moveTo>
                  <a:lnTo>
                    <a:pt x="0" y="0"/>
                  </a:lnTo>
                  <a:lnTo>
                    <a:pt x="0" y="731519"/>
                  </a:lnTo>
                  <a:lnTo>
                    <a:pt x="54863" y="73151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969263" y="3653579"/>
            <a:ext cx="4509770" cy="636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2080">
              <a:lnSpc>
                <a:spcPts val="156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TRACK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ts val="156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Document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prompts,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versions,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reviewers,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exceptions.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good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answer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“done.”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draft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with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path.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980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FICTIONAL</a:t>
            </a:r>
            <a:r>
              <a:rPr dirty="0" spc="-35"/>
              <a:t> </a:t>
            </a:r>
            <a:r>
              <a:rPr dirty="0"/>
              <a:t>/</a:t>
            </a:r>
            <a:r>
              <a:rPr dirty="0" spc="-40"/>
              <a:t> </a:t>
            </a:r>
            <a:r>
              <a:rPr dirty="0" spc="-10"/>
              <a:t>EDUCATIONAL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473329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r>
              <a:rPr dirty="0" sz="22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study: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Northstar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Components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88956" y="798068"/>
            <a:ext cx="51498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490" y="1673025"/>
            <a:ext cx="91592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9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mid-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market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manufacturer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asks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its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advisory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firm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deliver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faster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monthly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insights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with</a:t>
            </a:r>
            <a:r>
              <a:rPr dirty="0" sz="1400" spc="-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same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staffing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constraints.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08050" y="2325370"/>
            <a:ext cx="3121660" cy="1247140"/>
            <a:chOff x="908050" y="2325370"/>
            <a:chExt cx="3121660" cy="1247140"/>
          </a:xfrm>
        </p:grpSpPr>
        <p:sp>
          <p:nvSpPr>
            <p:cNvPr id="10" name="object 10"/>
            <p:cNvSpPr/>
            <p:nvPr/>
          </p:nvSpPr>
          <p:spPr>
            <a:xfrm>
              <a:off x="914400" y="2331720"/>
              <a:ext cx="3108960" cy="1234440"/>
            </a:xfrm>
            <a:custGeom>
              <a:avLst/>
              <a:gdLst/>
              <a:ahLst/>
              <a:cxnLst/>
              <a:rect l="l" t="t" r="r" b="b"/>
              <a:pathLst>
                <a:path w="3108960" h="1234439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97864"/>
                  </a:lnTo>
                  <a:lnTo>
                    <a:pt x="3106086" y="1212097"/>
                  </a:lnTo>
                  <a:lnTo>
                    <a:pt x="3098249" y="1223724"/>
                  </a:lnTo>
                  <a:lnTo>
                    <a:pt x="3086623" y="1231564"/>
                  </a:lnTo>
                  <a:lnTo>
                    <a:pt x="3072384" y="1234439"/>
                  </a:lnTo>
                  <a:lnTo>
                    <a:pt x="36576" y="1234439"/>
                  </a:lnTo>
                  <a:lnTo>
                    <a:pt x="22336" y="1231564"/>
                  </a:lnTo>
                  <a:lnTo>
                    <a:pt x="10710" y="1223724"/>
                  </a:lnTo>
                  <a:lnTo>
                    <a:pt x="2873" y="1212097"/>
                  </a:lnTo>
                  <a:lnTo>
                    <a:pt x="0" y="119786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14400" y="2331720"/>
              <a:ext cx="55244" cy="1234440"/>
            </a:xfrm>
            <a:custGeom>
              <a:avLst/>
              <a:gdLst/>
              <a:ahLst/>
              <a:cxnLst/>
              <a:rect l="l" t="t" r="r" b="b"/>
              <a:pathLst>
                <a:path w="55244" h="1234439">
                  <a:moveTo>
                    <a:pt x="54863" y="0"/>
                  </a:moveTo>
                  <a:lnTo>
                    <a:pt x="0" y="0"/>
                  </a:lnTo>
                  <a:lnTo>
                    <a:pt x="0" y="1234439"/>
                  </a:lnTo>
                  <a:lnTo>
                    <a:pt x="54863" y="123443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969263" y="2382074"/>
            <a:ext cx="3046730" cy="1086485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1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Problem</a:t>
            </a:r>
            <a:endParaRPr sz="1400">
              <a:latin typeface="Arial"/>
              <a:cs typeface="Arial"/>
            </a:endParaRPr>
          </a:p>
          <a:p>
            <a:pPr marL="146050" marR="129539">
              <a:lnSpc>
                <a:spcPct val="100000"/>
              </a:lnSpc>
              <a:spcBef>
                <a:spcPts val="81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Close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package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arrives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late;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CFO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wants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margin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cash-flow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insight sooner.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74209" y="2325370"/>
            <a:ext cx="3121660" cy="1247140"/>
            <a:chOff x="4474209" y="2325370"/>
            <a:chExt cx="3121660" cy="1247140"/>
          </a:xfrm>
        </p:grpSpPr>
        <p:sp>
          <p:nvSpPr>
            <p:cNvPr id="14" name="object 14"/>
            <p:cNvSpPr/>
            <p:nvPr/>
          </p:nvSpPr>
          <p:spPr>
            <a:xfrm>
              <a:off x="4480559" y="2331720"/>
              <a:ext cx="3108960" cy="1234440"/>
            </a:xfrm>
            <a:custGeom>
              <a:avLst/>
              <a:gdLst/>
              <a:ahLst/>
              <a:cxnLst/>
              <a:rect l="l" t="t" r="r" b="b"/>
              <a:pathLst>
                <a:path w="3108959" h="1234439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97864"/>
                  </a:lnTo>
                  <a:lnTo>
                    <a:pt x="3106086" y="1212097"/>
                  </a:lnTo>
                  <a:lnTo>
                    <a:pt x="3098249" y="1223724"/>
                  </a:lnTo>
                  <a:lnTo>
                    <a:pt x="3086623" y="1231564"/>
                  </a:lnTo>
                  <a:lnTo>
                    <a:pt x="3072384" y="1234439"/>
                  </a:lnTo>
                  <a:lnTo>
                    <a:pt x="36576" y="1234439"/>
                  </a:lnTo>
                  <a:lnTo>
                    <a:pt x="22336" y="1231564"/>
                  </a:lnTo>
                  <a:lnTo>
                    <a:pt x="10710" y="1223724"/>
                  </a:lnTo>
                  <a:lnTo>
                    <a:pt x="2873" y="1212097"/>
                  </a:lnTo>
                  <a:lnTo>
                    <a:pt x="0" y="119786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480559" y="2331720"/>
              <a:ext cx="55244" cy="1234440"/>
            </a:xfrm>
            <a:custGeom>
              <a:avLst/>
              <a:gdLst/>
              <a:ahLst/>
              <a:cxnLst/>
              <a:rect l="l" t="t" r="r" b="b"/>
              <a:pathLst>
                <a:path w="55245" h="1234439">
                  <a:moveTo>
                    <a:pt x="54863" y="0"/>
                  </a:moveTo>
                  <a:lnTo>
                    <a:pt x="0" y="0"/>
                  </a:lnTo>
                  <a:lnTo>
                    <a:pt x="0" y="1234439"/>
                  </a:lnTo>
                  <a:lnTo>
                    <a:pt x="54863" y="1234439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D676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535423" y="2485136"/>
            <a:ext cx="3046730" cy="8769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Constraint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Arial"/>
              <a:cs typeface="Arial"/>
            </a:endParaRPr>
          </a:p>
          <a:p>
            <a:pPr marL="146050" marR="24257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Experienced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staff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overloaded;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junior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staff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need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development.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040369" y="2325370"/>
            <a:ext cx="3121660" cy="1247140"/>
            <a:chOff x="8040369" y="2325370"/>
            <a:chExt cx="3121660" cy="1247140"/>
          </a:xfrm>
        </p:grpSpPr>
        <p:sp>
          <p:nvSpPr>
            <p:cNvPr id="18" name="object 18"/>
            <p:cNvSpPr/>
            <p:nvPr/>
          </p:nvSpPr>
          <p:spPr>
            <a:xfrm>
              <a:off x="8046719" y="2331720"/>
              <a:ext cx="3108960" cy="1234440"/>
            </a:xfrm>
            <a:custGeom>
              <a:avLst/>
              <a:gdLst/>
              <a:ahLst/>
              <a:cxnLst/>
              <a:rect l="l" t="t" r="r" b="b"/>
              <a:pathLst>
                <a:path w="3108959" h="1234439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97864"/>
                  </a:lnTo>
                  <a:lnTo>
                    <a:pt x="3106086" y="1212097"/>
                  </a:lnTo>
                  <a:lnTo>
                    <a:pt x="3098249" y="1223724"/>
                  </a:lnTo>
                  <a:lnTo>
                    <a:pt x="3086623" y="1231564"/>
                  </a:lnTo>
                  <a:lnTo>
                    <a:pt x="3072384" y="1234439"/>
                  </a:lnTo>
                  <a:lnTo>
                    <a:pt x="36576" y="1234439"/>
                  </a:lnTo>
                  <a:lnTo>
                    <a:pt x="22336" y="1231564"/>
                  </a:lnTo>
                  <a:lnTo>
                    <a:pt x="10710" y="1223724"/>
                  </a:lnTo>
                  <a:lnTo>
                    <a:pt x="2873" y="1212097"/>
                  </a:lnTo>
                  <a:lnTo>
                    <a:pt x="0" y="119786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046719" y="2331720"/>
              <a:ext cx="55244" cy="1234440"/>
            </a:xfrm>
            <a:custGeom>
              <a:avLst/>
              <a:gdLst/>
              <a:ahLst/>
              <a:cxnLst/>
              <a:rect l="l" t="t" r="r" b="b"/>
              <a:pathLst>
                <a:path w="55245" h="1234439">
                  <a:moveTo>
                    <a:pt x="54864" y="0"/>
                  </a:moveTo>
                  <a:lnTo>
                    <a:pt x="0" y="0"/>
                  </a:lnTo>
                  <a:lnTo>
                    <a:pt x="0" y="1234439"/>
                  </a:lnTo>
                  <a:lnTo>
                    <a:pt x="54864" y="1234439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101583" y="2382074"/>
            <a:ext cx="3046730" cy="1086485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1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Opportunity</a:t>
            </a:r>
            <a:endParaRPr sz="1400">
              <a:latin typeface="Arial"/>
              <a:cs typeface="Arial"/>
            </a:endParaRPr>
          </a:p>
          <a:p>
            <a:pPr marL="146050" marR="455295">
              <a:lnSpc>
                <a:spcPct val="100000"/>
              </a:lnSpc>
              <a:spcBef>
                <a:spcPts val="81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accelerate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drafts,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analysis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planning,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meeting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prep.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Group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task: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redesign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engagement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staff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experience.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446" y="6511912"/>
            <a:ext cx="170877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1323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WHERE</a:t>
            </a:r>
            <a:r>
              <a:rPr dirty="0" sz="1400" spc="-1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TIME</a:t>
            </a:r>
            <a:r>
              <a:rPr dirty="0" sz="1400" spc="-50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GOES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4583430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Case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study: </a:t>
            </a:r>
            <a:r>
              <a:rPr dirty="0" sz="2200" spc="-20">
                <a:solidFill>
                  <a:srgbClr val="011E41"/>
                </a:solidFill>
              </a:rPr>
              <a:t>before-</a:t>
            </a:r>
            <a:r>
              <a:rPr dirty="0" sz="2200">
                <a:solidFill>
                  <a:srgbClr val="011E41"/>
                </a:solidFill>
              </a:rPr>
              <a:t>state</a:t>
            </a:r>
            <a:r>
              <a:rPr dirty="0" sz="2200" spc="-15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workflow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88956" y="798068"/>
            <a:ext cx="51498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8680" y="2331722"/>
            <a:ext cx="1554480" cy="594360"/>
          </a:xfrm>
          <a:custGeom>
            <a:avLst/>
            <a:gdLst/>
            <a:ahLst/>
            <a:cxnLst/>
            <a:rect l="l" t="t" r="r" b="b"/>
            <a:pathLst>
              <a:path w="1554480" h="594360">
                <a:moveTo>
                  <a:pt x="14813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481328" y="594359"/>
                </a:lnTo>
                <a:lnTo>
                  <a:pt x="1509801" y="588611"/>
                </a:lnTo>
                <a:lnTo>
                  <a:pt x="1533053" y="572933"/>
                </a:lnTo>
                <a:lnTo>
                  <a:pt x="1548731" y="549681"/>
                </a:lnTo>
                <a:lnTo>
                  <a:pt x="1554480" y="521207"/>
                </a:lnTo>
                <a:lnTo>
                  <a:pt x="1554480" y="73151"/>
                </a:lnTo>
                <a:lnTo>
                  <a:pt x="1548731" y="44678"/>
                </a:lnTo>
                <a:lnTo>
                  <a:pt x="1533053" y="21426"/>
                </a:lnTo>
                <a:lnTo>
                  <a:pt x="1509801" y="5748"/>
                </a:lnTo>
                <a:lnTo>
                  <a:pt x="1481328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929577" y="2308351"/>
            <a:ext cx="143065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Day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1–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r>
              <a:rPr dirty="0" sz="1400" spc="50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Request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chase data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468879" y="2586225"/>
            <a:ext cx="502920" cy="76200"/>
            <a:chOff x="2468879" y="2586225"/>
            <a:chExt cx="502920" cy="76200"/>
          </a:xfrm>
        </p:grpSpPr>
        <p:sp>
          <p:nvSpPr>
            <p:cNvPr id="11" name="object 11"/>
            <p:cNvSpPr/>
            <p:nvPr/>
          </p:nvSpPr>
          <p:spPr>
            <a:xfrm>
              <a:off x="2468879" y="2624328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19" h="0">
                  <a:moveTo>
                    <a:pt x="0" y="0"/>
                  </a:moveTo>
                  <a:lnTo>
                    <a:pt x="43942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895601" y="258622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3017520" y="2331722"/>
            <a:ext cx="1554480" cy="594360"/>
          </a:xfrm>
          <a:custGeom>
            <a:avLst/>
            <a:gdLst/>
            <a:ahLst/>
            <a:cxnLst/>
            <a:rect l="l" t="t" r="r" b="b"/>
            <a:pathLst>
              <a:path w="1554479" h="594360">
                <a:moveTo>
                  <a:pt x="14813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481328" y="594359"/>
                </a:lnTo>
                <a:lnTo>
                  <a:pt x="1509801" y="588611"/>
                </a:lnTo>
                <a:lnTo>
                  <a:pt x="1533053" y="572933"/>
                </a:lnTo>
                <a:lnTo>
                  <a:pt x="1548731" y="549681"/>
                </a:lnTo>
                <a:lnTo>
                  <a:pt x="1554480" y="521207"/>
                </a:lnTo>
                <a:lnTo>
                  <a:pt x="1554480" y="73151"/>
                </a:lnTo>
                <a:lnTo>
                  <a:pt x="1548731" y="44678"/>
                </a:lnTo>
                <a:lnTo>
                  <a:pt x="1533053" y="21426"/>
                </a:lnTo>
                <a:lnTo>
                  <a:pt x="1509801" y="5748"/>
                </a:lnTo>
                <a:lnTo>
                  <a:pt x="1481328" y="0"/>
                </a:lnTo>
                <a:close/>
              </a:path>
            </a:pathLst>
          </a:custGeom>
          <a:solidFill>
            <a:srgbClr val="53C0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346771" y="2308351"/>
            <a:ext cx="89598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 indent="9842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4–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Compile schedules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617720" y="2586225"/>
            <a:ext cx="502920" cy="76200"/>
            <a:chOff x="4617720" y="2586225"/>
            <a:chExt cx="502920" cy="76200"/>
          </a:xfrm>
        </p:grpSpPr>
        <p:sp>
          <p:nvSpPr>
            <p:cNvPr id="16" name="object 16"/>
            <p:cNvSpPr/>
            <p:nvPr/>
          </p:nvSpPr>
          <p:spPr>
            <a:xfrm>
              <a:off x="4617720" y="2624328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 h="0">
                  <a:moveTo>
                    <a:pt x="0" y="0"/>
                  </a:moveTo>
                  <a:lnTo>
                    <a:pt x="43942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044442" y="258622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/>
          <p:nvPr/>
        </p:nvSpPr>
        <p:spPr>
          <a:xfrm>
            <a:off x="5166359" y="2331722"/>
            <a:ext cx="1554480" cy="594360"/>
          </a:xfrm>
          <a:custGeom>
            <a:avLst/>
            <a:gdLst/>
            <a:ahLst/>
            <a:cxnLst/>
            <a:rect l="l" t="t" r="r" b="b"/>
            <a:pathLst>
              <a:path w="1554479" h="594360">
                <a:moveTo>
                  <a:pt x="14813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481328" y="594359"/>
                </a:lnTo>
                <a:lnTo>
                  <a:pt x="1509801" y="588611"/>
                </a:lnTo>
                <a:lnTo>
                  <a:pt x="1533053" y="572933"/>
                </a:lnTo>
                <a:lnTo>
                  <a:pt x="1548731" y="549681"/>
                </a:lnTo>
                <a:lnTo>
                  <a:pt x="1554480" y="521207"/>
                </a:lnTo>
                <a:lnTo>
                  <a:pt x="1554480" y="73151"/>
                </a:lnTo>
                <a:lnTo>
                  <a:pt x="1548731" y="44678"/>
                </a:lnTo>
                <a:lnTo>
                  <a:pt x="1533053" y="21426"/>
                </a:lnTo>
                <a:lnTo>
                  <a:pt x="1509801" y="5748"/>
                </a:lnTo>
                <a:lnTo>
                  <a:pt x="1481328" y="0"/>
                </a:lnTo>
                <a:close/>
              </a:path>
            </a:pathLst>
          </a:custGeom>
          <a:solidFill>
            <a:srgbClr val="05AB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5213706" y="2308351"/>
            <a:ext cx="145986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38036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dirty="0" sz="14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7–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8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Prepare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variance</a:t>
            </a:r>
            <a:endParaRPr sz="1400">
              <a:latin typeface="Arial"/>
              <a:cs typeface="Arial"/>
            </a:endParaRPr>
          </a:p>
          <a:p>
            <a:pPr marL="492125">
              <a:lnSpc>
                <a:spcPct val="100000"/>
              </a:lnSpc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766559" y="2586225"/>
            <a:ext cx="502920" cy="76200"/>
            <a:chOff x="6766559" y="2586225"/>
            <a:chExt cx="502920" cy="76200"/>
          </a:xfrm>
        </p:grpSpPr>
        <p:sp>
          <p:nvSpPr>
            <p:cNvPr id="21" name="object 21"/>
            <p:cNvSpPr/>
            <p:nvPr/>
          </p:nvSpPr>
          <p:spPr>
            <a:xfrm>
              <a:off x="6766559" y="2624328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 h="0">
                  <a:moveTo>
                    <a:pt x="0" y="0"/>
                  </a:moveTo>
                  <a:lnTo>
                    <a:pt x="43942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193281" y="258622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/>
          <p:nvPr/>
        </p:nvSpPr>
        <p:spPr>
          <a:xfrm>
            <a:off x="7315200" y="2331722"/>
            <a:ext cx="1554480" cy="594360"/>
          </a:xfrm>
          <a:custGeom>
            <a:avLst/>
            <a:gdLst/>
            <a:ahLst/>
            <a:cxnLst/>
            <a:rect l="l" t="t" r="r" b="b"/>
            <a:pathLst>
              <a:path w="1554479" h="594360">
                <a:moveTo>
                  <a:pt x="14813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481328" y="594359"/>
                </a:lnTo>
                <a:lnTo>
                  <a:pt x="1509801" y="588611"/>
                </a:lnTo>
                <a:lnTo>
                  <a:pt x="1533053" y="572933"/>
                </a:lnTo>
                <a:lnTo>
                  <a:pt x="1548731" y="549681"/>
                </a:lnTo>
                <a:lnTo>
                  <a:pt x="1554480" y="521207"/>
                </a:lnTo>
                <a:lnTo>
                  <a:pt x="1554480" y="73151"/>
                </a:lnTo>
                <a:lnTo>
                  <a:pt x="1548731" y="44678"/>
                </a:lnTo>
                <a:lnTo>
                  <a:pt x="1533053" y="21426"/>
                </a:lnTo>
                <a:lnTo>
                  <a:pt x="1509801" y="5748"/>
                </a:lnTo>
                <a:lnTo>
                  <a:pt x="1481328" y="0"/>
                </a:lnTo>
                <a:close/>
              </a:path>
            </a:pathLst>
          </a:custGeom>
          <a:solidFill>
            <a:srgbClr val="E4376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411177" y="2415032"/>
            <a:ext cx="135763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431165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9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Manager</a:t>
            </a:r>
            <a:r>
              <a:rPr dirty="0" sz="14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915400" y="2586225"/>
            <a:ext cx="502920" cy="76200"/>
            <a:chOff x="8915400" y="2586225"/>
            <a:chExt cx="502920" cy="76200"/>
          </a:xfrm>
        </p:grpSpPr>
        <p:sp>
          <p:nvSpPr>
            <p:cNvPr id="26" name="object 26"/>
            <p:cNvSpPr/>
            <p:nvPr/>
          </p:nvSpPr>
          <p:spPr>
            <a:xfrm>
              <a:off x="8915400" y="2624328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 h="0">
                  <a:moveTo>
                    <a:pt x="0" y="0"/>
                  </a:moveTo>
                  <a:lnTo>
                    <a:pt x="439420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9342122" y="2586225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/>
          <p:nvPr/>
        </p:nvSpPr>
        <p:spPr>
          <a:xfrm>
            <a:off x="9464040" y="2331722"/>
            <a:ext cx="1554480" cy="594360"/>
          </a:xfrm>
          <a:custGeom>
            <a:avLst/>
            <a:gdLst/>
            <a:ahLst/>
            <a:cxnLst/>
            <a:rect l="l" t="t" r="r" b="b"/>
            <a:pathLst>
              <a:path w="1554479" h="594360">
                <a:moveTo>
                  <a:pt x="14813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521207"/>
                </a:lnTo>
                <a:lnTo>
                  <a:pt x="5748" y="549681"/>
                </a:lnTo>
                <a:lnTo>
                  <a:pt x="21426" y="572933"/>
                </a:lnTo>
                <a:lnTo>
                  <a:pt x="44678" y="588611"/>
                </a:lnTo>
                <a:lnTo>
                  <a:pt x="73152" y="594359"/>
                </a:lnTo>
                <a:lnTo>
                  <a:pt x="1481328" y="594359"/>
                </a:lnTo>
                <a:lnTo>
                  <a:pt x="1509801" y="588611"/>
                </a:lnTo>
                <a:lnTo>
                  <a:pt x="1533053" y="572933"/>
                </a:lnTo>
                <a:lnTo>
                  <a:pt x="1548731" y="549681"/>
                </a:lnTo>
                <a:lnTo>
                  <a:pt x="1554480" y="521207"/>
                </a:lnTo>
                <a:lnTo>
                  <a:pt x="1554480" y="73151"/>
                </a:lnTo>
                <a:lnTo>
                  <a:pt x="1548731" y="44678"/>
                </a:lnTo>
                <a:lnTo>
                  <a:pt x="1533053" y="21426"/>
                </a:lnTo>
                <a:lnTo>
                  <a:pt x="1509801" y="5748"/>
                </a:lnTo>
                <a:lnTo>
                  <a:pt x="1481328" y="0"/>
                </a:lnTo>
                <a:close/>
              </a:path>
            </a:pathLst>
          </a:custGeom>
          <a:solidFill>
            <a:srgbClr val="601F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552380" y="2415032"/>
            <a:ext cx="137922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3365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10+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CFO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discussion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08050" y="3879851"/>
            <a:ext cx="4813300" cy="927100"/>
            <a:chOff x="908050" y="3879851"/>
            <a:chExt cx="4813300" cy="927100"/>
          </a:xfrm>
        </p:grpSpPr>
        <p:sp>
          <p:nvSpPr>
            <p:cNvPr id="31" name="object 31"/>
            <p:cNvSpPr/>
            <p:nvPr/>
          </p:nvSpPr>
          <p:spPr>
            <a:xfrm>
              <a:off x="914400" y="3886201"/>
              <a:ext cx="4800600" cy="914400"/>
            </a:xfrm>
            <a:custGeom>
              <a:avLst/>
              <a:gdLst/>
              <a:ahLst/>
              <a:cxnLst/>
              <a:rect l="l" t="t" r="r" b="b"/>
              <a:pathLst>
                <a:path w="4800600" h="914400">
                  <a:moveTo>
                    <a:pt x="0" y="36576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6"/>
                  </a:lnTo>
                  <a:lnTo>
                    <a:pt x="4800600" y="877824"/>
                  </a:lnTo>
                  <a:lnTo>
                    <a:pt x="4797726" y="892057"/>
                  </a:lnTo>
                  <a:lnTo>
                    <a:pt x="4789889" y="903684"/>
                  </a:lnTo>
                  <a:lnTo>
                    <a:pt x="4778263" y="911524"/>
                  </a:lnTo>
                  <a:lnTo>
                    <a:pt x="4764024" y="914400"/>
                  </a:lnTo>
                  <a:lnTo>
                    <a:pt x="36576" y="914400"/>
                  </a:lnTo>
                  <a:lnTo>
                    <a:pt x="22336" y="911524"/>
                  </a:lnTo>
                  <a:lnTo>
                    <a:pt x="10710" y="903684"/>
                  </a:lnTo>
                  <a:lnTo>
                    <a:pt x="2873" y="892057"/>
                  </a:lnTo>
                  <a:lnTo>
                    <a:pt x="0" y="877824"/>
                  </a:lnTo>
                  <a:lnTo>
                    <a:pt x="0" y="36576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914400" y="3886199"/>
              <a:ext cx="55244" cy="914400"/>
            </a:xfrm>
            <a:custGeom>
              <a:avLst/>
              <a:gdLst/>
              <a:ahLst/>
              <a:cxnLst/>
              <a:rect l="l" t="t" r="r" b="b"/>
              <a:pathLst>
                <a:path w="55244" h="914400">
                  <a:moveTo>
                    <a:pt x="54863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54863" y="9144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D676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969263" y="3989868"/>
            <a:ext cx="4738370" cy="76644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49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Hidden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cost</a:t>
            </a:r>
            <a:endParaRPr sz="1400">
              <a:latin typeface="Arial"/>
              <a:cs typeface="Arial"/>
            </a:endParaRPr>
          </a:p>
          <a:p>
            <a:pPr marL="146050" marR="321945">
              <a:lnSpc>
                <a:spcPct val="100000"/>
              </a:lnSpc>
              <a:spcBef>
                <a:spcPts val="39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Apprenticeship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accidental.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Juniors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learn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mechanics,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but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always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judgment.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165850" y="3879851"/>
            <a:ext cx="4813300" cy="927100"/>
            <a:chOff x="6165850" y="3879851"/>
            <a:chExt cx="4813300" cy="927100"/>
          </a:xfrm>
        </p:grpSpPr>
        <p:sp>
          <p:nvSpPr>
            <p:cNvPr id="35" name="object 35"/>
            <p:cNvSpPr/>
            <p:nvPr/>
          </p:nvSpPr>
          <p:spPr>
            <a:xfrm>
              <a:off x="6172200" y="3886201"/>
              <a:ext cx="4800600" cy="914400"/>
            </a:xfrm>
            <a:custGeom>
              <a:avLst/>
              <a:gdLst/>
              <a:ahLst/>
              <a:cxnLst/>
              <a:rect l="l" t="t" r="r" b="b"/>
              <a:pathLst>
                <a:path w="4800600" h="914400">
                  <a:moveTo>
                    <a:pt x="0" y="36576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6"/>
                  </a:lnTo>
                  <a:lnTo>
                    <a:pt x="4800600" y="877824"/>
                  </a:lnTo>
                  <a:lnTo>
                    <a:pt x="4797726" y="892057"/>
                  </a:lnTo>
                  <a:lnTo>
                    <a:pt x="4789889" y="903684"/>
                  </a:lnTo>
                  <a:lnTo>
                    <a:pt x="4778263" y="911524"/>
                  </a:lnTo>
                  <a:lnTo>
                    <a:pt x="4764024" y="914400"/>
                  </a:lnTo>
                  <a:lnTo>
                    <a:pt x="36576" y="914400"/>
                  </a:lnTo>
                  <a:lnTo>
                    <a:pt x="22336" y="911524"/>
                  </a:lnTo>
                  <a:lnTo>
                    <a:pt x="10710" y="903684"/>
                  </a:lnTo>
                  <a:lnTo>
                    <a:pt x="2873" y="892057"/>
                  </a:lnTo>
                  <a:lnTo>
                    <a:pt x="0" y="877824"/>
                  </a:lnTo>
                  <a:lnTo>
                    <a:pt x="0" y="36576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6172200" y="3886199"/>
              <a:ext cx="55244" cy="914400"/>
            </a:xfrm>
            <a:custGeom>
              <a:avLst/>
              <a:gdLst/>
              <a:ahLst/>
              <a:cxnLst/>
              <a:rect l="l" t="t" r="r" b="b"/>
              <a:pathLst>
                <a:path w="55245" h="914400">
                  <a:moveTo>
                    <a:pt x="54863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54863" y="9144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6227064" y="3989868"/>
            <a:ext cx="4738370" cy="76644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49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Client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impact</a:t>
            </a:r>
            <a:endParaRPr sz="1400">
              <a:latin typeface="Arial"/>
              <a:cs typeface="Arial"/>
            </a:endParaRPr>
          </a:p>
          <a:p>
            <a:pPr marL="146050" marR="274955">
              <a:lnSpc>
                <a:spcPct val="100000"/>
              </a:lnSpc>
              <a:spcBef>
                <a:spcPts val="39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insight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appears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after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decision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window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has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already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narrowed.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84480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CONTEXT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594985" cy="7658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Why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this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conversation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matters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now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Two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forces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colliding: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talent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pressure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9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AI-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enabled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redesign.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09154" y="798068"/>
            <a:ext cx="8756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CONTEXT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6610" y="2142488"/>
            <a:ext cx="3213100" cy="1530985"/>
            <a:chOff x="816610" y="2142488"/>
            <a:chExt cx="3213100" cy="1530985"/>
          </a:xfrm>
        </p:grpSpPr>
        <p:sp>
          <p:nvSpPr>
            <p:cNvPr id="9" name="object 9"/>
            <p:cNvSpPr/>
            <p:nvPr/>
          </p:nvSpPr>
          <p:spPr>
            <a:xfrm>
              <a:off x="822960" y="2148838"/>
              <a:ext cx="3200400" cy="1518285"/>
            </a:xfrm>
            <a:custGeom>
              <a:avLst/>
              <a:gdLst/>
              <a:ahLst/>
              <a:cxnLst/>
              <a:rect l="l" t="t" r="r" b="b"/>
              <a:pathLst>
                <a:path w="3200400" h="1518285">
                  <a:moveTo>
                    <a:pt x="0" y="42760"/>
                  </a:moveTo>
                  <a:lnTo>
                    <a:pt x="3359" y="26119"/>
                  </a:lnTo>
                  <a:lnTo>
                    <a:pt x="12522" y="12526"/>
                  </a:lnTo>
                  <a:lnTo>
                    <a:pt x="26113" y="3361"/>
                  </a:lnTo>
                  <a:lnTo>
                    <a:pt x="42760" y="0"/>
                  </a:lnTo>
                  <a:lnTo>
                    <a:pt x="3157639" y="0"/>
                  </a:lnTo>
                  <a:lnTo>
                    <a:pt x="3174286" y="3361"/>
                  </a:lnTo>
                  <a:lnTo>
                    <a:pt x="3187877" y="12526"/>
                  </a:lnTo>
                  <a:lnTo>
                    <a:pt x="3197040" y="26119"/>
                  </a:lnTo>
                  <a:lnTo>
                    <a:pt x="3200400" y="42760"/>
                  </a:lnTo>
                  <a:lnTo>
                    <a:pt x="3200400" y="1475143"/>
                  </a:lnTo>
                  <a:lnTo>
                    <a:pt x="3197040" y="1491790"/>
                  </a:lnTo>
                  <a:lnTo>
                    <a:pt x="3187877" y="1505381"/>
                  </a:lnTo>
                  <a:lnTo>
                    <a:pt x="3174286" y="1514544"/>
                  </a:lnTo>
                  <a:lnTo>
                    <a:pt x="3157639" y="1517904"/>
                  </a:lnTo>
                  <a:lnTo>
                    <a:pt x="42760" y="1517904"/>
                  </a:lnTo>
                  <a:lnTo>
                    <a:pt x="26113" y="1514544"/>
                  </a:lnTo>
                  <a:lnTo>
                    <a:pt x="12522" y="1505381"/>
                  </a:lnTo>
                  <a:lnTo>
                    <a:pt x="3359" y="1491790"/>
                  </a:lnTo>
                  <a:lnTo>
                    <a:pt x="0" y="1475143"/>
                  </a:lnTo>
                  <a:lnTo>
                    <a:pt x="0" y="42760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22960" y="2148840"/>
              <a:ext cx="45720" cy="1435735"/>
            </a:xfrm>
            <a:custGeom>
              <a:avLst/>
              <a:gdLst/>
              <a:ahLst/>
              <a:cxnLst/>
              <a:rect l="l" t="t" r="r" b="b"/>
              <a:pathLst>
                <a:path w="45719" h="1435735">
                  <a:moveTo>
                    <a:pt x="45719" y="0"/>
                  </a:moveTo>
                  <a:lnTo>
                    <a:pt x="0" y="0"/>
                  </a:lnTo>
                  <a:lnTo>
                    <a:pt x="0" y="1435608"/>
                  </a:lnTo>
                  <a:lnTo>
                    <a:pt x="45719" y="1435608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870375" y="2302256"/>
            <a:ext cx="3145155" cy="122428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5367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79%</a:t>
            </a:r>
            <a:endParaRPr sz="1400">
              <a:latin typeface="Arial"/>
              <a:cs typeface="Arial"/>
            </a:endParaRPr>
          </a:p>
          <a:p>
            <a:pPr marL="153670" marR="142240">
              <a:lnSpc>
                <a:spcPct val="100000"/>
              </a:lnSpc>
              <a:spcBef>
                <a:spcPts val="106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tax,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audit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accounting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firm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professionals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expect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have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high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or</a:t>
            </a:r>
            <a:r>
              <a:rPr dirty="0" sz="1400" spc="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transformational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impact</a:t>
            </a:r>
            <a:endParaRPr sz="1400">
              <a:latin typeface="Arial"/>
              <a:cs typeface="Arial"/>
            </a:endParaRPr>
          </a:p>
          <a:p>
            <a:pPr marL="116839">
              <a:lnSpc>
                <a:spcPct val="100000"/>
              </a:lnSpc>
              <a:spcBef>
                <a:spcPts val="325"/>
              </a:spcBef>
            </a:pP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Thomson</a:t>
            </a:r>
            <a:r>
              <a:rPr dirty="0" sz="1100" spc="-25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Reuters</a:t>
            </a:r>
            <a:r>
              <a:rPr dirty="0" sz="1100" spc="-55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6B7180"/>
                </a:solidFill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74209" y="2142489"/>
            <a:ext cx="3213100" cy="1466850"/>
            <a:chOff x="4474209" y="2142489"/>
            <a:chExt cx="3213100" cy="1466850"/>
          </a:xfrm>
        </p:grpSpPr>
        <p:sp>
          <p:nvSpPr>
            <p:cNvPr id="13" name="object 13"/>
            <p:cNvSpPr/>
            <p:nvPr/>
          </p:nvSpPr>
          <p:spPr>
            <a:xfrm>
              <a:off x="4480559" y="2148839"/>
              <a:ext cx="3200400" cy="1454150"/>
            </a:xfrm>
            <a:custGeom>
              <a:avLst/>
              <a:gdLst/>
              <a:ahLst/>
              <a:cxnLst/>
              <a:rect l="l" t="t" r="r" b="b"/>
              <a:pathLst>
                <a:path w="3200400" h="1454150">
                  <a:moveTo>
                    <a:pt x="0" y="40957"/>
                  </a:moveTo>
                  <a:lnTo>
                    <a:pt x="3218" y="25015"/>
                  </a:lnTo>
                  <a:lnTo>
                    <a:pt x="11996" y="11996"/>
                  </a:lnTo>
                  <a:lnTo>
                    <a:pt x="25015" y="3218"/>
                  </a:lnTo>
                  <a:lnTo>
                    <a:pt x="40957" y="0"/>
                  </a:lnTo>
                  <a:lnTo>
                    <a:pt x="3159442" y="0"/>
                  </a:lnTo>
                  <a:lnTo>
                    <a:pt x="3175384" y="3218"/>
                  </a:lnTo>
                  <a:lnTo>
                    <a:pt x="3188403" y="11996"/>
                  </a:lnTo>
                  <a:lnTo>
                    <a:pt x="3197181" y="25015"/>
                  </a:lnTo>
                  <a:lnTo>
                    <a:pt x="3200400" y="40957"/>
                  </a:lnTo>
                  <a:lnTo>
                    <a:pt x="3200400" y="1412938"/>
                  </a:lnTo>
                  <a:lnTo>
                    <a:pt x="3197181" y="1428880"/>
                  </a:lnTo>
                  <a:lnTo>
                    <a:pt x="3188403" y="1441899"/>
                  </a:lnTo>
                  <a:lnTo>
                    <a:pt x="3175384" y="1450677"/>
                  </a:lnTo>
                  <a:lnTo>
                    <a:pt x="3159442" y="1453896"/>
                  </a:lnTo>
                  <a:lnTo>
                    <a:pt x="40957" y="1453896"/>
                  </a:lnTo>
                  <a:lnTo>
                    <a:pt x="25015" y="1450677"/>
                  </a:lnTo>
                  <a:lnTo>
                    <a:pt x="11996" y="1441899"/>
                  </a:lnTo>
                  <a:lnTo>
                    <a:pt x="3218" y="1428880"/>
                  </a:lnTo>
                  <a:lnTo>
                    <a:pt x="0" y="1412938"/>
                  </a:lnTo>
                  <a:lnTo>
                    <a:pt x="0" y="40957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80559" y="2148839"/>
              <a:ext cx="55244" cy="1435735"/>
            </a:xfrm>
            <a:custGeom>
              <a:avLst/>
              <a:gdLst/>
              <a:ahLst/>
              <a:cxnLst/>
              <a:rect l="l" t="t" r="r" b="b"/>
              <a:pathLst>
                <a:path w="55245" h="1435735">
                  <a:moveTo>
                    <a:pt x="54863" y="0"/>
                  </a:moveTo>
                  <a:lnTo>
                    <a:pt x="0" y="0"/>
                  </a:lnTo>
                  <a:lnTo>
                    <a:pt x="0" y="1435608"/>
                  </a:lnTo>
                  <a:lnTo>
                    <a:pt x="54863" y="143560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535423" y="2302256"/>
            <a:ext cx="3138170" cy="11722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39%</a:t>
            </a:r>
            <a:endParaRPr sz="1400">
              <a:latin typeface="Arial"/>
              <a:cs typeface="Arial"/>
            </a:endParaRPr>
          </a:p>
          <a:p>
            <a:pPr marL="146050" marR="380365">
              <a:lnSpc>
                <a:spcPct val="100000"/>
              </a:lnSpc>
              <a:spcBef>
                <a:spcPts val="106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workers’</a:t>
            </a:r>
            <a:r>
              <a:rPr dirty="0" sz="1400" spc="-9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existing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skill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sets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expected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transform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or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become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outdated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by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2030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ts val="1235"/>
              </a:lnSpc>
            </a:pP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World</a:t>
            </a:r>
            <a:r>
              <a:rPr dirty="0" sz="1100" spc="-50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Economic</a:t>
            </a:r>
            <a:r>
              <a:rPr dirty="0" sz="1100" spc="-20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Forum</a:t>
            </a:r>
            <a:r>
              <a:rPr dirty="0" sz="1100" spc="-35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6B7180"/>
                </a:solidFill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131809" y="2142489"/>
            <a:ext cx="3213100" cy="1466850"/>
            <a:chOff x="8131809" y="2142489"/>
            <a:chExt cx="3213100" cy="1466850"/>
          </a:xfrm>
        </p:grpSpPr>
        <p:sp>
          <p:nvSpPr>
            <p:cNvPr id="17" name="object 17"/>
            <p:cNvSpPr/>
            <p:nvPr/>
          </p:nvSpPr>
          <p:spPr>
            <a:xfrm>
              <a:off x="8138159" y="2148839"/>
              <a:ext cx="3200400" cy="1454150"/>
            </a:xfrm>
            <a:custGeom>
              <a:avLst/>
              <a:gdLst/>
              <a:ahLst/>
              <a:cxnLst/>
              <a:rect l="l" t="t" r="r" b="b"/>
              <a:pathLst>
                <a:path w="3200400" h="1454150">
                  <a:moveTo>
                    <a:pt x="0" y="40957"/>
                  </a:moveTo>
                  <a:lnTo>
                    <a:pt x="3218" y="25015"/>
                  </a:lnTo>
                  <a:lnTo>
                    <a:pt x="11996" y="11996"/>
                  </a:lnTo>
                  <a:lnTo>
                    <a:pt x="25015" y="3218"/>
                  </a:lnTo>
                  <a:lnTo>
                    <a:pt x="40957" y="0"/>
                  </a:lnTo>
                  <a:lnTo>
                    <a:pt x="3159442" y="0"/>
                  </a:lnTo>
                  <a:lnTo>
                    <a:pt x="3175384" y="3218"/>
                  </a:lnTo>
                  <a:lnTo>
                    <a:pt x="3188403" y="11996"/>
                  </a:lnTo>
                  <a:lnTo>
                    <a:pt x="3197181" y="25015"/>
                  </a:lnTo>
                  <a:lnTo>
                    <a:pt x="3200400" y="40957"/>
                  </a:lnTo>
                  <a:lnTo>
                    <a:pt x="3200400" y="1412938"/>
                  </a:lnTo>
                  <a:lnTo>
                    <a:pt x="3197181" y="1428880"/>
                  </a:lnTo>
                  <a:lnTo>
                    <a:pt x="3188403" y="1441899"/>
                  </a:lnTo>
                  <a:lnTo>
                    <a:pt x="3175384" y="1450677"/>
                  </a:lnTo>
                  <a:lnTo>
                    <a:pt x="3159442" y="1453896"/>
                  </a:lnTo>
                  <a:lnTo>
                    <a:pt x="40957" y="1453896"/>
                  </a:lnTo>
                  <a:lnTo>
                    <a:pt x="25015" y="1450677"/>
                  </a:lnTo>
                  <a:lnTo>
                    <a:pt x="11996" y="1441899"/>
                  </a:lnTo>
                  <a:lnTo>
                    <a:pt x="3218" y="1428880"/>
                  </a:lnTo>
                  <a:lnTo>
                    <a:pt x="0" y="1412938"/>
                  </a:lnTo>
                  <a:lnTo>
                    <a:pt x="0" y="40957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138159" y="2148839"/>
              <a:ext cx="55244" cy="1454150"/>
            </a:xfrm>
            <a:custGeom>
              <a:avLst/>
              <a:gdLst/>
              <a:ahLst/>
              <a:cxnLst/>
              <a:rect l="l" t="t" r="r" b="b"/>
              <a:pathLst>
                <a:path w="55245" h="1454150">
                  <a:moveTo>
                    <a:pt x="54864" y="0"/>
                  </a:moveTo>
                  <a:lnTo>
                    <a:pt x="0" y="0"/>
                  </a:lnTo>
                  <a:lnTo>
                    <a:pt x="0" y="1453896"/>
                  </a:lnTo>
                  <a:lnTo>
                    <a:pt x="54864" y="1453896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193023" y="2302256"/>
            <a:ext cx="3138170" cy="12388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6</a:t>
            </a:r>
            <a:endParaRPr sz="1400">
              <a:latin typeface="Arial"/>
              <a:cs typeface="Arial"/>
            </a:endParaRPr>
          </a:p>
          <a:p>
            <a:pPr algn="just" marL="146050" marR="131445">
              <a:lnSpc>
                <a:spcPct val="100000"/>
              </a:lnSpc>
              <a:spcBef>
                <a:spcPts val="1065"/>
              </a:spcBef>
            </a:pP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NPAG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focus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areas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point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need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rethink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pathways,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support,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culture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business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models</a:t>
            </a:r>
            <a:endParaRPr sz="1400">
              <a:latin typeface="Arial"/>
              <a:cs typeface="Arial"/>
            </a:endParaRPr>
          </a:p>
          <a:p>
            <a:pPr algn="just" marL="173355">
              <a:lnSpc>
                <a:spcPct val="100000"/>
              </a:lnSpc>
              <a:spcBef>
                <a:spcPts val="440"/>
              </a:spcBef>
            </a:pPr>
            <a:r>
              <a:rPr dirty="0" sz="1100" b="1">
                <a:solidFill>
                  <a:srgbClr val="6B7180"/>
                </a:solidFill>
                <a:latin typeface="Arial"/>
                <a:cs typeface="Arial"/>
              </a:rPr>
              <a:t>NPAG</a:t>
            </a:r>
            <a:r>
              <a:rPr dirty="0" sz="1100" spc="-30" b="1">
                <a:solidFill>
                  <a:srgbClr val="6B7180"/>
                </a:solidFill>
                <a:latin typeface="Arial"/>
                <a:cs typeface="Arial"/>
              </a:rPr>
              <a:t> </a:t>
            </a:r>
            <a:r>
              <a:rPr dirty="0" sz="1100" spc="-20" b="1">
                <a:solidFill>
                  <a:srgbClr val="6B7180"/>
                </a:solidFill>
                <a:latin typeface="Arial"/>
                <a:cs typeface="Arial"/>
              </a:rPr>
              <a:t>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05839" y="4041644"/>
            <a:ext cx="1600200" cy="466725"/>
          </a:xfrm>
          <a:custGeom>
            <a:avLst/>
            <a:gdLst/>
            <a:ahLst/>
            <a:cxnLst/>
            <a:rect l="l" t="t" r="r" b="b"/>
            <a:pathLst>
              <a:path w="1600200" h="466725">
                <a:moveTo>
                  <a:pt x="1513433" y="0"/>
                </a:moveTo>
                <a:lnTo>
                  <a:pt x="86766" y="0"/>
                </a:lnTo>
                <a:lnTo>
                  <a:pt x="52994" y="6818"/>
                </a:lnTo>
                <a:lnTo>
                  <a:pt x="25414" y="25414"/>
                </a:lnTo>
                <a:lnTo>
                  <a:pt x="6818" y="52994"/>
                </a:lnTo>
                <a:lnTo>
                  <a:pt x="0" y="86766"/>
                </a:lnTo>
                <a:lnTo>
                  <a:pt x="0" y="379577"/>
                </a:lnTo>
                <a:lnTo>
                  <a:pt x="6818" y="413355"/>
                </a:lnTo>
                <a:lnTo>
                  <a:pt x="25414" y="440934"/>
                </a:lnTo>
                <a:lnTo>
                  <a:pt x="52994" y="459526"/>
                </a:lnTo>
                <a:lnTo>
                  <a:pt x="86766" y="466344"/>
                </a:lnTo>
                <a:lnTo>
                  <a:pt x="1513433" y="466344"/>
                </a:lnTo>
                <a:lnTo>
                  <a:pt x="1547205" y="459526"/>
                </a:lnTo>
                <a:lnTo>
                  <a:pt x="1574785" y="440934"/>
                </a:lnTo>
                <a:lnTo>
                  <a:pt x="1593381" y="413355"/>
                </a:lnTo>
                <a:lnTo>
                  <a:pt x="1600200" y="379577"/>
                </a:lnTo>
                <a:lnTo>
                  <a:pt x="1600200" y="86766"/>
                </a:lnTo>
                <a:lnTo>
                  <a:pt x="1593381" y="52994"/>
                </a:lnTo>
                <a:lnTo>
                  <a:pt x="1574785" y="25414"/>
                </a:lnTo>
                <a:lnTo>
                  <a:pt x="1547205" y="6818"/>
                </a:lnTo>
                <a:lnTo>
                  <a:pt x="1513433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180941" y="4131055"/>
            <a:ext cx="12573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Talent</a:t>
            </a:r>
            <a:r>
              <a:rPr dirty="0" sz="14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scarcity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08960" y="4041645"/>
            <a:ext cx="1600200" cy="457200"/>
          </a:xfrm>
          <a:custGeom>
            <a:avLst/>
            <a:gdLst/>
            <a:ahLst/>
            <a:cxnLst/>
            <a:rect l="l" t="t" r="r" b="b"/>
            <a:pathLst>
              <a:path w="1600200" h="457200">
                <a:moveTo>
                  <a:pt x="1515135" y="0"/>
                </a:moveTo>
                <a:lnTo>
                  <a:pt x="85064" y="0"/>
                </a:lnTo>
                <a:lnTo>
                  <a:pt x="51954" y="6685"/>
                </a:lnTo>
                <a:lnTo>
                  <a:pt x="24915" y="24915"/>
                </a:lnTo>
                <a:lnTo>
                  <a:pt x="6685" y="51954"/>
                </a:lnTo>
                <a:lnTo>
                  <a:pt x="0" y="85064"/>
                </a:lnTo>
                <a:lnTo>
                  <a:pt x="0" y="372135"/>
                </a:lnTo>
                <a:lnTo>
                  <a:pt x="6685" y="405245"/>
                </a:lnTo>
                <a:lnTo>
                  <a:pt x="24915" y="432284"/>
                </a:lnTo>
                <a:lnTo>
                  <a:pt x="51954" y="450514"/>
                </a:lnTo>
                <a:lnTo>
                  <a:pt x="85064" y="457200"/>
                </a:lnTo>
                <a:lnTo>
                  <a:pt x="1515135" y="457200"/>
                </a:lnTo>
                <a:lnTo>
                  <a:pt x="1548245" y="450514"/>
                </a:lnTo>
                <a:lnTo>
                  <a:pt x="1575284" y="432284"/>
                </a:lnTo>
                <a:lnTo>
                  <a:pt x="1593514" y="405245"/>
                </a:lnTo>
                <a:lnTo>
                  <a:pt x="1600200" y="372135"/>
                </a:lnTo>
                <a:lnTo>
                  <a:pt x="1600200" y="85064"/>
                </a:lnTo>
                <a:lnTo>
                  <a:pt x="1593514" y="51954"/>
                </a:lnTo>
                <a:lnTo>
                  <a:pt x="1575284" y="24915"/>
                </a:lnTo>
                <a:lnTo>
                  <a:pt x="1548245" y="6685"/>
                </a:lnTo>
                <a:lnTo>
                  <a:pt x="1515135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264217" y="4181347"/>
            <a:ext cx="12909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 acceleration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12079" y="4041644"/>
            <a:ext cx="1600200" cy="466725"/>
          </a:xfrm>
          <a:custGeom>
            <a:avLst/>
            <a:gdLst/>
            <a:ahLst/>
            <a:cxnLst/>
            <a:rect l="l" t="t" r="r" b="b"/>
            <a:pathLst>
              <a:path w="1600200" h="466725">
                <a:moveTo>
                  <a:pt x="1513433" y="0"/>
                </a:moveTo>
                <a:lnTo>
                  <a:pt x="86766" y="0"/>
                </a:lnTo>
                <a:lnTo>
                  <a:pt x="52994" y="6818"/>
                </a:lnTo>
                <a:lnTo>
                  <a:pt x="25414" y="25414"/>
                </a:lnTo>
                <a:lnTo>
                  <a:pt x="6818" y="52994"/>
                </a:lnTo>
                <a:lnTo>
                  <a:pt x="0" y="86766"/>
                </a:lnTo>
                <a:lnTo>
                  <a:pt x="0" y="379577"/>
                </a:lnTo>
                <a:lnTo>
                  <a:pt x="6818" y="413355"/>
                </a:lnTo>
                <a:lnTo>
                  <a:pt x="25414" y="440934"/>
                </a:lnTo>
                <a:lnTo>
                  <a:pt x="52994" y="459526"/>
                </a:lnTo>
                <a:lnTo>
                  <a:pt x="86766" y="466344"/>
                </a:lnTo>
                <a:lnTo>
                  <a:pt x="1513433" y="466344"/>
                </a:lnTo>
                <a:lnTo>
                  <a:pt x="1547205" y="459526"/>
                </a:lnTo>
                <a:lnTo>
                  <a:pt x="1574785" y="440934"/>
                </a:lnTo>
                <a:lnTo>
                  <a:pt x="1593381" y="413355"/>
                </a:lnTo>
                <a:lnTo>
                  <a:pt x="1600200" y="379577"/>
                </a:lnTo>
                <a:lnTo>
                  <a:pt x="1600200" y="86766"/>
                </a:lnTo>
                <a:lnTo>
                  <a:pt x="1593381" y="52994"/>
                </a:lnTo>
                <a:lnTo>
                  <a:pt x="1574785" y="25414"/>
                </a:lnTo>
                <a:lnTo>
                  <a:pt x="1547205" y="6818"/>
                </a:lnTo>
                <a:lnTo>
                  <a:pt x="1513433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457209" y="4024376"/>
            <a:ext cx="1112520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94005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Client expectations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315200" y="4041644"/>
            <a:ext cx="1600200" cy="466725"/>
          </a:xfrm>
          <a:custGeom>
            <a:avLst/>
            <a:gdLst/>
            <a:ahLst/>
            <a:cxnLst/>
            <a:rect l="l" t="t" r="r" b="b"/>
            <a:pathLst>
              <a:path w="1600200" h="466725">
                <a:moveTo>
                  <a:pt x="1513433" y="0"/>
                </a:moveTo>
                <a:lnTo>
                  <a:pt x="86766" y="0"/>
                </a:lnTo>
                <a:lnTo>
                  <a:pt x="52994" y="6818"/>
                </a:lnTo>
                <a:lnTo>
                  <a:pt x="25414" y="25414"/>
                </a:lnTo>
                <a:lnTo>
                  <a:pt x="6818" y="52994"/>
                </a:lnTo>
                <a:lnTo>
                  <a:pt x="0" y="86766"/>
                </a:lnTo>
                <a:lnTo>
                  <a:pt x="0" y="379577"/>
                </a:lnTo>
                <a:lnTo>
                  <a:pt x="6818" y="413355"/>
                </a:lnTo>
                <a:lnTo>
                  <a:pt x="25414" y="440934"/>
                </a:lnTo>
                <a:lnTo>
                  <a:pt x="52994" y="459526"/>
                </a:lnTo>
                <a:lnTo>
                  <a:pt x="86766" y="466344"/>
                </a:lnTo>
                <a:lnTo>
                  <a:pt x="1513433" y="466344"/>
                </a:lnTo>
                <a:lnTo>
                  <a:pt x="1547205" y="459526"/>
                </a:lnTo>
                <a:lnTo>
                  <a:pt x="1574785" y="440934"/>
                </a:lnTo>
                <a:lnTo>
                  <a:pt x="1593381" y="413355"/>
                </a:lnTo>
                <a:lnTo>
                  <a:pt x="1600200" y="379577"/>
                </a:lnTo>
                <a:lnTo>
                  <a:pt x="1600200" y="86766"/>
                </a:lnTo>
                <a:lnTo>
                  <a:pt x="1593381" y="52994"/>
                </a:lnTo>
                <a:lnTo>
                  <a:pt x="1574785" y="25414"/>
                </a:lnTo>
                <a:lnTo>
                  <a:pt x="1547205" y="6818"/>
                </a:lnTo>
                <a:lnTo>
                  <a:pt x="1513433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397337" y="4079240"/>
            <a:ext cx="1434465" cy="43180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346075" marR="5080" indent="-334010">
              <a:lnSpc>
                <a:spcPts val="1510"/>
              </a:lnSpc>
              <a:spcBef>
                <a:spcPts val="29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Operating</a:t>
            </a:r>
            <a:r>
              <a:rPr dirty="0" sz="1400" spc="-7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model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418319" y="4041645"/>
            <a:ext cx="1600200" cy="457200"/>
          </a:xfrm>
          <a:custGeom>
            <a:avLst/>
            <a:gdLst/>
            <a:ahLst/>
            <a:cxnLst/>
            <a:rect l="l" t="t" r="r" b="b"/>
            <a:pathLst>
              <a:path w="1600200" h="457200">
                <a:moveTo>
                  <a:pt x="1515135" y="0"/>
                </a:moveTo>
                <a:lnTo>
                  <a:pt x="85064" y="0"/>
                </a:lnTo>
                <a:lnTo>
                  <a:pt x="51954" y="6685"/>
                </a:lnTo>
                <a:lnTo>
                  <a:pt x="24915" y="24915"/>
                </a:lnTo>
                <a:lnTo>
                  <a:pt x="6685" y="51954"/>
                </a:lnTo>
                <a:lnTo>
                  <a:pt x="0" y="85064"/>
                </a:lnTo>
                <a:lnTo>
                  <a:pt x="0" y="372135"/>
                </a:lnTo>
                <a:lnTo>
                  <a:pt x="6685" y="405245"/>
                </a:lnTo>
                <a:lnTo>
                  <a:pt x="24915" y="432284"/>
                </a:lnTo>
                <a:lnTo>
                  <a:pt x="51954" y="450514"/>
                </a:lnTo>
                <a:lnTo>
                  <a:pt x="85064" y="457200"/>
                </a:lnTo>
                <a:lnTo>
                  <a:pt x="1515135" y="457200"/>
                </a:lnTo>
                <a:lnTo>
                  <a:pt x="1548245" y="450514"/>
                </a:lnTo>
                <a:lnTo>
                  <a:pt x="1575284" y="432284"/>
                </a:lnTo>
                <a:lnTo>
                  <a:pt x="1593514" y="405245"/>
                </a:lnTo>
                <a:lnTo>
                  <a:pt x="1600200" y="372135"/>
                </a:lnTo>
                <a:lnTo>
                  <a:pt x="1600200" y="85064"/>
                </a:lnTo>
                <a:lnTo>
                  <a:pt x="1593514" y="51954"/>
                </a:lnTo>
                <a:lnTo>
                  <a:pt x="1575284" y="24915"/>
                </a:lnTo>
                <a:lnTo>
                  <a:pt x="1548245" y="6685"/>
                </a:lnTo>
                <a:lnTo>
                  <a:pt x="1515135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666541" y="4079240"/>
            <a:ext cx="1102995" cy="43180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341630" marR="5080" indent="-329565">
              <a:lnSpc>
                <a:spcPts val="1510"/>
              </a:lnSpc>
              <a:spcBef>
                <a:spcPts val="29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Higher-value 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endParaRPr sz="14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22960" y="5605271"/>
            <a:ext cx="10561320" cy="6127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3660" rIns="0" bIns="0" rtlCol="0" vert="horz">
            <a:spAutoFit/>
          </a:bodyPr>
          <a:lstStyle/>
          <a:p>
            <a:pPr marL="164465" marR="203200">
              <a:lnSpc>
                <a:spcPct val="100000"/>
              </a:lnSpc>
              <a:spcBef>
                <a:spcPts val="580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strategic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question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longer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whether</a:t>
            </a:r>
            <a:r>
              <a:rPr dirty="0" sz="1400" spc="-8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changes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profession.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how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we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design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profession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around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human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judgment,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technology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fluency,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trust.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4416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WORKFLOW</a:t>
            </a:r>
            <a:r>
              <a:rPr dirty="0" spc="-105"/>
              <a:t> </a:t>
            </a:r>
            <a:r>
              <a:rPr dirty="0" spc="-10"/>
              <a:t>REDESIGN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97408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r>
              <a:rPr dirty="0" sz="22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study: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 redesigned</a:t>
            </a:r>
            <a:r>
              <a:rPr dirty="0" sz="2200" spc="-11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20" b="1">
                <a:solidFill>
                  <a:srgbClr val="011E41"/>
                </a:solidFill>
                <a:latin typeface="Arial"/>
                <a:cs typeface="Arial"/>
              </a:rPr>
              <a:t>AI-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enabled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workflow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88956" y="798068"/>
            <a:ext cx="51498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7240" y="2103125"/>
            <a:ext cx="1852930" cy="958215"/>
          </a:xfrm>
          <a:custGeom>
            <a:avLst/>
            <a:gdLst/>
            <a:ahLst/>
            <a:cxnLst/>
            <a:rect l="l" t="t" r="r" b="b"/>
            <a:pathLst>
              <a:path w="1852930" h="958214">
                <a:moveTo>
                  <a:pt x="1754390" y="0"/>
                </a:moveTo>
                <a:lnTo>
                  <a:pt x="98259" y="0"/>
                </a:lnTo>
                <a:lnTo>
                  <a:pt x="60012" y="7721"/>
                </a:lnTo>
                <a:lnTo>
                  <a:pt x="28779" y="28779"/>
                </a:lnTo>
                <a:lnTo>
                  <a:pt x="7721" y="60012"/>
                </a:lnTo>
                <a:lnTo>
                  <a:pt x="0" y="98259"/>
                </a:lnTo>
                <a:lnTo>
                  <a:pt x="0" y="859866"/>
                </a:lnTo>
                <a:lnTo>
                  <a:pt x="7721" y="898113"/>
                </a:lnTo>
                <a:lnTo>
                  <a:pt x="28779" y="929346"/>
                </a:lnTo>
                <a:lnTo>
                  <a:pt x="60012" y="950404"/>
                </a:lnTo>
                <a:lnTo>
                  <a:pt x="98259" y="958126"/>
                </a:lnTo>
                <a:lnTo>
                  <a:pt x="1754390" y="958126"/>
                </a:lnTo>
                <a:lnTo>
                  <a:pt x="1792637" y="950404"/>
                </a:lnTo>
                <a:lnTo>
                  <a:pt x="1823870" y="929346"/>
                </a:lnTo>
                <a:lnTo>
                  <a:pt x="1844928" y="898113"/>
                </a:lnTo>
                <a:lnTo>
                  <a:pt x="1852650" y="859866"/>
                </a:lnTo>
                <a:lnTo>
                  <a:pt x="1852650" y="98259"/>
                </a:lnTo>
                <a:lnTo>
                  <a:pt x="1844928" y="60012"/>
                </a:lnTo>
                <a:lnTo>
                  <a:pt x="1823870" y="28779"/>
                </a:lnTo>
                <a:lnTo>
                  <a:pt x="1792637" y="7721"/>
                </a:lnTo>
                <a:lnTo>
                  <a:pt x="1754390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211820" y="2242798"/>
            <a:ext cx="9734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Data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intake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8472" y="2456233"/>
            <a:ext cx="176022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Standard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template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+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completeness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check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489960" y="2103125"/>
            <a:ext cx="2380615" cy="958215"/>
            <a:chOff x="2489960" y="2103125"/>
            <a:chExt cx="2380615" cy="958215"/>
          </a:xfrm>
        </p:grpSpPr>
        <p:sp>
          <p:nvSpPr>
            <p:cNvPr id="12" name="object 12"/>
            <p:cNvSpPr/>
            <p:nvPr/>
          </p:nvSpPr>
          <p:spPr>
            <a:xfrm>
              <a:off x="2496310" y="2450592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 h="0">
                  <a:moveTo>
                    <a:pt x="0" y="0"/>
                  </a:moveTo>
                  <a:lnTo>
                    <a:pt x="437222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920829" y="24124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017520" y="2103125"/>
              <a:ext cx="1852930" cy="958215"/>
            </a:xfrm>
            <a:custGeom>
              <a:avLst/>
              <a:gdLst/>
              <a:ahLst/>
              <a:cxnLst/>
              <a:rect l="l" t="t" r="r" b="b"/>
              <a:pathLst>
                <a:path w="1852929" h="958214">
                  <a:moveTo>
                    <a:pt x="1754390" y="0"/>
                  </a:moveTo>
                  <a:lnTo>
                    <a:pt x="98259" y="0"/>
                  </a:lnTo>
                  <a:lnTo>
                    <a:pt x="60012" y="7721"/>
                  </a:lnTo>
                  <a:lnTo>
                    <a:pt x="28779" y="28779"/>
                  </a:lnTo>
                  <a:lnTo>
                    <a:pt x="7721" y="60012"/>
                  </a:lnTo>
                  <a:lnTo>
                    <a:pt x="0" y="98259"/>
                  </a:lnTo>
                  <a:lnTo>
                    <a:pt x="0" y="859866"/>
                  </a:lnTo>
                  <a:lnTo>
                    <a:pt x="7721" y="898113"/>
                  </a:lnTo>
                  <a:lnTo>
                    <a:pt x="28779" y="929346"/>
                  </a:lnTo>
                  <a:lnTo>
                    <a:pt x="60012" y="950404"/>
                  </a:lnTo>
                  <a:lnTo>
                    <a:pt x="98259" y="958126"/>
                  </a:lnTo>
                  <a:lnTo>
                    <a:pt x="1754390" y="958126"/>
                  </a:lnTo>
                  <a:lnTo>
                    <a:pt x="1792637" y="950404"/>
                  </a:lnTo>
                  <a:lnTo>
                    <a:pt x="1823870" y="929346"/>
                  </a:lnTo>
                  <a:lnTo>
                    <a:pt x="1844928" y="898113"/>
                  </a:lnTo>
                  <a:lnTo>
                    <a:pt x="1852650" y="859866"/>
                  </a:lnTo>
                  <a:lnTo>
                    <a:pt x="1852650" y="98259"/>
                  </a:lnTo>
                  <a:lnTo>
                    <a:pt x="1844928" y="60012"/>
                  </a:lnTo>
                  <a:lnTo>
                    <a:pt x="1823870" y="28779"/>
                  </a:lnTo>
                  <a:lnTo>
                    <a:pt x="1792637" y="7721"/>
                  </a:lnTo>
                  <a:lnTo>
                    <a:pt x="1754390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3226579" y="2242798"/>
            <a:ext cx="1424940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26034" marR="5080" indent="-1397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AI-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assisted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 scan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Trends,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outliers,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draft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questions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730240" y="2103125"/>
            <a:ext cx="2380615" cy="958215"/>
            <a:chOff x="4730240" y="2103125"/>
            <a:chExt cx="2380615" cy="958215"/>
          </a:xfrm>
        </p:grpSpPr>
        <p:sp>
          <p:nvSpPr>
            <p:cNvPr id="17" name="object 17"/>
            <p:cNvSpPr/>
            <p:nvPr/>
          </p:nvSpPr>
          <p:spPr>
            <a:xfrm>
              <a:off x="4736590" y="2450592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4" h="0">
                  <a:moveTo>
                    <a:pt x="0" y="0"/>
                  </a:moveTo>
                  <a:lnTo>
                    <a:pt x="437222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5161109" y="24124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5257800" y="2103125"/>
              <a:ext cx="1852930" cy="958215"/>
            </a:xfrm>
            <a:custGeom>
              <a:avLst/>
              <a:gdLst/>
              <a:ahLst/>
              <a:cxnLst/>
              <a:rect l="l" t="t" r="r" b="b"/>
              <a:pathLst>
                <a:path w="1852929" h="958214">
                  <a:moveTo>
                    <a:pt x="1754390" y="0"/>
                  </a:moveTo>
                  <a:lnTo>
                    <a:pt x="98259" y="0"/>
                  </a:lnTo>
                  <a:lnTo>
                    <a:pt x="60012" y="7721"/>
                  </a:lnTo>
                  <a:lnTo>
                    <a:pt x="28779" y="28779"/>
                  </a:lnTo>
                  <a:lnTo>
                    <a:pt x="7721" y="60012"/>
                  </a:lnTo>
                  <a:lnTo>
                    <a:pt x="0" y="98259"/>
                  </a:lnTo>
                  <a:lnTo>
                    <a:pt x="0" y="859866"/>
                  </a:lnTo>
                  <a:lnTo>
                    <a:pt x="7721" y="898113"/>
                  </a:lnTo>
                  <a:lnTo>
                    <a:pt x="28779" y="929346"/>
                  </a:lnTo>
                  <a:lnTo>
                    <a:pt x="60012" y="950404"/>
                  </a:lnTo>
                  <a:lnTo>
                    <a:pt x="98259" y="958126"/>
                  </a:lnTo>
                  <a:lnTo>
                    <a:pt x="1754390" y="958126"/>
                  </a:lnTo>
                  <a:lnTo>
                    <a:pt x="1792637" y="950404"/>
                  </a:lnTo>
                  <a:lnTo>
                    <a:pt x="1823870" y="929346"/>
                  </a:lnTo>
                  <a:lnTo>
                    <a:pt x="1844928" y="898113"/>
                  </a:lnTo>
                  <a:lnTo>
                    <a:pt x="1852650" y="859866"/>
                  </a:lnTo>
                  <a:lnTo>
                    <a:pt x="1852650" y="98259"/>
                  </a:lnTo>
                  <a:lnTo>
                    <a:pt x="1844928" y="60012"/>
                  </a:lnTo>
                  <a:lnTo>
                    <a:pt x="1823870" y="28779"/>
                  </a:lnTo>
                  <a:lnTo>
                    <a:pt x="1792637" y="7721"/>
                  </a:lnTo>
                  <a:lnTo>
                    <a:pt x="1754390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5562871" y="2242798"/>
            <a:ext cx="12312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14488" y="2456233"/>
            <a:ext cx="1729739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03860" marR="5080" indent="-391795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Tie-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outs,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materiality, skepticism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70521" y="2103125"/>
            <a:ext cx="2380615" cy="958215"/>
            <a:chOff x="6970521" y="2103125"/>
            <a:chExt cx="2380615" cy="958215"/>
          </a:xfrm>
        </p:grpSpPr>
        <p:sp>
          <p:nvSpPr>
            <p:cNvPr id="23" name="object 23"/>
            <p:cNvSpPr/>
            <p:nvPr/>
          </p:nvSpPr>
          <p:spPr>
            <a:xfrm>
              <a:off x="6976871" y="2450592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 h="0">
                  <a:moveTo>
                    <a:pt x="0" y="0"/>
                  </a:moveTo>
                  <a:lnTo>
                    <a:pt x="437222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7401390" y="24124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7498080" y="2103125"/>
              <a:ext cx="1852930" cy="958215"/>
            </a:xfrm>
            <a:custGeom>
              <a:avLst/>
              <a:gdLst/>
              <a:ahLst/>
              <a:cxnLst/>
              <a:rect l="l" t="t" r="r" b="b"/>
              <a:pathLst>
                <a:path w="1852929" h="958214">
                  <a:moveTo>
                    <a:pt x="1754390" y="0"/>
                  </a:moveTo>
                  <a:lnTo>
                    <a:pt x="98259" y="0"/>
                  </a:lnTo>
                  <a:lnTo>
                    <a:pt x="60012" y="7721"/>
                  </a:lnTo>
                  <a:lnTo>
                    <a:pt x="28779" y="28779"/>
                  </a:lnTo>
                  <a:lnTo>
                    <a:pt x="7721" y="60012"/>
                  </a:lnTo>
                  <a:lnTo>
                    <a:pt x="0" y="98259"/>
                  </a:lnTo>
                  <a:lnTo>
                    <a:pt x="0" y="859866"/>
                  </a:lnTo>
                  <a:lnTo>
                    <a:pt x="7721" y="898113"/>
                  </a:lnTo>
                  <a:lnTo>
                    <a:pt x="28779" y="929346"/>
                  </a:lnTo>
                  <a:lnTo>
                    <a:pt x="60012" y="950404"/>
                  </a:lnTo>
                  <a:lnTo>
                    <a:pt x="98259" y="958126"/>
                  </a:lnTo>
                  <a:lnTo>
                    <a:pt x="1754390" y="958126"/>
                  </a:lnTo>
                  <a:lnTo>
                    <a:pt x="1792637" y="950404"/>
                  </a:lnTo>
                  <a:lnTo>
                    <a:pt x="1823870" y="929346"/>
                  </a:lnTo>
                  <a:lnTo>
                    <a:pt x="1844928" y="898113"/>
                  </a:lnTo>
                  <a:lnTo>
                    <a:pt x="1852650" y="859866"/>
                  </a:lnTo>
                  <a:lnTo>
                    <a:pt x="1852650" y="98259"/>
                  </a:lnTo>
                  <a:lnTo>
                    <a:pt x="1844928" y="60012"/>
                  </a:lnTo>
                  <a:lnTo>
                    <a:pt x="1823870" y="28779"/>
                  </a:lnTo>
                  <a:lnTo>
                    <a:pt x="1792637" y="7721"/>
                  </a:lnTo>
                  <a:lnTo>
                    <a:pt x="1754390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7644622" y="2157454"/>
            <a:ext cx="1551305" cy="81597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algn="ctr" marL="12700" marR="5080">
              <a:lnSpc>
                <a:spcPts val="1510"/>
              </a:lnSpc>
              <a:spcBef>
                <a:spcPts val="29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Advisor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synthesis Narrative, implications, options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217150" y="2103125"/>
            <a:ext cx="2374265" cy="958215"/>
            <a:chOff x="9217150" y="2103125"/>
            <a:chExt cx="2374265" cy="958215"/>
          </a:xfrm>
        </p:grpSpPr>
        <p:sp>
          <p:nvSpPr>
            <p:cNvPr id="28" name="object 28"/>
            <p:cNvSpPr/>
            <p:nvPr/>
          </p:nvSpPr>
          <p:spPr>
            <a:xfrm>
              <a:off x="9217150" y="2450592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 h="0">
                  <a:moveTo>
                    <a:pt x="0" y="0"/>
                  </a:moveTo>
                  <a:lnTo>
                    <a:pt x="437222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9641669" y="241248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9738359" y="2103125"/>
              <a:ext cx="1852930" cy="958215"/>
            </a:xfrm>
            <a:custGeom>
              <a:avLst/>
              <a:gdLst/>
              <a:ahLst/>
              <a:cxnLst/>
              <a:rect l="l" t="t" r="r" b="b"/>
              <a:pathLst>
                <a:path w="1852929" h="958214">
                  <a:moveTo>
                    <a:pt x="1754390" y="0"/>
                  </a:moveTo>
                  <a:lnTo>
                    <a:pt x="98259" y="0"/>
                  </a:lnTo>
                  <a:lnTo>
                    <a:pt x="60012" y="7721"/>
                  </a:lnTo>
                  <a:lnTo>
                    <a:pt x="28779" y="28779"/>
                  </a:lnTo>
                  <a:lnTo>
                    <a:pt x="7721" y="60012"/>
                  </a:lnTo>
                  <a:lnTo>
                    <a:pt x="0" y="98259"/>
                  </a:lnTo>
                  <a:lnTo>
                    <a:pt x="0" y="859866"/>
                  </a:lnTo>
                  <a:lnTo>
                    <a:pt x="7721" y="898113"/>
                  </a:lnTo>
                  <a:lnTo>
                    <a:pt x="28779" y="929346"/>
                  </a:lnTo>
                  <a:lnTo>
                    <a:pt x="60012" y="950404"/>
                  </a:lnTo>
                  <a:lnTo>
                    <a:pt x="98259" y="958126"/>
                  </a:lnTo>
                  <a:lnTo>
                    <a:pt x="1754390" y="958126"/>
                  </a:lnTo>
                  <a:lnTo>
                    <a:pt x="1792637" y="950404"/>
                  </a:lnTo>
                  <a:lnTo>
                    <a:pt x="1823870" y="929346"/>
                  </a:lnTo>
                  <a:lnTo>
                    <a:pt x="1844928" y="898113"/>
                  </a:lnTo>
                  <a:lnTo>
                    <a:pt x="1852650" y="859866"/>
                  </a:lnTo>
                  <a:lnTo>
                    <a:pt x="1852650" y="98259"/>
                  </a:lnTo>
                  <a:lnTo>
                    <a:pt x="1844928" y="60012"/>
                  </a:lnTo>
                  <a:lnTo>
                    <a:pt x="1823870" y="28779"/>
                  </a:lnTo>
                  <a:lnTo>
                    <a:pt x="1792637" y="7721"/>
                  </a:lnTo>
                  <a:lnTo>
                    <a:pt x="1754390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9945899" y="2242798"/>
            <a:ext cx="1428750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 indent="-127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Client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briefing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Decisions</a:t>
            </a:r>
            <a:r>
              <a:rPr dirty="0" sz="14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next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actions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Staff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learning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built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in: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juniors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must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explain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why</a:t>
            </a:r>
            <a:r>
              <a:rPr dirty="0" sz="1400" spc="-9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outputs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are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right,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wrong,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or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incomplete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before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manager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review.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60210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14439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F5A800"/>
                </a:solidFill>
                <a:latin typeface="Arial"/>
                <a:cs typeface="Arial"/>
              </a:rPr>
              <a:t>PARTICIPANT</a:t>
            </a:r>
            <a:r>
              <a:rPr dirty="0" sz="1400" spc="-1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5A800"/>
                </a:solidFill>
                <a:latin typeface="Arial"/>
                <a:cs typeface="Arial"/>
              </a:rPr>
              <a:t>EXERCISE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6543040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Case</a:t>
            </a:r>
            <a:r>
              <a:rPr dirty="0" sz="2200" spc="-5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study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discussion: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make</a:t>
            </a:r>
            <a:r>
              <a:rPr dirty="0" sz="2200" spc="-6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the</a:t>
            </a:r>
            <a:r>
              <a:rPr dirty="0" sz="2200" spc="-5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design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choices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83216" y="798068"/>
            <a:ext cx="9264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EXERCISE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517" y="1673025"/>
            <a:ext cx="54952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these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prompts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5-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minute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breakout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or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guided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discussion.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08050" y="2051056"/>
            <a:ext cx="4630420" cy="945515"/>
            <a:chOff x="908050" y="2051056"/>
            <a:chExt cx="4630420" cy="945515"/>
          </a:xfrm>
        </p:grpSpPr>
        <p:sp>
          <p:nvSpPr>
            <p:cNvPr id="10" name="object 10"/>
            <p:cNvSpPr/>
            <p:nvPr/>
          </p:nvSpPr>
          <p:spPr>
            <a:xfrm>
              <a:off x="914400" y="2057406"/>
              <a:ext cx="4617720" cy="932815"/>
            </a:xfrm>
            <a:custGeom>
              <a:avLst/>
              <a:gdLst/>
              <a:ahLst/>
              <a:cxnLst/>
              <a:rect l="l" t="t" r="r" b="b"/>
              <a:pathLst>
                <a:path w="4617720" h="93281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77" y="2873"/>
                  </a:lnTo>
                  <a:lnTo>
                    <a:pt x="4607004" y="10710"/>
                  </a:lnTo>
                  <a:lnTo>
                    <a:pt x="4614844" y="22336"/>
                  </a:lnTo>
                  <a:lnTo>
                    <a:pt x="4617720" y="36575"/>
                  </a:lnTo>
                  <a:lnTo>
                    <a:pt x="4617720" y="896099"/>
                  </a:lnTo>
                  <a:lnTo>
                    <a:pt x="4614844" y="910340"/>
                  </a:lnTo>
                  <a:lnTo>
                    <a:pt x="4607004" y="921970"/>
                  </a:lnTo>
                  <a:lnTo>
                    <a:pt x="4595377" y="929812"/>
                  </a:lnTo>
                  <a:lnTo>
                    <a:pt x="4581144" y="932688"/>
                  </a:lnTo>
                  <a:lnTo>
                    <a:pt x="36576" y="932688"/>
                  </a:lnTo>
                  <a:lnTo>
                    <a:pt x="22342" y="929812"/>
                  </a:lnTo>
                  <a:lnTo>
                    <a:pt x="10715" y="921970"/>
                  </a:lnTo>
                  <a:lnTo>
                    <a:pt x="2875" y="910340"/>
                  </a:lnTo>
                  <a:lnTo>
                    <a:pt x="0" y="896099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14400" y="2057400"/>
              <a:ext cx="55244" cy="932815"/>
            </a:xfrm>
            <a:custGeom>
              <a:avLst/>
              <a:gdLst/>
              <a:ahLst/>
              <a:cxnLst/>
              <a:rect l="l" t="t" r="r" b="b"/>
              <a:pathLst>
                <a:path w="55244" h="932814">
                  <a:moveTo>
                    <a:pt x="54863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54863" y="93268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969263" y="2210816"/>
            <a:ext cx="4555490" cy="619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3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should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first?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08050" y="3395224"/>
            <a:ext cx="4630420" cy="945515"/>
            <a:chOff x="908050" y="3395224"/>
            <a:chExt cx="4630420" cy="945515"/>
          </a:xfrm>
        </p:grpSpPr>
        <p:sp>
          <p:nvSpPr>
            <p:cNvPr id="14" name="object 14"/>
            <p:cNvSpPr/>
            <p:nvPr/>
          </p:nvSpPr>
          <p:spPr>
            <a:xfrm>
              <a:off x="914400" y="3401574"/>
              <a:ext cx="4617720" cy="932815"/>
            </a:xfrm>
            <a:custGeom>
              <a:avLst/>
              <a:gdLst/>
              <a:ahLst/>
              <a:cxnLst/>
              <a:rect l="l" t="t" r="r" b="b"/>
              <a:pathLst>
                <a:path w="4617720" h="93281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77" y="2873"/>
                  </a:lnTo>
                  <a:lnTo>
                    <a:pt x="4607004" y="10710"/>
                  </a:lnTo>
                  <a:lnTo>
                    <a:pt x="4614844" y="22336"/>
                  </a:lnTo>
                  <a:lnTo>
                    <a:pt x="4617720" y="36575"/>
                  </a:lnTo>
                  <a:lnTo>
                    <a:pt x="4617720" y="896099"/>
                  </a:lnTo>
                  <a:lnTo>
                    <a:pt x="4614844" y="910340"/>
                  </a:lnTo>
                  <a:lnTo>
                    <a:pt x="4607004" y="921970"/>
                  </a:lnTo>
                  <a:lnTo>
                    <a:pt x="4595377" y="929812"/>
                  </a:lnTo>
                  <a:lnTo>
                    <a:pt x="4581144" y="932688"/>
                  </a:lnTo>
                  <a:lnTo>
                    <a:pt x="36576" y="932688"/>
                  </a:lnTo>
                  <a:lnTo>
                    <a:pt x="22342" y="929812"/>
                  </a:lnTo>
                  <a:lnTo>
                    <a:pt x="10715" y="921970"/>
                  </a:lnTo>
                  <a:lnTo>
                    <a:pt x="2875" y="910340"/>
                  </a:lnTo>
                  <a:lnTo>
                    <a:pt x="0" y="896099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914400" y="3401568"/>
              <a:ext cx="55244" cy="932815"/>
            </a:xfrm>
            <a:custGeom>
              <a:avLst/>
              <a:gdLst/>
              <a:ahLst/>
              <a:cxnLst/>
              <a:rect l="l" t="t" r="r" b="b"/>
              <a:pathLst>
                <a:path w="55244" h="932814">
                  <a:moveTo>
                    <a:pt x="54863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54863" y="93268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969263" y="3554984"/>
            <a:ext cx="4555490" cy="619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3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must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human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own?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165850" y="2051056"/>
            <a:ext cx="4630420" cy="945515"/>
            <a:chOff x="6165850" y="2051056"/>
            <a:chExt cx="4630420" cy="945515"/>
          </a:xfrm>
        </p:grpSpPr>
        <p:sp>
          <p:nvSpPr>
            <p:cNvPr id="18" name="object 18"/>
            <p:cNvSpPr/>
            <p:nvPr/>
          </p:nvSpPr>
          <p:spPr>
            <a:xfrm>
              <a:off x="6172200" y="2057406"/>
              <a:ext cx="4617720" cy="932815"/>
            </a:xfrm>
            <a:custGeom>
              <a:avLst/>
              <a:gdLst/>
              <a:ahLst/>
              <a:cxnLst/>
              <a:rect l="l" t="t" r="r" b="b"/>
              <a:pathLst>
                <a:path w="4617720" h="93281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77" y="2873"/>
                  </a:lnTo>
                  <a:lnTo>
                    <a:pt x="4607004" y="10710"/>
                  </a:lnTo>
                  <a:lnTo>
                    <a:pt x="4614844" y="22336"/>
                  </a:lnTo>
                  <a:lnTo>
                    <a:pt x="4617720" y="36575"/>
                  </a:lnTo>
                  <a:lnTo>
                    <a:pt x="4617720" y="896099"/>
                  </a:lnTo>
                  <a:lnTo>
                    <a:pt x="4614844" y="910340"/>
                  </a:lnTo>
                  <a:lnTo>
                    <a:pt x="4607004" y="921970"/>
                  </a:lnTo>
                  <a:lnTo>
                    <a:pt x="4595377" y="929812"/>
                  </a:lnTo>
                  <a:lnTo>
                    <a:pt x="4581144" y="932688"/>
                  </a:lnTo>
                  <a:lnTo>
                    <a:pt x="36576" y="932688"/>
                  </a:lnTo>
                  <a:lnTo>
                    <a:pt x="22342" y="929812"/>
                  </a:lnTo>
                  <a:lnTo>
                    <a:pt x="10715" y="921970"/>
                  </a:lnTo>
                  <a:lnTo>
                    <a:pt x="2875" y="910340"/>
                  </a:lnTo>
                  <a:lnTo>
                    <a:pt x="0" y="896099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172200" y="2057400"/>
              <a:ext cx="55244" cy="932815"/>
            </a:xfrm>
            <a:custGeom>
              <a:avLst/>
              <a:gdLst/>
              <a:ahLst/>
              <a:cxnLst/>
              <a:rect l="l" t="t" r="r" b="b"/>
              <a:pathLst>
                <a:path w="55245" h="932814">
                  <a:moveTo>
                    <a:pt x="54863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54863" y="93268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6227064" y="2210816"/>
            <a:ext cx="4555490" cy="619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3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Who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needs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team?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165850" y="3395224"/>
            <a:ext cx="4630420" cy="945515"/>
            <a:chOff x="6165850" y="3395224"/>
            <a:chExt cx="4630420" cy="945515"/>
          </a:xfrm>
        </p:grpSpPr>
        <p:sp>
          <p:nvSpPr>
            <p:cNvPr id="22" name="object 22"/>
            <p:cNvSpPr/>
            <p:nvPr/>
          </p:nvSpPr>
          <p:spPr>
            <a:xfrm>
              <a:off x="6172200" y="3401574"/>
              <a:ext cx="4617720" cy="932815"/>
            </a:xfrm>
            <a:custGeom>
              <a:avLst/>
              <a:gdLst/>
              <a:ahLst/>
              <a:cxnLst/>
              <a:rect l="l" t="t" r="r" b="b"/>
              <a:pathLst>
                <a:path w="4617720" h="93281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77" y="2873"/>
                  </a:lnTo>
                  <a:lnTo>
                    <a:pt x="4607004" y="10710"/>
                  </a:lnTo>
                  <a:lnTo>
                    <a:pt x="4614844" y="22336"/>
                  </a:lnTo>
                  <a:lnTo>
                    <a:pt x="4617720" y="36575"/>
                  </a:lnTo>
                  <a:lnTo>
                    <a:pt x="4617720" y="896099"/>
                  </a:lnTo>
                  <a:lnTo>
                    <a:pt x="4614844" y="910340"/>
                  </a:lnTo>
                  <a:lnTo>
                    <a:pt x="4607004" y="921970"/>
                  </a:lnTo>
                  <a:lnTo>
                    <a:pt x="4595377" y="929812"/>
                  </a:lnTo>
                  <a:lnTo>
                    <a:pt x="4581144" y="932688"/>
                  </a:lnTo>
                  <a:lnTo>
                    <a:pt x="36576" y="932688"/>
                  </a:lnTo>
                  <a:lnTo>
                    <a:pt x="22342" y="929812"/>
                  </a:lnTo>
                  <a:lnTo>
                    <a:pt x="10715" y="921970"/>
                  </a:lnTo>
                  <a:lnTo>
                    <a:pt x="2875" y="910340"/>
                  </a:lnTo>
                  <a:lnTo>
                    <a:pt x="0" y="896099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172200" y="3401568"/>
              <a:ext cx="55244" cy="932815"/>
            </a:xfrm>
            <a:custGeom>
              <a:avLst/>
              <a:gdLst/>
              <a:ahLst/>
              <a:cxnLst/>
              <a:rect l="l" t="t" r="r" b="b"/>
              <a:pathLst>
                <a:path w="55245" h="932814">
                  <a:moveTo>
                    <a:pt x="54863" y="0"/>
                  </a:moveTo>
                  <a:lnTo>
                    <a:pt x="0" y="0"/>
                  </a:lnTo>
                  <a:lnTo>
                    <a:pt x="0" y="932688"/>
                  </a:lnTo>
                  <a:lnTo>
                    <a:pt x="54863" y="93268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6227064" y="3554984"/>
            <a:ext cx="4555490" cy="619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13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evidence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enough?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Facilitator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instruction:</a:t>
            </a:r>
            <a:r>
              <a:rPr dirty="0" sz="1400" spc="-7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capture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one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decision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per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prompt,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list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of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ideas.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3540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09486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FROM</a:t>
            </a:r>
            <a:r>
              <a:rPr dirty="0" sz="1400" spc="-3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PILOT</a:t>
            </a:r>
            <a:r>
              <a:rPr dirty="0" sz="1400" spc="-4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TO</a:t>
            </a: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 PROOF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4580255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Case</a:t>
            </a:r>
            <a:r>
              <a:rPr dirty="0" sz="2200" spc="-6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study: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outcomes</a:t>
            </a:r>
            <a:r>
              <a:rPr dirty="0" sz="2200" spc="-6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to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measure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31983" y="798068"/>
            <a:ext cx="8280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METRICS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429" y="1673025"/>
            <a:ext cx="95084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Measure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whether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workflow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improves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quality,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value,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staff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development—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just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whether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it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saves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time.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08050" y="2142491"/>
            <a:ext cx="2847340" cy="762635"/>
            <a:chOff x="908050" y="2142491"/>
            <a:chExt cx="2847340" cy="762635"/>
          </a:xfrm>
        </p:grpSpPr>
        <p:sp>
          <p:nvSpPr>
            <p:cNvPr id="10" name="object 10"/>
            <p:cNvSpPr/>
            <p:nvPr/>
          </p:nvSpPr>
          <p:spPr>
            <a:xfrm>
              <a:off x="914400" y="2148841"/>
              <a:ext cx="2834640" cy="749935"/>
            </a:xfrm>
            <a:custGeom>
              <a:avLst/>
              <a:gdLst/>
              <a:ahLst/>
              <a:cxnLst/>
              <a:rect l="l" t="t" r="r" b="b"/>
              <a:pathLst>
                <a:path w="2834640" h="749935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2798064" y="0"/>
                  </a:lnTo>
                  <a:lnTo>
                    <a:pt x="2812303" y="2873"/>
                  </a:lnTo>
                  <a:lnTo>
                    <a:pt x="2823929" y="10710"/>
                  </a:lnTo>
                  <a:lnTo>
                    <a:pt x="2831766" y="22336"/>
                  </a:lnTo>
                  <a:lnTo>
                    <a:pt x="2834640" y="36575"/>
                  </a:lnTo>
                  <a:lnTo>
                    <a:pt x="2834640" y="713232"/>
                  </a:lnTo>
                  <a:lnTo>
                    <a:pt x="2831766" y="727465"/>
                  </a:lnTo>
                  <a:lnTo>
                    <a:pt x="2823929" y="739092"/>
                  </a:lnTo>
                  <a:lnTo>
                    <a:pt x="2812303" y="746932"/>
                  </a:lnTo>
                  <a:lnTo>
                    <a:pt x="2798064" y="749807"/>
                  </a:lnTo>
                  <a:lnTo>
                    <a:pt x="36576" y="749807"/>
                  </a:lnTo>
                  <a:lnTo>
                    <a:pt x="22336" y="746932"/>
                  </a:lnTo>
                  <a:lnTo>
                    <a:pt x="10710" y="739092"/>
                  </a:lnTo>
                  <a:lnTo>
                    <a:pt x="2873" y="727465"/>
                  </a:lnTo>
                  <a:lnTo>
                    <a:pt x="0" y="713232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914400" y="2148840"/>
              <a:ext cx="55244" cy="749935"/>
            </a:xfrm>
            <a:custGeom>
              <a:avLst/>
              <a:gdLst/>
              <a:ahLst/>
              <a:cxnLst/>
              <a:rect l="l" t="t" r="r" b="b"/>
              <a:pathLst>
                <a:path w="55244" h="749935">
                  <a:moveTo>
                    <a:pt x="54863" y="0"/>
                  </a:moveTo>
                  <a:lnTo>
                    <a:pt x="0" y="0"/>
                  </a:lnTo>
                  <a:lnTo>
                    <a:pt x="0" y="749808"/>
                  </a:lnTo>
                  <a:lnTo>
                    <a:pt x="54863" y="74980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969263" y="2228258"/>
            <a:ext cx="2772410" cy="60134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68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Cycle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time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590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Close-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to-insight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days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28490" y="2142491"/>
            <a:ext cx="2847340" cy="762635"/>
            <a:chOff x="4428490" y="2142491"/>
            <a:chExt cx="2847340" cy="762635"/>
          </a:xfrm>
        </p:grpSpPr>
        <p:sp>
          <p:nvSpPr>
            <p:cNvPr id="14" name="object 14"/>
            <p:cNvSpPr/>
            <p:nvPr/>
          </p:nvSpPr>
          <p:spPr>
            <a:xfrm>
              <a:off x="4434840" y="2148841"/>
              <a:ext cx="2834640" cy="749935"/>
            </a:xfrm>
            <a:custGeom>
              <a:avLst/>
              <a:gdLst/>
              <a:ahLst/>
              <a:cxnLst/>
              <a:rect l="l" t="t" r="r" b="b"/>
              <a:pathLst>
                <a:path w="2834640" h="749935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2798064" y="0"/>
                  </a:lnTo>
                  <a:lnTo>
                    <a:pt x="2812303" y="2873"/>
                  </a:lnTo>
                  <a:lnTo>
                    <a:pt x="2823929" y="10710"/>
                  </a:lnTo>
                  <a:lnTo>
                    <a:pt x="2831766" y="22336"/>
                  </a:lnTo>
                  <a:lnTo>
                    <a:pt x="2834640" y="36575"/>
                  </a:lnTo>
                  <a:lnTo>
                    <a:pt x="2834640" y="713232"/>
                  </a:lnTo>
                  <a:lnTo>
                    <a:pt x="2831766" y="727465"/>
                  </a:lnTo>
                  <a:lnTo>
                    <a:pt x="2823929" y="739092"/>
                  </a:lnTo>
                  <a:lnTo>
                    <a:pt x="2812303" y="746932"/>
                  </a:lnTo>
                  <a:lnTo>
                    <a:pt x="2798064" y="749807"/>
                  </a:lnTo>
                  <a:lnTo>
                    <a:pt x="36576" y="749807"/>
                  </a:lnTo>
                  <a:lnTo>
                    <a:pt x="22336" y="746932"/>
                  </a:lnTo>
                  <a:lnTo>
                    <a:pt x="10710" y="739092"/>
                  </a:lnTo>
                  <a:lnTo>
                    <a:pt x="2873" y="727465"/>
                  </a:lnTo>
                  <a:lnTo>
                    <a:pt x="0" y="713232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434840" y="2148840"/>
              <a:ext cx="55244" cy="749935"/>
            </a:xfrm>
            <a:custGeom>
              <a:avLst/>
              <a:gdLst/>
              <a:ahLst/>
              <a:cxnLst/>
              <a:rect l="l" t="t" r="r" b="b"/>
              <a:pathLst>
                <a:path w="55245" h="749935">
                  <a:moveTo>
                    <a:pt x="54863" y="0"/>
                  </a:moveTo>
                  <a:lnTo>
                    <a:pt x="0" y="0"/>
                  </a:lnTo>
                  <a:lnTo>
                    <a:pt x="0" y="749808"/>
                  </a:lnTo>
                  <a:lnTo>
                    <a:pt x="54863" y="749808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4489703" y="2228258"/>
            <a:ext cx="2772410" cy="601345"/>
          </a:xfrm>
          <a:prstGeom prst="rect">
            <a:avLst/>
          </a:prstGeom>
        </p:spPr>
        <p:txBody>
          <a:bodyPr wrap="square" lIns="0" tIns="8699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68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quality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59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Rework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exception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rate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948930" y="2142491"/>
            <a:ext cx="2847340" cy="762635"/>
            <a:chOff x="7948930" y="2142491"/>
            <a:chExt cx="2847340" cy="762635"/>
          </a:xfrm>
        </p:grpSpPr>
        <p:sp>
          <p:nvSpPr>
            <p:cNvPr id="18" name="object 18"/>
            <p:cNvSpPr/>
            <p:nvPr/>
          </p:nvSpPr>
          <p:spPr>
            <a:xfrm>
              <a:off x="7955280" y="2148841"/>
              <a:ext cx="2834640" cy="749935"/>
            </a:xfrm>
            <a:custGeom>
              <a:avLst/>
              <a:gdLst/>
              <a:ahLst/>
              <a:cxnLst/>
              <a:rect l="l" t="t" r="r" b="b"/>
              <a:pathLst>
                <a:path w="2834640" h="749935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2798064" y="0"/>
                  </a:lnTo>
                  <a:lnTo>
                    <a:pt x="2812303" y="2873"/>
                  </a:lnTo>
                  <a:lnTo>
                    <a:pt x="2823929" y="10710"/>
                  </a:lnTo>
                  <a:lnTo>
                    <a:pt x="2831766" y="22336"/>
                  </a:lnTo>
                  <a:lnTo>
                    <a:pt x="2834640" y="36575"/>
                  </a:lnTo>
                  <a:lnTo>
                    <a:pt x="2834640" y="713232"/>
                  </a:lnTo>
                  <a:lnTo>
                    <a:pt x="2831766" y="727465"/>
                  </a:lnTo>
                  <a:lnTo>
                    <a:pt x="2823929" y="739092"/>
                  </a:lnTo>
                  <a:lnTo>
                    <a:pt x="2812303" y="746932"/>
                  </a:lnTo>
                  <a:lnTo>
                    <a:pt x="2798064" y="749807"/>
                  </a:lnTo>
                  <a:lnTo>
                    <a:pt x="36576" y="749807"/>
                  </a:lnTo>
                  <a:lnTo>
                    <a:pt x="22336" y="746932"/>
                  </a:lnTo>
                  <a:lnTo>
                    <a:pt x="10710" y="739092"/>
                  </a:lnTo>
                  <a:lnTo>
                    <a:pt x="2873" y="727465"/>
                  </a:lnTo>
                  <a:lnTo>
                    <a:pt x="0" y="713232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955280" y="2148840"/>
              <a:ext cx="55244" cy="749935"/>
            </a:xfrm>
            <a:custGeom>
              <a:avLst/>
              <a:gdLst/>
              <a:ahLst/>
              <a:cxnLst/>
              <a:rect l="l" t="t" r="r" b="b"/>
              <a:pathLst>
                <a:path w="55245" h="749935">
                  <a:moveTo>
                    <a:pt x="54864" y="0"/>
                  </a:moveTo>
                  <a:lnTo>
                    <a:pt x="0" y="0"/>
                  </a:lnTo>
                  <a:lnTo>
                    <a:pt x="0" y="749808"/>
                  </a:lnTo>
                  <a:lnTo>
                    <a:pt x="54864" y="749808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010143" y="2302256"/>
            <a:ext cx="2772410" cy="6343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ts val="1555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Client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value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ts val="1555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Actionable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insights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delivered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before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decisions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08050" y="3148331"/>
            <a:ext cx="2847340" cy="762635"/>
            <a:chOff x="908050" y="3148331"/>
            <a:chExt cx="2847340" cy="762635"/>
          </a:xfrm>
        </p:grpSpPr>
        <p:sp>
          <p:nvSpPr>
            <p:cNvPr id="22" name="object 22"/>
            <p:cNvSpPr/>
            <p:nvPr/>
          </p:nvSpPr>
          <p:spPr>
            <a:xfrm>
              <a:off x="914400" y="3154681"/>
              <a:ext cx="2834640" cy="749935"/>
            </a:xfrm>
            <a:custGeom>
              <a:avLst/>
              <a:gdLst/>
              <a:ahLst/>
              <a:cxnLst/>
              <a:rect l="l" t="t" r="r" b="b"/>
              <a:pathLst>
                <a:path w="2834640" h="749935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2798064" y="0"/>
                  </a:lnTo>
                  <a:lnTo>
                    <a:pt x="2812303" y="2873"/>
                  </a:lnTo>
                  <a:lnTo>
                    <a:pt x="2823929" y="10710"/>
                  </a:lnTo>
                  <a:lnTo>
                    <a:pt x="2831766" y="22336"/>
                  </a:lnTo>
                  <a:lnTo>
                    <a:pt x="2834640" y="36575"/>
                  </a:lnTo>
                  <a:lnTo>
                    <a:pt x="2834640" y="713232"/>
                  </a:lnTo>
                  <a:lnTo>
                    <a:pt x="2831766" y="727465"/>
                  </a:lnTo>
                  <a:lnTo>
                    <a:pt x="2823929" y="739092"/>
                  </a:lnTo>
                  <a:lnTo>
                    <a:pt x="2812303" y="746932"/>
                  </a:lnTo>
                  <a:lnTo>
                    <a:pt x="2798064" y="749807"/>
                  </a:lnTo>
                  <a:lnTo>
                    <a:pt x="36576" y="749807"/>
                  </a:lnTo>
                  <a:lnTo>
                    <a:pt x="22336" y="746932"/>
                  </a:lnTo>
                  <a:lnTo>
                    <a:pt x="10710" y="739092"/>
                  </a:lnTo>
                  <a:lnTo>
                    <a:pt x="2873" y="727465"/>
                  </a:lnTo>
                  <a:lnTo>
                    <a:pt x="0" y="713232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914400" y="3154680"/>
              <a:ext cx="55244" cy="749935"/>
            </a:xfrm>
            <a:custGeom>
              <a:avLst/>
              <a:gdLst/>
              <a:ahLst/>
              <a:cxnLst/>
              <a:rect l="l" t="t" r="r" b="b"/>
              <a:pathLst>
                <a:path w="55244" h="749935">
                  <a:moveTo>
                    <a:pt x="54863" y="0"/>
                  </a:moveTo>
                  <a:lnTo>
                    <a:pt x="0" y="0"/>
                  </a:lnTo>
                  <a:lnTo>
                    <a:pt x="0" y="749807"/>
                  </a:lnTo>
                  <a:lnTo>
                    <a:pt x="54863" y="749807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969263" y="3308095"/>
            <a:ext cx="2772410" cy="6343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ts val="1555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Staff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growth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ts val="1555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Quality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explanations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review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28490" y="3148331"/>
            <a:ext cx="2847340" cy="762635"/>
            <a:chOff x="4428490" y="3148331"/>
            <a:chExt cx="2847340" cy="762635"/>
          </a:xfrm>
        </p:grpSpPr>
        <p:sp>
          <p:nvSpPr>
            <p:cNvPr id="26" name="object 26"/>
            <p:cNvSpPr/>
            <p:nvPr/>
          </p:nvSpPr>
          <p:spPr>
            <a:xfrm>
              <a:off x="4434840" y="3154681"/>
              <a:ext cx="2834640" cy="749935"/>
            </a:xfrm>
            <a:custGeom>
              <a:avLst/>
              <a:gdLst/>
              <a:ahLst/>
              <a:cxnLst/>
              <a:rect l="l" t="t" r="r" b="b"/>
              <a:pathLst>
                <a:path w="2834640" h="749935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2798064" y="0"/>
                  </a:lnTo>
                  <a:lnTo>
                    <a:pt x="2812303" y="2873"/>
                  </a:lnTo>
                  <a:lnTo>
                    <a:pt x="2823929" y="10710"/>
                  </a:lnTo>
                  <a:lnTo>
                    <a:pt x="2831766" y="22336"/>
                  </a:lnTo>
                  <a:lnTo>
                    <a:pt x="2834640" y="36575"/>
                  </a:lnTo>
                  <a:lnTo>
                    <a:pt x="2834640" y="713232"/>
                  </a:lnTo>
                  <a:lnTo>
                    <a:pt x="2831766" y="727465"/>
                  </a:lnTo>
                  <a:lnTo>
                    <a:pt x="2823929" y="739092"/>
                  </a:lnTo>
                  <a:lnTo>
                    <a:pt x="2812303" y="746932"/>
                  </a:lnTo>
                  <a:lnTo>
                    <a:pt x="2798064" y="749807"/>
                  </a:lnTo>
                  <a:lnTo>
                    <a:pt x="36576" y="749807"/>
                  </a:lnTo>
                  <a:lnTo>
                    <a:pt x="22336" y="746932"/>
                  </a:lnTo>
                  <a:lnTo>
                    <a:pt x="10710" y="739092"/>
                  </a:lnTo>
                  <a:lnTo>
                    <a:pt x="2873" y="727465"/>
                  </a:lnTo>
                  <a:lnTo>
                    <a:pt x="0" y="713232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434840" y="3154680"/>
              <a:ext cx="55244" cy="749935"/>
            </a:xfrm>
            <a:custGeom>
              <a:avLst/>
              <a:gdLst/>
              <a:ahLst/>
              <a:cxnLst/>
              <a:rect l="l" t="t" r="r" b="b"/>
              <a:pathLst>
                <a:path w="55245" h="749935">
                  <a:moveTo>
                    <a:pt x="54863" y="0"/>
                  </a:moveTo>
                  <a:lnTo>
                    <a:pt x="0" y="0"/>
                  </a:lnTo>
                  <a:lnTo>
                    <a:pt x="0" y="749807"/>
                  </a:lnTo>
                  <a:lnTo>
                    <a:pt x="54863" y="749807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4489703" y="3308095"/>
            <a:ext cx="2772410" cy="63436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46050" marR="1078865" indent="-635">
              <a:lnSpc>
                <a:spcPct val="92500"/>
              </a:lnSpc>
              <a:spcBef>
                <a:spcPts val="229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Risk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posture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Policy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exceptions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+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unsupported</a:t>
            </a:r>
            <a:r>
              <a:rPr dirty="0" sz="1400" spc="-9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claims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Pilot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success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question: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“Did</a:t>
            </a:r>
            <a:r>
              <a:rPr dirty="0" sz="1400" spc="-9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make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team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more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capable,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more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responsive,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more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trustworthy?”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4848" cy="1304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1196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TALENT</a:t>
            </a:r>
            <a:r>
              <a:rPr dirty="0" sz="1400" spc="-30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5A800"/>
                </a:solidFill>
                <a:latin typeface="Arial"/>
                <a:cs typeface="Arial"/>
              </a:rPr>
              <a:t>DEVELOPMENT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915416"/>
            <a:ext cx="692975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Preparing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staff: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make</a:t>
            </a:r>
            <a:r>
              <a:rPr dirty="0" sz="2200" spc="-13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AI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literacy</a:t>
            </a:r>
            <a:r>
              <a:rPr dirty="0" sz="2200" spc="-4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core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professional skill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092975" y="798068"/>
            <a:ext cx="7067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TALENT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074409" y="2051046"/>
            <a:ext cx="4893310" cy="1751964"/>
            <a:chOff x="6074409" y="2051046"/>
            <a:chExt cx="4893310" cy="1751964"/>
          </a:xfrm>
        </p:grpSpPr>
        <p:sp>
          <p:nvSpPr>
            <p:cNvPr id="9" name="object 9"/>
            <p:cNvSpPr/>
            <p:nvPr/>
          </p:nvSpPr>
          <p:spPr>
            <a:xfrm>
              <a:off x="6080759" y="2057396"/>
              <a:ext cx="4880610" cy="845819"/>
            </a:xfrm>
            <a:custGeom>
              <a:avLst/>
              <a:gdLst/>
              <a:ahLst/>
              <a:cxnLst/>
              <a:rect l="l" t="t" r="r" b="b"/>
              <a:pathLst>
                <a:path w="4880609" h="845819">
                  <a:moveTo>
                    <a:pt x="0" y="51257"/>
                  </a:moveTo>
                  <a:lnTo>
                    <a:pt x="4028" y="31305"/>
                  </a:lnTo>
                  <a:lnTo>
                    <a:pt x="15012" y="15012"/>
                  </a:lnTo>
                  <a:lnTo>
                    <a:pt x="31305" y="4028"/>
                  </a:lnTo>
                  <a:lnTo>
                    <a:pt x="51257" y="0"/>
                  </a:lnTo>
                  <a:lnTo>
                    <a:pt x="4829251" y="0"/>
                  </a:lnTo>
                  <a:lnTo>
                    <a:pt x="4849202" y="4028"/>
                  </a:lnTo>
                  <a:lnTo>
                    <a:pt x="4865495" y="15012"/>
                  </a:lnTo>
                  <a:lnTo>
                    <a:pt x="4876480" y="31305"/>
                  </a:lnTo>
                  <a:lnTo>
                    <a:pt x="4880508" y="51257"/>
                  </a:lnTo>
                  <a:lnTo>
                    <a:pt x="4880508" y="794372"/>
                  </a:lnTo>
                  <a:lnTo>
                    <a:pt x="4876480" y="814321"/>
                  </a:lnTo>
                  <a:lnTo>
                    <a:pt x="4865495" y="830610"/>
                  </a:lnTo>
                  <a:lnTo>
                    <a:pt x="4849202" y="841590"/>
                  </a:lnTo>
                  <a:lnTo>
                    <a:pt x="4829251" y="845616"/>
                  </a:lnTo>
                  <a:lnTo>
                    <a:pt x="51257" y="845616"/>
                  </a:lnTo>
                  <a:lnTo>
                    <a:pt x="31305" y="841590"/>
                  </a:lnTo>
                  <a:lnTo>
                    <a:pt x="15012" y="830610"/>
                  </a:lnTo>
                  <a:lnTo>
                    <a:pt x="4028" y="814321"/>
                  </a:lnTo>
                  <a:lnTo>
                    <a:pt x="0" y="794372"/>
                  </a:lnTo>
                  <a:lnTo>
                    <a:pt x="0" y="51257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6080759" y="2057399"/>
              <a:ext cx="57785" cy="845819"/>
            </a:xfrm>
            <a:custGeom>
              <a:avLst/>
              <a:gdLst/>
              <a:ahLst/>
              <a:cxnLst/>
              <a:rect l="l" t="t" r="r" b="b"/>
              <a:pathLst>
                <a:path w="57785" h="845819">
                  <a:moveTo>
                    <a:pt x="57416" y="0"/>
                  </a:moveTo>
                  <a:lnTo>
                    <a:pt x="0" y="0"/>
                  </a:lnTo>
                  <a:lnTo>
                    <a:pt x="0" y="845616"/>
                  </a:lnTo>
                  <a:lnTo>
                    <a:pt x="57416" y="845616"/>
                  </a:lnTo>
                  <a:lnTo>
                    <a:pt x="57416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080759" y="2950923"/>
              <a:ext cx="4880610" cy="845819"/>
            </a:xfrm>
            <a:custGeom>
              <a:avLst/>
              <a:gdLst/>
              <a:ahLst/>
              <a:cxnLst/>
              <a:rect l="l" t="t" r="r" b="b"/>
              <a:pathLst>
                <a:path w="4880609" h="845820">
                  <a:moveTo>
                    <a:pt x="0" y="51257"/>
                  </a:moveTo>
                  <a:lnTo>
                    <a:pt x="4028" y="31305"/>
                  </a:lnTo>
                  <a:lnTo>
                    <a:pt x="15012" y="15012"/>
                  </a:lnTo>
                  <a:lnTo>
                    <a:pt x="31305" y="4028"/>
                  </a:lnTo>
                  <a:lnTo>
                    <a:pt x="51257" y="0"/>
                  </a:lnTo>
                  <a:lnTo>
                    <a:pt x="4829251" y="0"/>
                  </a:lnTo>
                  <a:lnTo>
                    <a:pt x="4849202" y="4028"/>
                  </a:lnTo>
                  <a:lnTo>
                    <a:pt x="4865495" y="15012"/>
                  </a:lnTo>
                  <a:lnTo>
                    <a:pt x="4876480" y="31305"/>
                  </a:lnTo>
                  <a:lnTo>
                    <a:pt x="4880508" y="51257"/>
                  </a:lnTo>
                  <a:lnTo>
                    <a:pt x="4880508" y="794372"/>
                  </a:lnTo>
                  <a:lnTo>
                    <a:pt x="4876480" y="814321"/>
                  </a:lnTo>
                  <a:lnTo>
                    <a:pt x="4865495" y="830610"/>
                  </a:lnTo>
                  <a:lnTo>
                    <a:pt x="4849202" y="841590"/>
                  </a:lnTo>
                  <a:lnTo>
                    <a:pt x="4829251" y="845616"/>
                  </a:lnTo>
                  <a:lnTo>
                    <a:pt x="51257" y="845616"/>
                  </a:lnTo>
                  <a:lnTo>
                    <a:pt x="31305" y="841590"/>
                  </a:lnTo>
                  <a:lnTo>
                    <a:pt x="15012" y="830610"/>
                  </a:lnTo>
                  <a:lnTo>
                    <a:pt x="4028" y="814321"/>
                  </a:lnTo>
                  <a:lnTo>
                    <a:pt x="0" y="794372"/>
                  </a:lnTo>
                  <a:lnTo>
                    <a:pt x="0" y="51257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6080759" y="2950921"/>
              <a:ext cx="57785" cy="845819"/>
            </a:xfrm>
            <a:custGeom>
              <a:avLst/>
              <a:gdLst/>
              <a:ahLst/>
              <a:cxnLst/>
              <a:rect l="l" t="t" r="r" b="b"/>
              <a:pathLst>
                <a:path w="57785" h="845820">
                  <a:moveTo>
                    <a:pt x="57416" y="0"/>
                  </a:moveTo>
                  <a:lnTo>
                    <a:pt x="0" y="0"/>
                  </a:lnTo>
                  <a:lnTo>
                    <a:pt x="0" y="845616"/>
                  </a:lnTo>
                  <a:lnTo>
                    <a:pt x="57416" y="845616"/>
                  </a:lnTo>
                  <a:lnTo>
                    <a:pt x="57416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810439" y="1673025"/>
            <a:ext cx="10142855" cy="19177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literacy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prompt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tricks.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It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ability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</a:t>
            </a:r>
            <a:r>
              <a:rPr dirty="0" sz="1400" spc="-10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context,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with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evidence,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judgment,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accountability.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00"/>
              </a:spcBef>
            </a:pPr>
            <a:endParaRPr sz="1400">
              <a:latin typeface="Arial"/>
              <a:cs typeface="Arial"/>
            </a:endParaRPr>
          </a:p>
          <a:p>
            <a:pPr marL="5471160">
              <a:lnSpc>
                <a:spcPct val="100000"/>
              </a:lnSpc>
              <a:spcBef>
                <a:spcPts val="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r>
              <a:rPr dirty="0" sz="1400" spc="3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Validation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habits</a:t>
            </a:r>
            <a:endParaRPr sz="1400">
              <a:latin typeface="Arial"/>
              <a:cs typeface="Arial"/>
            </a:endParaRPr>
          </a:p>
          <a:p>
            <a:pPr marL="5471795">
              <a:lnSpc>
                <a:spcPct val="100000"/>
              </a:lnSpc>
              <a:spcBef>
                <a:spcPts val="31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Trace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sources,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test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math,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challenge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assumptions.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400">
              <a:latin typeface="Arial"/>
              <a:cs typeface="Arial"/>
            </a:endParaRPr>
          </a:p>
          <a:p>
            <a:pPr marL="5471160">
              <a:lnSpc>
                <a:spcPts val="1630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4</a:t>
            </a:r>
            <a:r>
              <a:rPr dirty="0" sz="1400" spc="3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Workflow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redesign</a:t>
            </a:r>
            <a:endParaRPr sz="1400">
              <a:latin typeface="Arial"/>
              <a:cs typeface="Arial"/>
            </a:endParaRPr>
          </a:p>
          <a:p>
            <a:pPr marL="5471795">
              <a:lnSpc>
                <a:spcPts val="163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Map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tasks,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controls,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handoffs,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decision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rights.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822959" y="2046714"/>
          <a:ext cx="4986020" cy="26435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52035"/>
              </a:tblGrid>
              <a:tr h="869315">
                <a:tc>
                  <a:txBody>
                    <a:bodyPr/>
                    <a:lstStyle/>
                    <a:p>
                      <a:pPr marL="172085">
                        <a:lnSpc>
                          <a:spcPts val="1639"/>
                        </a:lnSpc>
                        <a:spcBef>
                          <a:spcPts val="1180"/>
                        </a:spcBef>
                      </a:pP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dirty="0" sz="1400" spc="409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Context-</a:t>
                      </a: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rich</a:t>
                      </a:r>
                      <a:r>
                        <a:rPr dirty="0" sz="1400" spc="-4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prompting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72720" marR="836930">
                        <a:lnSpc>
                          <a:spcPts val="1680"/>
                        </a:lnSpc>
                        <a:spcBef>
                          <a:spcPts val="10"/>
                        </a:spcBef>
                      </a:pP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Specify</a:t>
                      </a:r>
                      <a:r>
                        <a:rPr dirty="0" sz="1400" spc="-5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role,</a:t>
                      </a:r>
                      <a:r>
                        <a:rPr dirty="0" sz="1400" spc="-4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purpose,</a:t>
                      </a:r>
                      <a:r>
                        <a:rPr dirty="0" sz="1400" spc="-7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audience,</a:t>
                      </a:r>
                      <a:r>
                        <a:rPr dirty="0" sz="1400" spc="-6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constraints,</a:t>
                      </a:r>
                      <a:r>
                        <a:rPr dirty="0" sz="1400" spc="-5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2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1400" spc="-1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sources.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149860">
                    <a:lnL w="76200">
                      <a:solidFill>
                        <a:srgbClr val="F5A800"/>
                      </a:solidFill>
                      <a:prstDash val="solid"/>
                    </a:lnL>
                    <a:lnR w="19050">
                      <a:solidFill>
                        <a:srgbClr val="EEEDEA"/>
                      </a:solidFill>
                      <a:prstDash val="solid"/>
                    </a:lnR>
                    <a:lnT w="28575">
                      <a:solidFill>
                        <a:srgbClr val="EEEDEA"/>
                      </a:solidFill>
                      <a:prstDash val="solid"/>
                    </a:lnT>
                    <a:lnB w="76200">
                      <a:solidFill>
                        <a:srgbClr val="EEEDEA"/>
                      </a:solidFill>
                      <a:prstDash val="solid"/>
                    </a:lnB>
                  </a:tcPr>
                </a:tc>
              </a:tr>
              <a:tr h="8693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sz="1400" spc="375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dirty="0" sz="1400" spc="-25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fluency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7272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Understand</a:t>
                      </a:r>
                      <a:r>
                        <a:rPr dirty="0" sz="1400" spc="-6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tables,</a:t>
                      </a:r>
                      <a:r>
                        <a:rPr dirty="0" sz="1400" spc="-4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joins,</a:t>
                      </a:r>
                      <a:r>
                        <a:rPr dirty="0" sz="1400" spc="-3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outliers,</a:t>
                      </a:r>
                      <a:r>
                        <a:rPr dirty="0" sz="1400" spc="-6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1400" spc="-3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data</a:t>
                      </a:r>
                      <a:r>
                        <a:rPr dirty="0" sz="1400" spc="-4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quality.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31750">
                    <a:lnL w="76200">
                      <a:solidFill>
                        <a:srgbClr val="05AB8B"/>
                      </a:solidFill>
                      <a:prstDash val="solid"/>
                    </a:lnL>
                    <a:lnR w="19050">
                      <a:solidFill>
                        <a:srgbClr val="EEEDEA"/>
                      </a:solidFill>
                      <a:prstDash val="solid"/>
                    </a:lnR>
                    <a:lnT w="76200">
                      <a:solidFill>
                        <a:srgbClr val="EEEDEA"/>
                      </a:solidFill>
                      <a:prstDash val="solid"/>
                    </a:lnT>
                    <a:lnB w="28575">
                      <a:solidFill>
                        <a:srgbClr val="EEEDEA"/>
                      </a:solidFill>
                      <a:prstDash val="solid"/>
                    </a:lnB>
                  </a:tcPr>
                </a:tc>
              </a:tr>
              <a:tr h="59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28575">
                      <a:solidFill>
                        <a:srgbClr val="EEEDEA"/>
                      </a:solidFill>
                      <a:prstDash val="solid"/>
                    </a:lnT>
                    <a:lnB w="28575">
                      <a:solidFill>
                        <a:srgbClr val="EEEDEA"/>
                      </a:solidFill>
                      <a:prstDash val="solid"/>
                    </a:lnB>
                  </a:tcPr>
                </a:tc>
              </a:tr>
              <a:tr h="8451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72085">
                        <a:lnSpc>
                          <a:spcPct val="100000"/>
                        </a:lnSpc>
                      </a:pP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dirty="0" sz="1400" spc="285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Advisory</a:t>
                      </a:r>
                      <a:r>
                        <a:rPr dirty="0" sz="1400" spc="-2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spc="-10" b="1">
                          <a:solidFill>
                            <a:srgbClr val="011E41"/>
                          </a:solidFill>
                          <a:latin typeface="Arial"/>
                          <a:cs typeface="Arial"/>
                        </a:rPr>
                        <a:t>storytelling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6764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1400" spc="-1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Translate</a:t>
                      </a:r>
                      <a:r>
                        <a:rPr dirty="0" sz="1400" spc="-4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analysis into</a:t>
                      </a:r>
                      <a:r>
                        <a:rPr dirty="0" sz="1400" spc="-1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recommendations</a:t>
                      </a:r>
                      <a:r>
                        <a:rPr dirty="0" sz="1400" spc="-25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dirty="0" sz="1400" spc="-10">
                          <a:solidFill>
                            <a:srgbClr val="111727"/>
                          </a:solidFill>
                          <a:latin typeface="Arial"/>
                          <a:cs typeface="Arial"/>
                        </a:rPr>
                        <a:t> tradeoffs.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B="0" marT="7620">
                    <a:lnL w="76200">
                      <a:solidFill>
                        <a:srgbClr val="601F80"/>
                      </a:solidFill>
                      <a:prstDash val="solid"/>
                    </a:lnL>
                    <a:lnR w="19050">
                      <a:solidFill>
                        <a:srgbClr val="EEEDEA"/>
                      </a:solidFill>
                      <a:prstDash val="solid"/>
                    </a:lnR>
                    <a:lnT w="28575">
                      <a:solidFill>
                        <a:srgbClr val="EEEDEA"/>
                      </a:solidFill>
                      <a:prstDash val="solid"/>
                    </a:lnT>
                    <a:lnB w="28575">
                      <a:solidFill>
                        <a:srgbClr val="EEEDEA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Train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in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flow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of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work.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Practice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on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real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scenarios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with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safe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data,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generic</a:t>
            </a:r>
            <a:r>
              <a:rPr dirty="0" sz="1400" spc="-8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examples.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4327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18751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TALENT</a:t>
            </a:r>
            <a:r>
              <a:rPr dirty="0" sz="1400" spc="-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MODEL</a:t>
            </a:r>
            <a:r>
              <a:rPr dirty="0" sz="1400" spc="-8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RISK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4954905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Do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not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hollow</a:t>
            </a:r>
            <a:r>
              <a:rPr dirty="0" sz="2200" spc="-1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out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the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apprenticeship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72578" y="798068"/>
            <a:ext cx="9486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LEARNING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2330" y="1913884"/>
            <a:ext cx="4081779" cy="1887220"/>
            <a:chOff x="862330" y="1913884"/>
            <a:chExt cx="4081779" cy="1887220"/>
          </a:xfrm>
        </p:grpSpPr>
        <p:sp>
          <p:nvSpPr>
            <p:cNvPr id="9" name="object 9"/>
            <p:cNvSpPr/>
            <p:nvPr/>
          </p:nvSpPr>
          <p:spPr>
            <a:xfrm>
              <a:off x="868680" y="1920234"/>
              <a:ext cx="4069079" cy="1874520"/>
            </a:xfrm>
            <a:custGeom>
              <a:avLst/>
              <a:gdLst/>
              <a:ahLst/>
              <a:cxnLst/>
              <a:rect l="l" t="t" r="r" b="b"/>
              <a:pathLst>
                <a:path w="4069079" h="187452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032504" y="0"/>
                  </a:lnTo>
                  <a:lnTo>
                    <a:pt x="4046743" y="2875"/>
                  </a:lnTo>
                  <a:lnTo>
                    <a:pt x="4058369" y="10715"/>
                  </a:lnTo>
                  <a:lnTo>
                    <a:pt x="4066206" y="22342"/>
                  </a:lnTo>
                  <a:lnTo>
                    <a:pt x="4069079" y="36575"/>
                  </a:lnTo>
                  <a:lnTo>
                    <a:pt x="4069079" y="1837956"/>
                  </a:lnTo>
                  <a:lnTo>
                    <a:pt x="4066206" y="1852188"/>
                  </a:lnTo>
                  <a:lnTo>
                    <a:pt x="4058369" y="1863810"/>
                  </a:lnTo>
                  <a:lnTo>
                    <a:pt x="4046743" y="1871646"/>
                  </a:lnTo>
                  <a:lnTo>
                    <a:pt x="4032504" y="1874520"/>
                  </a:lnTo>
                  <a:lnTo>
                    <a:pt x="36576" y="1874520"/>
                  </a:lnTo>
                  <a:lnTo>
                    <a:pt x="22336" y="1871646"/>
                  </a:lnTo>
                  <a:lnTo>
                    <a:pt x="10710" y="1863810"/>
                  </a:lnTo>
                  <a:lnTo>
                    <a:pt x="2873" y="1852188"/>
                  </a:lnTo>
                  <a:lnTo>
                    <a:pt x="0" y="1837956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68680" y="1920240"/>
              <a:ext cx="55244" cy="1874520"/>
            </a:xfrm>
            <a:custGeom>
              <a:avLst/>
              <a:gdLst/>
              <a:ahLst/>
              <a:cxnLst/>
              <a:rect l="l" t="t" r="r" b="b"/>
              <a:pathLst>
                <a:path w="55244" h="1874520">
                  <a:moveTo>
                    <a:pt x="54863" y="0"/>
                  </a:moveTo>
                  <a:lnTo>
                    <a:pt x="0" y="0"/>
                  </a:lnTo>
                  <a:lnTo>
                    <a:pt x="0" y="1874520"/>
                  </a:lnTo>
                  <a:lnTo>
                    <a:pt x="54863" y="18745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23544" y="2073656"/>
            <a:ext cx="4006850" cy="1303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Old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apprenticeship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400">
              <a:latin typeface="Arial"/>
              <a:cs typeface="Arial"/>
            </a:endParaRPr>
          </a:p>
          <a:p>
            <a:pPr marL="146050" marR="75438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Repetition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teaches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patterns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over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time.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Feedback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comes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through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notes.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context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often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comes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later.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388609" y="1913884"/>
            <a:ext cx="4081779" cy="1887220"/>
            <a:chOff x="5388609" y="1913884"/>
            <a:chExt cx="4081779" cy="1887220"/>
          </a:xfrm>
        </p:grpSpPr>
        <p:sp>
          <p:nvSpPr>
            <p:cNvPr id="13" name="object 13"/>
            <p:cNvSpPr/>
            <p:nvPr/>
          </p:nvSpPr>
          <p:spPr>
            <a:xfrm>
              <a:off x="5394959" y="1920234"/>
              <a:ext cx="4069079" cy="1874520"/>
            </a:xfrm>
            <a:custGeom>
              <a:avLst/>
              <a:gdLst/>
              <a:ahLst/>
              <a:cxnLst/>
              <a:rect l="l" t="t" r="r" b="b"/>
              <a:pathLst>
                <a:path w="4069079" h="187452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032504" y="0"/>
                  </a:lnTo>
                  <a:lnTo>
                    <a:pt x="4046743" y="2875"/>
                  </a:lnTo>
                  <a:lnTo>
                    <a:pt x="4058369" y="10715"/>
                  </a:lnTo>
                  <a:lnTo>
                    <a:pt x="4066206" y="22342"/>
                  </a:lnTo>
                  <a:lnTo>
                    <a:pt x="4069079" y="36575"/>
                  </a:lnTo>
                  <a:lnTo>
                    <a:pt x="4069079" y="1837956"/>
                  </a:lnTo>
                  <a:lnTo>
                    <a:pt x="4066206" y="1852188"/>
                  </a:lnTo>
                  <a:lnTo>
                    <a:pt x="4058369" y="1863810"/>
                  </a:lnTo>
                  <a:lnTo>
                    <a:pt x="4046743" y="1871646"/>
                  </a:lnTo>
                  <a:lnTo>
                    <a:pt x="4032504" y="1874520"/>
                  </a:lnTo>
                  <a:lnTo>
                    <a:pt x="36576" y="1874520"/>
                  </a:lnTo>
                  <a:lnTo>
                    <a:pt x="22336" y="1871646"/>
                  </a:lnTo>
                  <a:lnTo>
                    <a:pt x="10710" y="1863810"/>
                  </a:lnTo>
                  <a:lnTo>
                    <a:pt x="2873" y="1852188"/>
                  </a:lnTo>
                  <a:lnTo>
                    <a:pt x="0" y="1837956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5394959" y="1920240"/>
              <a:ext cx="55244" cy="1874520"/>
            </a:xfrm>
            <a:custGeom>
              <a:avLst/>
              <a:gdLst/>
              <a:ahLst/>
              <a:cxnLst/>
              <a:rect l="l" t="t" r="r" b="b"/>
              <a:pathLst>
                <a:path w="55245" h="1874520">
                  <a:moveTo>
                    <a:pt x="54863" y="0"/>
                  </a:moveTo>
                  <a:lnTo>
                    <a:pt x="0" y="0"/>
                  </a:lnTo>
                  <a:lnTo>
                    <a:pt x="0" y="1874520"/>
                  </a:lnTo>
                  <a:lnTo>
                    <a:pt x="54863" y="187452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5449823" y="2073656"/>
            <a:ext cx="4006850" cy="13036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Apprenticeship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2.0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400">
              <a:latin typeface="Arial"/>
              <a:cs typeface="Arial"/>
            </a:endParaRPr>
          </a:p>
          <a:p>
            <a:pPr marL="146050" marR="29019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Staff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explain</a:t>
            </a:r>
            <a:r>
              <a:rPr dirty="0" sz="1400" spc="-9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outputs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evidence.</a:t>
            </a:r>
            <a:r>
              <a:rPr dirty="0" sz="1400" spc="5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focuses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judgment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exceptions.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context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taught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earlier.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3423" y="4318732"/>
            <a:ext cx="4013200" cy="880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Require</a:t>
            </a:r>
            <a:r>
              <a:rPr dirty="0" sz="1400" spc="-2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“explain-the-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output”</a:t>
            </a:r>
            <a:r>
              <a:rPr dirty="0" sz="1400" spc="-5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r>
              <a:rPr dirty="0" sz="1400" spc="-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notes</a:t>
            </a:r>
            <a:endParaRPr sz="1400">
              <a:latin typeface="Arial"/>
              <a:cs typeface="Arial"/>
            </a:endParaRPr>
          </a:p>
          <a:p>
            <a:pPr marL="12700" marR="4953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Assign</a:t>
            </a:r>
            <a:r>
              <a:rPr dirty="0" sz="1400" spc="-3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staff</a:t>
            </a:r>
            <a:r>
              <a:rPr dirty="0" sz="1400" spc="-3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2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validate</a:t>
            </a:r>
            <a:r>
              <a:rPr dirty="0" sz="1400" spc="-9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AI against</a:t>
            </a:r>
            <a:r>
              <a:rPr dirty="0" sz="1400" spc="-4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source</a:t>
            </a:r>
            <a:r>
              <a:rPr dirty="0" sz="1400" spc="-3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evidence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Create</a:t>
            </a:r>
            <a:r>
              <a:rPr dirty="0" sz="1400" spc="-4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scenario</a:t>
            </a:r>
            <a:r>
              <a:rPr dirty="0" sz="1400" spc="-5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drills</a:t>
            </a:r>
            <a:r>
              <a:rPr dirty="0" sz="1400" spc="-2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for</a:t>
            </a:r>
            <a:r>
              <a:rPr dirty="0" sz="1400" spc="-3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skeptical</a:t>
            </a:r>
            <a:r>
              <a:rPr dirty="0" sz="1400" spc="-5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Pair</a:t>
            </a:r>
            <a:r>
              <a:rPr dirty="0" sz="1400" spc="-1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technical</a:t>
            </a:r>
            <a:r>
              <a:rPr dirty="0" sz="1400" spc="-5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specialists</a:t>
            </a:r>
            <a:r>
              <a:rPr dirty="0" sz="1400" spc="-40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with</a:t>
            </a:r>
            <a:r>
              <a:rPr dirty="0" sz="1400" spc="-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client-</a:t>
            </a:r>
            <a:r>
              <a:rPr dirty="0" sz="1400">
                <a:solidFill>
                  <a:srgbClr val="011E41"/>
                </a:solidFill>
                <a:latin typeface="Arial"/>
                <a:cs typeface="Arial"/>
              </a:rPr>
              <a:t>facing</a:t>
            </a:r>
            <a:r>
              <a:rPr dirty="0" sz="1400" spc="-55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011E41"/>
                </a:solidFill>
                <a:latin typeface="Arial"/>
                <a:cs typeface="Arial"/>
              </a:rPr>
              <a:t>mentors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5801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2066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PRACTICAL</a:t>
            </a:r>
            <a:r>
              <a:rPr dirty="0" sz="1400" spc="-50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NEXT</a:t>
            </a:r>
            <a:r>
              <a:rPr dirty="0" sz="1400" spc="-6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F5A800"/>
                </a:solidFill>
                <a:latin typeface="Arial"/>
                <a:cs typeface="Arial"/>
              </a:rPr>
              <a:t>STEPS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3557904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30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/</a:t>
            </a:r>
            <a:r>
              <a:rPr dirty="0" sz="2200" spc="-2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60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/</a:t>
            </a:r>
            <a:r>
              <a:rPr dirty="0" sz="2200" spc="-5">
                <a:solidFill>
                  <a:srgbClr val="011E41"/>
                </a:solidFill>
              </a:rPr>
              <a:t> </a:t>
            </a:r>
            <a:r>
              <a:rPr dirty="0" sz="2200" spc="-20">
                <a:solidFill>
                  <a:srgbClr val="011E41"/>
                </a:solidFill>
              </a:rPr>
              <a:t>90-</a:t>
            </a:r>
            <a:r>
              <a:rPr dirty="0" sz="2200">
                <a:solidFill>
                  <a:srgbClr val="011E41"/>
                </a:solidFill>
              </a:rPr>
              <a:t>day</a:t>
            </a:r>
            <a:r>
              <a:rPr dirty="0" sz="2200" spc="-1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action </a:t>
            </a:r>
            <a:r>
              <a:rPr dirty="0" sz="2200" spc="-20">
                <a:solidFill>
                  <a:srgbClr val="011E41"/>
                </a:solidFill>
              </a:rPr>
              <a:t>plan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95083" y="798068"/>
            <a:ext cx="49974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PLAN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2330" y="2005328"/>
            <a:ext cx="3213100" cy="1841500"/>
            <a:chOff x="862330" y="2005328"/>
            <a:chExt cx="3213100" cy="1841500"/>
          </a:xfrm>
        </p:grpSpPr>
        <p:sp>
          <p:nvSpPr>
            <p:cNvPr id="9" name="object 9"/>
            <p:cNvSpPr/>
            <p:nvPr/>
          </p:nvSpPr>
          <p:spPr>
            <a:xfrm>
              <a:off x="868680" y="2011678"/>
              <a:ext cx="3200400" cy="1828800"/>
            </a:xfrm>
            <a:custGeom>
              <a:avLst/>
              <a:gdLst/>
              <a:ahLst/>
              <a:cxnLst/>
              <a:rect l="l" t="t" r="r" b="b"/>
              <a:pathLst>
                <a:path w="3200400" h="18288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163824" y="0"/>
                  </a:lnTo>
                  <a:lnTo>
                    <a:pt x="3178063" y="2873"/>
                  </a:lnTo>
                  <a:lnTo>
                    <a:pt x="3189689" y="10710"/>
                  </a:lnTo>
                  <a:lnTo>
                    <a:pt x="3197526" y="22336"/>
                  </a:lnTo>
                  <a:lnTo>
                    <a:pt x="3200400" y="36575"/>
                  </a:lnTo>
                  <a:lnTo>
                    <a:pt x="3200400" y="1792224"/>
                  </a:lnTo>
                  <a:lnTo>
                    <a:pt x="3197526" y="1806463"/>
                  </a:lnTo>
                  <a:lnTo>
                    <a:pt x="3189689" y="1818089"/>
                  </a:lnTo>
                  <a:lnTo>
                    <a:pt x="3178063" y="1825926"/>
                  </a:lnTo>
                  <a:lnTo>
                    <a:pt x="3163824" y="1828800"/>
                  </a:lnTo>
                  <a:lnTo>
                    <a:pt x="36576" y="1828800"/>
                  </a:lnTo>
                  <a:lnTo>
                    <a:pt x="22336" y="1825926"/>
                  </a:lnTo>
                  <a:lnTo>
                    <a:pt x="10710" y="1818089"/>
                  </a:lnTo>
                  <a:lnTo>
                    <a:pt x="2873" y="1806463"/>
                  </a:lnTo>
                  <a:lnTo>
                    <a:pt x="0" y="17922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68680" y="2011680"/>
              <a:ext cx="55244" cy="1828800"/>
            </a:xfrm>
            <a:custGeom>
              <a:avLst/>
              <a:gdLst/>
              <a:ahLst/>
              <a:cxnLst/>
              <a:rect l="l" t="t" r="r" b="b"/>
              <a:pathLst>
                <a:path w="55244" h="1828800">
                  <a:moveTo>
                    <a:pt x="54863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54863" y="18288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23544" y="2165095"/>
            <a:ext cx="3138170" cy="12807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30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days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</a:pPr>
            <a:endParaRPr sz="1400">
              <a:latin typeface="Arial"/>
              <a:cs typeface="Arial"/>
            </a:endParaRPr>
          </a:p>
          <a:p>
            <a:pPr marL="146050" marR="20574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Inventory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high-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frequency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workflows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Confirm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approved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tools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policies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Pick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two</a:t>
            </a:r>
            <a:r>
              <a:rPr dirty="0" sz="1400" spc="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low-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risk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pilots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74209" y="2005328"/>
            <a:ext cx="3213100" cy="1841500"/>
            <a:chOff x="4474209" y="2005328"/>
            <a:chExt cx="3213100" cy="1841500"/>
          </a:xfrm>
        </p:grpSpPr>
        <p:sp>
          <p:nvSpPr>
            <p:cNvPr id="13" name="object 13"/>
            <p:cNvSpPr/>
            <p:nvPr/>
          </p:nvSpPr>
          <p:spPr>
            <a:xfrm>
              <a:off x="4480559" y="2011678"/>
              <a:ext cx="3200400" cy="1828800"/>
            </a:xfrm>
            <a:custGeom>
              <a:avLst/>
              <a:gdLst/>
              <a:ahLst/>
              <a:cxnLst/>
              <a:rect l="l" t="t" r="r" b="b"/>
              <a:pathLst>
                <a:path w="3200400" h="18288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163824" y="0"/>
                  </a:lnTo>
                  <a:lnTo>
                    <a:pt x="3178063" y="2873"/>
                  </a:lnTo>
                  <a:lnTo>
                    <a:pt x="3189689" y="10710"/>
                  </a:lnTo>
                  <a:lnTo>
                    <a:pt x="3197526" y="22336"/>
                  </a:lnTo>
                  <a:lnTo>
                    <a:pt x="3200400" y="36575"/>
                  </a:lnTo>
                  <a:lnTo>
                    <a:pt x="3200400" y="1792224"/>
                  </a:lnTo>
                  <a:lnTo>
                    <a:pt x="3197526" y="1806463"/>
                  </a:lnTo>
                  <a:lnTo>
                    <a:pt x="3189689" y="1818089"/>
                  </a:lnTo>
                  <a:lnTo>
                    <a:pt x="3178063" y="1825926"/>
                  </a:lnTo>
                  <a:lnTo>
                    <a:pt x="3163824" y="1828800"/>
                  </a:lnTo>
                  <a:lnTo>
                    <a:pt x="36576" y="1828800"/>
                  </a:lnTo>
                  <a:lnTo>
                    <a:pt x="22336" y="1825926"/>
                  </a:lnTo>
                  <a:lnTo>
                    <a:pt x="10710" y="1818089"/>
                  </a:lnTo>
                  <a:lnTo>
                    <a:pt x="2873" y="1806463"/>
                  </a:lnTo>
                  <a:lnTo>
                    <a:pt x="0" y="17922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80559" y="2011680"/>
              <a:ext cx="55244" cy="1828800"/>
            </a:xfrm>
            <a:custGeom>
              <a:avLst/>
              <a:gdLst/>
              <a:ahLst/>
              <a:cxnLst/>
              <a:rect l="l" t="t" r="r" b="b"/>
              <a:pathLst>
                <a:path w="55245" h="1828800">
                  <a:moveTo>
                    <a:pt x="54863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54863" y="18288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535423" y="2165095"/>
            <a:ext cx="3138170" cy="12807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60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days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</a:pPr>
            <a:endParaRPr sz="1400">
              <a:latin typeface="Arial"/>
              <a:cs typeface="Arial"/>
            </a:endParaRPr>
          </a:p>
          <a:p>
            <a:pPr marL="146050" marR="13144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Run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pilots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with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synthetic/safe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data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Measure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time,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quality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effort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Document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validation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routines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086090" y="2005328"/>
            <a:ext cx="3213100" cy="1841500"/>
            <a:chOff x="8086090" y="2005328"/>
            <a:chExt cx="3213100" cy="1841500"/>
          </a:xfrm>
        </p:grpSpPr>
        <p:sp>
          <p:nvSpPr>
            <p:cNvPr id="17" name="object 17"/>
            <p:cNvSpPr/>
            <p:nvPr/>
          </p:nvSpPr>
          <p:spPr>
            <a:xfrm>
              <a:off x="8092440" y="2011678"/>
              <a:ext cx="3200400" cy="1828800"/>
            </a:xfrm>
            <a:custGeom>
              <a:avLst/>
              <a:gdLst/>
              <a:ahLst/>
              <a:cxnLst/>
              <a:rect l="l" t="t" r="r" b="b"/>
              <a:pathLst>
                <a:path w="3200400" h="18288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163824" y="0"/>
                  </a:lnTo>
                  <a:lnTo>
                    <a:pt x="3178063" y="2873"/>
                  </a:lnTo>
                  <a:lnTo>
                    <a:pt x="3189689" y="10710"/>
                  </a:lnTo>
                  <a:lnTo>
                    <a:pt x="3197526" y="22336"/>
                  </a:lnTo>
                  <a:lnTo>
                    <a:pt x="3200400" y="36575"/>
                  </a:lnTo>
                  <a:lnTo>
                    <a:pt x="3200400" y="1792224"/>
                  </a:lnTo>
                  <a:lnTo>
                    <a:pt x="3197526" y="1806463"/>
                  </a:lnTo>
                  <a:lnTo>
                    <a:pt x="3189689" y="1818089"/>
                  </a:lnTo>
                  <a:lnTo>
                    <a:pt x="3178063" y="1825926"/>
                  </a:lnTo>
                  <a:lnTo>
                    <a:pt x="3163824" y="1828800"/>
                  </a:lnTo>
                  <a:lnTo>
                    <a:pt x="36576" y="1828800"/>
                  </a:lnTo>
                  <a:lnTo>
                    <a:pt x="22336" y="1825926"/>
                  </a:lnTo>
                  <a:lnTo>
                    <a:pt x="10710" y="1818089"/>
                  </a:lnTo>
                  <a:lnTo>
                    <a:pt x="2873" y="1806463"/>
                  </a:lnTo>
                  <a:lnTo>
                    <a:pt x="0" y="1792224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092440" y="2011680"/>
              <a:ext cx="55244" cy="1828800"/>
            </a:xfrm>
            <a:custGeom>
              <a:avLst/>
              <a:gdLst/>
              <a:ahLst/>
              <a:cxnLst/>
              <a:rect l="l" t="t" r="r" b="b"/>
              <a:pathLst>
                <a:path w="55245" h="1828800">
                  <a:moveTo>
                    <a:pt x="54864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54864" y="18288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147304" y="2165095"/>
            <a:ext cx="3138170" cy="12807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90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days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</a:pPr>
            <a:endParaRPr sz="1400">
              <a:latin typeface="Arial"/>
              <a:cs typeface="Arial"/>
            </a:endParaRPr>
          </a:p>
          <a:p>
            <a:pPr marL="146050" marR="57467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Scale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successful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workflow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Train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role-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specific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cohorts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Create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governance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cadence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Pilot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selection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rule: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high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frequency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clear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source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data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human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measurable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business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value.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4759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225806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LEADERSHIP</a:t>
            </a:r>
            <a:r>
              <a:rPr dirty="0" sz="1400" spc="-90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5A800"/>
                </a:solidFill>
                <a:latin typeface="Arial"/>
                <a:cs typeface="Arial"/>
              </a:rPr>
              <a:t>BEHAVIORS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2961005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Stop</a:t>
            </a:r>
            <a:r>
              <a:rPr dirty="0" sz="2200" spc="-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/</a:t>
            </a:r>
            <a:r>
              <a:rPr dirty="0" sz="2200" spc="-2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Start</a:t>
            </a:r>
            <a:r>
              <a:rPr dirty="0" sz="2200" spc="-1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/</a:t>
            </a:r>
            <a:r>
              <a:rPr dirty="0" sz="2200" spc="-2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Continue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862850" y="798068"/>
            <a:ext cx="11671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LEADERSHIP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62330" y="1913886"/>
            <a:ext cx="3350260" cy="2252980"/>
            <a:chOff x="862330" y="1913886"/>
            <a:chExt cx="3350260" cy="2252980"/>
          </a:xfrm>
        </p:grpSpPr>
        <p:sp>
          <p:nvSpPr>
            <p:cNvPr id="9" name="object 9"/>
            <p:cNvSpPr/>
            <p:nvPr/>
          </p:nvSpPr>
          <p:spPr>
            <a:xfrm>
              <a:off x="868680" y="1920236"/>
              <a:ext cx="3337560" cy="2240280"/>
            </a:xfrm>
            <a:custGeom>
              <a:avLst/>
              <a:gdLst/>
              <a:ahLst/>
              <a:cxnLst/>
              <a:rect l="l" t="t" r="r" b="b"/>
              <a:pathLst>
                <a:path w="3337560" h="2240279">
                  <a:moveTo>
                    <a:pt x="0" y="36588"/>
                  </a:moveTo>
                  <a:lnTo>
                    <a:pt x="2875" y="22347"/>
                  </a:lnTo>
                  <a:lnTo>
                    <a:pt x="10717" y="10717"/>
                  </a:lnTo>
                  <a:lnTo>
                    <a:pt x="22347" y="2875"/>
                  </a:lnTo>
                  <a:lnTo>
                    <a:pt x="36588" y="0"/>
                  </a:lnTo>
                  <a:lnTo>
                    <a:pt x="3300971" y="0"/>
                  </a:lnTo>
                  <a:lnTo>
                    <a:pt x="3315212" y="2875"/>
                  </a:lnTo>
                  <a:lnTo>
                    <a:pt x="3326842" y="10717"/>
                  </a:lnTo>
                  <a:lnTo>
                    <a:pt x="3334684" y="22347"/>
                  </a:lnTo>
                  <a:lnTo>
                    <a:pt x="3337560" y="36588"/>
                  </a:lnTo>
                  <a:lnTo>
                    <a:pt x="3337560" y="2203704"/>
                  </a:lnTo>
                  <a:lnTo>
                    <a:pt x="3334684" y="2217943"/>
                  </a:lnTo>
                  <a:lnTo>
                    <a:pt x="3326842" y="2229569"/>
                  </a:lnTo>
                  <a:lnTo>
                    <a:pt x="3315212" y="2237406"/>
                  </a:lnTo>
                  <a:lnTo>
                    <a:pt x="3300971" y="2240279"/>
                  </a:lnTo>
                  <a:lnTo>
                    <a:pt x="36588" y="2240279"/>
                  </a:lnTo>
                  <a:lnTo>
                    <a:pt x="22347" y="2237406"/>
                  </a:lnTo>
                  <a:lnTo>
                    <a:pt x="10717" y="2229569"/>
                  </a:lnTo>
                  <a:lnTo>
                    <a:pt x="2875" y="2217943"/>
                  </a:lnTo>
                  <a:lnTo>
                    <a:pt x="0" y="2203704"/>
                  </a:lnTo>
                  <a:lnTo>
                    <a:pt x="0" y="36588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68680" y="1920240"/>
              <a:ext cx="55244" cy="2240280"/>
            </a:xfrm>
            <a:custGeom>
              <a:avLst/>
              <a:gdLst/>
              <a:ahLst/>
              <a:cxnLst/>
              <a:rect l="l" t="t" r="r" b="b"/>
              <a:pathLst>
                <a:path w="55244" h="2240279">
                  <a:moveTo>
                    <a:pt x="54863" y="0"/>
                  </a:moveTo>
                  <a:lnTo>
                    <a:pt x="0" y="0"/>
                  </a:lnTo>
                  <a:lnTo>
                    <a:pt x="0" y="2240280"/>
                  </a:lnTo>
                  <a:lnTo>
                    <a:pt x="54863" y="224028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23544" y="2073656"/>
            <a:ext cx="3275329" cy="18065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Stop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400">
              <a:latin typeface="Arial"/>
              <a:cs typeface="Arial"/>
            </a:endParaRPr>
          </a:p>
          <a:p>
            <a:pPr marL="146050" marR="416559">
              <a:lnSpc>
                <a:spcPct val="100000"/>
              </a:lnSpc>
              <a:spcBef>
                <a:spcPts val="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Treating</a:t>
            </a:r>
            <a:r>
              <a:rPr dirty="0" sz="1400" spc="-114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efficiency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project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only</a:t>
            </a:r>
            <a:endParaRPr sz="1400">
              <a:latin typeface="Arial"/>
              <a:cs typeface="Arial"/>
            </a:endParaRPr>
          </a:p>
          <a:p>
            <a:pPr marL="146050" marR="23876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Assuming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junior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learning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will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happen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by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osmosis</a:t>
            </a:r>
            <a:endParaRPr sz="1400">
              <a:latin typeface="Arial"/>
              <a:cs typeface="Arial"/>
            </a:endParaRPr>
          </a:p>
          <a:p>
            <a:pPr marL="146050" marR="66548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Letting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unapproved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tools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fill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the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vacuum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28490" y="1913886"/>
            <a:ext cx="3350260" cy="2252980"/>
            <a:chOff x="4428490" y="1913886"/>
            <a:chExt cx="3350260" cy="2252980"/>
          </a:xfrm>
        </p:grpSpPr>
        <p:sp>
          <p:nvSpPr>
            <p:cNvPr id="13" name="object 13"/>
            <p:cNvSpPr/>
            <p:nvPr/>
          </p:nvSpPr>
          <p:spPr>
            <a:xfrm>
              <a:off x="4434840" y="1920236"/>
              <a:ext cx="3337560" cy="2240280"/>
            </a:xfrm>
            <a:custGeom>
              <a:avLst/>
              <a:gdLst/>
              <a:ahLst/>
              <a:cxnLst/>
              <a:rect l="l" t="t" r="r" b="b"/>
              <a:pathLst>
                <a:path w="3337559" h="2240279">
                  <a:moveTo>
                    <a:pt x="0" y="36588"/>
                  </a:moveTo>
                  <a:lnTo>
                    <a:pt x="2875" y="22347"/>
                  </a:lnTo>
                  <a:lnTo>
                    <a:pt x="10717" y="10717"/>
                  </a:lnTo>
                  <a:lnTo>
                    <a:pt x="22347" y="2875"/>
                  </a:lnTo>
                  <a:lnTo>
                    <a:pt x="36588" y="0"/>
                  </a:lnTo>
                  <a:lnTo>
                    <a:pt x="3300971" y="0"/>
                  </a:lnTo>
                  <a:lnTo>
                    <a:pt x="3315212" y="2875"/>
                  </a:lnTo>
                  <a:lnTo>
                    <a:pt x="3326842" y="10717"/>
                  </a:lnTo>
                  <a:lnTo>
                    <a:pt x="3334684" y="22347"/>
                  </a:lnTo>
                  <a:lnTo>
                    <a:pt x="3337560" y="36588"/>
                  </a:lnTo>
                  <a:lnTo>
                    <a:pt x="3337560" y="2203704"/>
                  </a:lnTo>
                  <a:lnTo>
                    <a:pt x="3334684" y="2217943"/>
                  </a:lnTo>
                  <a:lnTo>
                    <a:pt x="3326842" y="2229569"/>
                  </a:lnTo>
                  <a:lnTo>
                    <a:pt x="3315212" y="2237406"/>
                  </a:lnTo>
                  <a:lnTo>
                    <a:pt x="3300971" y="2240279"/>
                  </a:lnTo>
                  <a:lnTo>
                    <a:pt x="36588" y="2240279"/>
                  </a:lnTo>
                  <a:lnTo>
                    <a:pt x="22347" y="2237406"/>
                  </a:lnTo>
                  <a:lnTo>
                    <a:pt x="10717" y="2229569"/>
                  </a:lnTo>
                  <a:lnTo>
                    <a:pt x="2875" y="2217943"/>
                  </a:lnTo>
                  <a:lnTo>
                    <a:pt x="0" y="2203704"/>
                  </a:lnTo>
                  <a:lnTo>
                    <a:pt x="0" y="36588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434840" y="1920240"/>
              <a:ext cx="55244" cy="2240280"/>
            </a:xfrm>
            <a:custGeom>
              <a:avLst/>
              <a:gdLst/>
              <a:ahLst/>
              <a:cxnLst/>
              <a:rect l="l" t="t" r="r" b="b"/>
              <a:pathLst>
                <a:path w="55245" h="2240279">
                  <a:moveTo>
                    <a:pt x="54863" y="0"/>
                  </a:moveTo>
                  <a:lnTo>
                    <a:pt x="0" y="0"/>
                  </a:lnTo>
                  <a:lnTo>
                    <a:pt x="0" y="2240280"/>
                  </a:lnTo>
                  <a:lnTo>
                    <a:pt x="54863" y="224028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489703" y="2073656"/>
            <a:ext cx="3275329" cy="15932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Start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Redesigning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workflows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around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human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8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roles</a:t>
            </a:r>
            <a:endParaRPr sz="1400">
              <a:latin typeface="Arial"/>
              <a:cs typeface="Arial"/>
            </a:endParaRPr>
          </a:p>
          <a:p>
            <a:pPr marL="146050" marR="122555">
              <a:lnSpc>
                <a:spcPct val="100000"/>
              </a:lnSpc>
            </a:pP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Teaching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validation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</a:t>
            </a:r>
            <a:r>
              <a:rPr dirty="0" sz="1400" spc="-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core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habit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Making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multidisciplinary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teams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normal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994650" y="1913886"/>
            <a:ext cx="3350260" cy="2252980"/>
            <a:chOff x="7994650" y="1913886"/>
            <a:chExt cx="3350260" cy="2252980"/>
          </a:xfrm>
        </p:grpSpPr>
        <p:sp>
          <p:nvSpPr>
            <p:cNvPr id="17" name="object 17"/>
            <p:cNvSpPr/>
            <p:nvPr/>
          </p:nvSpPr>
          <p:spPr>
            <a:xfrm>
              <a:off x="8001000" y="1920236"/>
              <a:ext cx="3337560" cy="2240280"/>
            </a:xfrm>
            <a:custGeom>
              <a:avLst/>
              <a:gdLst/>
              <a:ahLst/>
              <a:cxnLst/>
              <a:rect l="l" t="t" r="r" b="b"/>
              <a:pathLst>
                <a:path w="3337559" h="2240279">
                  <a:moveTo>
                    <a:pt x="0" y="36588"/>
                  </a:moveTo>
                  <a:lnTo>
                    <a:pt x="2875" y="22347"/>
                  </a:lnTo>
                  <a:lnTo>
                    <a:pt x="10717" y="10717"/>
                  </a:lnTo>
                  <a:lnTo>
                    <a:pt x="22347" y="2875"/>
                  </a:lnTo>
                  <a:lnTo>
                    <a:pt x="36588" y="0"/>
                  </a:lnTo>
                  <a:lnTo>
                    <a:pt x="3300971" y="0"/>
                  </a:lnTo>
                  <a:lnTo>
                    <a:pt x="3315212" y="2875"/>
                  </a:lnTo>
                  <a:lnTo>
                    <a:pt x="3326842" y="10717"/>
                  </a:lnTo>
                  <a:lnTo>
                    <a:pt x="3334684" y="22347"/>
                  </a:lnTo>
                  <a:lnTo>
                    <a:pt x="3337560" y="36588"/>
                  </a:lnTo>
                  <a:lnTo>
                    <a:pt x="3337560" y="2203704"/>
                  </a:lnTo>
                  <a:lnTo>
                    <a:pt x="3334684" y="2217943"/>
                  </a:lnTo>
                  <a:lnTo>
                    <a:pt x="3326842" y="2229569"/>
                  </a:lnTo>
                  <a:lnTo>
                    <a:pt x="3315212" y="2237406"/>
                  </a:lnTo>
                  <a:lnTo>
                    <a:pt x="3300971" y="2240279"/>
                  </a:lnTo>
                  <a:lnTo>
                    <a:pt x="36588" y="2240279"/>
                  </a:lnTo>
                  <a:lnTo>
                    <a:pt x="22347" y="2237406"/>
                  </a:lnTo>
                  <a:lnTo>
                    <a:pt x="10717" y="2229569"/>
                  </a:lnTo>
                  <a:lnTo>
                    <a:pt x="2875" y="2217943"/>
                  </a:lnTo>
                  <a:lnTo>
                    <a:pt x="0" y="2203704"/>
                  </a:lnTo>
                  <a:lnTo>
                    <a:pt x="0" y="36588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001000" y="1920240"/>
              <a:ext cx="55244" cy="2240280"/>
            </a:xfrm>
            <a:custGeom>
              <a:avLst/>
              <a:gdLst/>
              <a:ahLst/>
              <a:cxnLst/>
              <a:rect l="l" t="t" r="r" b="b"/>
              <a:pathLst>
                <a:path w="55245" h="2240279">
                  <a:moveTo>
                    <a:pt x="54864" y="0"/>
                  </a:moveTo>
                  <a:lnTo>
                    <a:pt x="0" y="0"/>
                  </a:lnTo>
                  <a:lnTo>
                    <a:pt x="0" y="2240280"/>
                  </a:lnTo>
                  <a:lnTo>
                    <a:pt x="54864" y="224028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055864" y="2073656"/>
            <a:ext cx="3275329" cy="15932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Continue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1400">
              <a:latin typeface="Arial"/>
              <a:cs typeface="Arial"/>
            </a:endParaRPr>
          </a:p>
          <a:p>
            <a:pPr marL="146050" marR="103568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Professional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skepticism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relationship-building</a:t>
            </a:r>
            <a:endParaRPr sz="1400">
              <a:latin typeface="Arial"/>
              <a:cs typeface="Arial"/>
            </a:endParaRPr>
          </a:p>
          <a:p>
            <a:pPr marL="146050" marR="432434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Ethics,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independence,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quality,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trust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future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workforce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leadership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choice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before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technology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outcome.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315" y="6511912"/>
            <a:ext cx="184848" cy="12815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10259" y="688339"/>
            <a:ext cx="6432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5A800"/>
                </a:solidFill>
                <a:latin typeface="Arial"/>
                <a:cs typeface="Arial"/>
              </a:rPr>
              <a:t>RECAP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810259" y="1083055"/>
            <a:ext cx="2061210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solidFill>
                  <a:srgbClr val="011E41"/>
                </a:solidFill>
              </a:rPr>
              <a:t>Five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takeaways</a:t>
            </a:r>
            <a:endParaRPr sz="2200"/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24978" y="798068"/>
            <a:ext cx="6432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RECAP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53769" y="1868173"/>
            <a:ext cx="9979660" cy="525145"/>
            <a:chOff x="953769" y="1868173"/>
            <a:chExt cx="9979660" cy="525145"/>
          </a:xfrm>
        </p:grpSpPr>
        <p:sp>
          <p:nvSpPr>
            <p:cNvPr id="9" name="object 9"/>
            <p:cNvSpPr/>
            <p:nvPr/>
          </p:nvSpPr>
          <p:spPr>
            <a:xfrm>
              <a:off x="960119" y="1874523"/>
              <a:ext cx="9966960" cy="512445"/>
            </a:xfrm>
            <a:custGeom>
              <a:avLst/>
              <a:gdLst/>
              <a:ahLst/>
              <a:cxnLst/>
              <a:rect l="l" t="t" r="r" b="b"/>
              <a:pathLst>
                <a:path w="9966960" h="51244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9930384" y="0"/>
                  </a:lnTo>
                  <a:lnTo>
                    <a:pt x="9944617" y="2873"/>
                  </a:lnTo>
                  <a:lnTo>
                    <a:pt x="9956244" y="10710"/>
                  </a:lnTo>
                  <a:lnTo>
                    <a:pt x="9964084" y="22336"/>
                  </a:lnTo>
                  <a:lnTo>
                    <a:pt x="9966960" y="36575"/>
                  </a:lnTo>
                  <a:lnTo>
                    <a:pt x="9966960" y="475475"/>
                  </a:lnTo>
                  <a:lnTo>
                    <a:pt x="9964084" y="489716"/>
                  </a:lnTo>
                  <a:lnTo>
                    <a:pt x="9956244" y="501346"/>
                  </a:lnTo>
                  <a:lnTo>
                    <a:pt x="9944617" y="509188"/>
                  </a:lnTo>
                  <a:lnTo>
                    <a:pt x="9930384" y="512063"/>
                  </a:lnTo>
                  <a:lnTo>
                    <a:pt x="36576" y="512063"/>
                  </a:lnTo>
                  <a:lnTo>
                    <a:pt x="22342" y="509188"/>
                  </a:lnTo>
                  <a:lnTo>
                    <a:pt x="10715" y="501346"/>
                  </a:lnTo>
                  <a:lnTo>
                    <a:pt x="2875" y="489716"/>
                  </a:lnTo>
                  <a:lnTo>
                    <a:pt x="0" y="475475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60119" y="1874519"/>
              <a:ext cx="55244" cy="512445"/>
            </a:xfrm>
            <a:custGeom>
              <a:avLst/>
              <a:gdLst/>
              <a:ahLst/>
              <a:cxnLst/>
              <a:rect l="l" t="t" r="r" b="b"/>
              <a:pathLst>
                <a:path w="55244" h="512444">
                  <a:moveTo>
                    <a:pt x="54863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54863" y="51206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953769" y="2553973"/>
            <a:ext cx="9979660" cy="525145"/>
            <a:chOff x="953769" y="2553973"/>
            <a:chExt cx="9979660" cy="525145"/>
          </a:xfrm>
        </p:grpSpPr>
        <p:sp>
          <p:nvSpPr>
            <p:cNvPr id="12" name="object 12"/>
            <p:cNvSpPr/>
            <p:nvPr/>
          </p:nvSpPr>
          <p:spPr>
            <a:xfrm>
              <a:off x="960119" y="2560323"/>
              <a:ext cx="9966960" cy="512445"/>
            </a:xfrm>
            <a:custGeom>
              <a:avLst/>
              <a:gdLst/>
              <a:ahLst/>
              <a:cxnLst/>
              <a:rect l="l" t="t" r="r" b="b"/>
              <a:pathLst>
                <a:path w="9966960" h="512444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9930384" y="0"/>
                  </a:lnTo>
                  <a:lnTo>
                    <a:pt x="9944617" y="2873"/>
                  </a:lnTo>
                  <a:lnTo>
                    <a:pt x="9956244" y="10710"/>
                  </a:lnTo>
                  <a:lnTo>
                    <a:pt x="9964084" y="22336"/>
                  </a:lnTo>
                  <a:lnTo>
                    <a:pt x="9966960" y="36575"/>
                  </a:lnTo>
                  <a:lnTo>
                    <a:pt x="9966960" y="475475"/>
                  </a:lnTo>
                  <a:lnTo>
                    <a:pt x="9964084" y="489716"/>
                  </a:lnTo>
                  <a:lnTo>
                    <a:pt x="9956244" y="501346"/>
                  </a:lnTo>
                  <a:lnTo>
                    <a:pt x="9944617" y="509188"/>
                  </a:lnTo>
                  <a:lnTo>
                    <a:pt x="9930384" y="512063"/>
                  </a:lnTo>
                  <a:lnTo>
                    <a:pt x="36576" y="512063"/>
                  </a:lnTo>
                  <a:lnTo>
                    <a:pt x="22342" y="509188"/>
                  </a:lnTo>
                  <a:lnTo>
                    <a:pt x="10715" y="501346"/>
                  </a:lnTo>
                  <a:lnTo>
                    <a:pt x="2875" y="489716"/>
                  </a:lnTo>
                  <a:lnTo>
                    <a:pt x="0" y="475475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960119" y="2560319"/>
              <a:ext cx="55244" cy="512445"/>
            </a:xfrm>
            <a:custGeom>
              <a:avLst/>
              <a:gdLst/>
              <a:ahLst/>
              <a:cxnLst/>
              <a:rect l="l" t="t" r="r" b="b"/>
              <a:pathLst>
                <a:path w="55244" h="512444">
                  <a:moveTo>
                    <a:pt x="54863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54863" y="51206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953769" y="3239773"/>
            <a:ext cx="9979660" cy="525145"/>
            <a:chOff x="953769" y="3239773"/>
            <a:chExt cx="9979660" cy="525145"/>
          </a:xfrm>
        </p:grpSpPr>
        <p:sp>
          <p:nvSpPr>
            <p:cNvPr id="15" name="object 15"/>
            <p:cNvSpPr/>
            <p:nvPr/>
          </p:nvSpPr>
          <p:spPr>
            <a:xfrm>
              <a:off x="960119" y="3246123"/>
              <a:ext cx="9966960" cy="512445"/>
            </a:xfrm>
            <a:custGeom>
              <a:avLst/>
              <a:gdLst/>
              <a:ahLst/>
              <a:cxnLst/>
              <a:rect l="l" t="t" r="r" b="b"/>
              <a:pathLst>
                <a:path w="9966960" h="512445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9930384" y="0"/>
                  </a:lnTo>
                  <a:lnTo>
                    <a:pt x="9944617" y="2873"/>
                  </a:lnTo>
                  <a:lnTo>
                    <a:pt x="9956244" y="10710"/>
                  </a:lnTo>
                  <a:lnTo>
                    <a:pt x="9964084" y="22336"/>
                  </a:lnTo>
                  <a:lnTo>
                    <a:pt x="9966960" y="36575"/>
                  </a:lnTo>
                  <a:lnTo>
                    <a:pt x="9966960" y="475475"/>
                  </a:lnTo>
                  <a:lnTo>
                    <a:pt x="9964084" y="489716"/>
                  </a:lnTo>
                  <a:lnTo>
                    <a:pt x="9956244" y="501346"/>
                  </a:lnTo>
                  <a:lnTo>
                    <a:pt x="9944617" y="509188"/>
                  </a:lnTo>
                  <a:lnTo>
                    <a:pt x="9930384" y="512063"/>
                  </a:lnTo>
                  <a:lnTo>
                    <a:pt x="36576" y="512063"/>
                  </a:lnTo>
                  <a:lnTo>
                    <a:pt x="22342" y="509188"/>
                  </a:lnTo>
                  <a:lnTo>
                    <a:pt x="10715" y="501346"/>
                  </a:lnTo>
                  <a:lnTo>
                    <a:pt x="2875" y="489716"/>
                  </a:lnTo>
                  <a:lnTo>
                    <a:pt x="0" y="475475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960119" y="3246119"/>
              <a:ext cx="55244" cy="512445"/>
            </a:xfrm>
            <a:custGeom>
              <a:avLst/>
              <a:gdLst/>
              <a:ahLst/>
              <a:cxnLst/>
              <a:rect l="l" t="t" r="r" b="b"/>
              <a:pathLst>
                <a:path w="55244" h="512445">
                  <a:moveTo>
                    <a:pt x="54863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54863" y="51206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953769" y="3925575"/>
            <a:ext cx="9979660" cy="525145"/>
            <a:chOff x="953769" y="3925575"/>
            <a:chExt cx="9979660" cy="525145"/>
          </a:xfrm>
        </p:grpSpPr>
        <p:sp>
          <p:nvSpPr>
            <p:cNvPr id="18" name="object 18"/>
            <p:cNvSpPr/>
            <p:nvPr/>
          </p:nvSpPr>
          <p:spPr>
            <a:xfrm>
              <a:off x="960119" y="3931925"/>
              <a:ext cx="9966960" cy="512445"/>
            </a:xfrm>
            <a:custGeom>
              <a:avLst/>
              <a:gdLst/>
              <a:ahLst/>
              <a:cxnLst/>
              <a:rect l="l" t="t" r="r" b="b"/>
              <a:pathLst>
                <a:path w="9966960" h="512445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9930384" y="0"/>
                  </a:lnTo>
                  <a:lnTo>
                    <a:pt x="9944617" y="2873"/>
                  </a:lnTo>
                  <a:lnTo>
                    <a:pt x="9956244" y="10710"/>
                  </a:lnTo>
                  <a:lnTo>
                    <a:pt x="9964084" y="22336"/>
                  </a:lnTo>
                  <a:lnTo>
                    <a:pt x="9966960" y="36575"/>
                  </a:lnTo>
                  <a:lnTo>
                    <a:pt x="9966960" y="475475"/>
                  </a:lnTo>
                  <a:lnTo>
                    <a:pt x="9964084" y="489716"/>
                  </a:lnTo>
                  <a:lnTo>
                    <a:pt x="9956244" y="501346"/>
                  </a:lnTo>
                  <a:lnTo>
                    <a:pt x="9944617" y="509188"/>
                  </a:lnTo>
                  <a:lnTo>
                    <a:pt x="9930384" y="512063"/>
                  </a:lnTo>
                  <a:lnTo>
                    <a:pt x="36576" y="512063"/>
                  </a:lnTo>
                  <a:lnTo>
                    <a:pt x="22342" y="509188"/>
                  </a:lnTo>
                  <a:lnTo>
                    <a:pt x="10715" y="501346"/>
                  </a:lnTo>
                  <a:lnTo>
                    <a:pt x="2875" y="489716"/>
                  </a:lnTo>
                  <a:lnTo>
                    <a:pt x="0" y="475475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960119" y="3931920"/>
              <a:ext cx="55244" cy="512445"/>
            </a:xfrm>
            <a:custGeom>
              <a:avLst/>
              <a:gdLst/>
              <a:ahLst/>
              <a:cxnLst/>
              <a:rect l="l" t="t" r="r" b="b"/>
              <a:pathLst>
                <a:path w="55244" h="512445">
                  <a:moveTo>
                    <a:pt x="54863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54863" y="51206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/>
          <p:cNvGrpSpPr/>
          <p:nvPr/>
        </p:nvGrpSpPr>
        <p:grpSpPr>
          <a:xfrm>
            <a:off x="953769" y="4611375"/>
            <a:ext cx="9979660" cy="525145"/>
            <a:chOff x="953769" y="4611375"/>
            <a:chExt cx="9979660" cy="525145"/>
          </a:xfrm>
        </p:grpSpPr>
        <p:sp>
          <p:nvSpPr>
            <p:cNvPr id="21" name="object 21"/>
            <p:cNvSpPr/>
            <p:nvPr/>
          </p:nvSpPr>
          <p:spPr>
            <a:xfrm>
              <a:off x="960119" y="4617725"/>
              <a:ext cx="9966960" cy="512445"/>
            </a:xfrm>
            <a:custGeom>
              <a:avLst/>
              <a:gdLst/>
              <a:ahLst/>
              <a:cxnLst/>
              <a:rect l="l" t="t" r="r" b="b"/>
              <a:pathLst>
                <a:path w="9966960" h="512445">
                  <a:moveTo>
                    <a:pt x="0" y="36575"/>
                  </a:moveTo>
                  <a:lnTo>
                    <a:pt x="2875" y="22336"/>
                  </a:lnTo>
                  <a:lnTo>
                    <a:pt x="10715" y="10710"/>
                  </a:lnTo>
                  <a:lnTo>
                    <a:pt x="22342" y="2873"/>
                  </a:lnTo>
                  <a:lnTo>
                    <a:pt x="36576" y="0"/>
                  </a:lnTo>
                  <a:lnTo>
                    <a:pt x="9930384" y="0"/>
                  </a:lnTo>
                  <a:lnTo>
                    <a:pt x="9944617" y="2873"/>
                  </a:lnTo>
                  <a:lnTo>
                    <a:pt x="9956244" y="10710"/>
                  </a:lnTo>
                  <a:lnTo>
                    <a:pt x="9964084" y="22336"/>
                  </a:lnTo>
                  <a:lnTo>
                    <a:pt x="9966960" y="36575"/>
                  </a:lnTo>
                  <a:lnTo>
                    <a:pt x="9966960" y="475475"/>
                  </a:lnTo>
                  <a:lnTo>
                    <a:pt x="9964084" y="489716"/>
                  </a:lnTo>
                  <a:lnTo>
                    <a:pt x="9956244" y="501346"/>
                  </a:lnTo>
                  <a:lnTo>
                    <a:pt x="9944617" y="509188"/>
                  </a:lnTo>
                  <a:lnTo>
                    <a:pt x="9930384" y="512063"/>
                  </a:lnTo>
                  <a:lnTo>
                    <a:pt x="36576" y="512063"/>
                  </a:lnTo>
                  <a:lnTo>
                    <a:pt x="22342" y="509188"/>
                  </a:lnTo>
                  <a:lnTo>
                    <a:pt x="10715" y="501346"/>
                  </a:lnTo>
                  <a:lnTo>
                    <a:pt x="2875" y="489716"/>
                  </a:lnTo>
                  <a:lnTo>
                    <a:pt x="0" y="475475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960119" y="4617720"/>
              <a:ext cx="55244" cy="512445"/>
            </a:xfrm>
            <a:custGeom>
              <a:avLst/>
              <a:gdLst/>
              <a:ahLst/>
              <a:cxnLst/>
              <a:rect l="l" t="t" r="r" b="b"/>
              <a:pathLst>
                <a:path w="55244" h="512445">
                  <a:moveTo>
                    <a:pt x="54863" y="0"/>
                  </a:moveTo>
                  <a:lnTo>
                    <a:pt x="0" y="0"/>
                  </a:lnTo>
                  <a:lnTo>
                    <a:pt x="0" y="512063"/>
                  </a:lnTo>
                  <a:lnTo>
                    <a:pt x="54863" y="512063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1014983" y="1852703"/>
            <a:ext cx="9904730" cy="3263900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132080">
              <a:lnSpc>
                <a:spcPct val="100000"/>
              </a:lnSpc>
              <a:spcBef>
                <a:spcPts val="370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270"/>
              </a:spcBef>
            </a:pP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Talent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pressure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10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 are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operating-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model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issue.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400">
              <a:latin typeface="Arial"/>
              <a:cs typeface="Arial"/>
            </a:endParaRPr>
          </a:p>
          <a:p>
            <a:pPr marL="132080">
              <a:lnSpc>
                <a:spcPct val="100000"/>
              </a:lnSpc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8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Future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teams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multidisciplinary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design.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400">
              <a:latin typeface="Arial"/>
              <a:cs typeface="Arial"/>
            </a:endParaRPr>
          </a:p>
          <a:p>
            <a:pPr marL="132080">
              <a:lnSpc>
                <a:spcPct val="100000"/>
              </a:lnSpc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8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raises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value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human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judgment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accountability.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400">
              <a:latin typeface="Arial"/>
              <a:cs typeface="Arial"/>
            </a:endParaRPr>
          </a:p>
          <a:p>
            <a:pPr marL="132080">
              <a:lnSpc>
                <a:spcPct val="100000"/>
              </a:lnSpc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8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Copilot-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like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tools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most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useful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inside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reviewed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workflows.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400">
              <a:latin typeface="Arial"/>
              <a:cs typeface="Arial"/>
            </a:endParaRPr>
          </a:p>
          <a:p>
            <a:pPr marL="132080">
              <a:lnSpc>
                <a:spcPct val="100000"/>
              </a:lnSpc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5</a:t>
            </a:r>
            <a:endParaRPr sz="1400">
              <a:latin typeface="Arial"/>
              <a:cs typeface="Arial"/>
            </a:endParaRPr>
          </a:p>
          <a:p>
            <a:pPr marL="132715">
              <a:lnSpc>
                <a:spcPct val="100000"/>
              </a:lnSpc>
              <a:spcBef>
                <a:spcPts val="8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Development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must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shift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accidental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apprenticeship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intentional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learning.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workforce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of tomorrow</a:t>
            </a:r>
            <a:r>
              <a:rPr dirty="0" sz="1400" spc="-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less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professional.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more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 intentionally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designed.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1E4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266673" y="174944"/>
            <a:ext cx="641350" cy="187325"/>
            <a:chOff x="266673" y="174944"/>
            <a:chExt cx="641350" cy="1873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673" y="174944"/>
              <a:ext cx="201528" cy="1870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113" y="211519"/>
              <a:ext cx="401727" cy="118697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901953" y="1075689"/>
            <a:ext cx="4146550" cy="42227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>
                <a:solidFill>
                  <a:srgbClr val="FFFFFF"/>
                </a:solidFill>
              </a:rPr>
              <a:t>Questions</a:t>
            </a:r>
            <a:r>
              <a:rPr dirty="0" sz="2600" spc="-25">
                <a:solidFill>
                  <a:srgbClr val="FFFFFF"/>
                </a:solidFill>
              </a:rPr>
              <a:t> </a:t>
            </a:r>
            <a:r>
              <a:rPr dirty="0" sz="2600">
                <a:solidFill>
                  <a:srgbClr val="FFFFFF"/>
                </a:solidFill>
              </a:rPr>
              <a:t>and</a:t>
            </a:r>
            <a:r>
              <a:rPr dirty="0" sz="2600" spc="-5">
                <a:solidFill>
                  <a:srgbClr val="FFFFFF"/>
                </a:solidFill>
              </a:rPr>
              <a:t> </a:t>
            </a:r>
            <a:r>
              <a:rPr dirty="0" sz="2600" spc="-10">
                <a:solidFill>
                  <a:srgbClr val="FFFFFF"/>
                </a:solidFill>
              </a:rPr>
              <a:t>discussion</a:t>
            </a:r>
            <a:endParaRPr sz="2600"/>
          </a:p>
        </p:txBody>
      </p:sp>
      <p:sp>
        <p:nvSpPr>
          <p:cNvPr id="7" name="object 7"/>
          <p:cNvSpPr txBox="1"/>
          <p:nvPr/>
        </p:nvSpPr>
        <p:spPr>
          <a:xfrm>
            <a:off x="901953" y="1700530"/>
            <a:ext cx="6377305" cy="11569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5A800"/>
                </a:solidFill>
                <a:latin typeface="Arial"/>
                <a:cs typeface="Arial"/>
              </a:rPr>
              <a:t>THANK</a:t>
            </a:r>
            <a:r>
              <a:rPr dirty="0" sz="1400" spc="-65" b="1">
                <a:solidFill>
                  <a:srgbClr val="F5A800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F5A800"/>
                </a:solidFill>
                <a:latin typeface="Arial"/>
                <a:cs typeface="Arial"/>
              </a:rPr>
              <a:t>YOU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“What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dirty="0" sz="14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workflow</a:t>
            </a:r>
            <a:r>
              <a:rPr dirty="0" sz="1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1400" spc="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team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redesign</a:t>
            </a:r>
            <a:r>
              <a:rPr dirty="0" sz="1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before</a:t>
            </a:r>
            <a:r>
              <a:rPr dirty="0" sz="14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14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redesigns</a:t>
            </a:r>
            <a:r>
              <a:rPr dirty="0" sz="14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dirty="0" sz="14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you?”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4898" y="3468275"/>
            <a:ext cx="4601845" cy="8801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7365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repeatable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work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consuming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scarce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talent?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dirty="0" sz="1400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client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expectations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changing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fastest?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validation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habit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would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improve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quality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immediately?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multidisciplinary</a:t>
            </a:r>
            <a:r>
              <a:rPr dirty="0" sz="1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roles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embedded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earlier?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1953" y="5212127"/>
            <a:ext cx="803592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note: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adapt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prompts,</a:t>
            </a:r>
            <a:r>
              <a:rPr dirty="0" sz="1400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case</a:t>
            </a:r>
            <a:r>
              <a:rPr dirty="0" sz="1400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discussion,</a:t>
            </a:r>
            <a:r>
              <a:rPr dirty="0" sz="1400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examples</a:t>
            </a:r>
            <a:r>
              <a:rPr dirty="0" sz="1400" spc="-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firm’s</a:t>
            </a:r>
            <a:r>
              <a:rPr dirty="0" sz="1400" spc="-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dirty="0" sz="14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policies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Arial"/>
                <a:cs typeface="Arial"/>
              </a:rPr>
              <a:t>tools.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1315" y="6511912"/>
            <a:ext cx="185102" cy="130327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9646919" y="3886200"/>
            <a:ext cx="2514600" cy="2880360"/>
            <a:chOff x="9646919" y="3886200"/>
            <a:chExt cx="2514600" cy="2880360"/>
          </a:xfrm>
        </p:grpSpPr>
        <p:sp>
          <p:nvSpPr>
            <p:cNvPr id="12" name="object 12"/>
            <p:cNvSpPr/>
            <p:nvPr/>
          </p:nvSpPr>
          <p:spPr>
            <a:xfrm>
              <a:off x="9646919" y="3886200"/>
              <a:ext cx="2514600" cy="2880360"/>
            </a:xfrm>
            <a:custGeom>
              <a:avLst/>
              <a:gdLst/>
              <a:ahLst/>
              <a:cxnLst/>
              <a:rect l="l" t="t" r="r" b="b"/>
              <a:pathLst>
                <a:path w="2514600" h="2880359">
                  <a:moveTo>
                    <a:pt x="0" y="0"/>
                  </a:moveTo>
                  <a:lnTo>
                    <a:pt x="0" y="2880360"/>
                  </a:lnTo>
                  <a:lnTo>
                    <a:pt x="2514600" y="2880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93356" y="6501110"/>
              <a:ext cx="1494713" cy="1319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519" y="6511911"/>
            <a:ext cx="83578" cy="1304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SESSION</a:t>
            </a:r>
            <a:r>
              <a:rPr dirty="0" spc="-40"/>
              <a:t> </a:t>
            </a:r>
            <a:r>
              <a:rPr dirty="0" spc="-20"/>
              <a:t>FLOW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260540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20" b="1">
                <a:solidFill>
                  <a:srgbClr val="011E41"/>
                </a:solidFill>
                <a:latin typeface="Arial"/>
                <a:cs typeface="Arial"/>
              </a:rPr>
              <a:t>60-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minute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roadmap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78675" y="798068"/>
            <a:ext cx="93154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ROADMAP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7240" y="1965961"/>
            <a:ext cx="868680" cy="411480"/>
          </a:xfrm>
          <a:custGeom>
            <a:avLst/>
            <a:gdLst/>
            <a:ahLst/>
            <a:cxnLst/>
            <a:rect l="l" t="t" r="r" b="b"/>
            <a:pathLst>
              <a:path w="868680" h="411480">
                <a:moveTo>
                  <a:pt x="7955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38327"/>
                </a:lnTo>
                <a:lnTo>
                  <a:pt x="5748" y="366801"/>
                </a:lnTo>
                <a:lnTo>
                  <a:pt x="21426" y="390053"/>
                </a:lnTo>
                <a:lnTo>
                  <a:pt x="44678" y="405731"/>
                </a:lnTo>
                <a:lnTo>
                  <a:pt x="73152" y="411479"/>
                </a:lnTo>
                <a:lnTo>
                  <a:pt x="795528" y="411479"/>
                </a:lnTo>
                <a:lnTo>
                  <a:pt x="824001" y="405731"/>
                </a:lnTo>
                <a:lnTo>
                  <a:pt x="847253" y="390053"/>
                </a:lnTo>
                <a:lnTo>
                  <a:pt x="862931" y="366801"/>
                </a:lnTo>
                <a:lnTo>
                  <a:pt x="868680" y="338327"/>
                </a:lnTo>
                <a:lnTo>
                  <a:pt x="868680" y="73151"/>
                </a:lnTo>
                <a:lnTo>
                  <a:pt x="862931" y="44678"/>
                </a:lnTo>
                <a:lnTo>
                  <a:pt x="847253" y="21426"/>
                </a:lnTo>
                <a:lnTo>
                  <a:pt x="824001" y="5748"/>
                </a:lnTo>
                <a:lnTo>
                  <a:pt x="795528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28668" y="2050795"/>
            <a:ext cx="3638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0–</a:t>
            </a: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9422" y="2497529"/>
            <a:ext cx="101155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Context</a:t>
            </a: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 + </a:t>
            </a: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objectives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91639" y="1965961"/>
            <a:ext cx="1828800" cy="411480"/>
            <a:chOff x="1691639" y="1965961"/>
            <a:chExt cx="1828800" cy="411480"/>
          </a:xfrm>
        </p:grpSpPr>
        <p:sp>
          <p:nvSpPr>
            <p:cNvPr id="12" name="object 12"/>
            <p:cNvSpPr/>
            <p:nvPr/>
          </p:nvSpPr>
          <p:spPr>
            <a:xfrm>
              <a:off x="1691639" y="2176271"/>
              <a:ext cx="869315" cy="0"/>
            </a:xfrm>
            <a:custGeom>
              <a:avLst/>
              <a:gdLst/>
              <a:ahLst/>
              <a:cxnLst/>
              <a:rect l="l" t="t" r="r" b="b"/>
              <a:pathLst>
                <a:path w="869314" h="0">
                  <a:moveTo>
                    <a:pt x="0" y="0"/>
                  </a:moveTo>
                  <a:lnTo>
                    <a:pt x="86918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548129" y="213816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651759" y="1965961"/>
              <a:ext cx="868680" cy="411480"/>
            </a:xfrm>
            <a:custGeom>
              <a:avLst/>
              <a:gdLst/>
              <a:ahLst/>
              <a:cxnLst/>
              <a:rect l="l" t="t" r="r" b="b"/>
              <a:pathLst>
                <a:path w="868679" h="411480">
                  <a:moveTo>
                    <a:pt x="7955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38327"/>
                  </a:lnTo>
                  <a:lnTo>
                    <a:pt x="5748" y="366801"/>
                  </a:lnTo>
                  <a:lnTo>
                    <a:pt x="21426" y="390053"/>
                  </a:lnTo>
                  <a:lnTo>
                    <a:pt x="44678" y="405731"/>
                  </a:lnTo>
                  <a:lnTo>
                    <a:pt x="73152" y="411479"/>
                  </a:lnTo>
                  <a:lnTo>
                    <a:pt x="795528" y="411479"/>
                  </a:lnTo>
                  <a:lnTo>
                    <a:pt x="824001" y="405731"/>
                  </a:lnTo>
                  <a:lnTo>
                    <a:pt x="847253" y="390053"/>
                  </a:lnTo>
                  <a:lnTo>
                    <a:pt x="862931" y="366801"/>
                  </a:lnTo>
                  <a:lnTo>
                    <a:pt x="868680" y="338327"/>
                  </a:lnTo>
                  <a:lnTo>
                    <a:pt x="868680" y="73151"/>
                  </a:lnTo>
                  <a:lnTo>
                    <a:pt x="862931" y="44678"/>
                  </a:lnTo>
                  <a:lnTo>
                    <a:pt x="847253" y="21426"/>
                  </a:lnTo>
                  <a:lnTo>
                    <a:pt x="824001" y="5748"/>
                  </a:lnTo>
                  <a:lnTo>
                    <a:pt x="795528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2846832" y="2050795"/>
            <a:ext cx="47625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5–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96231" y="2497529"/>
            <a:ext cx="102552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Workforce shift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66159" y="1965961"/>
            <a:ext cx="1828800" cy="411480"/>
            <a:chOff x="3566159" y="1965961"/>
            <a:chExt cx="1828800" cy="411480"/>
          </a:xfrm>
        </p:grpSpPr>
        <p:sp>
          <p:nvSpPr>
            <p:cNvPr id="18" name="object 18"/>
            <p:cNvSpPr/>
            <p:nvPr/>
          </p:nvSpPr>
          <p:spPr>
            <a:xfrm>
              <a:off x="3566159" y="2176271"/>
              <a:ext cx="869315" cy="0"/>
            </a:xfrm>
            <a:custGeom>
              <a:avLst/>
              <a:gdLst/>
              <a:ahLst/>
              <a:cxnLst/>
              <a:rect l="l" t="t" r="r" b="b"/>
              <a:pathLst>
                <a:path w="869314" h="0">
                  <a:moveTo>
                    <a:pt x="0" y="0"/>
                  </a:moveTo>
                  <a:lnTo>
                    <a:pt x="86918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422649" y="213816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526279" y="1965961"/>
              <a:ext cx="868680" cy="411480"/>
            </a:xfrm>
            <a:custGeom>
              <a:avLst/>
              <a:gdLst/>
              <a:ahLst/>
              <a:cxnLst/>
              <a:rect l="l" t="t" r="r" b="b"/>
              <a:pathLst>
                <a:path w="868679" h="411480">
                  <a:moveTo>
                    <a:pt x="7955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38327"/>
                  </a:lnTo>
                  <a:lnTo>
                    <a:pt x="5748" y="366801"/>
                  </a:lnTo>
                  <a:lnTo>
                    <a:pt x="21426" y="390053"/>
                  </a:lnTo>
                  <a:lnTo>
                    <a:pt x="44678" y="405731"/>
                  </a:lnTo>
                  <a:lnTo>
                    <a:pt x="73152" y="411479"/>
                  </a:lnTo>
                  <a:lnTo>
                    <a:pt x="795528" y="411479"/>
                  </a:lnTo>
                  <a:lnTo>
                    <a:pt x="824001" y="405731"/>
                  </a:lnTo>
                  <a:lnTo>
                    <a:pt x="847253" y="390053"/>
                  </a:lnTo>
                  <a:lnTo>
                    <a:pt x="862931" y="366801"/>
                  </a:lnTo>
                  <a:lnTo>
                    <a:pt x="868680" y="338327"/>
                  </a:lnTo>
                  <a:lnTo>
                    <a:pt x="868680" y="73151"/>
                  </a:lnTo>
                  <a:lnTo>
                    <a:pt x="862931" y="44678"/>
                  </a:lnTo>
                  <a:lnTo>
                    <a:pt x="847253" y="21426"/>
                  </a:lnTo>
                  <a:lnTo>
                    <a:pt x="824001" y="5748"/>
                  </a:lnTo>
                  <a:lnTo>
                    <a:pt x="795528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4664932" y="2050795"/>
            <a:ext cx="5892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15–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30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445822" y="2497529"/>
            <a:ext cx="1275715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AI </a:t>
            </a: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disruption</a:t>
            </a:r>
            <a:endParaRPr sz="1600">
              <a:latin typeface="Arial"/>
              <a:cs typeface="Arial"/>
            </a:endParaRPr>
          </a:p>
          <a:p>
            <a:pPr algn="ctr" marL="182880" marR="173990">
              <a:lnSpc>
                <a:spcPct val="100000"/>
              </a:lnSpc>
            </a:pP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+</a:t>
            </a:r>
            <a:r>
              <a:rPr dirty="0" sz="1600" spc="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600" spc="-20" b="1">
                <a:solidFill>
                  <a:srgbClr val="011E41"/>
                </a:solidFill>
                <a:latin typeface="Arial"/>
                <a:cs typeface="Arial"/>
              </a:rPr>
              <a:t>human </a:t>
            </a: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judgment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440679" y="1965961"/>
            <a:ext cx="1828800" cy="411480"/>
            <a:chOff x="5440679" y="1965961"/>
            <a:chExt cx="1828800" cy="411480"/>
          </a:xfrm>
        </p:grpSpPr>
        <p:sp>
          <p:nvSpPr>
            <p:cNvPr id="24" name="object 24"/>
            <p:cNvSpPr/>
            <p:nvPr/>
          </p:nvSpPr>
          <p:spPr>
            <a:xfrm>
              <a:off x="5440679" y="2176271"/>
              <a:ext cx="869315" cy="0"/>
            </a:xfrm>
            <a:custGeom>
              <a:avLst/>
              <a:gdLst/>
              <a:ahLst/>
              <a:cxnLst/>
              <a:rect l="l" t="t" r="r" b="b"/>
              <a:pathLst>
                <a:path w="869314" h="0">
                  <a:moveTo>
                    <a:pt x="0" y="0"/>
                  </a:moveTo>
                  <a:lnTo>
                    <a:pt x="86918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297169" y="213816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400799" y="1965961"/>
              <a:ext cx="868680" cy="411480"/>
            </a:xfrm>
            <a:custGeom>
              <a:avLst/>
              <a:gdLst/>
              <a:ahLst/>
              <a:cxnLst/>
              <a:rect l="l" t="t" r="r" b="b"/>
              <a:pathLst>
                <a:path w="868679" h="411480">
                  <a:moveTo>
                    <a:pt x="7955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38327"/>
                  </a:lnTo>
                  <a:lnTo>
                    <a:pt x="5748" y="366801"/>
                  </a:lnTo>
                  <a:lnTo>
                    <a:pt x="21426" y="390053"/>
                  </a:lnTo>
                  <a:lnTo>
                    <a:pt x="44678" y="405731"/>
                  </a:lnTo>
                  <a:lnTo>
                    <a:pt x="73152" y="411479"/>
                  </a:lnTo>
                  <a:lnTo>
                    <a:pt x="795528" y="411479"/>
                  </a:lnTo>
                  <a:lnTo>
                    <a:pt x="824001" y="405731"/>
                  </a:lnTo>
                  <a:lnTo>
                    <a:pt x="847253" y="390053"/>
                  </a:lnTo>
                  <a:lnTo>
                    <a:pt x="862931" y="366801"/>
                  </a:lnTo>
                  <a:lnTo>
                    <a:pt x="868680" y="338327"/>
                  </a:lnTo>
                  <a:lnTo>
                    <a:pt x="868680" y="73151"/>
                  </a:lnTo>
                  <a:lnTo>
                    <a:pt x="862931" y="44678"/>
                  </a:lnTo>
                  <a:lnTo>
                    <a:pt x="847253" y="21426"/>
                  </a:lnTo>
                  <a:lnTo>
                    <a:pt x="824001" y="5748"/>
                  </a:lnTo>
                  <a:lnTo>
                    <a:pt x="795528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6539452" y="2050795"/>
            <a:ext cx="5892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30–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42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97625" y="2497529"/>
            <a:ext cx="72199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0170" marR="5080" indent="-78105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Copilot </a:t>
            </a:r>
            <a:r>
              <a:rPr dirty="0" sz="1600" spc="-20" b="1">
                <a:solidFill>
                  <a:srgbClr val="011E41"/>
                </a:solidFill>
                <a:latin typeface="Arial"/>
                <a:cs typeface="Arial"/>
              </a:rPr>
              <a:t>demo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315200" y="1965961"/>
            <a:ext cx="1828800" cy="411480"/>
            <a:chOff x="7315200" y="1965961"/>
            <a:chExt cx="1828800" cy="411480"/>
          </a:xfrm>
        </p:grpSpPr>
        <p:sp>
          <p:nvSpPr>
            <p:cNvPr id="30" name="object 30"/>
            <p:cNvSpPr/>
            <p:nvPr/>
          </p:nvSpPr>
          <p:spPr>
            <a:xfrm>
              <a:off x="7315200" y="2176271"/>
              <a:ext cx="869315" cy="0"/>
            </a:xfrm>
            <a:custGeom>
              <a:avLst/>
              <a:gdLst/>
              <a:ahLst/>
              <a:cxnLst/>
              <a:rect l="l" t="t" r="r" b="b"/>
              <a:pathLst>
                <a:path w="869315" h="0">
                  <a:moveTo>
                    <a:pt x="0" y="0"/>
                  </a:moveTo>
                  <a:lnTo>
                    <a:pt x="86918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8171689" y="213816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8275319" y="1965961"/>
              <a:ext cx="868680" cy="411480"/>
            </a:xfrm>
            <a:custGeom>
              <a:avLst/>
              <a:gdLst/>
              <a:ahLst/>
              <a:cxnLst/>
              <a:rect l="l" t="t" r="r" b="b"/>
              <a:pathLst>
                <a:path w="868679" h="411480">
                  <a:moveTo>
                    <a:pt x="7955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38327"/>
                  </a:lnTo>
                  <a:lnTo>
                    <a:pt x="5748" y="366801"/>
                  </a:lnTo>
                  <a:lnTo>
                    <a:pt x="21426" y="390053"/>
                  </a:lnTo>
                  <a:lnTo>
                    <a:pt x="44678" y="405731"/>
                  </a:lnTo>
                  <a:lnTo>
                    <a:pt x="73152" y="411479"/>
                  </a:lnTo>
                  <a:lnTo>
                    <a:pt x="795528" y="411479"/>
                  </a:lnTo>
                  <a:lnTo>
                    <a:pt x="824001" y="405731"/>
                  </a:lnTo>
                  <a:lnTo>
                    <a:pt x="847253" y="390053"/>
                  </a:lnTo>
                  <a:lnTo>
                    <a:pt x="862931" y="366801"/>
                  </a:lnTo>
                  <a:lnTo>
                    <a:pt x="868680" y="338327"/>
                  </a:lnTo>
                  <a:lnTo>
                    <a:pt x="868680" y="73151"/>
                  </a:lnTo>
                  <a:lnTo>
                    <a:pt x="862931" y="44678"/>
                  </a:lnTo>
                  <a:lnTo>
                    <a:pt x="847253" y="21426"/>
                  </a:lnTo>
                  <a:lnTo>
                    <a:pt x="824001" y="5748"/>
                  </a:lnTo>
                  <a:lnTo>
                    <a:pt x="795528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8413972" y="2050795"/>
            <a:ext cx="5892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42–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54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81614" y="2497529"/>
            <a:ext cx="11061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r>
              <a:rPr dirty="0" sz="16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study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189719" y="1965961"/>
            <a:ext cx="1828800" cy="411480"/>
            <a:chOff x="9189719" y="1965961"/>
            <a:chExt cx="1828800" cy="411480"/>
          </a:xfrm>
        </p:grpSpPr>
        <p:sp>
          <p:nvSpPr>
            <p:cNvPr id="36" name="object 36"/>
            <p:cNvSpPr/>
            <p:nvPr/>
          </p:nvSpPr>
          <p:spPr>
            <a:xfrm>
              <a:off x="9189719" y="2176271"/>
              <a:ext cx="869315" cy="0"/>
            </a:xfrm>
            <a:custGeom>
              <a:avLst/>
              <a:gdLst/>
              <a:ahLst/>
              <a:cxnLst/>
              <a:rect l="l" t="t" r="r" b="b"/>
              <a:pathLst>
                <a:path w="869315" h="0">
                  <a:moveTo>
                    <a:pt x="0" y="0"/>
                  </a:moveTo>
                  <a:lnTo>
                    <a:pt x="869188" y="0"/>
                  </a:lnTo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10046207" y="2138169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EDE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0149839" y="1965961"/>
              <a:ext cx="868680" cy="411480"/>
            </a:xfrm>
            <a:custGeom>
              <a:avLst/>
              <a:gdLst/>
              <a:ahLst/>
              <a:cxnLst/>
              <a:rect l="l" t="t" r="r" b="b"/>
              <a:pathLst>
                <a:path w="868679" h="411480">
                  <a:moveTo>
                    <a:pt x="795528" y="0"/>
                  </a:moveTo>
                  <a:lnTo>
                    <a:pt x="73152" y="0"/>
                  </a:lnTo>
                  <a:lnTo>
                    <a:pt x="44678" y="5748"/>
                  </a:lnTo>
                  <a:lnTo>
                    <a:pt x="21426" y="21426"/>
                  </a:lnTo>
                  <a:lnTo>
                    <a:pt x="5748" y="44678"/>
                  </a:lnTo>
                  <a:lnTo>
                    <a:pt x="0" y="73151"/>
                  </a:lnTo>
                  <a:lnTo>
                    <a:pt x="0" y="338327"/>
                  </a:lnTo>
                  <a:lnTo>
                    <a:pt x="5748" y="366801"/>
                  </a:lnTo>
                  <a:lnTo>
                    <a:pt x="21426" y="390053"/>
                  </a:lnTo>
                  <a:lnTo>
                    <a:pt x="44678" y="405731"/>
                  </a:lnTo>
                  <a:lnTo>
                    <a:pt x="73152" y="411479"/>
                  </a:lnTo>
                  <a:lnTo>
                    <a:pt x="795528" y="411479"/>
                  </a:lnTo>
                  <a:lnTo>
                    <a:pt x="824001" y="405731"/>
                  </a:lnTo>
                  <a:lnTo>
                    <a:pt x="847253" y="390053"/>
                  </a:lnTo>
                  <a:lnTo>
                    <a:pt x="862931" y="366801"/>
                  </a:lnTo>
                  <a:lnTo>
                    <a:pt x="868680" y="338327"/>
                  </a:lnTo>
                  <a:lnTo>
                    <a:pt x="868680" y="73151"/>
                  </a:lnTo>
                  <a:lnTo>
                    <a:pt x="862931" y="44678"/>
                  </a:lnTo>
                  <a:lnTo>
                    <a:pt x="847253" y="21426"/>
                  </a:lnTo>
                  <a:lnTo>
                    <a:pt x="824001" y="5748"/>
                  </a:lnTo>
                  <a:lnTo>
                    <a:pt x="795528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10288492" y="2050795"/>
            <a:ext cx="58928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54–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60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052558" y="2497529"/>
            <a:ext cx="130873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33070" marR="5080" indent="-421005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Action</a:t>
            </a:r>
            <a:r>
              <a:rPr dirty="0" sz="1600" spc="-1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11E41"/>
                </a:solidFill>
                <a:latin typeface="Arial"/>
                <a:cs typeface="Arial"/>
              </a:rPr>
              <a:t>plan</a:t>
            </a:r>
            <a:r>
              <a:rPr dirty="0" sz="16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600" spc="-50" b="1">
                <a:solidFill>
                  <a:srgbClr val="011E41"/>
                </a:solidFill>
                <a:latin typeface="Arial"/>
                <a:cs typeface="Arial"/>
              </a:rPr>
              <a:t>+ </a:t>
            </a:r>
            <a:r>
              <a:rPr dirty="0" sz="1600" spc="-25" b="1">
                <a:solidFill>
                  <a:srgbClr val="011E41"/>
                </a:solidFill>
                <a:latin typeface="Arial"/>
                <a:cs typeface="Arial"/>
              </a:rPr>
              <a:t>Q&amp;A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908050" y="3742691"/>
            <a:ext cx="3121660" cy="1155700"/>
            <a:chOff x="908050" y="3742691"/>
            <a:chExt cx="3121660" cy="1155700"/>
          </a:xfrm>
        </p:grpSpPr>
        <p:sp>
          <p:nvSpPr>
            <p:cNvPr id="42" name="object 42"/>
            <p:cNvSpPr/>
            <p:nvPr/>
          </p:nvSpPr>
          <p:spPr>
            <a:xfrm>
              <a:off x="914400" y="3749041"/>
              <a:ext cx="3108960" cy="1143000"/>
            </a:xfrm>
            <a:custGeom>
              <a:avLst/>
              <a:gdLst/>
              <a:ahLst/>
              <a:cxnLst/>
              <a:rect l="l" t="t" r="r" b="b"/>
              <a:pathLst>
                <a:path w="3108960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06423"/>
                  </a:lnTo>
                  <a:lnTo>
                    <a:pt x="3106086" y="1120657"/>
                  </a:lnTo>
                  <a:lnTo>
                    <a:pt x="3098249" y="1132284"/>
                  </a:lnTo>
                  <a:lnTo>
                    <a:pt x="3086623" y="1140124"/>
                  </a:lnTo>
                  <a:lnTo>
                    <a:pt x="3072384" y="1142999"/>
                  </a:lnTo>
                  <a:lnTo>
                    <a:pt x="36576" y="1142999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914400" y="3749040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4" h="1143000">
                  <a:moveTo>
                    <a:pt x="54863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3" y="11430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/>
          <p:cNvSpPr txBox="1"/>
          <p:nvPr/>
        </p:nvSpPr>
        <p:spPr>
          <a:xfrm>
            <a:off x="969263" y="3902455"/>
            <a:ext cx="3046730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  <a:p>
            <a:pPr marL="146050" marR="375285">
              <a:lnSpc>
                <a:spcPct val="100000"/>
              </a:lnSpc>
              <a:spcBef>
                <a:spcPts val="130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Name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what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changing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talent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4428490" y="3742691"/>
            <a:ext cx="3121660" cy="1155700"/>
            <a:chOff x="4428490" y="3742691"/>
            <a:chExt cx="3121660" cy="1155700"/>
          </a:xfrm>
        </p:grpSpPr>
        <p:sp>
          <p:nvSpPr>
            <p:cNvPr id="46" name="object 46"/>
            <p:cNvSpPr/>
            <p:nvPr/>
          </p:nvSpPr>
          <p:spPr>
            <a:xfrm>
              <a:off x="4434840" y="3749041"/>
              <a:ext cx="3108960" cy="1143000"/>
            </a:xfrm>
            <a:custGeom>
              <a:avLst/>
              <a:gdLst/>
              <a:ahLst/>
              <a:cxnLst/>
              <a:rect l="l" t="t" r="r" b="b"/>
              <a:pathLst>
                <a:path w="3108959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06423"/>
                  </a:lnTo>
                  <a:lnTo>
                    <a:pt x="3106086" y="1120657"/>
                  </a:lnTo>
                  <a:lnTo>
                    <a:pt x="3098249" y="1132284"/>
                  </a:lnTo>
                  <a:lnTo>
                    <a:pt x="3086623" y="1140124"/>
                  </a:lnTo>
                  <a:lnTo>
                    <a:pt x="3072384" y="1142999"/>
                  </a:lnTo>
                  <a:lnTo>
                    <a:pt x="36576" y="1142999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4434840" y="3749040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5" h="1143000">
                  <a:moveTo>
                    <a:pt x="54863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3" y="11430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4489703" y="3902455"/>
            <a:ext cx="3046730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  <a:p>
            <a:pPr marL="146050" marR="574040">
              <a:lnSpc>
                <a:spcPct val="100000"/>
              </a:lnSpc>
              <a:spcBef>
                <a:spcPts val="1300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See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workflow,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a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separate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app.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948930" y="3742691"/>
            <a:ext cx="3121660" cy="1155700"/>
            <a:chOff x="7948930" y="3742691"/>
            <a:chExt cx="3121660" cy="1155700"/>
          </a:xfrm>
        </p:grpSpPr>
        <p:sp>
          <p:nvSpPr>
            <p:cNvPr id="50" name="object 50"/>
            <p:cNvSpPr/>
            <p:nvPr/>
          </p:nvSpPr>
          <p:spPr>
            <a:xfrm>
              <a:off x="7955280" y="3749041"/>
              <a:ext cx="3108960" cy="1143000"/>
            </a:xfrm>
            <a:custGeom>
              <a:avLst/>
              <a:gdLst/>
              <a:ahLst/>
              <a:cxnLst/>
              <a:rect l="l" t="t" r="r" b="b"/>
              <a:pathLst>
                <a:path w="3108959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3072384" y="0"/>
                  </a:lnTo>
                  <a:lnTo>
                    <a:pt x="3086623" y="2873"/>
                  </a:lnTo>
                  <a:lnTo>
                    <a:pt x="3098249" y="10710"/>
                  </a:lnTo>
                  <a:lnTo>
                    <a:pt x="3106086" y="22336"/>
                  </a:lnTo>
                  <a:lnTo>
                    <a:pt x="3108960" y="36575"/>
                  </a:lnTo>
                  <a:lnTo>
                    <a:pt x="3108960" y="1106423"/>
                  </a:lnTo>
                  <a:lnTo>
                    <a:pt x="3106086" y="1120657"/>
                  </a:lnTo>
                  <a:lnTo>
                    <a:pt x="3098249" y="1132284"/>
                  </a:lnTo>
                  <a:lnTo>
                    <a:pt x="3086623" y="1140124"/>
                  </a:lnTo>
                  <a:lnTo>
                    <a:pt x="3072384" y="1142999"/>
                  </a:lnTo>
                  <a:lnTo>
                    <a:pt x="36576" y="1142999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7955280" y="3749040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5" h="1143000">
                  <a:moveTo>
                    <a:pt x="54864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4" y="11430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/>
          <p:cNvSpPr txBox="1"/>
          <p:nvPr/>
        </p:nvSpPr>
        <p:spPr>
          <a:xfrm>
            <a:off x="8010143" y="3902455"/>
            <a:ext cx="3046730" cy="831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146050" marR="364490">
              <a:lnSpc>
                <a:spcPct val="100000"/>
              </a:lnSpc>
              <a:spcBef>
                <a:spcPts val="130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Leave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with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practical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readiness plan.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296" y="6512432"/>
            <a:ext cx="88277" cy="1276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BY</a:t>
            </a:r>
            <a:r>
              <a:rPr dirty="0" spc="-60"/>
              <a:t> </a:t>
            </a:r>
            <a:r>
              <a:rPr dirty="0"/>
              <a:t>THE</a:t>
            </a:r>
            <a:r>
              <a:rPr dirty="0" spc="-20"/>
              <a:t> </a:t>
            </a:r>
            <a:r>
              <a:rPr dirty="0"/>
              <a:t>END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25"/>
              <a:t> </a:t>
            </a:r>
            <a:r>
              <a:rPr dirty="0"/>
              <a:t>THIS</a:t>
            </a:r>
            <a:r>
              <a:rPr dirty="0" spc="-20"/>
              <a:t> </a:t>
            </a:r>
            <a:r>
              <a:rPr dirty="0" spc="-10"/>
              <a:t>SESSION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265239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Learning</a:t>
            </a:r>
            <a:r>
              <a:rPr dirty="0" sz="2200" spc="-7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objectives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870440" y="798068"/>
            <a:ext cx="115379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OBJECTIVES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6610" y="1868170"/>
            <a:ext cx="4813300" cy="1155700"/>
            <a:chOff x="816610" y="1868170"/>
            <a:chExt cx="4813300" cy="1155700"/>
          </a:xfrm>
        </p:grpSpPr>
        <p:sp>
          <p:nvSpPr>
            <p:cNvPr id="9" name="object 9"/>
            <p:cNvSpPr/>
            <p:nvPr/>
          </p:nvSpPr>
          <p:spPr>
            <a:xfrm>
              <a:off x="822960" y="1874520"/>
              <a:ext cx="4800600" cy="1143000"/>
            </a:xfrm>
            <a:custGeom>
              <a:avLst/>
              <a:gdLst/>
              <a:ahLst/>
              <a:cxnLst/>
              <a:rect l="l" t="t" r="r" b="b"/>
              <a:pathLst>
                <a:path w="4800600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5"/>
                  </a:lnTo>
                  <a:lnTo>
                    <a:pt x="4800600" y="1106423"/>
                  </a:lnTo>
                  <a:lnTo>
                    <a:pt x="4797726" y="1120657"/>
                  </a:lnTo>
                  <a:lnTo>
                    <a:pt x="4789889" y="1132284"/>
                  </a:lnTo>
                  <a:lnTo>
                    <a:pt x="4778263" y="1140124"/>
                  </a:lnTo>
                  <a:lnTo>
                    <a:pt x="4764024" y="1143000"/>
                  </a:lnTo>
                  <a:lnTo>
                    <a:pt x="36576" y="1143000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22960" y="1874520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4" h="1143000">
                  <a:moveTo>
                    <a:pt x="54864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4" y="11430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877824" y="1970699"/>
            <a:ext cx="4738370" cy="99504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55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01</a:t>
            </a:r>
            <a:endParaRPr sz="1400">
              <a:latin typeface="Arial"/>
              <a:cs typeface="Arial"/>
            </a:endParaRPr>
          </a:p>
          <a:p>
            <a:pPr marL="146050" marR="208279">
              <a:lnSpc>
                <a:spcPct val="100000"/>
              </a:lnSpc>
              <a:spcBef>
                <a:spcPts val="4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Describe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evolving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professional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services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workforce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why</a:t>
            </a:r>
            <a:r>
              <a:rPr dirty="0" sz="1400" spc="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future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teams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include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CPAs,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technologists,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data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specialists,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advisors,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industry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experts.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16610" y="3541523"/>
            <a:ext cx="4813300" cy="1155700"/>
            <a:chOff x="816610" y="3541523"/>
            <a:chExt cx="4813300" cy="1155700"/>
          </a:xfrm>
        </p:grpSpPr>
        <p:sp>
          <p:nvSpPr>
            <p:cNvPr id="13" name="object 13"/>
            <p:cNvSpPr/>
            <p:nvPr/>
          </p:nvSpPr>
          <p:spPr>
            <a:xfrm>
              <a:off x="822960" y="3547873"/>
              <a:ext cx="4800600" cy="1143000"/>
            </a:xfrm>
            <a:custGeom>
              <a:avLst/>
              <a:gdLst/>
              <a:ahLst/>
              <a:cxnLst/>
              <a:rect l="l" t="t" r="r" b="b"/>
              <a:pathLst>
                <a:path w="4800600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5"/>
                  </a:lnTo>
                  <a:lnTo>
                    <a:pt x="4800600" y="1106423"/>
                  </a:lnTo>
                  <a:lnTo>
                    <a:pt x="4797726" y="1120657"/>
                  </a:lnTo>
                  <a:lnTo>
                    <a:pt x="4789889" y="1132284"/>
                  </a:lnTo>
                  <a:lnTo>
                    <a:pt x="4778263" y="1140124"/>
                  </a:lnTo>
                  <a:lnTo>
                    <a:pt x="4764024" y="1143000"/>
                  </a:lnTo>
                  <a:lnTo>
                    <a:pt x="36576" y="1143000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822960" y="3547872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4" h="1143000">
                  <a:moveTo>
                    <a:pt x="54864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4" y="1143000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877824" y="3644051"/>
            <a:ext cx="4738370" cy="99504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55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02</a:t>
            </a:r>
            <a:endParaRPr sz="1400">
              <a:latin typeface="Arial"/>
              <a:cs typeface="Arial"/>
            </a:endParaRPr>
          </a:p>
          <a:p>
            <a:pPr marL="146050" marR="649605">
              <a:lnSpc>
                <a:spcPct val="100000"/>
              </a:lnSpc>
              <a:spcBef>
                <a:spcPts val="4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Explain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how</a:t>
            </a:r>
            <a:r>
              <a:rPr dirty="0" sz="1400" spc="-9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disrupts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traditional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models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by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accelerating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repeatable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tasks,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changing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client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expectations,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pressuring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leverage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models.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74409" y="1868170"/>
            <a:ext cx="4813300" cy="1155700"/>
            <a:chOff x="6074409" y="1868170"/>
            <a:chExt cx="4813300" cy="1155700"/>
          </a:xfrm>
        </p:grpSpPr>
        <p:sp>
          <p:nvSpPr>
            <p:cNvPr id="17" name="object 17"/>
            <p:cNvSpPr/>
            <p:nvPr/>
          </p:nvSpPr>
          <p:spPr>
            <a:xfrm>
              <a:off x="6080759" y="1874520"/>
              <a:ext cx="4800600" cy="1143000"/>
            </a:xfrm>
            <a:custGeom>
              <a:avLst/>
              <a:gdLst/>
              <a:ahLst/>
              <a:cxnLst/>
              <a:rect l="l" t="t" r="r" b="b"/>
              <a:pathLst>
                <a:path w="4800600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5"/>
                  </a:lnTo>
                  <a:lnTo>
                    <a:pt x="4800600" y="1106423"/>
                  </a:lnTo>
                  <a:lnTo>
                    <a:pt x="4797726" y="1120657"/>
                  </a:lnTo>
                  <a:lnTo>
                    <a:pt x="4789889" y="1132284"/>
                  </a:lnTo>
                  <a:lnTo>
                    <a:pt x="4778263" y="1140124"/>
                  </a:lnTo>
                  <a:lnTo>
                    <a:pt x="4764024" y="1143000"/>
                  </a:lnTo>
                  <a:lnTo>
                    <a:pt x="36576" y="1143000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080759" y="1874520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5" h="1143000">
                  <a:moveTo>
                    <a:pt x="54863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3" y="11430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6135623" y="1970699"/>
            <a:ext cx="4738370" cy="99504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55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03</a:t>
            </a:r>
            <a:endParaRPr sz="1400">
              <a:latin typeface="Arial"/>
              <a:cs typeface="Arial"/>
            </a:endParaRPr>
          </a:p>
          <a:p>
            <a:pPr marL="146050" marR="567690">
              <a:lnSpc>
                <a:spcPct val="100000"/>
              </a:lnSpc>
              <a:spcBef>
                <a:spcPts val="4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Recognize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how</a:t>
            </a:r>
            <a:r>
              <a:rPr dirty="0" sz="1400" spc="-9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AI-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driven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change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elevates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human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judgment,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skepticism,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communication,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relationship-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building,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advisory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capabilities.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74409" y="3541523"/>
            <a:ext cx="4813300" cy="1155700"/>
            <a:chOff x="6074409" y="3541523"/>
            <a:chExt cx="4813300" cy="1155700"/>
          </a:xfrm>
        </p:grpSpPr>
        <p:sp>
          <p:nvSpPr>
            <p:cNvPr id="21" name="object 21"/>
            <p:cNvSpPr/>
            <p:nvPr/>
          </p:nvSpPr>
          <p:spPr>
            <a:xfrm>
              <a:off x="6080759" y="3547873"/>
              <a:ext cx="4800600" cy="1143000"/>
            </a:xfrm>
            <a:custGeom>
              <a:avLst/>
              <a:gdLst/>
              <a:ahLst/>
              <a:cxnLst/>
              <a:rect l="l" t="t" r="r" b="b"/>
              <a:pathLst>
                <a:path w="4800600" h="1143000">
                  <a:moveTo>
                    <a:pt x="0" y="36575"/>
                  </a:moveTo>
                  <a:lnTo>
                    <a:pt x="2873" y="22336"/>
                  </a:lnTo>
                  <a:lnTo>
                    <a:pt x="10710" y="10710"/>
                  </a:lnTo>
                  <a:lnTo>
                    <a:pt x="22336" y="2873"/>
                  </a:lnTo>
                  <a:lnTo>
                    <a:pt x="36576" y="0"/>
                  </a:lnTo>
                  <a:lnTo>
                    <a:pt x="4764024" y="0"/>
                  </a:lnTo>
                  <a:lnTo>
                    <a:pt x="4778263" y="2873"/>
                  </a:lnTo>
                  <a:lnTo>
                    <a:pt x="4789889" y="10710"/>
                  </a:lnTo>
                  <a:lnTo>
                    <a:pt x="4797726" y="22336"/>
                  </a:lnTo>
                  <a:lnTo>
                    <a:pt x="4800600" y="36575"/>
                  </a:lnTo>
                  <a:lnTo>
                    <a:pt x="4800600" y="1106423"/>
                  </a:lnTo>
                  <a:lnTo>
                    <a:pt x="4797726" y="1120657"/>
                  </a:lnTo>
                  <a:lnTo>
                    <a:pt x="4789889" y="1132284"/>
                  </a:lnTo>
                  <a:lnTo>
                    <a:pt x="4778263" y="1140124"/>
                  </a:lnTo>
                  <a:lnTo>
                    <a:pt x="4764024" y="1143000"/>
                  </a:lnTo>
                  <a:lnTo>
                    <a:pt x="36576" y="1143000"/>
                  </a:lnTo>
                  <a:lnTo>
                    <a:pt x="22336" y="1140124"/>
                  </a:lnTo>
                  <a:lnTo>
                    <a:pt x="10710" y="1132284"/>
                  </a:lnTo>
                  <a:lnTo>
                    <a:pt x="2873" y="1120657"/>
                  </a:lnTo>
                  <a:lnTo>
                    <a:pt x="0" y="1106423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080759" y="3547872"/>
              <a:ext cx="55244" cy="1143000"/>
            </a:xfrm>
            <a:custGeom>
              <a:avLst/>
              <a:gdLst/>
              <a:ahLst/>
              <a:cxnLst/>
              <a:rect l="l" t="t" r="r" b="b"/>
              <a:pathLst>
                <a:path w="55245" h="1143000">
                  <a:moveTo>
                    <a:pt x="54863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54863" y="114300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6135623" y="3644051"/>
            <a:ext cx="4738370" cy="995044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55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04</a:t>
            </a:r>
            <a:endParaRPr sz="1400">
              <a:latin typeface="Arial"/>
              <a:cs typeface="Arial"/>
            </a:endParaRPr>
          </a:p>
          <a:p>
            <a:pPr marL="146050" marR="439420">
              <a:lnSpc>
                <a:spcPct val="100000"/>
              </a:lnSpc>
              <a:spcBef>
                <a:spcPts val="4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Identify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practical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ways</a:t>
            </a:r>
            <a:r>
              <a:rPr dirty="0" sz="1400" spc="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prepare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staff:</a:t>
            </a:r>
            <a:r>
              <a:rPr dirty="0" sz="1400" spc="-1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literacy,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validation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habits,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workflow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redesign,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multidisciplinary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teaming,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continuous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learning.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0" rIns="0" bIns="0" rtlCol="0" vert="horz">
            <a:spAutoFit/>
          </a:bodyPr>
          <a:lstStyle/>
          <a:p>
            <a:pPr marL="164465">
              <a:lnSpc>
                <a:spcPts val="1395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Applied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objective: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use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case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study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to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evaluate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where</a:t>
            </a:r>
            <a:r>
              <a:rPr dirty="0" sz="1400" spc="-10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belongs,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where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human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review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required,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how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staff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roles</a:t>
            </a:r>
            <a:endParaRPr sz="1400">
              <a:latin typeface="Arial"/>
              <a:cs typeface="Arial"/>
            </a:endParaRPr>
          </a:p>
          <a:p>
            <a:pPr marL="164465">
              <a:lnSpc>
                <a:spcPts val="1625"/>
              </a:lnSpc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shift.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432" y="6514166"/>
            <a:ext cx="84632" cy="12807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0259" y="569601"/>
            <a:ext cx="227457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WORKFORCE</a:t>
            </a:r>
            <a:r>
              <a:rPr dirty="0" spc="-70"/>
              <a:t> </a:t>
            </a:r>
            <a:r>
              <a:rPr dirty="0" spc="-20"/>
              <a:t>SHIFT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915416"/>
            <a:ext cx="7022465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pipeline</a:t>
            </a:r>
            <a:r>
              <a:rPr dirty="0" sz="22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conversation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has</a:t>
            </a:r>
            <a:r>
              <a:rPr dirty="0" sz="22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become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an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operating-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conversation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841514" y="798068"/>
            <a:ext cx="12096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WORKFORCE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0570" y="1627378"/>
            <a:ext cx="917003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NPAG’s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recommendations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point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beyond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recruiting.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also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ask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firms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evolve</a:t>
            </a:r>
            <a:r>
              <a:rPr dirty="0" sz="1400" spc="-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cultures,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employee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experience,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and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business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models.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16610" y="2096764"/>
            <a:ext cx="4630420" cy="635000"/>
            <a:chOff x="816610" y="2096764"/>
            <a:chExt cx="4630420" cy="635000"/>
          </a:xfrm>
        </p:grpSpPr>
        <p:sp>
          <p:nvSpPr>
            <p:cNvPr id="10" name="object 10"/>
            <p:cNvSpPr/>
            <p:nvPr/>
          </p:nvSpPr>
          <p:spPr>
            <a:xfrm>
              <a:off x="822960" y="2103114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22960" y="2103119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4" h="622300">
                  <a:moveTo>
                    <a:pt x="54864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54864" y="621791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877824" y="2256536"/>
            <a:ext cx="4555490" cy="46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01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"/>
              </a:spcBef>
            </a:pP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Tell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more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compelling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career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story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16610" y="2901438"/>
            <a:ext cx="4630420" cy="635000"/>
            <a:chOff x="816610" y="2901438"/>
            <a:chExt cx="4630420" cy="635000"/>
          </a:xfrm>
        </p:grpSpPr>
        <p:sp>
          <p:nvSpPr>
            <p:cNvPr id="14" name="object 14"/>
            <p:cNvSpPr/>
            <p:nvPr/>
          </p:nvSpPr>
          <p:spPr>
            <a:xfrm>
              <a:off x="822960" y="2907788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22960" y="2907792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4" h="622300">
                  <a:moveTo>
                    <a:pt x="54864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54864" y="621791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866413" y="3061207"/>
            <a:ext cx="4566920" cy="46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5748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02</a:t>
            </a:r>
            <a:endParaRPr sz="1400">
              <a:latin typeface="Arial"/>
              <a:cs typeface="Arial"/>
            </a:endParaRPr>
          </a:p>
          <a:p>
            <a:pPr marL="157480">
              <a:lnSpc>
                <a:spcPct val="100000"/>
              </a:lnSpc>
              <a:spcBef>
                <a:spcPts val="8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Make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academic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experience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more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engaging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16610" y="3706110"/>
            <a:ext cx="4630420" cy="635000"/>
            <a:chOff x="816610" y="3706110"/>
            <a:chExt cx="4630420" cy="635000"/>
          </a:xfrm>
        </p:grpSpPr>
        <p:sp>
          <p:nvSpPr>
            <p:cNvPr id="18" name="object 18"/>
            <p:cNvSpPr/>
            <p:nvPr/>
          </p:nvSpPr>
          <p:spPr>
            <a:xfrm>
              <a:off x="822960" y="3712460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822960" y="3712464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4" h="622300">
                  <a:moveTo>
                    <a:pt x="54864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54864" y="621792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877824" y="3865879"/>
            <a:ext cx="4555490" cy="463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03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Address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education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time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cost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120129" y="2096764"/>
            <a:ext cx="4630420" cy="635000"/>
            <a:chOff x="6120129" y="2096764"/>
            <a:chExt cx="4630420" cy="635000"/>
          </a:xfrm>
        </p:grpSpPr>
        <p:sp>
          <p:nvSpPr>
            <p:cNvPr id="22" name="object 22"/>
            <p:cNvSpPr/>
            <p:nvPr/>
          </p:nvSpPr>
          <p:spPr>
            <a:xfrm>
              <a:off x="6126479" y="2103114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126479" y="2103119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5" h="622300">
                  <a:moveTo>
                    <a:pt x="54863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54863" y="621791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6181344" y="2256536"/>
            <a:ext cx="4555490" cy="46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04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Support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CPA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Exam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candidates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120129" y="2901438"/>
            <a:ext cx="4630420" cy="635000"/>
            <a:chOff x="6120129" y="2901438"/>
            <a:chExt cx="4630420" cy="635000"/>
          </a:xfrm>
        </p:grpSpPr>
        <p:sp>
          <p:nvSpPr>
            <p:cNvPr id="26" name="object 26"/>
            <p:cNvSpPr/>
            <p:nvPr/>
          </p:nvSpPr>
          <p:spPr>
            <a:xfrm>
              <a:off x="6126479" y="2907788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126479" y="2907792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5" h="622300">
                  <a:moveTo>
                    <a:pt x="54863" y="0"/>
                  </a:moveTo>
                  <a:lnTo>
                    <a:pt x="0" y="0"/>
                  </a:lnTo>
                  <a:lnTo>
                    <a:pt x="0" y="621791"/>
                  </a:lnTo>
                  <a:lnTo>
                    <a:pt x="54863" y="621791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/>
          <p:nvPr/>
        </p:nvSpPr>
        <p:spPr>
          <a:xfrm>
            <a:off x="6169933" y="3061207"/>
            <a:ext cx="4566920" cy="4635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57480">
              <a:lnSpc>
                <a:spcPct val="100000"/>
              </a:lnSpc>
              <a:spcBef>
                <a:spcPts val="105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05</a:t>
            </a:r>
            <a:endParaRPr sz="1400">
              <a:latin typeface="Arial"/>
              <a:cs typeface="Arial"/>
            </a:endParaRPr>
          </a:p>
          <a:p>
            <a:pPr marL="157480">
              <a:lnSpc>
                <a:spcPct val="100000"/>
              </a:lnSpc>
              <a:spcBef>
                <a:spcPts val="80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Expand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access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profession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120129" y="3706110"/>
            <a:ext cx="4630420" cy="635000"/>
            <a:chOff x="6120129" y="3706110"/>
            <a:chExt cx="4630420" cy="635000"/>
          </a:xfrm>
        </p:grpSpPr>
        <p:sp>
          <p:nvSpPr>
            <p:cNvPr id="30" name="object 30"/>
            <p:cNvSpPr/>
            <p:nvPr/>
          </p:nvSpPr>
          <p:spPr>
            <a:xfrm>
              <a:off x="6126479" y="3712460"/>
              <a:ext cx="4617720" cy="622300"/>
            </a:xfrm>
            <a:custGeom>
              <a:avLst/>
              <a:gdLst/>
              <a:ahLst/>
              <a:cxnLst/>
              <a:rect l="l" t="t" r="r" b="b"/>
              <a:pathLst>
                <a:path w="4617720" h="62230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4581144" y="0"/>
                  </a:lnTo>
                  <a:lnTo>
                    <a:pt x="4595383" y="2875"/>
                  </a:lnTo>
                  <a:lnTo>
                    <a:pt x="4607009" y="10715"/>
                  </a:lnTo>
                  <a:lnTo>
                    <a:pt x="4614846" y="22342"/>
                  </a:lnTo>
                  <a:lnTo>
                    <a:pt x="4617720" y="36575"/>
                  </a:lnTo>
                  <a:lnTo>
                    <a:pt x="4617720" y="585228"/>
                  </a:lnTo>
                  <a:lnTo>
                    <a:pt x="4614846" y="599460"/>
                  </a:lnTo>
                  <a:lnTo>
                    <a:pt x="4607009" y="611082"/>
                  </a:lnTo>
                  <a:lnTo>
                    <a:pt x="4595383" y="618918"/>
                  </a:lnTo>
                  <a:lnTo>
                    <a:pt x="4581144" y="621791"/>
                  </a:lnTo>
                  <a:lnTo>
                    <a:pt x="36576" y="621791"/>
                  </a:lnTo>
                  <a:lnTo>
                    <a:pt x="22336" y="618918"/>
                  </a:lnTo>
                  <a:lnTo>
                    <a:pt x="10710" y="611082"/>
                  </a:lnTo>
                  <a:lnTo>
                    <a:pt x="2873" y="599460"/>
                  </a:lnTo>
                  <a:lnTo>
                    <a:pt x="0" y="58522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126479" y="3712464"/>
              <a:ext cx="55244" cy="622300"/>
            </a:xfrm>
            <a:custGeom>
              <a:avLst/>
              <a:gdLst/>
              <a:ahLst/>
              <a:cxnLst/>
              <a:rect l="l" t="t" r="r" b="b"/>
              <a:pathLst>
                <a:path w="55245" h="622300">
                  <a:moveTo>
                    <a:pt x="54863" y="0"/>
                  </a:moveTo>
                  <a:lnTo>
                    <a:pt x="0" y="0"/>
                  </a:lnTo>
                  <a:lnTo>
                    <a:pt x="0" y="621792"/>
                  </a:lnTo>
                  <a:lnTo>
                    <a:pt x="54863" y="62179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D676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6181344" y="3865879"/>
            <a:ext cx="4555490" cy="463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06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Evolve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employer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cultures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business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models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0" rIns="0" bIns="0" rtlCol="0" vert="horz">
            <a:spAutoFit/>
          </a:bodyPr>
          <a:lstStyle/>
          <a:p>
            <a:pPr marL="164465">
              <a:lnSpc>
                <a:spcPts val="1395"/>
              </a:lnSpc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Operating-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implication: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pipeline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solutions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must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improve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day-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to-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day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experience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of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work,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learning,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career</a:t>
            </a:r>
            <a:endParaRPr sz="1400">
              <a:latin typeface="Arial"/>
              <a:cs typeface="Arial"/>
            </a:endParaRPr>
          </a:p>
          <a:p>
            <a:pPr marL="164465">
              <a:lnSpc>
                <a:spcPts val="1625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pathing,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client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value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creation.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33" y="6511912"/>
            <a:ext cx="84277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810259" y="657859"/>
            <a:ext cx="7210425" cy="9531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90"/>
              </a:lnSpc>
              <a:spcBef>
                <a:spcPts val="100"/>
              </a:spcBef>
            </a:pPr>
            <a:r>
              <a:rPr dirty="0"/>
              <a:t>WORKFORCE</a:t>
            </a:r>
            <a:r>
              <a:rPr dirty="0" spc="-70"/>
              <a:t> </a:t>
            </a:r>
            <a:r>
              <a:rPr dirty="0" spc="-20"/>
              <a:t>SHIFT</a:t>
            </a:r>
          </a:p>
          <a:p>
            <a:pPr marL="12700" marR="5080">
              <a:lnSpc>
                <a:spcPts val="2640"/>
              </a:lnSpc>
              <a:spcBef>
                <a:spcPts val="20"/>
              </a:spcBef>
            </a:pPr>
            <a:r>
              <a:rPr dirty="0" sz="2200">
                <a:solidFill>
                  <a:srgbClr val="011E41"/>
                </a:solidFill>
              </a:rPr>
              <a:t>Future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teams</a:t>
            </a:r>
            <a:r>
              <a:rPr dirty="0" sz="2200" spc="-4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look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less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like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credential</a:t>
            </a:r>
            <a:r>
              <a:rPr dirty="0" sz="2200" spc="-25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lane</a:t>
            </a:r>
            <a:r>
              <a:rPr dirty="0" sz="2200" spc="-4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and</a:t>
            </a:r>
            <a:r>
              <a:rPr dirty="0" sz="2200" spc="-35">
                <a:solidFill>
                  <a:srgbClr val="011E41"/>
                </a:solidFill>
              </a:rPr>
              <a:t> </a:t>
            </a:r>
            <a:r>
              <a:rPr dirty="0" sz="2200" spc="-20">
                <a:solidFill>
                  <a:srgbClr val="011E41"/>
                </a:solidFill>
              </a:rPr>
              <a:t>more </a:t>
            </a:r>
            <a:r>
              <a:rPr dirty="0" sz="2200">
                <a:solidFill>
                  <a:srgbClr val="011E41"/>
                </a:solidFill>
              </a:rPr>
              <a:t>like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a</a:t>
            </a:r>
            <a:r>
              <a:rPr dirty="0" sz="2200" spc="-50">
                <a:solidFill>
                  <a:srgbClr val="011E41"/>
                </a:solidFill>
              </a:rPr>
              <a:t> </a:t>
            </a:r>
            <a:r>
              <a:rPr dirty="0" sz="2200">
                <a:solidFill>
                  <a:srgbClr val="011E41"/>
                </a:solidFill>
              </a:rPr>
              <a:t>capability</a:t>
            </a:r>
            <a:r>
              <a:rPr dirty="0" sz="2200" spc="-30">
                <a:solidFill>
                  <a:srgbClr val="011E41"/>
                </a:solidFill>
              </a:rPr>
              <a:t> </a:t>
            </a:r>
            <a:r>
              <a:rPr dirty="0" sz="2200" spc="-10">
                <a:solidFill>
                  <a:srgbClr val="011E41"/>
                </a:solidFill>
              </a:rPr>
              <a:t>portfolio</a:t>
            </a:r>
            <a:endParaRPr sz="2200"/>
          </a:p>
        </p:txBody>
      </p:sp>
      <p:sp>
        <p:nvSpPr>
          <p:cNvPr id="5" name="object 5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835388" y="798068"/>
            <a:ext cx="122301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TEAM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62330" y="2206494"/>
            <a:ext cx="2984500" cy="1750060"/>
            <a:chOff x="862330" y="2206494"/>
            <a:chExt cx="2984500" cy="1750060"/>
          </a:xfrm>
        </p:grpSpPr>
        <p:sp>
          <p:nvSpPr>
            <p:cNvPr id="8" name="object 8"/>
            <p:cNvSpPr/>
            <p:nvPr/>
          </p:nvSpPr>
          <p:spPr>
            <a:xfrm>
              <a:off x="868680" y="2212844"/>
              <a:ext cx="2971800" cy="1737360"/>
            </a:xfrm>
            <a:custGeom>
              <a:avLst/>
              <a:gdLst/>
              <a:ahLst/>
              <a:cxnLst/>
              <a:rect l="l" t="t" r="r" b="b"/>
              <a:pathLst>
                <a:path w="2971800" h="173736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2935224" y="0"/>
                  </a:lnTo>
                  <a:lnTo>
                    <a:pt x="2949463" y="2875"/>
                  </a:lnTo>
                  <a:lnTo>
                    <a:pt x="2961089" y="10715"/>
                  </a:lnTo>
                  <a:lnTo>
                    <a:pt x="2968926" y="22342"/>
                  </a:lnTo>
                  <a:lnTo>
                    <a:pt x="2971800" y="36575"/>
                  </a:lnTo>
                  <a:lnTo>
                    <a:pt x="2971800" y="1700796"/>
                  </a:lnTo>
                  <a:lnTo>
                    <a:pt x="2968926" y="1715028"/>
                  </a:lnTo>
                  <a:lnTo>
                    <a:pt x="2961089" y="1726650"/>
                  </a:lnTo>
                  <a:lnTo>
                    <a:pt x="2949463" y="1734486"/>
                  </a:lnTo>
                  <a:lnTo>
                    <a:pt x="2935224" y="1737359"/>
                  </a:lnTo>
                  <a:lnTo>
                    <a:pt x="36576" y="1737359"/>
                  </a:lnTo>
                  <a:lnTo>
                    <a:pt x="22336" y="1734486"/>
                  </a:lnTo>
                  <a:lnTo>
                    <a:pt x="10710" y="1726650"/>
                  </a:lnTo>
                  <a:lnTo>
                    <a:pt x="2873" y="1715028"/>
                  </a:lnTo>
                  <a:lnTo>
                    <a:pt x="0" y="1700796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68680" y="2212848"/>
              <a:ext cx="55244" cy="1737360"/>
            </a:xfrm>
            <a:custGeom>
              <a:avLst/>
              <a:gdLst/>
              <a:ahLst/>
              <a:cxnLst/>
              <a:rect l="l" t="t" r="r" b="b"/>
              <a:pathLst>
                <a:path w="55244" h="1737360">
                  <a:moveTo>
                    <a:pt x="54863" y="0"/>
                  </a:moveTo>
                  <a:lnTo>
                    <a:pt x="0" y="0"/>
                  </a:lnTo>
                  <a:lnTo>
                    <a:pt x="0" y="1737360"/>
                  </a:lnTo>
                  <a:lnTo>
                    <a:pt x="54863" y="17373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923544" y="2366263"/>
            <a:ext cx="2909570" cy="1341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Traditional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mental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1400">
              <a:latin typeface="Arial"/>
              <a:cs typeface="Arial"/>
            </a:endParaRPr>
          </a:p>
          <a:p>
            <a:pPr marL="146050" marR="16192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One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primary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pathway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Apprenticeship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through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repetitive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work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Specialists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added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late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245609" y="2206494"/>
            <a:ext cx="2984500" cy="1750060"/>
            <a:chOff x="4245609" y="2206494"/>
            <a:chExt cx="2984500" cy="1750060"/>
          </a:xfrm>
        </p:grpSpPr>
        <p:sp>
          <p:nvSpPr>
            <p:cNvPr id="12" name="object 12"/>
            <p:cNvSpPr/>
            <p:nvPr/>
          </p:nvSpPr>
          <p:spPr>
            <a:xfrm>
              <a:off x="4251959" y="2212844"/>
              <a:ext cx="2971800" cy="1737360"/>
            </a:xfrm>
            <a:custGeom>
              <a:avLst/>
              <a:gdLst/>
              <a:ahLst/>
              <a:cxnLst/>
              <a:rect l="l" t="t" r="r" b="b"/>
              <a:pathLst>
                <a:path w="2971800" h="173736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2935224" y="0"/>
                  </a:lnTo>
                  <a:lnTo>
                    <a:pt x="2949463" y="2875"/>
                  </a:lnTo>
                  <a:lnTo>
                    <a:pt x="2961089" y="10715"/>
                  </a:lnTo>
                  <a:lnTo>
                    <a:pt x="2968926" y="22342"/>
                  </a:lnTo>
                  <a:lnTo>
                    <a:pt x="2971800" y="36575"/>
                  </a:lnTo>
                  <a:lnTo>
                    <a:pt x="2971800" y="1700796"/>
                  </a:lnTo>
                  <a:lnTo>
                    <a:pt x="2968926" y="1715028"/>
                  </a:lnTo>
                  <a:lnTo>
                    <a:pt x="2961089" y="1726650"/>
                  </a:lnTo>
                  <a:lnTo>
                    <a:pt x="2949463" y="1734486"/>
                  </a:lnTo>
                  <a:lnTo>
                    <a:pt x="2935224" y="1737359"/>
                  </a:lnTo>
                  <a:lnTo>
                    <a:pt x="36576" y="1737359"/>
                  </a:lnTo>
                  <a:lnTo>
                    <a:pt x="22336" y="1734486"/>
                  </a:lnTo>
                  <a:lnTo>
                    <a:pt x="10710" y="1726650"/>
                  </a:lnTo>
                  <a:lnTo>
                    <a:pt x="2873" y="1715028"/>
                  </a:lnTo>
                  <a:lnTo>
                    <a:pt x="0" y="1700796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251959" y="2212848"/>
              <a:ext cx="55244" cy="1737360"/>
            </a:xfrm>
            <a:custGeom>
              <a:avLst/>
              <a:gdLst/>
              <a:ahLst/>
              <a:cxnLst/>
              <a:rect l="l" t="t" r="r" b="b"/>
              <a:pathLst>
                <a:path w="55245" h="1737360">
                  <a:moveTo>
                    <a:pt x="54863" y="0"/>
                  </a:moveTo>
                  <a:lnTo>
                    <a:pt x="0" y="0"/>
                  </a:lnTo>
                  <a:lnTo>
                    <a:pt x="0" y="1737360"/>
                  </a:lnTo>
                  <a:lnTo>
                    <a:pt x="54863" y="17373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306823" y="2366263"/>
            <a:ext cx="2909570" cy="1235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Tomorrow’s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operating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85"/>
              </a:spcBef>
            </a:pPr>
            <a:endParaRPr sz="1400">
              <a:latin typeface="Arial"/>
              <a:cs typeface="Arial"/>
            </a:endParaRPr>
          </a:p>
          <a:p>
            <a:pPr marL="146050" marR="15684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9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portfolio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capabilities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Structured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human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10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AI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workflows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Specialists</a:t>
            </a:r>
            <a:r>
              <a:rPr dirty="0" sz="1400" spc="-7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embedded</a:t>
            </a:r>
            <a:r>
              <a:rPr dirty="0" sz="1400" spc="-7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early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0506" y="1627378"/>
            <a:ext cx="9324340" cy="6051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workforce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tomorrow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may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not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made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up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entirely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CPAs—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and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that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strength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when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roles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are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designed intentionally.</a:t>
            </a:r>
            <a:endParaRPr sz="1400">
              <a:latin typeface="Arial"/>
              <a:cs typeface="Arial"/>
            </a:endParaRPr>
          </a:p>
          <a:p>
            <a:pPr marL="7007225">
              <a:lnSpc>
                <a:spcPts val="1200"/>
              </a:lnSpc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Capability</a:t>
            </a:r>
            <a:r>
              <a:rPr dirty="0" sz="1400" spc="-8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portfolio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18119" y="2542033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F5A8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865362" y="2626868"/>
            <a:ext cx="123063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CPA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judgment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326880" y="2542033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53C0E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9784080" y="2626868"/>
            <a:ext cx="41148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818119" y="3136394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05AB8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8267700" y="3221227"/>
            <a:ext cx="4273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Tech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326880" y="3136394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601F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9628631" y="3221227"/>
            <a:ext cx="72834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Industry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18119" y="3730753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D6761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8279892" y="3815588"/>
            <a:ext cx="40259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 b="1">
                <a:solidFill>
                  <a:srgbClr val="FFFFFF"/>
                </a:solidFill>
                <a:latin typeface="Arial"/>
                <a:cs typeface="Arial"/>
              </a:rPr>
              <a:t>Risk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326880" y="3730753"/>
            <a:ext cx="1325880" cy="384175"/>
          </a:xfrm>
          <a:custGeom>
            <a:avLst/>
            <a:gdLst/>
            <a:ahLst/>
            <a:cxnLst/>
            <a:rect l="l" t="t" r="r" b="b"/>
            <a:pathLst>
              <a:path w="1325879" h="384175">
                <a:moveTo>
                  <a:pt x="125272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310895"/>
                </a:lnTo>
                <a:lnTo>
                  <a:pt x="5748" y="339369"/>
                </a:lnTo>
                <a:lnTo>
                  <a:pt x="21426" y="362621"/>
                </a:lnTo>
                <a:lnTo>
                  <a:pt x="44678" y="378299"/>
                </a:lnTo>
                <a:lnTo>
                  <a:pt x="73152" y="384047"/>
                </a:lnTo>
                <a:lnTo>
                  <a:pt x="1252728" y="384047"/>
                </a:lnTo>
                <a:lnTo>
                  <a:pt x="1281201" y="378299"/>
                </a:lnTo>
                <a:lnTo>
                  <a:pt x="1304453" y="362621"/>
                </a:lnTo>
                <a:lnTo>
                  <a:pt x="1320131" y="339369"/>
                </a:lnTo>
                <a:lnTo>
                  <a:pt x="1325880" y="310895"/>
                </a:lnTo>
                <a:lnTo>
                  <a:pt x="1325880" y="73151"/>
                </a:lnTo>
                <a:lnTo>
                  <a:pt x="1320131" y="44678"/>
                </a:lnTo>
                <a:lnTo>
                  <a:pt x="1304453" y="21426"/>
                </a:lnTo>
                <a:lnTo>
                  <a:pt x="1281201" y="5748"/>
                </a:lnTo>
                <a:lnTo>
                  <a:pt x="1252728" y="0"/>
                </a:lnTo>
                <a:close/>
              </a:path>
            </a:pathLst>
          </a:custGeom>
          <a:solidFill>
            <a:srgbClr val="E4376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601198" y="3815588"/>
            <a:ext cx="7829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Advisory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design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challenge: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make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portfolio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feel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like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one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team,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handoff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chain.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477" y="6514085"/>
            <a:ext cx="82626" cy="1259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AI</a:t>
            </a:r>
            <a:r>
              <a:rPr dirty="0" spc="-15"/>
              <a:t> </a:t>
            </a:r>
            <a:r>
              <a:rPr dirty="0" spc="-10"/>
              <a:t>DISRUPTION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04761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22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disrupts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legacy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leverage</a:t>
            </a:r>
            <a:r>
              <a:rPr dirty="0" sz="22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model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946671" y="798068"/>
            <a:ext cx="9994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LEVERAGE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8050" y="2005329"/>
            <a:ext cx="4493260" cy="2435860"/>
            <a:chOff x="908050" y="2005329"/>
            <a:chExt cx="4493260" cy="2435860"/>
          </a:xfrm>
        </p:grpSpPr>
        <p:sp>
          <p:nvSpPr>
            <p:cNvPr id="9" name="object 9"/>
            <p:cNvSpPr/>
            <p:nvPr/>
          </p:nvSpPr>
          <p:spPr>
            <a:xfrm>
              <a:off x="914400" y="2011679"/>
              <a:ext cx="4480560" cy="2423160"/>
            </a:xfrm>
            <a:custGeom>
              <a:avLst/>
              <a:gdLst/>
              <a:ahLst/>
              <a:cxnLst/>
              <a:rect l="l" t="t" r="r" b="b"/>
              <a:pathLst>
                <a:path w="4480560" h="24231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4443996" y="0"/>
                  </a:lnTo>
                  <a:lnTo>
                    <a:pt x="4458228" y="2873"/>
                  </a:lnTo>
                  <a:lnTo>
                    <a:pt x="4469850" y="10709"/>
                  </a:lnTo>
                  <a:lnTo>
                    <a:pt x="4477686" y="22331"/>
                  </a:lnTo>
                  <a:lnTo>
                    <a:pt x="4480560" y="36563"/>
                  </a:lnTo>
                  <a:lnTo>
                    <a:pt x="4480560" y="2386596"/>
                  </a:lnTo>
                  <a:lnTo>
                    <a:pt x="4477686" y="2400828"/>
                  </a:lnTo>
                  <a:lnTo>
                    <a:pt x="4469850" y="2412450"/>
                  </a:lnTo>
                  <a:lnTo>
                    <a:pt x="4458228" y="2420286"/>
                  </a:lnTo>
                  <a:lnTo>
                    <a:pt x="4443996" y="2423160"/>
                  </a:lnTo>
                  <a:lnTo>
                    <a:pt x="36563" y="2423160"/>
                  </a:lnTo>
                  <a:lnTo>
                    <a:pt x="22331" y="2420286"/>
                  </a:lnTo>
                  <a:lnTo>
                    <a:pt x="10709" y="2412450"/>
                  </a:lnTo>
                  <a:lnTo>
                    <a:pt x="2873" y="2400828"/>
                  </a:lnTo>
                  <a:lnTo>
                    <a:pt x="0" y="2386596"/>
                  </a:lnTo>
                  <a:lnTo>
                    <a:pt x="0" y="36563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14400" y="2011679"/>
              <a:ext cx="55244" cy="2423160"/>
            </a:xfrm>
            <a:custGeom>
              <a:avLst/>
              <a:gdLst/>
              <a:ahLst/>
              <a:cxnLst/>
              <a:rect l="l" t="t" r="r" b="b"/>
              <a:pathLst>
                <a:path w="55244" h="2423160">
                  <a:moveTo>
                    <a:pt x="54863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54863" y="24231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69263" y="2165095"/>
            <a:ext cx="4418330" cy="1577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OLD: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Legacy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leverage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Many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hours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of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preparer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effort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→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review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bottleneck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→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partner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insight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late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394450" y="2005329"/>
            <a:ext cx="4493260" cy="2435860"/>
            <a:chOff x="6394450" y="2005329"/>
            <a:chExt cx="4493260" cy="2435860"/>
          </a:xfrm>
        </p:grpSpPr>
        <p:sp>
          <p:nvSpPr>
            <p:cNvPr id="13" name="object 13"/>
            <p:cNvSpPr/>
            <p:nvPr/>
          </p:nvSpPr>
          <p:spPr>
            <a:xfrm>
              <a:off x="6400800" y="2011679"/>
              <a:ext cx="4480560" cy="2423160"/>
            </a:xfrm>
            <a:custGeom>
              <a:avLst/>
              <a:gdLst/>
              <a:ahLst/>
              <a:cxnLst/>
              <a:rect l="l" t="t" r="r" b="b"/>
              <a:pathLst>
                <a:path w="4480559" h="24231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4443996" y="0"/>
                  </a:lnTo>
                  <a:lnTo>
                    <a:pt x="4458228" y="2873"/>
                  </a:lnTo>
                  <a:lnTo>
                    <a:pt x="4469850" y="10709"/>
                  </a:lnTo>
                  <a:lnTo>
                    <a:pt x="4477686" y="22331"/>
                  </a:lnTo>
                  <a:lnTo>
                    <a:pt x="4480560" y="36563"/>
                  </a:lnTo>
                  <a:lnTo>
                    <a:pt x="4480560" y="2386596"/>
                  </a:lnTo>
                  <a:lnTo>
                    <a:pt x="4477686" y="2400828"/>
                  </a:lnTo>
                  <a:lnTo>
                    <a:pt x="4469850" y="2412450"/>
                  </a:lnTo>
                  <a:lnTo>
                    <a:pt x="4458228" y="2420286"/>
                  </a:lnTo>
                  <a:lnTo>
                    <a:pt x="4443996" y="2423160"/>
                  </a:lnTo>
                  <a:lnTo>
                    <a:pt x="36563" y="2423160"/>
                  </a:lnTo>
                  <a:lnTo>
                    <a:pt x="22331" y="2420286"/>
                  </a:lnTo>
                  <a:lnTo>
                    <a:pt x="10709" y="2412450"/>
                  </a:lnTo>
                  <a:lnTo>
                    <a:pt x="2873" y="2400828"/>
                  </a:lnTo>
                  <a:lnTo>
                    <a:pt x="0" y="2386596"/>
                  </a:lnTo>
                  <a:lnTo>
                    <a:pt x="0" y="36563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400800" y="2011679"/>
              <a:ext cx="55244" cy="2423160"/>
            </a:xfrm>
            <a:custGeom>
              <a:avLst/>
              <a:gdLst/>
              <a:ahLst/>
              <a:cxnLst/>
              <a:rect l="l" t="t" r="r" b="b"/>
              <a:pathLst>
                <a:path w="55245" h="2423160">
                  <a:moveTo>
                    <a:pt x="54863" y="0"/>
                  </a:moveTo>
                  <a:lnTo>
                    <a:pt x="0" y="0"/>
                  </a:lnTo>
                  <a:lnTo>
                    <a:pt x="0" y="2423160"/>
                  </a:lnTo>
                  <a:lnTo>
                    <a:pt x="54863" y="24231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455664" y="2165095"/>
            <a:ext cx="4418330" cy="1577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NEW: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AI-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enabled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leverage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Digital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labor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accelerates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drafts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→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humans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validate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interpret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→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advisory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earlier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440679" y="3162297"/>
            <a:ext cx="868680" cy="76200"/>
            <a:chOff x="5440679" y="3162297"/>
            <a:chExt cx="868680" cy="76200"/>
          </a:xfrm>
        </p:grpSpPr>
        <p:sp>
          <p:nvSpPr>
            <p:cNvPr id="17" name="object 17"/>
            <p:cNvSpPr/>
            <p:nvPr/>
          </p:nvSpPr>
          <p:spPr>
            <a:xfrm>
              <a:off x="5440679" y="3200400"/>
              <a:ext cx="805180" cy="0"/>
            </a:xfrm>
            <a:custGeom>
              <a:avLst/>
              <a:gdLst/>
              <a:ahLst/>
              <a:cxnLst/>
              <a:rect l="l" t="t" r="r" b="b"/>
              <a:pathLst>
                <a:path w="805179" h="0">
                  <a:moveTo>
                    <a:pt x="0" y="0"/>
                  </a:moveTo>
                  <a:lnTo>
                    <a:pt x="805180" y="0"/>
                  </a:lnTo>
                </a:path>
              </a:pathLst>
            </a:custGeom>
            <a:ln w="12700">
              <a:solidFill>
                <a:srgbClr val="011E4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233161" y="316229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1E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Risk: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if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firms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automate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junior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learning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curve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without</a:t>
            </a:r>
            <a:r>
              <a:rPr dirty="0" sz="1400" spc="-5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redesigning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development,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they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create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future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experience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gap.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254" y="6511911"/>
            <a:ext cx="84112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TASKS</a:t>
            </a:r>
            <a:r>
              <a:rPr dirty="0" spc="-80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 spc="-10"/>
              <a:t>WORKFLOWS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9102090" cy="997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What</a:t>
            </a:r>
            <a:r>
              <a:rPr dirty="0" sz="2200" spc="-1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22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is</a:t>
            </a:r>
            <a:r>
              <a:rPr dirty="0" sz="22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changing</a:t>
            </a:r>
            <a:r>
              <a:rPr dirty="0" sz="22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right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now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65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Most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near-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term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value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comes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from</a:t>
            </a:r>
            <a:r>
              <a:rPr dirty="0" sz="1400" spc="-3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repeatable,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language-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heavy,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data-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adjacent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tasks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where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human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can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validate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the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output.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832371" y="798068"/>
            <a:ext cx="122936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WORKFLOWS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16610" y="2142486"/>
            <a:ext cx="3075940" cy="817880"/>
            <a:chOff x="816610" y="2142486"/>
            <a:chExt cx="3075940" cy="817880"/>
          </a:xfrm>
        </p:grpSpPr>
        <p:sp>
          <p:nvSpPr>
            <p:cNvPr id="9" name="object 9"/>
            <p:cNvSpPr/>
            <p:nvPr/>
          </p:nvSpPr>
          <p:spPr>
            <a:xfrm>
              <a:off x="822960" y="2148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8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22960" y="2148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4" h="805180">
                  <a:moveTo>
                    <a:pt x="54864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4" y="804672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F5A8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877824" y="2200798"/>
            <a:ext cx="3001010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00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Summarize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Meetings,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documents,</a:t>
            </a:r>
            <a:r>
              <a:rPr dirty="0" sz="1400" spc="-6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calls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519929" y="2142486"/>
            <a:ext cx="3075940" cy="817880"/>
            <a:chOff x="4519929" y="2142486"/>
            <a:chExt cx="3075940" cy="817880"/>
          </a:xfrm>
        </p:grpSpPr>
        <p:sp>
          <p:nvSpPr>
            <p:cNvPr id="13" name="object 13"/>
            <p:cNvSpPr/>
            <p:nvPr/>
          </p:nvSpPr>
          <p:spPr>
            <a:xfrm>
              <a:off x="4526279" y="2148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8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526279" y="2148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5" h="805180">
                  <a:moveTo>
                    <a:pt x="54863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3" y="80467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53C0E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581144" y="2302256"/>
            <a:ext cx="3001010" cy="661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ts val="166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Draft</a:t>
            </a:r>
            <a:endParaRPr sz="1400">
              <a:latin typeface="Arial"/>
              <a:cs typeface="Arial"/>
            </a:endParaRPr>
          </a:p>
          <a:p>
            <a:pPr marL="146050" marR="724535">
              <a:lnSpc>
                <a:spcPts val="1680"/>
              </a:lnSpc>
              <a:spcBef>
                <a:spcPts val="3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Memos,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emails,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workpaper narratives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223250" y="2142486"/>
            <a:ext cx="3075940" cy="817880"/>
            <a:chOff x="8223250" y="2142486"/>
            <a:chExt cx="3075940" cy="817880"/>
          </a:xfrm>
        </p:grpSpPr>
        <p:sp>
          <p:nvSpPr>
            <p:cNvPr id="17" name="object 17"/>
            <p:cNvSpPr/>
            <p:nvPr/>
          </p:nvSpPr>
          <p:spPr>
            <a:xfrm>
              <a:off x="8229600" y="2148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80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8229600" y="2148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5" h="805180">
                  <a:moveTo>
                    <a:pt x="54864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4" y="804672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284464" y="2200798"/>
            <a:ext cx="3001010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00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Classify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Transactions,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risks,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issues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16610" y="3285486"/>
            <a:ext cx="3075940" cy="817880"/>
            <a:chOff x="816610" y="3285486"/>
            <a:chExt cx="3075940" cy="817880"/>
          </a:xfrm>
        </p:grpSpPr>
        <p:sp>
          <p:nvSpPr>
            <p:cNvPr id="21" name="object 21"/>
            <p:cNvSpPr/>
            <p:nvPr/>
          </p:nvSpPr>
          <p:spPr>
            <a:xfrm>
              <a:off x="822960" y="3291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79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822960" y="3291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4" h="805179">
                  <a:moveTo>
                    <a:pt x="54864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4" y="804672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877824" y="3343798"/>
            <a:ext cx="3001010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00"/>
              </a:spcBef>
            </a:pP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Analyze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5"/>
              </a:spcBef>
            </a:pP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Trends,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variances,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outliers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19929" y="3285486"/>
            <a:ext cx="3075940" cy="817880"/>
            <a:chOff x="4519929" y="3285486"/>
            <a:chExt cx="3075940" cy="817880"/>
          </a:xfrm>
        </p:grpSpPr>
        <p:sp>
          <p:nvSpPr>
            <p:cNvPr id="25" name="object 25"/>
            <p:cNvSpPr/>
            <p:nvPr/>
          </p:nvSpPr>
          <p:spPr>
            <a:xfrm>
              <a:off x="4526279" y="3291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79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526279" y="3291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5" h="805179">
                  <a:moveTo>
                    <a:pt x="54863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3" y="804672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601F8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4581144" y="3343798"/>
            <a:ext cx="3001010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00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Research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triage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Initial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scan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citations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8223250" y="3285486"/>
            <a:ext cx="3075940" cy="817880"/>
            <a:chOff x="8223250" y="3285486"/>
            <a:chExt cx="3075940" cy="817880"/>
          </a:xfrm>
        </p:grpSpPr>
        <p:sp>
          <p:nvSpPr>
            <p:cNvPr id="29" name="object 29"/>
            <p:cNvSpPr/>
            <p:nvPr/>
          </p:nvSpPr>
          <p:spPr>
            <a:xfrm>
              <a:off x="8229600" y="3291836"/>
              <a:ext cx="3063240" cy="805180"/>
            </a:xfrm>
            <a:custGeom>
              <a:avLst/>
              <a:gdLst/>
              <a:ahLst/>
              <a:cxnLst/>
              <a:rect l="l" t="t" r="r" b="b"/>
              <a:pathLst>
                <a:path w="3063240" h="805179">
                  <a:moveTo>
                    <a:pt x="0" y="36575"/>
                  </a:moveTo>
                  <a:lnTo>
                    <a:pt x="2873" y="22342"/>
                  </a:lnTo>
                  <a:lnTo>
                    <a:pt x="10710" y="10715"/>
                  </a:lnTo>
                  <a:lnTo>
                    <a:pt x="22336" y="2875"/>
                  </a:lnTo>
                  <a:lnTo>
                    <a:pt x="36576" y="0"/>
                  </a:lnTo>
                  <a:lnTo>
                    <a:pt x="3026664" y="0"/>
                  </a:lnTo>
                  <a:lnTo>
                    <a:pt x="3040903" y="2875"/>
                  </a:lnTo>
                  <a:lnTo>
                    <a:pt x="3052529" y="10715"/>
                  </a:lnTo>
                  <a:lnTo>
                    <a:pt x="3060366" y="22342"/>
                  </a:lnTo>
                  <a:lnTo>
                    <a:pt x="3063240" y="36575"/>
                  </a:lnTo>
                  <a:lnTo>
                    <a:pt x="3063240" y="768108"/>
                  </a:lnTo>
                  <a:lnTo>
                    <a:pt x="3060366" y="782340"/>
                  </a:lnTo>
                  <a:lnTo>
                    <a:pt x="3052529" y="793962"/>
                  </a:lnTo>
                  <a:lnTo>
                    <a:pt x="3040903" y="801798"/>
                  </a:lnTo>
                  <a:lnTo>
                    <a:pt x="3026664" y="804671"/>
                  </a:lnTo>
                  <a:lnTo>
                    <a:pt x="36576" y="804671"/>
                  </a:lnTo>
                  <a:lnTo>
                    <a:pt x="22336" y="801798"/>
                  </a:lnTo>
                  <a:lnTo>
                    <a:pt x="10710" y="793962"/>
                  </a:lnTo>
                  <a:lnTo>
                    <a:pt x="2873" y="782340"/>
                  </a:lnTo>
                  <a:lnTo>
                    <a:pt x="0" y="768108"/>
                  </a:lnTo>
                  <a:lnTo>
                    <a:pt x="0" y="36575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8229600" y="3291840"/>
              <a:ext cx="55244" cy="805180"/>
            </a:xfrm>
            <a:custGeom>
              <a:avLst/>
              <a:gdLst/>
              <a:ahLst/>
              <a:cxnLst/>
              <a:rect l="l" t="t" r="r" b="b"/>
              <a:pathLst>
                <a:path w="55245" h="805179">
                  <a:moveTo>
                    <a:pt x="54864" y="0"/>
                  </a:moveTo>
                  <a:lnTo>
                    <a:pt x="0" y="0"/>
                  </a:lnTo>
                  <a:lnTo>
                    <a:pt x="0" y="804672"/>
                  </a:lnTo>
                  <a:lnTo>
                    <a:pt x="54864" y="804672"/>
                  </a:lnTo>
                  <a:lnTo>
                    <a:pt x="54864" y="0"/>
                  </a:lnTo>
                  <a:close/>
                </a:path>
              </a:pathLst>
            </a:custGeom>
            <a:solidFill>
              <a:srgbClr val="D6761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8284464" y="3343798"/>
            <a:ext cx="3001010" cy="656590"/>
          </a:xfrm>
          <a:prstGeom prst="rect">
            <a:avLst/>
          </a:prstGeom>
        </p:spPr>
        <p:txBody>
          <a:bodyPr wrap="square" lIns="0" tIns="114300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900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Workflow</a:t>
            </a:r>
            <a:r>
              <a:rPr dirty="0" sz="1400" spc="-7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routing</a:t>
            </a:r>
            <a:endParaRPr sz="1400">
              <a:latin typeface="Arial"/>
              <a:cs typeface="Arial"/>
            </a:endParaRPr>
          </a:p>
          <a:p>
            <a:pPr marL="146050">
              <a:lnSpc>
                <a:spcPct val="100000"/>
              </a:lnSpc>
              <a:spcBef>
                <a:spcPts val="805"/>
              </a:spcBef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Next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steps,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owners,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status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Design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principle: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automate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draft,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14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accountability.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3433" y="6511912"/>
            <a:ext cx="83831" cy="1303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3356" y="6501110"/>
            <a:ext cx="1494713" cy="131991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VALUE</a:t>
            </a:r>
            <a:r>
              <a:rPr dirty="0" spc="-70"/>
              <a:t> </a:t>
            </a:r>
            <a:r>
              <a:rPr dirty="0" spc="-20"/>
              <a:t>SHIFT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10259" y="1083055"/>
            <a:ext cx="520509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work</a:t>
            </a:r>
            <a:r>
              <a:rPr dirty="0" sz="22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does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not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disappear;</a:t>
            </a:r>
            <a:r>
              <a:rPr dirty="0" sz="2200" spc="-2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011E41"/>
                </a:solidFill>
                <a:latin typeface="Arial"/>
                <a:cs typeface="Arial"/>
              </a:rPr>
              <a:t>it</a:t>
            </a:r>
            <a:r>
              <a:rPr dirty="0" sz="22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011E41"/>
                </a:solidFill>
                <a:latin typeface="Arial"/>
                <a:cs typeface="Arial"/>
              </a:rPr>
              <a:t>moves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601200" y="749808"/>
            <a:ext cx="1691639" cy="311150"/>
          </a:xfrm>
          <a:custGeom>
            <a:avLst/>
            <a:gdLst/>
            <a:ahLst/>
            <a:cxnLst/>
            <a:rect l="l" t="t" r="r" b="b"/>
            <a:pathLst>
              <a:path w="1691640" h="311150">
                <a:moveTo>
                  <a:pt x="1618488" y="0"/>
                </a:moveTo>
                <a:lnTo>
                  <a:pt x="73152" y="0"/>
                </a:lnTo>
                <a:lnTo>
                  <a:pt x="44678" y="5748"/>
                </a:lnTo>
                <a:lnTo>
                  <a:pt x="21426" y="21426"/>
                </a:lnTo>
                <a:lnTo>
                  <a:pt x="5748" y="44678"/>
                </a:lnTo>
                <a:lnTo>
                  <a:pt x="0" y="73151"/>
                </a:lnTo>
                <a:lnTo>
                  <a:pt x="0" y="237743"/>
                </a:lnTo>
                <a:lnTo>
                  <a:pt x="5748" y="266217"/>
                </a:lnTo>
                <a:lnTo>
                  <a:pt x="21426" y="289469"/>
                </a:lnTo>
                <a:lnTo>
                  <a:pt x="44678" y="305147"/>
                </a:lnTo>
                <a:lnTo>
                  <a:pt x="73152" y="310895"/>
                </a:lnTo>
                <a:lnTo>
                  <a:pt x="1618488" y="310895"/>
                </a:lnTo>
                <a:lnTo>
                  <a:pt x="1646961" y="305147"/>
                </a:lnTo>
                <a:lnTo>
                  <a:pt x="1670213" y="289469"/>
                </a:lnTo>
                <a:lnTo>
                  <a:pt x="1685891" y="266217"/>
                </a:lnTo>
                <a:lnTo>
                  <a:pt x="1691639" y="237743"/>
                </a:lnTo>
                <a:lnTo>
                  <a:pt x="1691639" y="73151"/>
                </a:lnTo>
                <a:lnTo>
                  <a:pt x="1685891" y="44678"/>
                </a:lnTo>
                <a:lnTo>
                  <a:pt x="1670213" y="21426"/>
                </a:lnTo>
                <a:lnTo>
                  <a:pt x="1646961" y="5748"/>
                </a:lnTo>
                <a:lnTo>
                  <a:pt x="1618488" y="0"/>
                </a:lnTo>
                <a:close/>
              </a:path>
            </a:pathLst>
          </a:custGeom>
          <a:solidFill>
            <a:srgbClr val="EEEDE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41711" y="798068"/>
            <a:ext cx="60896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VALUE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08050" y="1913893"/>
            <a:ext cx="4310380" cy="2664460"/>
            <a:chOff x="908050" y="1913893"/>
            <a:chExt cx="4310380" cy="2664460"/>
          </a:xfrm>
        </p:grpSpPr>
        <p:sp>
          <p:nvSpPr>
            <p:cNvPr id="9" name="object 9"/>
            <p:cNvSpPr/>
            <p:nvPr/>
          </p:nvSpPr>
          <p:spPr>
            <a:xfrm>
              <a:off x="914400" y="1920243"/>
              <a:ext cx="4297680" cy="2651760"/>
            </a:xfrm>
            <a:custGeom>
              <a:avLst/>
              <a:gdLst/>
              <a:ahLst/>
              <a:cxnLst/>
              <a:rect l="l" t="t" r="r" b="b"/>
              <a:pathLst>
                <a:path w="4297680" h="26517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4261116" y="0"/>
                  </a:lnTo>
                  <a:lnTo>
                    <a:pt x="4275348" y="2873"/>
                  </a:lnTo>
                  <a:lnTo>
                    <a:pt x="4286970" y="10709"/>
                  </a:lnTo>
                  <a:lnTo>
                    <a:pt x="4294806" y="22331"/>
                  </a:lnTo>
                  <a:lnTo>
                    <a:pt x="4297680" y="36563"/>
                  </a:lnTo>
                  <a:lnTo>
                    <a:pt x="4297680" y="2615196"/>
                  </a:lnTo>
                  <a:lnTo>
                    <a:pt x="4294806" y="2629428"/>
                  </a:lnTo>
                  <a:lnTo>
                    <a:pt x="4286970" y="2641050"/>
                  </a:lnTo>
                  <a:lnTo>
                    <a:pt x="4275348" y="2648886"/>
                  </a:lnTo>
                  <a:lnTo>
                    <a:pt x="4261116" y="2651760"/>
                  </a:lnTo>
                  <a:lnTo>
                    <a:pt x="36563" y="2651760"/>
                  </a:lnTo>
                  <a:lnTo>
                    <a:pt x="22331" y="2648886"/>
                  </a:lnTo>
                  <a:lnTo>
                    <a:pt x="10709" y="2641050"/>
                  </a:lnTo>
                  <a:lnTo>
                    <a:pt x="2873" y="2629428"/>
                  </a:lnTo>
                  <a:lnTo>
                    <a:pt x="0" y="2615196"/>
                  </a:lnTo>
                  <a:lnTo>
                    <a:pt x="0" y="36563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914400" y="1920240"/>
              <a:ext cx="55244" cy="2651760"/>
            </a:xfrm>
            <a:custGeom>
              <a:avLst/>
              <a:gdLst/>
              <a:ahLst/>
              <a:cxnLst/>
              <a:rect l="l" t="t" r="r" b="b"/>
              <a:pathLst>
                <a:path w="55244" h="2651760">
                  <a:moveTo>
                    <a:pt x="54863" y="0"/>
                  </a:moveTo>
                  <a:lnTo>
                    <a:pt x="0" y="0"/>
                  </a:lnTo>
                  <a:lnTo>
                    <a:pt x="0" y="2651760"/>
                  </a:lnTo>
                  <a:lnTo>
                    <a:pt x="54863" y="26517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E4376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969263" y="2073656"/>
            <a:ext cx="4235450" cy="1798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dominated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by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preparation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1400">
              <a:latin typeface="Arial"/>
              <a:cs typeface="Arial"/>
            </a:endParaRPr>
          </a:p>
          <a:p>
            <a:pPr marL="146050" marR="288480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Compile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20">
                <a:solidFill>
                  <a:srgbClr val="111727"/>
                </a:solidFill>
                <a:latin typeface="Arial"/>
                <a:cs typeface="Arial"/>
              </a:rPr>
              <a:t>data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Format</a:t>
            </a:r>
            <a:r>
              <a:rPr dirty="0" sz="1400" spc="-5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outputs</a:t>
            </a:r>
            <a:endParaRPr sz="1400">
              <a:latin typeface="Arial"/>
              <a:cs typeface="Arial"/>
            </a:endParaRPr>
          </a:p>
          <a:p>
            <a:pPr marL="146050" marR="2400935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Reconcile</a:t>
            </a:r>
            <a:r>
              <a:rPr dirty="0" sz="1400" spc="-6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exceptions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Summarize</a:t>
            </a:r>
            <a:r>
              <a:rPr dirty="0" sz="1400" spc="-8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findings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485890" y="1913893"/>
            <a:ext cx="4310380" cy="2664460"/>
            <a:chOff x="6485890" y="1913893"/>
            <a:chExt cx="4310380" cy="2664460"/>
          </a:xfrm>
        </p:grpSpPr>
        <p:sp>
          <p:nvSpPr>
            <p:cNvPr id="13" name="object 13"/>
            <p:cNvSpPr/>
            <p:nvPr/>
          </p:nvSpPr>
          <p:spPr>
            <a:xfrm>
              <a:off x="6492240" y="1920243"/>
              <a:ext cx="4297680" cy="2651760"/>
            </a:xfrm>
            <a:custGeom>
              <a:avLst/>
              <a:gdLst/>
              <a:ahLst/>
              <a:cxnLst/>
              <a:rect l="l" t="t" r="r" b="b"/>
              <a:pathLst>
                <a:path w="4297680" h="2651760">
                  <a:moveTo>
                    <a:pt x="0" y="36563"/>
                  </a:moveTo>
                  <a:lnTo>
                    <a:pt x="2873" y="22331"/>
                  </a:lnTo>
                  <a:lnTo>
                    <a:pt x="10709" y="10709"/>
                  </a:lnTo>
                  <a:lnTo>
                    <a:pt x="22331" y="2873"/>
                  </a:lnTo>
                  <a:lnTo>
                    <a:pt x="36563" y="0"/>
                  </a:lnTo>
                  <a:lnTo>
                    <a:pt x="4261116" y="0"/>
                  </a:lnTo>
                  <a:lnTo>
                    <a:pt x="4275348" y="2873"/>
                  </a:lnTo>
                  <a:lnTo>
                    <a:pt x="4286970" y="10709"/>
                  </a:lnTo>
                  <a:lnTo>
                    <a:pt x="4294806" y="22331"/>
                  </a:lnTo>
                  <a:lnTo>
                    <a:pt x="4297680" y="36563"/>
                  </a:lnTo>
                  <a:lnTo>
                    <a:pt x="4297680" y="2615196"/>
                  </a:lnTo>
                  <a:lnTo>
                    <a:pt x="4294806" y="2629428"/>
                  </a:lnTo>
                  <a:lnTo>
                    <a:pt x="4286970" y="2641050"/>
                  </a:lnTo>
                  <a:lnTo>
                    <a:pt x="4275348" y="2648886"/>
                  </a:lnTo>
                  <a:lnTo>
                    <a:pt x="4261116" y="2651760"/>
                  </a:lnTo>
                  <a:lnTo>
                    <a:pt x="36563" y="2651760"/>
                  </a:lnTo>
                  <a:lnTo>
                    <a:pt x="22331" y="2648886"/>
                  </a:lnTo>
                  <a:lnTo>
                    <a:pt x="10709" y="2641050"/>
                  </a:lnTo>
                  <a:lnTo>
                    <a:pt x="2873" y="2629428"/>
                  </a:lnTo>
                  <a:lnTo>
                    <a:pt x="0" y="2615196"/>
                  </a:lnTo>
                  <a:lnTo>
                    <a:pt x="0" y="36563"/>
                  </a:lnTo>
                  <a:close/>
                </a:path>
              </a:pathLst>
            </a:custGeom>
            <a:ln w="12700">
              <a:solidFill>
                <a:srgbClr val="EEEDE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492240" y="1920240"/>
              <a:ext cx="55244" cy="2651760"/>
            </a:xfrm>
            <a:custGeom>
              <a:avLst/>
              <a:gdLst/>
              <a:ahLst/>
              <a:cxnLst/>
              <a:rect l="l" t="t" r="r" b="b"/>
              <a:pathLst>
                <a:path w="55245" h="2651760">
                  <a:moveTo>
                    <a:pt x="54863" y="0"/>
                  </a:moveTo>
                  <a:lnTo>
                    <a:pt x="0" y="0"/>
                  </a:lnTo>
                  <a:lnTo>
                    <a:pt x="0" y="2651760"/>
                  </a:lnTo>
                  <a:lnTo>
                    <a:pt x="54863" y="2651760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05AB8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6547104" y="2073656"/>
            <a:ext cx="4235450" cy="17989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4605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Work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centered</a:t>
            </a:r>
            <a:r>
              <a:rPr dirty="0" sz="1400" spc="-7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on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interpretation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1400">
              <a:latin typeface="Arial"/>
              <a:cs typeface="Arial"/>
            </a:endParaRPr>
          </a:p>
          <a:p>
            <a:pPr marL="146050" marR="2077720">
              <a:lnSpc>
                <a:spcPct val="100000"/>
              </a:lnSpc>
            </a:pP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Ask</a:t>
            </a:r>
            <a:r>
              <a:rPr dirty="0" sz="1400" spc="-2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better</a:t>
            </a:r>
            <a:r>
              <a:rPr dirty="0" sz="1400" spc="-5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questions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Explain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implications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Assess</a:t>
            </a:r>
            <a:r>
              <a:rPr dirty="0" sz="1400" spc="-40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risk</a:t>
            </a:r>
            <a:r>
              <a:rPr dirty="0" sz="1400" spc="-1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+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 materiality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Create</a:t>
            </a:r>
            <a:r>
              <a:rPr dirty="0" sz="1400" spc="-4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client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111727"/>
                </a:solidFill>
                <a:latin typeface="Arial"/>
                <a:cs typeface="Arial"/>
              </a:rPr>
              <a:t>action</a:t>
            </a:r>
            <a:r>
              <a:rPr dirty="0" sz="1400" spc="-35">
                <a:solidFill>
                  <a:srgbClr val="111727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111727"/>
                </a:solidFill>
                <a:latin typeface="Arial"/>
                <a:cs typeface="Arial"/>
              </a:rPr>
              <a:t>paths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03520" y="3208017"/>
            <a:ext cx="1005840" cy="76200"/>
            <a:chOff x="5303520" y="3208017"/>
            <a:chExt cx="1005840" cy="76200"/>
          </a:xfrm>
        </p:grpSpPr>
        <p:sp>
          <p:nvSpPr>
            <p:cNvPr id="17" name="object 17"/>
            <p:cNvSpPr/>
            <p:nvPr/>
          </p:nvSpPr>
          <p:spPr>
            <a:xfrm>
              <a:off x="5303520" y="3246119"/>
              <a:ext cx="942340" cy="0"/>
            </a:xfrm>
            <a:custGeom>
              <a:avLst/>
              <a:gdLst/>
              <a:ahLst/>
              <a:cxnLst/>
              <a:rect l="l" t="t" r="r" b="b"/>
              <a:pathLst>
                <a:path w="942339" h="0">
                  <a:moveTo>
                    <a:pt x="0" y="0"/>
                  </a:moveTo>
                  <a:lnTo>
                    <a:pt x="942340" y="0"/>
                  </a:lnTo>
                </a:path>
              </a:pathLst>
            </a:custGeom>
            <a:ln w="12700">
              <a:solidFill>
                <a:srgbClr val="011E41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233161" y="3208017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1E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822960" y="5715000"/>
            <a:ext cx="10561320" cy="384175"/>
          </a:xfrm>
          <a:prstGeom prst="rect">
            <a:avLst/>
          </a:prstGeom>
          <a:solidFill>
            <a:srgbClr val="EEEDEA"/>
          </a:solidFill>
        </p:spPr>
        <p:txBody>
          <a:bodyPr wrap="square" lIns="0" tIns="70485" rIns="0" bIns="0" rtlCol="0" vert="horz">
            <a:spAutoFit/>
          </a:bodyPr>
          <a:lstStyle/>
          <a:p>
            <a:pPr marL="164465">
              <a:lnSpc>
                <a:spcPct val="100000"/>
              </a:lnSpc>
              <a:spcBef>
                <a:spcPts val="555"/>
              </a:spcBef>
            </a:pP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As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AI</a:t>
            </a:r>
            <a:r>
              <a:rPr dirty="0" sz="1400" spc="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raises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floor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for</a:t>
            </a:r>
            <a:r>
              <a:rPr dirty="0" sz="1400" spc="-3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production,</a:t>
            </a:r>
            <a:r>
              <a:rPr dirty="0" sz="1400" spc="-5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professionals</a:t>
            </a:r>
            <a:r>
              <a:rPr dirty="0" sz="1400" spc="-6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must</a:t>
            </a:r>
            <a:r>
              <a:rPr dirty="0" sz="1400" spc="-2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raise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the</a:t>
            </a:r>
            <a:r>
              <a:rPr dirty="0" sz="1400" spc="-3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ceiling</a:t>
            </a:r>
            <a:r>
              <a:rPr dirty="0" sz="1400" spc="-6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for</a:t>
            </a:r>
            <a:r>
              <a:rPr dirty="0" sz="1400" spc="-1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judgment</a:t>
            </a:r>
            <a:r>
              <a:rPr dirty="0" sz="1400" spc="-45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b="1">
                <a:solidFill>
                  <a:srgbClr val="011E41"/>
                </a:solidFill>
                <a:latin typeface="Arial"/>
                <a:cs typeface="Arial"/>
              </a:rPr>
              <a:t>and</a:t>
            </a:r>
            <a:r>
              <a:rPr dirty="0" sz="1400" spc="-40" b="1">
                <a:solidFill>
                  <a:srgbClr val="011E41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011E41"/>
                </a:solidFill>
                <a:latin typeface="Arial"/>
                <a:cs typeface="Arial"/>
              </a:rPr>
              <a:t>advice.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Company>Crowe LLP</Company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OpenAI</dc:creator>
  <dc:subject>The Workforce of Tomorrow: Reimagining the Profession in the Age of AI</dc:subject>
  <dc:title>The Workforce of Tomorrow: Reimagining the Profession in the Age of AI</dc:title>
  <dcterms:created xsi:type="dcterms:W3CDTF">2026-07-28T01:58:02Z</dcterms:created>
  <dcterms:modified xsi:type="dcterms:W3CDTF">2026-07-28T01:58:02Z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2026-07-27T00:00:00Z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2026-07-28T00:00:00Z</vt:filetime>
  </property>
  <property fmtid="{D5CDD505-2E9C-101B-9397-08002B2CF9AE}" pid="5" name="Producer">
    <vt:lpwstr>Adobe PDF Library 26.1.173</vt:lpwstr>
  </property>
</Properties>
</file>