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834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2F2200"/>
                </a:solidFill>
                <a:latin typeface="Goudy Old Style"/>
                <a:cs typeface="Goudy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F2200"/>
                </a:solidFill>
                <a:latin typeface="Goudy Old Style"/>
                <a:cs typeface="Goudy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716143" y="3790314"/>
            <a:ext cx="2538730" cy="508000"/>
          </a:xfrm>
          <a:custGeom>
            <a:avLst/>
            <a:gdLst/>
            <a:ahLst/>
            <a:cxnLst/>
            <a:rect l="l" t="t" r="r" b="b"/>
            <a:pathLst>
              <a:path w="2538729" h="508000">
                <a:moveTo>
                  <a:pt x="2538222" y="296265"/>
                </a:moveTo>
                <a:lnTo>
                  <a:pt x="2528100" y="246126"/>
                </a:lnTo>
                <a:lnTo>
                  <a:pt x="2500490" y="205181"/>
                </a:lnTo>
                <a:lnTo>
                  <a:pt x="2459558" y="177571"/>
                </a:lnTo>
                <a:lnTo>
                  <a:pt x="2409444" y="167436"/>
                </a:lnTo>
                <a:lnTo>
                  <a:pt x="1402143" y="167436"/>
                </a:lnTo>
                <a:lnTo>
                  <a:pt x="1269111" y="0"/>
                </a:lnTo>
                <a:lnTo>
                  <a:pt x="1136065" y="167436"/>
                </a:lnTo>
                <a:lnTo>
                  <a:pt x="128778" y="167436"/>
                </a:lnTo>
                <a:lnTo>
                  <a:pt x="78651" y="177571"/>
                </a:lnTo>
                <a:lnTo>
                  <a:pt x="37719" y="205181"/>
                </a:lnTo>
                <a:lnTo>
                  <a:pt x="10109" y="246126"/>
                </a:lnTo>
                <a:lnTo>
                  <a:pt x="0" y="296265"/>
                </a:lnTo>
                <a:lnTo>
                  <a:pt x="0" y="378764"/>
                </a:lnTo>
                <a:lnTo>
                  <a:pt x="10109" y="428917"/>
                </a:lnTo>
                <a:lnTo>
                  <a:pt x="37706" y="469874"/>
                </a:lnTo>
                <a:lnTo>
                  <a:pt x="78651" y="497484"/>
                </a:lnTo>
                <a:lnTo>
                  <a:pt x="128778" y="507606"/>
                </a:lnTo>
                <a:lnTo>
                  <a:pt x="2409444" y="507606"/>
                </a:lnTo>
                <a:lnTo>
                  <a:pt x="2459558" y="497484"/>
                </a:lnTo>
                <a:lnTo>
                  <a:pt x="2500503" y="469874"/>
                </a:lnTo>
                <a:lnTo>
                  <a:pt x="2528100" y="428917"/>
                </a:lnTo>
                <a:lnTo>
                  <a:pt x="2538222" y="378764"/>
                </a:lnTo>
                <a:lnTo>
                  <a:pt x="2538222" y="296265"/>
                </a:lnTo>
                <a:close/>
              </a:path>
            </a:pathLst>
          </a:custGeom>
          <a:solidFill>
            <a:srgbClr val="5576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F2200"/>
                </a:solidFill>
                <a:latin typeface="Goudy Old Style"/>
                <a:cs typeface="Goudy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6434"/>
            <a:ext cx="9144000" cy="303850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F2200"/>
                </a:solidFill>
                <a:latin typeface="Goudy Old Style"/>
                <a:cs typeface="Goudy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51434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7340" y="72085"/>
            <a:ext cx="8529319" cy="95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2F2200"/>
                </a:solidFill>
                <a:latin typeface="Goudy Old Style"/>
                <a:cs typeface="Goudy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1025" y="1184321"/>
            <a:ext cx="5148580" cy="3378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800727" y="1817903"/>
            <a:ext cx="4095750" cy="83058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625"/>
              </a:spcBef>
            </a:pPr>
            <a:r>
              <a:rPr sz="2200" b="1" dirty="0">
                <a:solidFill>
                  <a:srgbClr val="FFFFFF"/>
                </a:solidFill>
                <a:latin typeface="Goudy Old Style"/>
                <a:cs typeface="Goudy Old Style"/>
              </a:rPr>
              <a:t>Kathryn</a:t>
            </a:r>
            <a:r>
              <a:rPr sz="2200" b="1" spc="45" dirty="0">
                <a:solidFill>
                  <a:srgbClr val="FFFFFF"/>
                </a:solidFill>
                <a:latin typeface="Goudy Old Style"/>
                <a:cs typeface="Goudy Old Style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Goudy Old Style"/>
                <a:cs typeface="Goudy Old Style"/>
              </a:rPr>
              <a:t>Tesar</a:t>
            </a:r>
            <a:endParaRPr sz="2200">
              <a:latin typeface="Goudy Old Style"/>
              <a:cs typeface="Goudy Old Style"/>
            </a:endParaRPr>
          </a:p>
          <a:p>
            <a:pPr algn="ctr">
              <a:lnSpc>
                <a:spcPct val="100000"/>
              </a:lnSpc>
              <a:spcBef>
                <a:spcPts val="530"/>
              </a:spcBef>
            </a:pPr>
            <a:r>
              <a:rPr sz="2200" b="1" spc="-10" dirty="0">
                <a:solidFill>
                  <a:srgbClr val="FFFFFF"/>
                </a:solidFill>
                <a:latin typeface="Goudy Old Style"/>
                <a:cs typeface="Goudy Old Style"/>
              </a:rPr>
              <a:t>Director,</a:t>
            </a:r>
            <a:r>
              <a:rPr sz="2200" b="1" spc="-90" dirty="0">
                <a:solidFill>
                  <a:srgbClr val="FFFFFF"/>
                </a:solidFill>
                <a:latin typeface="Goudy Old Style"/>
                <a:cs typeface="Goudy Old Style"/>
              </a:rPr>
              <a:t> </a:t>
            </a:r>
            <a:r>
              <a:rPr sz="2200" b="1" dirty="0">
                <a:solidFill>
                  <a:srgbClr val="FFFFFF"/>
                </a:solidFill>
                <a:latin typeface="Goudy Old Style"/>
                <a:cs typeface="Goudy Old Style"/>
              </a:rPr>
              <a:t>Benefits</a:t>
            </a:r>
            <a:r>
              <a:rPr sz="2200" b="1" spc="-80" dirty="0">
                <a:solidFill>
                  <a:srgbClr val="FFFFFF"/>
                </a:solidFill>
                <a:latin typeface="Goudy Old Style"/>
                <a:cs typeface="Goudy Old Style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Goudy Old Style"/>
                <a:cs typeface="Goudy Old Style"/>
              </a:rPr>
              <a:t>Communications</a:t>
            </a:r>
            <a:endParaRPr sz="2200">
              <a:latin typeface="Goudy Old Style"/>
              <a:cs typeface="Goudy Old Style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211451" y="634364"/>
            <a:ext cx="511746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45669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FFFF"/>
                </a:solidFill>
              </a:rPr>
              <a:t>ERS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Updates </a:t>
            </a:r>
            <a:r>
              <a:rPr dirty="0">
                <a:solidFill>
                  <a:srgbClr val="FFFFFF"/>
                </a:solidFill>
              </a:rPr>
              <a:t>TSABAA</a:t>
            </a:r>
            <a:r>
              <a:rPr spc="-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Summer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Conference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6635" y="1819551"/>
            <a:ext cx="2652395" cy="829944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25"/>
              </a:spcBef>
            </a:pPr>
            <a:r>
              <a:rPr sz="2200" b="1" dirty="0">
                <a:solidFill>
                  <a:srgbClr val="FFFFFF"/>
                </a:solidFill>
                <a:latin typeface="Goudy Old Style"/>
                <a:cs typeface="Goudy Old Style"/>
              </a:rPr>
              <a:t>Machelle</a:t>
            </a:r>
            <a:r>
              <a:rPr sz="2200" b="1" spc="-130" dirty="0">
                <a:solidFill>
                  <a:srgbClr val="FFFFFF"/>
                </a:solidFill>
                <a:latin typeface="Goudy Old Style"/>
                <a:cs typeface="Goudy Old Style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Goudy Old Style"/>
                <a:cs typeface="Goudy Old Style"/>
              </a:rPr>
              <a:t>Pharr</a:t>
            </a:r>
            <a:endParaRPr sz="2200">
              <a:latin typeface="Goudy Old Style"/>
              <a:cs typeface="Goudy Old Style"/>
            </a:endParaRPr>
          </a:p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sz="2200" b="1" dirty="0">
                <a:solidFill>
                  <a:srgbClr val="FFFFFF"/>
                </a:solidFill>
                <a:latin typeface="Goudy Old Style"/>
                <a:cs typeface="Goudy Old Style"/>
              </a:rPr>
              <a:t>Chief</a:t>
            </a:r>
            <a:r>
              <a:rPr sz="2200" b="1" spc="-65" dirty="0">
                <a:solidFill>
                  <a:srgbClr val="FFFFFF"/>
                </a:solidFill>
                <a:latin typeface="Goudy Old Style"/>
                <a:cs typeface="Goudy Old Style"/>
              </a:rPr>
              <a:t> </a:t>
            </a:r>
            <a:r>
              <a:rPr sz="2200" b="1" dirty="0">
                <a:solidFill>
                  <a:srgbClr val="FFFFFF"/>
                </a:solidFill>
                <a:latin typeface="Goudy Old Style"/>
                <a:cs typeface="Goudy Old Style"/>
              </a:rPr>
              <a:t>Financial</a:t>
            </a:r>
            <a:r>
              <a:rPr sz="2200" b="1" spc="-45" dirty="0">
                <a:solidFill>
                  <a:srgbClr val="FFFFFF"/>
                </a:solidFill>
                <a:latin typeface="Goudy Old Style"/>
                <a:cs typeface="Goudy Old Style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Goudy Old Style"/>
                <a:cs typeface="Goudy Old Style"/>
              </a:rPr>
              <a:t>Officer</a:t>
            </a:r>
            <a:endParaRPr sz="2200">
              <a:latin typeface="Goudy Old Style"/>
              <a:cs typeface="Goudy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11015" y="3045078"/>
            <a:ext cx="15214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FFFFFF"/>
                </a:solidFill>
                <a:latin typeface="Goudy Old Style"/>
                <a:cs typeface="Goudy Old Style"/>
              </a:rPr>
              <a:t>July</a:t>
            </a:r>
            <a:r>
              <a:rPr sz="2200" b="1" spc="-45" dirty="0">
                <a:solidFill>
                  <a:srgbClr val="FFFFFF"/>
                </a:solidFill>
                <a:latin typeface="Goudy Old Style"/>
                <a:cs typeface="Goudy Old Style"/>
              </a:rPr>
              <a:t> </a:t>
            </a:r>
            <a:r>
              <a:rPr sz="2200" b="1" dirty="0">
                <a:solidFill>
                  <a:srgbClr val="FFFFFF"/>
                </a:solidFill>
                <a:latin typeface="Goudy Old Style"/>
                <a:cs typeface="Goudy Old Style"/>
              </a:rPr>
              <a:t>28,</a:t>
            </a:r>
            <a:r>
              <a:rPr sz="2200" b="1" spc="-30" dirty="0">
                <a:solidFill>
                  <a:srgbClr val="FFFFFF"/>
                </a:solidFill>
                <a:latin typeface="Goudy Old Style"/>
                <a:cs typeface="Goudy Old Style"/>
              </a:rPr>
              <a:t> </a:t>
            </a:r>
            <a:r>
              <a:rPr sz="2200" b="1" spc="-20" dirty="0">
                <a:solidFill>
                  <a:srgbClr val="FFFFFF"/>
                </a:solidFill>
                <a:latin typeface="Goudy Old Style"/>
                <a:cs typeface="Goudy Old Style"/>
              </a:rPr>
              <a:t>2028</a:t>
            </a:r>
            <a:endParaRPr sz="2200">
              <a:latin typeface="Goudy Old Style"/>
              <a:cs typeface="Goudy Old Styl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2236" y="2471673"/>
            <a:ext cx="39001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0209" marR="5080" indent="-398145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latin typeface="Arial Narrow"/>
                <a:cs typeface="Arial Narrow"/>
              </a:rPr>
              <a:t>Due</a:t>
            </a:r>
            <a:r>
              <a:rPr sz="1600" i="1" spc="-15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to</a:t>
            </a:r>
            <a:r>
              <a:rPr sz="1600" i="1" spc="-5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state</a:t>
            </a:r>
            <a:r>
              <a:rPr sz="1600" i="1" spc="-5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and</a:t>
            </a:r>
            <a:r>
              <a:rPr sz="1600" i="1" spc="-25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employer</a:t>
            </a:r>
            <a:r>
              <a:rPr sz="1600" i="1" spc="-30" dirty="0">
                <a:latin typeface="Arial Narrow"/>
                <a:cs typeface="Arial Narrow"/>
              </a:rPr>
              <a:t> </a:t>
            </a:r>
            <a:r>
              <a:rPr sz="1600" i="1" spc="-10" dirty="0">
                <a:latin typeface="Arial Narrow"/>
                <a:cs typeface="Arial Narrow"/>
              </a:rPr>
              <a:t>contributions,</a:t>
            </a:r>
            <a:r>
              <a:rPr sz="1600" i="1" spc="-35" dirty="0">
                <a:latin typeface="Arial Narrow"/>
                <a:cs typeface="Arial Narrow"/>
              </a:rPr>
              <a:t> </a:t>
            </a:r>
            <a:r>
              <a:rPr sz="1600" i="1" spc="-10" dirty="0">
                <a:latin typeface="Arial Narrow"/>
                <a:cs typeface="Arial Narrow"/>
              </a:rPr>
              <a:t>participants </a:t>
            </a:r>
            <a:r>
              <a:rPr sz="1600" i="1" dirty="0">
                <a:latin typeface="Arial Narrow"/>
                <a:cs typeface="Arial Narrow"/>
              </a:rPr>
              <a:t>pay</a:t>
            </a:r>
            <a:r>
              <a:rPr sz="1600" i="1" spc="-30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only</a:t>
            </a:r>
            <a:r>
              <a:rPr sz="1600" i="1" spc="-30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about</a:t>
            </a:r>
            <a:r>
              <a:rPr sz="1600" i="1" spc="-40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one-fourth</a:t>
            </a:r>
            <a:r>
              <a:rPr sz="1600" i="1" spc="-40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of</a:t>
            </a:r>
            <a:r>
              <a:rPr sz="1600" i="1" spc="-35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overall</a:t>
            </a:r>
            <a:r>
              <a:rPr sz="1600" i="1" spc="-35" dirty="0">
                <a:latin typeface="Arial Narrow"/>
                <a:cs typeface="Arial Narrow"/>
              </a:rPr>
              <a:t> </a:t>
            </a:r>
            <a:r>
              <a:rPr sz="1600" i="1" spc="-10" dirty="0">
                <a:latin typeface="Arial Narrow"/>
                <a:cs typeface="Arial Narrow"/>
              </a:rPr>
              <a:t>costs.</a:t>
            </a:r>
            <a:endParaRPr sz="1600">
              <a:latin typeface="Arial Narrow"/>
              <a:cs typeface="Arial Narrow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802378" y="3009900"/>
          <a:ext cx="4206875" cy="1765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82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5175">
                <a:tc gridSpan="2">
                  <a:txBody>
                    <a:bodyPr/>
                    <a:lstStyle/>
                    <a:p>
                      <a:pPr algn="ctr">
                        <a:lnSpc>
                          <a:spcPts val="2035"/>
                        </a:lnSpc>
                        <a:spcBef>
                          <a:spcPts val="950"/>
                        </a:spcBef>
                      </a:pPr>
                      <a:r>
                        <a:rPr sz="1700" b="1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Increase</a:t>
                      </a:r>
                      <a:r>
                        <a:rPr sz="1700" b="1" spc="-45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700" b="1" spc="-15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Member</a:t>
                      </a:r>
                      <a:r>
                        <a:rPr sz="1700" b="1" spc="-35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Premiums</a:t>
                      </a:r>
                      <a:r>
                        <a:rPr sz="1700" b="1" spc="-50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2016 –</a:t>
                      </a:r>
                      <a:r>
                        <a:rPr sz="1700" b="1" spc="-10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b="1" spc="-20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2025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  <a:p>
                      <a:pPr algn="ctr">
                        <a:lnSpc>
                          <a:spcPts val="2035"/>
                        </a:lnSpc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(approximate)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  <a:solidFill>
                      <a:srgbClr val="56311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790">
                <a:tc>
                  <a:txBody>
                    <a:bodyPr/>
                    <a:lstStyle/>
                    <a:p>
                      <a:pPr marL="27813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700" dirty="0">
                          <a:latin typeface="Arial Narrow"/>
                          <a:cs typeface="Arial Narrow"/>
                        </a:rPr>
                        <a:t>Other</a:t>
                      </a:r>
                      <a:r>
                        <a:rPr sz="17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dirty="0">
                          <a:latin typeface="Arial Narrow"/>
                          <a:cs typeface="Arial Narrow"/>
                        </a:rPr>
                        <a:t>employer</a:t>
                      </a:r>
                      <a:r>
                        <a:rPr sz="17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dirty="0">
                          <a:latin typeface="Arial Narrow"/>
                          <a:cs typeface="Arial Narrow"/>
                        </a:rPr>
                        <a:t>plans</a:t>
                      </a:r>
                      <a:r>
                        <a:rPr sz="17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7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dirty="0">
                          <a:latin typeface="Arial Narrow"/>
                          <a:cs typeface="Arial Narrow"/>
                        </a:rPr>
                        <a:t>U.S.</a:t>
                      </a:r>
                      <a:r>
                        <a:rPr sz="17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spc="-10" dirty="0">
                          <a:latin typeface="Arial Narrow"/>
                          <a:cs typeface="Arial Narrow"/>
                        </a:rPr>
                        <a:t>average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700" spc="-25" dirty="0">
                          <a:latin typeface="Arial Narrow"/>
                          <a:cs typeface="Arial Narrow"/>
                        </a:rPr>
                        <a:t>49%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3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700" spc="-20" dirty="0">
                          <a:latin typeface="Arial Narrow"/>
                          <a:cs typeface="Arial Narrow"/>
                        </a:rPr>
                        <a:t>8.4%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8968" y="4359186"/>
            <a:ext cx="1253147" cy="34681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87620" y="4437316"/>
            <a:ext cx="1338961" cy="26306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6580378" y="4413072"/>
            <a:ext cx="0" cy="278130"/>
          </a:xfrm>
          <a:custGeom>
            <a:avLst/>
            <a:gdLst/>
            <a:ahLst/>
            <a:cxnLst/>
            <a:rect l="l" t="t" r="r" b="b"/>
            <a:pathLst>
              <a:path h="278129">
                <a:moveTo>
                  <a:pt x="0" y="0"/>
                </a:moveTo>
                <a:lnTo>
                  <a:pt x="0" y="277583"/>
                </a:lnTo>
              </a:path>
            </a:pathLst>
          </a:custGeom>
          <a:ln w="9525">
            <a:solidFill>
              <a:srgbClr val="4E6A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953761" y="2471673"/>
            <a:ext cx="379920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0979" marR="5080" indent="-208915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latin typeface="Arial Narrow"/>
                <a:cs typeface="Arial Narrow"/>
              </a:rPr>
              <a:t>HealthSelect</a:t>
            </a:r>
            <a:r>
              <a:rPr sz="1600" i="1" spc="-65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members</a:t>
            </a:r>
            <a:r>
              <a:rPr sz="1600" i="1" spc="-50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have</a:t>
            </a:r>
            <a:r>
              <a:rPr sz="1600" i="1" spc="-40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been</a:t>
            </a:r>
            <a:r>
              <a:rPr sz="1600" i="1" spc="-50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largely</a:t>
            </a:r>
            <a:r>
              <a:rPr sz="1600" i="1" spc="-45" dirty="0">
                <a:latin typeface="Arial Narrow"/>
                <a:cs typeface="Arial Narrow"/>
              </a:rPr>
              <a:t> </a:t>
            </a:r>
            <a:r>
              <a:rPr sz="1600" i="1" spc="-10" dirty="0">
                <a:latin typeface="Arial Narrow"/>
                <a:cs typeface="Arial Narrow"/>
              </a:rPr>
              <a:t>protected </a:t>
            </a:r>
            <a:r>
              <a:rPr sz="1600" i="1" dirty="0">
                <a:latin typeface="Arial Narrow"/>
                <a:cs typeface="Arial Narrow"/>
              </a:rPr>
              <a:t>from</a:t>
            </a:r>
            <a:r>
              <a:rPr sz="1600" i="1" spc="-25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healthcare</a:t>
            </a:r>
            <a:r>
              <a:rPr sz="1600" i="1" spc="-60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inflation</a:t>
            </a:r>
            <a:r>
              <a:rPr sz="1600" i="1" spc="-35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over</a:t>
            </a:r>
            <a:r>
              <a:rPr sz="1600" i="1" spc="-45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the</a:t>
            </a:r>
            <a:r>
              <a:rPr sz="1600" i="1" spc="-30" dirty="0">
                <a:latin typeface="Arial Narrow"/>
                <a:cs typeface="Arial Narrow"/>
              </a:rPr>
              <a:t> </a:t>
            </a:r>
            <a:r>
              <a:rPr sz="1600" i="1" dirty="0">
                <a:latin typeface="Arial Narrow"/>
                <a:cs typeface="Arial Narrow"/>
              </a:rPr>
              <a:t>last</a:t>
            </a:r>
            <a:r>
              <a:rPr sz="1600" i="1" spc="-30" dirty="0">
                <a:latin typeface="Arial Narrow"/>
                <a:cs typeface="Arial Narrow"/>
              </a:rPr>
              <a:t> </a:t>
            </a:r>
            <a:r>
              <a:rPr sz="1600" i="1" spc="-10" dirty="0">
                <a:latin typeface="Arial Narrow"/>
                <a:cs typeface="Arial Narrow"/>
              </a:rPr>
              <a:t>decade.</a:t>
            </a:r>
            <a:endParaRPr sz="1600">
              <a:latin typeface="Arial Narrow"/>
              <a:cs typeface="Arial Narrow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59676" y="3021457"/>
          <a:ext cx="4206875" cy="1753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9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5160">
                <a:tc gridSpan="2">
                  <a:txBody>
                    <a:bodyPr/>
                    <a:lstStyle/>
                    <a:p>
                      <a:pPr algn="ctr">
                        <a:lnSpc>
                          <a:spcPts val="2035"/>
                        </a:lnSpc>
                        <a:spcBef>
                          <a:spcPts val="475"/>
                        </a:spcBef>
                      </a:pPr>
                      <a:r>
                        <a:rPr sz="1700" b="1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PY25</a:t>
                      </a:r>
                      <a:r>
                        <a:rPr sz="1700" b="1" spc="-30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Cost</a:t>
                      </a:r>
                      <a:r>
                        <a:rPr sz="1700" b="1" spc="-30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Share</a:t>
                      </a:r>
                      <a:r>
                        <a:rPr sz="1700" b="1" spc="-35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700" b="1" spc="-10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ERS</a:t>
                      </a:r>
                      <a:r>
                        <a:rPr sz="1700" b="1" spc="-30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Health</a:t>
                      </a:r>
                      <a:r>
                        <a:rPr sz="1700" b="1" spc="-35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b="1" spc="-10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Plans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  <a:p>
                      <a:pPr algn="ctr">
                        <a:lnSpc>
                          <a:spcPts val="2035"/>
                        </a:lnSpc>
                      </a:pPr>
                      <a:r>
                        <a:rPr sz="1700" spc="-10" dirty="0">
                          <a:solidFill>
                            <a:srgbClr val="FFFFFF"/>
                          </a:solidFill>
                          <a:latin typeface="Arial Narrow"/>
                          <a:cs typeface="Arial Narrow"/>
                        </a:rPr>
                        <a:t>(approximate)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  <a:solidFill>
                      <a:srgbClr val="56311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700" dirty="0">
                          <a:latin typeface="Arial Narrow"/>
                          <a:cs typeface="Arial Narrow"/>
                        </a:rPr>
                        <a:t>State</a:t>
                      </a:r>
                      <a:r>
                        <a:rPr sz="17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7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spc="-20" dirty="0">
                          <a:latin typeface="Arial Narrow"/>
                          <a:cs typeface="Arial Narrow"/>
                        </a:rPr>
                        <a:t>Texas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700" dirty="0">
                          <a:latin typeface="Arial Narrow"/>
                          <a:cs typeface="Arial Narrow"/>
                        </a:rPr>
                        <a:t>$4</a:t>
                      </a:r>
                      <a:r>
                        <a:rPr sz="17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spc="-10" dirty="0">
                          <a:latin typeface="Arial Narrow"/>
                          <a:cs typeface="Arial Narrow"/>
                        </a:rPr>
                        <a:t>billion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700" spc="-10" dirty="0">
                          <a:latin typeface="Arial Narrow"/>
                          <a:cs typeface="Arial Narrow"/>
                        </a:rPr>
                        <a:t>Employers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800" dirty="0">
                          <a:latin typeface="Arial Narrow"/>
                          <a:cs typeface="Arial Narrow"/>
                        </a:rPr>
                        <a:t>$1</a:t>
                      </a:r>
                      <a:r>
                        <a:rPr sz="18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800" spc="-10" dirty="0">
                          <a:latin typeface="Arial Narrow"/>
                          <a:cs typeface="Arial Narrow"/>
                        </a:rPr>
                        <a:t>billion</a:t>
                      </a:r>
                      <a:endParaRPr sz="1800">
                        <a:latin typeface="Arial Narrow"/>
                        <a:cs typeface="Arial Narrow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latin typeface="Arial Narrow"/>
                          <a:cs typeface="Arial Narrow"/>
                        </a:rPr>
                        <a:t>Members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700" dirty="0">
                          <a:latin typeface="Arial Narrow"/>
                          <a:cs typeface="Arial Narrow"/>
                        </a:rPr>
                        <a:t>$1</a:t>
                      </a:r>
                      <a:r>
                        <a:rPr sz="17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700" spc="-10" dirty="0">
                          <a:latin typeface="Arial Narrow"/>
                          <a:cs typeface="Arial Narrow"/>
                        </a:rPr>
                        <a:t>billion</a:t>
                      </a:r>
                      <a:endParaRPr sz="1700">
                        <a:latin typeface="Arial Narrow"/>
                        <a:cs typeface="Arial Narrow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BEBEBE"/>
                      </a:solidFill>
                      <a:prstDash val="solid"/>
                    </a:lnL>
                    <a:lnR w="12700">
                      <a:solidFill>
                        <a:srgbClr val="BEBEBE"/>
                      </a:solidFill>
                      <a:prstDash val="solid"/>
                    </a:lnR>
                    <a:lnT w="12700">
                      <a:solidFill>
                        <a:srgbClr val="BEBEBE"/>
                      </a:solidFill>
                      <a:prstDash val="solid"/>
                    </a:lnT>
                    <a:lnB w="12700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307340" y="72085"/>
            <a:ext cx="30975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Premium</a:t>
            </a:r>
            <a:r>
              <a:rPr spc="-60" dirty="0"/>
              <a:t> </a:t>
            </a:r>
            <a:r>
              <a:rPr spc="-10" dirty="0"/>
              <a:t>Changes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7340" y="577087"/>
            <a:ext cx="6374130" cy="17170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8%</a:t>
            </a:r>
            <a:r>
              <a:rPr sz="2800" i="1" spc="-8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increase</a:t>
            </a:r>
            <a:r>
              <a:rPr sz="2800" i="1" spc="-8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in</a:t>
            </a:r>
            <a:r>
              <a:rPr sz="2800" i="1" spc="-8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HealthSelect</a:t>
            </a:r>
            <a:r>
              <a:rPr sz="2800" i="1" spc="-7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of</a:t>
            </a:r>
            <a:r>
              <a:rPr sz="2800" i="1" spc="-6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spc="-10" dirty="0">
                <a:solidFill>
                  <a:srgbClr val="2F2200"/>
                </a:solidFill>
                <a:latin typeface="Goudy Old Style"/>
                <a:cs typeface="Goudy Old Style"/>
              </a:rPr>
              <a:t>Texas</a:t>
            </a:r>
            <a:r>
              <a:rPr sz="2800" i="1" spc="-7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spc="-10" dirty="0">
                <a:solidFill>
                  <a:srgbClr val="2F2200"/>
                </a:solidFill>
                <a:latin typeface="Goudy Old Style"/>
                <a:cs typeface="Goudy Old Style"/>
              </a:rPr>
              <a:t>plans</a:t>
            </a:r>
            <a:endParaRPr sz="2800">
              <a:latin typeface="Goudy Old Style"/>
              <a:cs typeface="Goudy Old Style"/>
            </a:endParaRPr>
          </a:p>
          <a:p>
            <a:pPr marL="286385" indent="-227965">
              <a:lnSpc>
                <a:spcPct val="100000"/>
              </a:lnSpc>
              <a:spcBef>
                <a:spcPts val="1680"/>
              </a:spcBef>
              <a:buClr>
                <a:srgbClr val="557631"/>
              </a:buClr>
              <a:buSzPct val="85000"/>
              <a:buFont typeface="Wingdings 2"/>
              <a:buChar char=""/>
              <a:tabLst>
                <a:tab pos="286385" algn="l"/>
              </a:tabLst>
            </a:pPr>
            <a:r>
              <a:rPr sz="2000" dirty="0">
                <a:latin typeface="Arial Narrow"/>
                <a:cs typeface="Arial Narrow"/>
              </a:rPr>
              <a:t>State</a:t>
            </a:r>
            <a:r>
              <a:rPr sz="2000" spc="-6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continues</a:t>
            </a:r>
            <a:r>
              <a:rPr sz="2000" spc="-3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its</a:t>
            </a:r>
            <a:r>
              <a:rPr sz="2000" spc="-5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contribution</a:t>
            </a:r>
            <a:r>
              <a:rPr sz="2000" spc="-4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commitment:</a:t>
            </a:r>
            <a:r>
              <a:rPr sz="2000" spc="-7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$2.47</a:t>
            </a:r>
            <a:r>
              <a:rPr sz="2000" spc="-5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billion</a:t>
            </a:r>
            <a:r>
              <a:rPr sz="2000" spc="-4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in</a:t>
            </a:r>
            <a:r>
              <a:rPr sz="2000" spc="-45" dirty="0">
                <a:latin typeface="Arial Narrow"/>
                <a:cs typeface="Arial Narrow"/>
              </a:rPr>
              <a:t> </a:t>
            </a:r>
            <a:r>
              <a:rPr sz="2000" spc="-20" dirty="0">
                <a:latin typeface="Arial Narrow"/>
                <a:cs typeface="Arial Narrow"/>
              </a:rPr>
              <a:t>FY27</a:t>
            </a:r>
            <a:endParaRPr sz="2000">
              <a:latin typeface="Arial Narrow"/>
              <a:cs typeface="Arial Narrow"/>
            </a:endParaRPr>
          </a:p>
          <a:p>
            <a:pPr marL="287020" marR="5080" indent="-228600">
              <a:lnSpc>
                <a:spcPct val="110000"/>
              </a:lnSpc>
              <a:spcBef>
                <a:spcPts val="605"/>
              </a:spcBef>
              <a:buClr>
                <a:srgbClr val="557631"/>
              </a:buClr>
              <a:buSzPct val="85000"/>
              <a:buFont typeface="Wingdings 2"/>
              <a:buChar char=""/>
              <a:tabLst>
                <a:tab pos="287020" algn="l"/>
              </a:tabLst>
            </a:pPr>
            <a:r>
              <a:rPr sz="2000" dirty="0">
                <a:latin typeface="Arial Narrow"/>
                <a:cs typeface="Arial Narrow"/>
              </a:rPr>
              <a:t>Increase</a:t>
            </a:r>
            <a:r>
              <a:rPr sz="2000" spc="-6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allows</a:t>
            </a:r>
            <a:r>
              <a:rPr sz="2000" spc="-4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ERS</a:t>
            </a:r>
            <a:r>
              <a:rPr sz="2000" spc="-4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to</a:t>
            </a:r>
            <a:r>
              <a:rPr sz="2000" spc="-6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maintain</a:t>
            </a:r>
            <a:r>
              <a:rPr sz="2000" spc="-6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current</a:t>
            </a:r>
            <a:r>
              <a:rPr sz="2000" spc="-4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benefits,</a:t>
            </a:r>
            <a:r>
              <a:rPr sz="2000" spc="-6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despite</a:t>
            </a:r>
            <a:r>
              <a:rPr sz="2000" spc="-45" dirty="0">
                <a:latin typeface="Arial Narrow"/>
                <a:cs typeface="Arial Narrow"/>
              </a:rPr>
              <a:t> </a:t>
            </a:r>
            <a:r>
              <a:rPr sz="2000" spc="-10" dirty="0">
                <a:latin typeface="Arial Narrow"/>
                <a:cs typeface="Arial Narrow"/>
              </a:rPr>
              <a:t>ongoing </a:t>
            </a:r>
            <a:r>
              <a:rPr sz="2000" dirty="0">
                <a:latin typeface="Arial Narrow"/>
                <a:cs typeface="Arial Narrow"/>
              </a:rPr>
              <a:t>healthcare</a:t>
            </a:r>
            <a:r>
              <a:rPr sz="2000" spc="-7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inflation</a:t>
            </a:r>
            <a:r>
              <a:rPr sz="2000" spc="-85" dirty="0">
                <a:latin typeface="Arial Narrow"/>
                <a:cs typeface="Arial Narrow"/>
              </a:rPr>
              <a:t> </a:t>
            </a:r>
            <a:r>
              <a:rPr sz="2000" spc="-10" dirty="0">
                <a:latin typeface="Arial Narrow"/>
                <a:cs typeface="Arial Narrow"/>
              </a:rPr>
              <a:t>nationwide</a:t>
            </a:r>
            <a:endParaRPr sz="2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0040" y="1964461"/>
            <a:ext cx="2769870" cy="2983865"/>
          </a:xfrm>
          <a:prstGeom prst="rect">
            <a:avLst/>
          </a:prstGeom>
          <a:ln w="28575">
            <a:solidFill>
              <a:srgbClr val="557631"/>
            </a:solidFill>
          </a:ln>
        </p:spPr>
        <p:txBody>
          <a:bodyPr vert="horz" wrap="square" lIns="0" tIns="146685" rIns="0" bIns="0" rtlCol="0">
            <a:spAutoFit/>
          </a:bodyPr>
          <a:lstStyle/>
          <a:p>
            <a:pPr marL="285750" indent="-227965">
              <a:lnSpc>
                <a:spcPct val="100000"/>
              </a:lnSpc>
              <a:spcBef>
                <a:spcPts val="1155"/>
              </a:spcBef>
              <a:buClr>
                <a:srgbClr val="557631"/>
              </a:buClr>
              <a:buSzPct val="84210"/>
              <a:buFont typeface="Wingdings 2"/>
              <a:buChar char=""/>
              <a:tabLst>
                <a:tab pos="285750" algn="l"/>
              </a:tabLst>
            </a:pPr>
            <a:r>
              <a:rPr sz="1900" dirty="0">
                <a:latin typeface="Arial Narrow"/>
                <a:cs typeface="Arial Narrow"/>
              </a:rPr>
              <a:t>12.5%</a:t>
            </a:r>
            <a:r>
              <a:rPr sz="1900" spc="-45" dirty="0">
                <a:latin typeface="Arial Narrow"/>
                <a:cs typeface="Arial Narrow"/>
              </a:rPr>
              <a:t> </a:t>
            </a:r>
            <a:r>
              <a:rPr sz="1900" spc="-10" dirty="0">
                <a:latin typeface="Arial Narrow"/>
                <a:cs typeface="Arial Narrow"/>
              </a:rPr>
              <a:t>increase</a:t>
            </a:r>
            <a:endParaRPr sz="1900">
              <a:latin typeface="Arial Narrow"/>
              <a:cs typeface="Arial Narrow"/>
            </a:endParaRPr>
          </a:p>
          <a:p>
            <a:pPr marL="285750" indent="-227965">
              <a:lnSpc>
                <a:spcPct val="100000"/>
              </a:lnSpc>
              <a:spcBef>
                <a:spcPts val="310"/>
              </a:spcBef>
              <a:buClr>
                <a:srgbClr val="557631"/>
              </a:buClr>
              <a:buSzPct val="84210"/>
              <a:buFont typeface="Wingdings 2"/>
              <a:buChar char=""/>
              <a:tabLst>
                <a:tab pos="285750" algn="l"/>
              </a:tabLst>
            </a:pPr>
            <a:r>
              <a:rPr sz="1900" dirty="0">
                <a:latin typeface="Arial Narrow"/>
                <a:cs typeface="Arial Narrow"/>
              </a:rPr>
              <a:t>Family</a:t>
            </a:r>
            <a:r>
              <a:rPr sz="1900" spc="-50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coverage</a:t>
            </a:r>
            <a:r>
              <a:rPr sz="1900" spc="-75" dirty="0">
                <a:latin typeface="Arial Narrow"/>
                <a:cs typeface="Arial Narrow"/>
              </a:rPr>
              <a:t> </a:t>
            </a:r>
            <a:r>
              <a:rPr sz="1900" spc="-25" dirty="0">
                <a:latin typeface="Arial Narrow"/>
                <a:cs typeface="Arial Narrow"/>
              </a:rPr>
              <a:t>up</a:t>
            </a:r>
            <a:endParaRPr sz="1900">
              <a:latin typeface="Arial Narrow"/>
              <a:cs typeface="Arial Narrow"/>
            </a:endParaRPr>
          </a:p>
          <a:p>
            <a:pPr marL="286385">
              <a:lnSpc>
                <a:spcPct val="100000"/>
              </a:lnSpc>
              <a:spcBef>
                <a:spcPts val="325"/>
              </a:spcBef>
            </a:pPr>
            <a:r>
              <a:rPr sz="1900" dirty="0">
                <a:latin typeface="Arial Narrow"/>
                <a:cs typeface="Arial Narrow"/>
              </a:rPr>
              <a:t>$13.19</a:t>
            </a:r>
            <a:r>
              <a:rPr sz="1900" spc="-40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/</a:t>
            </a:r>
            <a:r>
              <a:rPr sz="1900" spc="-25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month,</a:t>
            </a:r>
            <a:r>
              <a:rPr sz="1900" spc="-10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to</a:t>
            </a:r>
            <a:r>
              <a:rPr sz="1900" spc="-35" dirty="0">
                <a:latin typeface="Arial Narrow"/>
                <a:cs typeface="Arial Narrow"/>
              </a:rPr>
              <a:t> </a:t>
            </a:r>
            <a:r>
              <a:rPr sz="1900" spc="-10" dirty="0">
                <a:latin typeface="Arial Narrow"/>
                <a:cs typeface="Arial Narrow"/>
              </a:rPr>
              <a:t>$118.69</a:t>
            </a:r>
            <a:endParaRPr sz="1900">
              <a:latin typeface="Arial Narrow"/>
              <a:cs typeface="Arial Narrow"/>
            </a:endParaRPr>
          </a:p>
          <a:p>
            <a:pPr marL="285750" indent="-227965">
              <a:lnSpc>
                <a:spcPct val="100000"/>
              </a:lnSpc>
              <a:spcBef>
                <a:spcPts val="310"/>
              </a:spcBef>
              <a:buClr>
                <a:srgbClr val="557631"/>
              </a:buClr>
              <a:buSzPct val="84210"/>
              <a:buFont typeface="Wingdings 2"/>
              <a:buChar char=""/>
              <a:tabLst>
                <a:tab pos="285750" algn="l"/>
              </a:tabLst>
            </a:pPr>
            <a:r>
              <a:rPr sz="1900" dirty="0">
                <a:latin typeface="Arial Narrow"/>
                <a:cs typeface="Arial Narrow"/>
              </a:rPr>
              <a:t>Helps</a:t>
            </a:r>
            <a:r>
              <a:rPr sz="1900" spc="-30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expand</a:t>
            </a:r>
            <a:r>
              <a:rPr sz="1900" spc="-40" dirty="0">
                <a:latin typeface="Arial Narrow"/>
                <a:cs typeface="Arial Narrow"/>
              </a:rPr>
              <a:t> </a:t>
            </a:r>
            <a:r>
              <a:rPr sz="1900" spc="-10" dirty="0">
                <a:latin typeface="Arial Narrow"/>
                <a:cs typeface="Arial Narrow"/>
              </a:rPr>
              <a:t>provider</a:t>
            </a:r>
            <a:endParaRPr sz="1900">
              <a:latin typeface="Arial Narrow"/>
              <a:cs typeface="Arial Narrow"/>
            </a:endParaRPr>
          </a:p>
          <a:p>
            <a:pPr marL="286385" marR="213360">
              <a:lnSpc>
                <a:spcPct val="114199"/>
              </a:lnSpc>
              <a:spcBef>
                <a:spcPts val="5"/>
              </a:spcBef>
            </a:pPr>
            <a:r>
              <a:rPr sz="1900" dirty="0">
                <a:latin typeface="Arial Narrow"/>
                <a:cs typeface="Arial Narrow"/>
              </a:rPr>
              <a:t>network</a:t>
            </a:r>
            <a:r>
              <a:rPr sz="1900" spc="-45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while</a:t>
            </a:r>
            <a:r>
              <a:rPr sz="1900" spc="-45" dirty="0">
                <a:latin typeface="Arial Narrow"/>
                <a:cs typeface="Arial Narrow"/>
              </a:rPr>
              <a:t> </a:t>
            </a:r>
            <a:r>
              <a:rPr sz="1900" spc="-10" dirty="0">
                <a:latin typeface="Arial Narrow"/>
                <a:cs typeface="Arial Narrow"/>
              </a:rPr>
              <a:t>maintaining benefits</a:t>
            </a:r>
            <a:endParaRPr sz="1900">
              <a:latin typeface="Arial Narrow"/>
              <a:cs typeface="Arial Narrow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Premium</a:t>
            </a:r>
            <a:r>
              <a:rPr spc="-60" dirty="0"/>
              <a:t> </a:t>
            </a:r>
            <a:r>
              <a:rPr spc="-10" dirty="0"/>
              <a:t>Changes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800" b="0" i="1" dirty="0">
                <a:latin typeface="Goudy Old Style"/>
                <a:cs typeface="Goudy Old Style"/>
              </a:rPr>
              <a:t>Optional</a:t>
            </a:r>
            <a:r>
              <a:rPr sz="2800" b="0" i="1" spc="-150" dirty="0">
                <a:latin typeface="Goudy Old Style"/>
                <a:cs typeface="Goudy Old Style"/>
              </a:rPr>
              <a:t> </a:t>
            </a:r>
            <a:r>
              <a:rPr sz="2800" b="0" i="1" spc="-10" dirty="0">
                <a:latin typeface="Goudy Old Style"/>
                <a:cs typeface="Goudy Old Style"/>
              </a:rPr>
              <a:t>plans</a:t>
            </a:r>
            <a:endParaRPr sz="2800">
              <a:latin typeface="Goudy Old Style"/>
              <a:cs typeface="Goudy Old Styl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36976" y="1960308"/>
            <a:ext cx="2769870" cy="2987040"/>
          </a:xfrm>
          <a:prstGeom prst="rect">
            <a:avLst/>
          </a:prstGeom>
          <a:ln w="28575">
            <a:solidFill>
              <a:srgbClr val="9BC26E"/>
            </a:solidFill>
          </a:ln>
        </p:spPr>
        <p:txBody>
          <a:bodyPr vert="horz" wrap="square" lIns="0" tIns="106680" rIns="0" bIns="0" rtlCol="0">
            <a:spAutoFit/>
          </a:bodyPr>
          <a:lstStyle/>
          <a:p>
            <a:pPr marL="287020" marR="431800" indent="-228600">
              <a:lnSpc>
                <a:spcPct val="113700"/>
              </a:lnSpc>
              <a:spcBef>
                <a:spcPts val="840"/>
              </a:spcBef>
              <a:buClr>
                <a:srgbClr val="557631"/>
              </a:buClr>
              <a:buSzPct val="84210"/>
              <a:buFont typeface="Wingdings 2"/>
              <a:buChar char=""/>
              <a:tabLst>
                <a:tab pos="287020" algn="l"/>
              </a:tabLst>
            </a:pPr>
            <a:r>
              <a:rPr sz="1900" dirty="0">
                <a:latin typeface="Arial Narrow"/>
                <a:cs typeface="Arial Narrow"/>
              </a:rPr>
              <a:t>7.5%</a:t>
            </a:r>
            <a:r>
              <a:rPr sz="1900" spc="-30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increase</a:t>
            </a:r>
            <a:r>
              <a:rPr sz="1900" spc="-35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due</a:t>
            </a:r>
            <a:r>
              <a:rPr sz="1900" spc="-35" dirty="0">
                <a:latin typeface="Arial Narrow"/>
                <a:cs typeface="Arial Narrow"/>
              </a:rPr>
              <a:t> </a:t>
            </a:r>
            <a:r>
              <a:rPr sz="1900" spc="-25" dirty="0">
                <a:latin typeface="Arial Narrow"/>
                <a:cs typeface="Arial Narrow"/>
              </a:rPr>
              <a:t>to </a:t>
            </a:r>
            <a:r>
              <a:rPr sz="1900" dirty="0">
                <a:latin typeface="Arial Narrow"/>
                <a:cs typeface="Arial Narrow"/>
              </a:rPr>
              <a:t>inflation</a:t>
            </a:r>
            <a:r>
              <a:rPr sz="1900" spc="-25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and</a:t>
            </a:r>
            <a:r>
              <a:rPr sz="1900" spc="-30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higher</a:t>
            </a:r>
            <a:r>
              <a:rPr sz="1900" spc="-30" dirty="0">
                <a:latin typeface="Arial Narrow"/>
                <a:cs typeface="Arial Narrow"/>
              </a:rPr>
              <a:t> </a:t>
            </a:r>
            <a:r>
              <a:rPr sz="1900" spc="-25" dirty="0">
                <a:latin typeface="Arial Narrow"/>
                <a:cs typeface="Arial Narrow"/>
              </a:rPr>
              <a:t>use</a:t>
            </a:r>
            <a:endParaRPr sz="1900">
              <a:latin typeface="Arial Narrow"/>
              <a:cs typeface="Arial Narrow"/>
            </a:endParaRPr>
          </a:p>
          <a:p>
            <a:pPr marL="286385" indent="-227965">
              <a:lnSpc>
                <a:spcPct val="100000"/>
              </a:lnSpc>
              <a:spcBef>
                <a:spcPts val="325"/>
              </a:spcBef>
              <a:buClr>
                <a:srgbClr val="557631"/>
              </a:buClr>
              <a:buSzPct val="84210"/>
              <a:buFont typeface="Wingdings 2"/>
              <a:buChar char=""/>
              <a:tabLst>
                <a:tab pos="286385" algn="l"/>
              </a:tabLst>
            </a:pPr>
            <a:r>
              <a:rPr sz="1900" dirty="0">
                <a:latin typeface="Arial Narrow"/>
                <a:cs typeface="Arial Narrow"/>
              </a:rPr>
              <a:t>Family</a:t>
            </a:r>
            <a:r>
              <a:rPr sz="1900" spc="-50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coverage</a:t>
            </a:r>
            <a:r>
              <a:rPr sz="1900" spc="-85" dirty="0">
                <a:latin typeface="Arial Narrow"/>
                <a:cs typeface="Arial Narrow"/>
              </a:rPr>
              <a:t> </a:t>
            </a:r>
            <a:r>
              <a:rPr sz="1900" spc="-25" dirty="0">
                <a:latin typeface="Arial Narrow"/>
                <a:cs typeface="Arial Narrow"/>
              </a:rPr>
              <a:t>up</a:t>
            </a:r>
            <a:endParaRPr sz="1900">
              <a:latin typeface="Arial Narrow"/>
              <a:cs typeface="Arial Narrow"/>
            </a:endParaRPr>
          </a:p>
          <a:p>
            <a:pPr marL="287020">
              <a:lnSpc>
                <a:spcPct val="100000"/>
              </a:lnSpc>
              <a:spcBef>
                <a:spcPts val="315"/>
              </a:spcBef>
            </a:pPr>
            <a:r>
              <a:rPr sz="1900" dirty="0">
                <a:latin typeface="Arial Narrow"/>
                <a:cs typeface="Arial Narrow"/>
              </a:rPr>
              <a:t>$1.20</a:t>
            </a:r>
            <a:r>
              <a:rPr sz="1900" spc="-35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/</a:t>
            </a:r>
            <a:r>
              <a:rPr sz="1900" spc="-25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month,</a:t>
            </a:r>
            <a:r>
              <a:rPr sz="1900" spc="-15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to</a:t>
            </a:r>
            <a:r>
              <a:rPr sz="1900" spc="-30" dirty="0">
                <a:latin typeface="Arial Narrow"/>
                <a:cs typeface="Arial Narrow"/>
              </a:rPr>
              <a:t> </a:t>
            </a:r>
            <a:r>
              <a:rPr sz="1900" spc="-10" dirty="0">
                <a:latin typeface="Arial Narrow"/>
                <a:cs typeface="Arial Narrow"/>
              </a:rPr>
              <a:t>$17.17</a:t>
            </a:r>
            <a:endParaRPr sz="19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67120" y="1960308"/>
            <a:ext cx="2769870" cy="2987040"/>
          </a:xfrm>
          <a:prstGeom prst="rect">
            <a:avLst/>
          </a:prstGeom>
          <a:ln w="28575">
            <a:solidFill>
              <a:srgbClr val="DEEBCF"/>
            </a:solidFill>
          </a:ln>
        </p:spPr>
        <p:txBody>
          <a:bodyPr vert="horz" wrap="square" lIns="0" tIns="146050" rIns="0" bIns="0" rtlCol="0">
            <a:spAutoFit/>
          </a:bodyPr>
          <a:lstStyle/>
          <a:p>
            <a:pPr marL="286385" indent="-227965">
              <a:lnSpc>
                <a:spcPct val="100000"/>
              </a:lnSpc>
              <a:spcBef>
                <a:spcPts val="1150"/>
              </a:spcBef>
              <a:buClr>
                <a:srgbClr val="557631"/>
              </a:buClr>
              <a:buSzPct val="85000"/>
              <a:buFont typeface="Wingdings 2"/>
              <a:buChar char=""/>
              <a:tabLst>
                <a:tab pos="286385" algn="l"/>
              </a:tabLst>
            </a:pPr>
            <a:r>
              <a:rPr sz="2000" dirty="0">
                <a:latin typeface="Arial Narrow"/>
                <a:cs typeface="Arial Narrow"/>
              </a:rPr>
              <a:t>2%</a:t>
            </a:r>
            <a:r>
              <a:rPr sz="2000" spc="-15" dirty="0">
                <a:latin typeface="Arial Narrow"/>
                <a:cs typeface="Arial Narrow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de</a:t>
            </a:r>
            <a:r>
              <a:rPr sz="2000" u="none" spc="-10" dirty="0">
                <a:latin typeface="Arial Narrow"/>
                <a:cs typeface="Arial Narrow"/>
              </a:rPr>
              <a:t>crease</a:t>
            </a:r>
            <a:endParaRPr sz="2000">
              <a:latin typeface="Arial Narrow"/>
              <a:cs typeface="Arial Narrow"/>
            </a:endParaRPr>
          </a:p>
          <a:p>
            <a:pPr marL="286385" indent="-227965">
              <a:lnSpc>
                <a:spcPct val="100000"/>
              </a:lnSpc>
              <a:spcBef>
                <a:spcPts val="335"/>
              </a:spcBef>
              <a:buClr>
                <a:srgbClr val="557631"/>
              </a:buClr>
              <a:buSzPct val="85000"/>
              <a:buFont typeface="Wingdings 2"/>
              <a:buChar char=""/>
              <a:tabLst>
                <a:tab pos="286385" algn="l"/>
              </a:tabLst>
            </a:pPr>
            <a:r>
              <a:rPr sz="2000" dirty="0">
                <a:latin typeface="Arial Narrow"/>
                <a:cs typeface="Arial Narrow"/>
              </a:rPr>
              <a:t>Family</a:t>
            </a:r>
            <a:r>
              <a:rPr sz="2000" spc="-7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coverage</a:t>
            </a:r>
            <a:r>
              <a:rPr sz="2000" spc="-55" dirty="0">
                <a:latin typeface="Arial Narrow"/>
                <a:cs typeface="Arial Narrow"/>
              </a:rPr>
              <a:t> </a:t>
            </a:r>
            <a:r>
              <a:rPr sz="2000" spc="-20" dirty="0">
                <a:latin typeface="Arial Narrow"/>
                <a:cs typeface="Arial Narrow"/>
              </a:rPr>
              <a:t>down</a:t>
            </a:r>
            <a:endParaRPr sz="2000">
              <a:latin typeface="Arial Narrow"/>
              <a:cs typeface="Arial Narrow"/>
            </a:endParaRPr>
          </a:p>
          <a:p>
            <a:pPr marL="287020">
              <a:lnSpc>
                <a:spcPct val="100000"/>
              </a:lnSpc>
              <a:spcBef>
                <a:spcPts val="335"/>
              </a:spcBef>
            </a:pPr>
            <a:r>
              <a:rPr sz="2000" dirty="0">
                <a:latin typeface="Arial Narrow"/>
                <a:cs typeface="Arial Narrow"/>
              </a:rPr>
              <a:t>$0.65</a:t>
            </a:r>
            <a:r>
              <a:rPr sz="2000" spc="-3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/</a:t>
            </a:r>
            <a:r>
              <a:rPr sz="2000" spc="-3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month,</a:t>
            </a:r>
            <a:r>
              <a:rPr sz="2000" spc="-5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to</a:t>
            </a:r>
            <a:r>
              <a:rPr sz="2000" spc="-35" dirty="0">
                <a:latin typeface="Arial Narrow"/>
                <a:cs typeface="Arial Narrow"/>
              </a:rPr>
              <a:t> </a:t>
            </a:r>
            <a:r>
              <a:rPr sz="2000" spc="-10" dirty="0">
                <a:latin typeface="Arial Narrow"/>
                <a:cs typeface="Arial Narrow"/>
              </a:rPr>
              <a:t>$31.94</a:t>
            </a:r>
            <a:endParaRPr sz="2000">
              <a:latin typeface="Arial Narrow"/>
              <a:cs typeface="Arial Narrow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8625" y="1294002"/>
            <a:ext cx="8509000" cy="2684145"/>
            <a:chOff x="328625" y="1294002"/>
            <a:chExt cx="8509000" cy="268414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24453" y="1294002"/>
              <a:ext cx="1894077" cy="5817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8625" y="1338071"/>
              <a:ext cx="2674620" cy="493775"/>
            </a:xfrm>
            <a:prstGeom prst="rect">
              <a:avLst/>
            </a:prstGeom>
          </p:spPr>
        </p:pic>
        <p:pic>
          <p:nvPicPr>
            <p:cNvPr id="9" name="object 9" descr="A picture containing text, tableware, dishware  AI-generated content may be incorrect.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09741" y="3215424"/>
              <a:ext cx="2527554" cy="76246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246367" y="1388109"/>
            <a:ext cx="2610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 Narrow"/>
                <a:cs typeface="Arial Narrow"/>
              </a:rPr>
              <a:t>HumanaDental</a:t>
            </a:r>
            <a:r>
              <a:rPr sz="2400" b="1" spc="-25" dirty="0">
                <a:latin typeface="Arial Narrow"/>
                <a:cs typeface="Arial Narrow"/>
              </a:rPr>
              <a:t> </a:t>
            </a:r>
            <a:r>
              <a:rPr sz="2400" b="1" spc="-20" dirty="0">
                <a:latin typeface="Arial Narrow"/>
                <a:cs typeface="Arial Narrow"/>
              </a:rPr>
              <a:t>DHMO</a:t>
            </a:r>
            <a:endParaRPr sz="24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6357" y="4045724"/>
            <a:ext cx="6771640" cy="766445"/>
          </a:xfrm>
          <a:custGeom>
            <a:avLst/>
            <a:gdLst/>
            <a:ahLst/>
            <a:cxnLst/>
            <a:rect l="l" t="t" r="r" b="b"/>
            <a:pathLst>
              <a:path w="6771640" h="766445">
                <a:moveTo>
                  <a:pt x="6771335" y="465747"/>
                </a:moveTo>
                <a:lnTo>
                  <a:pt x="6764782" y="417106"/>
                </a:lnTo>
                <a:lnTo>
                  <a:pt x="6746316" y="373380"/>
                </a:lnTo>
                <a:lnTo>
                  <a:pt x="6717690" y="336346"/>
                </a:lnTo>
                <a:lnTo>
                  <a:pt x="6680644" y="307733"/>
                </a:lnTo>
                <a:lnTo>
                  <a:pt x="6636931" y="289280"/>
                </a:lnTo>
                <a:lnTo>
                  <a:pt x="6588328" y="282740"/>
                </a:lnTo>
                <a:lnTo>
                  <a:pt x="3709200" y="282740"/>
                </a:lnTo>
                <a:lnTo>
                  <a:pt x="3432886" y="0"/>
                </a:lnTo>
                <a:lnTo>
                  <a:pt x="3156686" y="282740"/>
                </a:lnTo>
                <a:lnTo>
                  <a:pt x="182956" y="282740"/>
                </a:lnTo>
                <a:lnTo>
                  <a:pt x="134315" y="289280"/>
                </a:lnTo>
                <a:lnTo>
                  <a:pt x="90614" y="307733"/>
                </a:lnTo>
                <a:lnTo>
                  <a:pt x="53581" y="336346"/>
                </a:lnTo>
                <a:lnTo>
                  <a:pt x="24980" y="373380"/>
                </a:lnTo>
                <a:lnTo>
                  <a:pt x="6527" y="417106"/>
                </a:lnTo>
                <a:lnTo>
                  <a:pt x="0" y="465747"/>
                </a:lnTo>
                <a:lnTo>
                  <a:pt x="0" y="582930"/>
                </a:lnTo>
                <a:lnTo>
                  <a:pt x="6527" y="631583"/>
                </a:lnTo>
                <a:lnTo>
                  <a:pt x="24980" y="675309"/>
                </a:lnTo>
                <a:lnTo>
                  <a:pt x="53581" y="712343"/>
                </a:lnTo>
                <a:lnTo>
                  <a:pt x="90614" y="740956"/>
                </a:lnTo>
                <a:lnTo>
                  <a:pt x="134315" y="759409"/>
                </a:lnTo>
                <a:lnTo>
                  <a:pt x="182956" y="765937"/>
                </a:lnTo>
                <a:lnTo>
                  <a:pt x="6588328" y="765937"/>
                </a:lnTo>
                <a:lnTo>
                  <a:pt x="6636931" y="759409"/>
                </a:lnTo>
                <a:lnTo>
                  <a:pt x="6680644" y="740956"/>
                </a:lnTo>
                <a:lnTo>
                  <a:pt x="6717690" y="712343"/>
                </a:lnTo>
                <a:lnTo>
                  <a:pt x="6746316" y="675309"/>
                </a:lnTo>
                <a:lnTo>
                  <a:pt x="6764782" y="631583"/>
                </a:lnTo>
                <a:lnTo>
                  <a:pt x="6771335" y="582930"/>
                </a:lnTo>
                <a:lnTo>
                  <a:pt x="6771335" y="465747"/>
                </a:lnTo>
                <a:close/>
              </a:path>
            </a:pathLst>
          </a:custGeom>
          <a:solidFill>
            <a:srgbClr val="5576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79930" y="4325213"/>
            <a:ext cx="618680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10" dirty="0">
                <a:solidFill>
                  <a:srgbClr val="FFFFFF"/>
                </a:solidFill>
                <a:latin typeface="Arial Narrow"/>
                <a:cs typeface="Arial Narrow"/>
              </a:rPr>
              <a:t>ers.texas.gov/PDFs/rates-py27/py27-rates-sheet</a:t>
            </a:r>
            <a:endParaRPr sz="2600">
              <a:latin typeface="Arial Narrow"/>
              <a:cs typeface="Arial Narro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9185" y="1208544"/>
            <a:ext cx="2865501" cy="2837180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974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Plan</a:t>
            </a:r>
            <a:r>
              <a:rPr spc="-50" dirty="0"/>
              <a:t> </a:t>
            </a:r>
            <a:r>
              <a:rPr spc="-40" dirty="0"/>
              <a:t>Year</a:t>
            </a:r>
            <a:r>
              <a:rPr spc="-50" dirty="0"/>
              <a:t> </a:t>
            </a:r>
            <a:r>
              <a:rPr dirty="0"/>
              <a:t>2026</a:t>
            </a:r>
            <a:r>
              <a:rPr spc="-75" dirty="0"/>
              <a:t> </a:t>
            </a:r>
            <a:r>
              <a:rPr dirty="0"/>
              <a:t>Premium</a:t>
            </a:r>
            <a:r>
              <a:rPr spc="-45" dirty="0"/>
              <a:t> </a:t>
            </a:r>
            <a:r>
              <a:rPr spc="-10" dirty="0"/>
              <a:t>Rates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66065" indent="-227965">
              <a:lnSpc>
                <a:spcPct val="100000"/>
              </a:lnSpc>
              <a:spcBef>
                <a:spcPts val="695"/>
              </a:spcBef>
              <a:buClr>
                <a:srgbClr val="557631"/>
              </a:buClr>
              <a:buSzPct val="84210"/>
              <a:buFont typeface="Wingdings 2"/>
              <a:buChar char=""/>
              <a:tabLst>
                <a:tab pos="266065" algn="l"/>
              </a:tabLst>
            </a:pPr>
            <a:r>
              <a:rPr dirty="0"/>
              <a:t>Humana</a:t>
            </a:r>
            <a:r>
              <a:rPr spc="-35" dirty="0"/>
              <a:t> </a:t>
            </a:r>
            <a:r>
              <a:rPr dirty="0"/>
              <a:t>starts</a:t>
            </a:r>
            <a:r>
              <a:rPr spc="-35" dirty="0"/>
              <a:t> </a:t>
            </a:r>
            <a:r>
              <a:rPr dirty="0"/>
              <a:t>as</a:t>
            </a:r>
            <a:r>
              <a:rPr spc="-30" dirty="0"/>
              <a:t> </a:t>
            </a:r>
            <a:r>
              <a:rPr dirty="0"/>
              <a:t>new</a:t>
            </a:r>
            <a:r>
              <a:rPr spc="-25" dirty="0"/>
              <a:t> </a:t>
            </a:r>
            <a:r>
              <a:rPr spc="-20" dirty="0"/>
              <a:t>third-</a:t>
            </a:r>
            <a:r>
              <a:rPr dirty="0"/>
              <a:t>party</a:t>
            </a:r>
            <a:r>
              <a:rPr spc="-35" dirty="0"/>
              <a:t> </a:t>
            </a:r>
            <a:r>
              <a:rPr dirty="0"/>
              <a:t>administrator</a:t>
            </a:r>
            <a:r>
              <a:rPr spc="-35" dirty="0"/>
              <a:t> </a:t>
            </a:r>
            <a:r>
              <a:rPr dirty="0"/>
              <a:t>Sept.</a:t>
            </a:r>
            <a:r>
              <a:rPr spc="-15" dirty="0"/>
              <a:t> </a:t>
            </a:r>
            <a:r>
              <a:rPr spc="-25" dirty="0"/>
              <a:t>1.</a:t>
            </a:r>
          </a:p>
          <a:p>
            <a:pPr marL="495300" lvl="1" indent="-228600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73684"/>
              <a:buFont typeface="Wingdings"/>
              <a:buChar char=""/>
              <a:tabLst>
                <a:tab pos="495300" algn="l"/>
              </a:tabLst>
            </a:pPr>
            <a:r>
              <a:rPr sz="1900" dirty="0">
                <a:latin typeface="Arial Narrow"/>
                <a:cs typeface="Arial Narrow"/>
              </a:rPr>
              <a:t>State</a:t>
            </a:r>
            <a:r>
              <a:rPr sz="1900" spc="-30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of</a:t>
            </a:r>
            <a:r>
              <a:rPr sz="1900" spc="-65" dirty="0">
                <a:latin typeface="Arial Narrow"/>
                <a:cs typeface="Arial Narrow"/>
              </a:rPr>
              <a:t> </a:t>
            </a:r>
            <a:r>
              <a:rPr sz="1900" spc="-25" dirty="0">
                <a:latin typeface="Arial Narrow"/>
                <a:cs typeface="Arial Narrow"/>
              </a:rPr>
              <a:t>Texas</a:t>
            </a:r>
            <a:r>
              <a:rPr sz="1900" spc="-50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Dental</a:t>
            </a:r>
            <a:r>
              <a:rPr sz="1900" spc="-35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Choice</a:t>
            </a:r>
            <a:r>
              <a:rPr sz="1900" spc="-50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Plan</a:t>
            </a:r>
            <a:r>
              <a:rPr sz="1875" baseline="26666" dirty="0">
                <a:latin typeface="Arial Narrow"/>
                <a:cs typeface="Arial Narrow"/>
              </a:rPr>
              <a:t>SM</a:t>
            </a:r>
            <a:r>
              <a:rPr sz="1875" spc="157" baseline="26666" dirty="0">
                <a:latin typeface="Arial Narrow"/>
                <a:cs typeface="Arial Narrow"/>
              </a:rPr>
              <a:t> </a:t>
            </a:r>
            <a:r>
              <a:rPr sz="1900" spc="-25" dirty="0">
                <a:latin typeface="Arial Narrow"/>
                <a:cs typeface="Arial Narrow"/>
              </a:rPr>
              <a:t>PPO</a:t>
            </a:r>
            <a:endParaRPr sz="1900">
              <a:latin typeface="Arial Narrow"/>
              <a:cs typeface="Arial Narrow"/>
            </a:endParaRPr>
          </a:p>
          <a:p>
            <a:pPr marL="495300" marR="955040" lvl="1" indent="-229235">
              <a:lnSpc>
                <a:spcPct val="100000"/>
              </a:lnSpc>
              <a:spcBef>
                <a:spcPts val="605"/>
              </a:spcBef>
              <a:buClr>
                <a:srgbClr val="557631"/>
              </a:buClr>
              <a:buSzPct val="73684"/>
              <a:buFont typeface="Wingdings"/>
              <a:buChar char=""/>
              <a:tabLst>
                <a:tab pos="495300" algn="l"/>
              </a:tabLst>
            </a:pPr>
            <a:r>
              <a:rPr sz="1900" dirty="0">
                <a:latin typeface="Arial Narrow"/>
                <a:cs typeface="Arial Narrow"/>
              </a:rPr>
              <a:t>HumanaDental</a:t>
            </a:r>
            <a:r>
              <a:rPr sz="1900" spc="-80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dental</a:t>
            </a:r>
            <a:r>
              <a:rPr sz="1900" spc="-65" dirty="0">
                <a:latin typeface="Arial Narrow"/>
                <a:cs typeface="Arial Narrow"/>
              </a:rPr>
              <a:t> </a:t>
            </a:r>
            <a:r>
              <a:rPr sz="1900" dirty="0">
                <a:latin typeface="Arial Narrow"/>
                <a:cs typeface="Arial Narrow"/>
              </a:rPr>
              <a:t>health</a:t>
            </a:r>
            <a:r>
              <a:rPr sz="1900" spc="-75" dirty="0">
                <a:latin typeface="Arial Narrow"/>
                <a:cs typeface="Arial Narrow"/>
              </a:rPr>
              <a:t> </a:t>
            </a:r>
            <a:r>
              <a:rPr sz="1900" spc="-10" dirty="0">
                <a:latin typeface="Arial Narrow"/>
                <a:cs typeface="Arial Narrow"/>
              </a:rPr>
              <a:t>maintenance </a:t>
            </a:r>
            <a:r>
              <a:rPr sz="1900" dirty="0">
                <a:latin typeface="Arial Narrow"/>
                <a:cs typeface="Arial Narrow"/>
              </a:rPr>
              <a:t>organization</a:t>
            </a:r>
            <a:r>
              <a:rPr sz="1900" spc="-60" dirty="0">
                <a:latin typeface="Arial Narrow"/>
                <a:cs typeface="Arial Narrow"/>
              </a:rPr>
              <a:t> </a:t>
            </a:r>
            <a:r>
              <a:rPr sz="1900" spc="-10" dirty="0">
                <a:latin typeface="Arial Narrow"/>
                <a:cs typeface="Arial Narrow"/>
              </a:rPr>
              <a:t>(DHMO)</a:t>
            </a:r>
            <a:endParaRPr sz="1900">
              <a:latin typeface="Arial Narrow"/>
              <a:cs typeface="Arial Narrow"/>
            </a:endParaRPr>
          </a:p>
          <a:p>
            <a:pPr marL="266065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4210"/>
              <a:buFont typeface="Wingdings 2"/>
              <a:buChar char=""/>
              <a:tabLst>
                <a:tab pos="266065" algn="l"/>
              </a:tabLst>
            </a:pPr>
            <a:r>
              <a:rPr dirty="0"/>
              <a:t>Provider</a:t>
            </a:r>
            <a:r>
              <a:rPr spc="-20" dirty="0"/>
              <a:t> </a:t>
            </a:r>
            <a:r>
              <a:rPr dirty="0"/>
              <a:t>network</a:t>
            </a:r>
            <a:r>
              <a:rPr spc="-25" dirty="0"/>
              <a:t> </a:t>
            </a:r>
            <a:r>
              <a:rPr dirty="0"/>
              <a:t>will</a:t>
            </a:r>
            <a:r>
              <a:rPr spc="-5" dirty="0"/>
              <a:t> </a:t>
            </a:r>
            <a:r>
              <a:rPr dirty="0"/>
              <a:t>expand,</a:t>
            </a:r>
            <a:r>
              <a:rPr spc="-20" dirty="0"/>
              <a:t> </a:t>
            </a:r>
            <a:r>
              <a:rPr dirty="0"/>
              <a:t>has</a:t>
            </a:r>
            <a:r>
              <a:rPr spc="-15" dirty="0"/>
              <a:t> </a:t>
            </a:r>
            <a:r>
              <a:rPr dirty="0"/>
              <a:t>&gt;</a:t>
            </a:r>
            <a:r>
              <a:rPr spc="-10" dirty="0"/>
              <a:t> </a:t>
            </a:r>
            <a:r>
              <a:rPr dirty="0"/>
              <a:t>90%</a:t>
            </a:r>
            <a:r>
              <a:rPr spc="-10" dirty="0"/>
              <a:t> </a:t>
            </a:r>
            <a:r>
              <a:rPr dirty="0"/>
              <a:t>overlap</a:t>
            </a:r>
            <a:r>
              <a:rPr spc="-30" dirty="0"/>
              <a:t> </a:t>
            </a:r>
            <a:r>
              <a:rPr spc="-20" dirty="0"/>
              <a:t>with</a:t>
            </a:r>
          </a:p>
          <a:p>
            <a:pPr marL="266700">
              <a:lnSpc>
                <a:spcPct val="100000"/>
              </a:lnSpc>
            </a:pPr>
            <a:r>
              <a:rPr dirty="0"/>
              <a:t>current</a:t>
            </a:r>
            <a:r>
              <a:rPr spc="-25" dirty="0"/>
              <a:t> </a:t>
            </a:r>
            <a:r>
              <a:rPr spc="-10" dirty="0"/>
              <a:t>network.</a:t>
            </a:r>
          </a:p>
          <a:p>
            <a:pPr marL="266065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4210"/>
              <a:buFont typeface="Wingdings 2"/>
              <a:buChar char=""/>
              <a:tabLst>
                <a:tab pos="266065" algn="l"/>
              </a:tabLst>
            </a:pPr>
            <a:r>
              <a:rPr dirty="0"/>
              <a:t>DHMO</a:t>
            </a:r>
            <a:r>
              <a:rPr spc="-30" dirty="0"/>
              <a:t> </a:t>
            </a:r>
            <a:r>
              <a:rPr dirty="0"/>
              <a:t>participants</a:t>
            </a:r>
            <a:r>
              <a:rPr spc="-25" dirty="0"/>
              <a:t> </a:t>
            </a:r>
            <a:r>
              <a:rPr dirty="0"/>
              <a:t>must</a:t>
            </a:r>
            <a:r>
              <a:rPr spc="-25" dirty="0"/>
              <a:t> </a:t>
            </a:r>
            <a:r>
              <a:rPr dirty="0"/>
              <a:t>name</a:t>
            </a:r>
            <a:r>
              <a:rPr spc="-35" dirty="0"/>
              <a:t> </a:t>
            </a:r>
            <a:r>
              <a:rPr dirty="0"/>
              <a:t>primary</a:t>
            </a:r>
            <a:r>
              <a:rPr spc="-35" dirty="0"/>
              <a:t> </a:t>
            </a:r>
            <a:r>
              <a:rPr dirty="0"/>
              <a:t>care</a:t>
            </a:r>
            <a:r>
              <a:rPr spc="-35" dirty="0"/>
              <a:t> </a:t>
            </a:r>
            <a:r>
              <a:rPr spc="-10" dirty="0"/>
              <a:t>dentist,</a:t>
            </a:r>
          </a:p>
          <a:p>
            <a:pPr marL="266700">
              <a:lnSpc>
                <a:spcPct val="100000"/>
              </a:lnSpc>
            </a:pPr>
            <a:r>
              <a:rPr dirty="0"/>
              <a:t>even</a:t>
            </a:r>
            <a:r>
              <a:rPr spc="-35" dirty="0"/>
              <a:t> </a:t>
            </a:r>
            <a:r>
              <a:rPr dirty="0"/>
              <a:t>if</a:t>
            </a:r>
            <a:r>
              <a:rPr spc="-25" dirty="0"/>
              <a:t> </a:t>
            </a:r>
            <a:r>
              <a:rPr dirty="0"/>
              <a:t>current</a:t>
            </a:r>
            <a:r>
              <a:rPr spc="-35" dirty="0"/>
              <a:t> </a:t>
            </a:r>
            <a:r>
              <a:rPr dirty="0"/>
              <a:t>PCD</a:t>
            </a:r>
            <a:r>
              <a:rPr spc="-10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dirty="0"/>
              <a:t>in</a:t>
            </a:r>
            <a:r>
              <a:rPr spc="-35" dirty="0"/>
              <a:t> </a:t>
            </a:r>
            <a:r>
              <a:rPr dirty="0"/>
              <a:t>Humana’s</a:t>
            </a:r>
            <a:r>
              <a:rPr spc="-30" dirty="0"/>
              <a:t> </a:t>
            </a:r>
            <a:r>
              <a:rPr spc="-10" dirty="0"/>
              <a:t>network.</a:t>
            </a:r>
          </a:p>
          <a:p>
            <a:pPr marL="266700" marR="121285" indent="-228600">
              <a:lnSpc>
                <a:spcPct val="100000"/>
              </a:lnSpc>
              <a:spcBef>
                <a:spcPts val="605"/>
              </a:spcBef>
              <a:buClr>
                <a:srgbClr val="557631"/>
              </a:buClr>
              <a:buSzPct val="84210"/>
              <a:buFont typeface="Wingdings 2"/>
              <a:buChar char=""/>
              <a:tabLst>
                <a:tab pos="266700" algn="l"/>
              </a:tabLst>
            </a:pPr>
            <a:r>
              <a:rPr dirty="0"/>
              <a:t>Members</a:t>
            </a:r>
            <a:r>
              <a:rPr spc="-30" dirty="0"/>
              <a:t> </a:t>
            </a:r>
            <a:r>
              <a:rPr dirty="0"/>
              <a:t>should</a:t>
            </a:r>
            <a:r>
              <a:rPr spc="-35" dirty="0"/>
              <a:t> </a:t>
            </a:r>
            <a:r>
              <a:rPr dirty="0"/>
              <a:t>get</a:t>
            </a:r>
            <a:r>
              <a:rPr spc="-35" dirty="0"/>
              <a:t> </a:t>
            </a:r>
            <a:r>
              <a:rPr dirty="0"/>
              <a:t>welcome</a:t>
            </a:r>
            <a:r>
              <a:rPr spc="-35" dirty="0"/>
              <a:t> </a:t>
            </a:r>
            <a:r>
              <a:rPr dirty="0"/>
              <a:t>letters</a:t>
            </a:r>
            <a:r>
              <a:rPr spc="-20" dirty="0"/>
              <a:t> </a:t>
            </a:r>
            <a:r>
              <a:rPr dirty="0"/>
              <a:t>(but</a:t>
            </a:r>
            <a:r>
              <a:rPr spc="-35" dirty="0"/>
              <a:t> </a:t>
            </a:r>
            <a:r>
              <a:rPr dirty="0"/>
              <a:t>no</a:t>
            </a:r>
            <a:r>
              <a:rPr spc="-25" dirty="0"/>
              <a:t> </a:t>
            </a:r>
            <a:r>
              <a:rPr dirty="0"/>
              <a:t>ID</a:t>
            </a:r>
            <a:r>
              <a:rPr spc="-25" dirty="0"/>
              <a:t> </a:t>
            </a:r>
            <a:r>
              <a:rPr spc="-10" dirty="0"/>
              <a:t>cards) </a:t>
            </a:r>
            <a:r>
              <a:rPr dirty="0"/>
              <a:t>in</a:t>
            </a:r>
            <a:r>
              <a:rPr spc="-105" dirty="0"/>
              <a:t> </a:t>
            </a:r>
            <a:r>
              <a:rPr spc="-10" dirty="0"/>
              <a:t>August.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New</a:t>
            </a:r>
            <a:r>
              <a:rPr spc="-65" dirty="0"/>
              <a:t> </a:t>
            </a:r>
            <a:r>
              <a:rPr dirty="0"/>
              <a:t>Dental</a:t>
            </a:r>
            <a:r>
              <a:rPr spc="-55" dirty="0"/>
              <a:t> </a:t>
            </a:r>
            <a:r>
              <a:rPr spc="-10" dirty="0"/>
              <a:t>Administrator</a:t>
            </a:r>
          </a:p>
        </p:txBody>
      </p:sp>
      <p:pic>
        <p:nvPicPr>
          <p:cNvPr id="4" name="object 4" descr="A picture containing text, tableware, dishware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5204" y="1144816"/>
            <a:ext cx="2397887" cy="7233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743321" y="2165350"/>
            <a:ext cx="3081655" cy="2400935"/>
          </a:xfrm>
          <a:prstGeom prst="rect">
            <a:avLst/>
          </a:prstGeom>
          <a:solidFill>
            <a:srgbClr val="9BC26E"/>
          </a:solidFill>
        </p:spPr>
        <p:txBody>
          <a:bodyPr vert="horz" wrap="square" lIns="0" tIns="533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1800" b="1" dirty="0">
                <a:latin typeface="Arial Narrow"/>
                <a:cs typeface="Arial Narrow"/>
              </a:rPr>
              <a:t>Finda</a:t>
            </a:r>
            <a:r>
              <a:rPr sz="1800" b="1" spc="-45" dirty="0">
                <a:latin typeface="Arial Narrow"/>
                <a:cs typeface="Arial Narrow"/>
              </a:rPr>
              <a:t> </a:t>
            </a:r>
            <a:r>
              <a:rPr sz="1800" b="1" dirty="0">
                <a:latin typeface="Arial Narrow"/>
                <a:cs typeface="Arial Narrow"/>
              </a:rPr>
              <a:t>a</a:t>
            </a:r>
            <a:r>
              <a:rPr sz="1800" b="1" spc="-35" dirty="0">
                <a:latin typeface="Arial Narrow"/>
                <a:cs typeface="Arial Narrow"/>
              </a:rPr>
              <a:t> </a:t>
            </a:r>
            <a:r>
              <a:rPr sz="1800" b="1" dirty="0">
                <a:latin typeface="Arial Narrow"/>
                <a:cs typeface="Arial Narrow"/>
              </a:rPr>
              <a:t>dentist</a:t>
            </a:r>
            <a:r>
              <a:rPr sz="1800" b="1" spc="-35" dirty="0">
                <a:latin typeface="Arial Narrow"/>
                <a:cs typeface="Arial Narrow"/>
              </a:rPr>
              <a:t> </a:t>
            </a:r>
            <a:r>
              <a:rPr sz="1800" b="1" dirty="0">
                <a:latin typeface="Arial Narrow"/>
                <a:cs typeface="Arial Narrow"/>
              </a:rPr>
              <a:t>and</a:t>
            </a:r>
            <a:r>
              <a:rPr sz="1800" b="1" spc="-35" dirty="0">
                <a:latin typeface="Arial Narrow"/>
                <a:cs typeface="Arial Narrow"/>
              </a:rPr>
              <a:t> </a:t>
            </a:r>
            <a:r>
              <a:rPr sz="1800" b="1" dirty="0">
                <a:latin typeface="Arial Narrow"/>
                <a:cs typeface="Arial Narrow"/>
              </a:rPr>
              <a:t>learn</a:t>
            </a:r>
            <a:r>
              <a:rPr sz="1800" b="1" spc="-30" dirty="0">
                <a:latin typeface="Arial Narrow"/>
                <a:cs typeface="Arial Narrow"/>
              </a:rPr>
              <a:t> </a:t>
            </a:r>
            <a:r>
              <a:rPr sz="1800" b="1" spc="-10" dirty="0">
                <a:latin typeface="Arial Narrow"/>
                <a:cs typeface="Arial Narrow"/>
              </a:rPr>
              <a:t>more:</a:t>
            </a:r>
            <a:endParaRPr sz="1800">
              <a:latin typeface="Arial Narrow"/>
              <a:cs typeface="Arial Narrow"/>
            </a:endParaRPr>
          </a:p>
          <a:p>
            <a:pPr marL="635" algn="ctr">
              <a:lnSpc>
                <a:spcPct val="100000"/>
              </a:lnSpc>
              <a:spcBef>
                <a:spcPts val="1680"/>
              </a:spcBef>
            </a:pPr>
            <a:r>
              <a:rPr sz="1800" spc="-10" dirty="0">
                <a:latin typeface="Arial Narrow"/>
                <a:cs typeface="Arial Narrow"/>
              </a:rPr>
              <a:t>Through</a:t>
            </a:r>
            <a:r>
              <a:rPr sz="1800" spc="-85" dirty="0">
                <a:latin typeface="Arial Narrow"/>
                <a:cs typeface="Arial Narrow"/>
              </a:rPr>
              <a:t> </a:t>
            </a:r>
            <a:r>
              <a:rPr sz="1800" dirty="0">
                <a:latin typeface="Arial Narrow"/>
                <a:cs typeface="Arial Narrow"/>
              </a:rPr>
              <a:t>Aug.</a:t>
            </a:r>
            <a:r>
              <a:rPr sz="1800" spc="-15" dirty="0">
                <a:latin typeface="Arial Narrow"/>
                <a:cs typeface="Arial Narrow"/>
              </a:rPr>
              <a:t> </a:t>
            </a:r>
            <a:r>
              <a:rPr sz="1800" spc="-25" dirty="0">
                <a:latin typeface="Arial Narrow"/>
                <a:cs typeface="Arial Narrow"/>
              </a:rPr>
              <a:t>31:</a:t>
            </a:r>
            <a:endParaRPr sz="1800">
              <a:latin typeface="Arial Narrow"/>
              <a:cs typeface="Arial Narrow"/>
            </a:endParaRPr>
          </a:p>
          <a:p>
            <a:pPr marL="3810" algn="ctr">
              <a:lnSpc>
                <a:spcPct val="100000"/>
              </a:lnSpc>
            </a:pPr>
            <a:r>
              <a:rPr sz="1800" b="1" spc="-10" dirty="0">
                <a:latin typeface="Arial Narrow"/>
                <a:cs typeface="Arial Narrow"/>
              </a:rPr>
              <a:t>your.humana.com/ers</a:t>
            </a:r>
            <a:endParaRPr sz="1800">
              <a:latin typeface="Arial Narrow"/>
              <a:cs typeface="Arial Narrow"/>
            </a:endParaRPr>
          </a:p>
          <a:p>
            <a:pPr marL="635" algn="ctr">
              <a:lnSpc>
                <a:spcPct val="100000"/>
              </a:lnSpc>
              <a:spcBef>
                <a:spcPts val="1680"/>
              </a:spcBef>
            </a:pPr>
            <a:r>
              <a:rPr sz="1800" dirty="0">
                <a:latin typeface="Arial Narrow"/>
                <a:cs typeface="Arial Narrow"/>
              </a:rPr>
              <a:t>Starting</a:t>
            </a:r>
            <a:r>
              <a:rPr sz="1800" spc="-50" dirty="0">
                <a:latin typeface="Arial Narrow"/>
                <a:cs typeface="Arial Narrow"/>
              </a:rPr>
              <a:t> </a:t>
            </a:r>
            <a:r>
              <a:rPr sz="1800" dirty="0">
                <a:latin typeface="Arial Narrow"/>
                <a:cs typeface="Arial Narrow"/>
              </a:rPr>
              <a:t>Sept.</a:t>
            </a:r>
            <a:r>
              <a:rPr sz="1800" spc="-45" dirty="0">
                <a:latin typeface="Arial Narrow"/>
                <a:cs typeface="Arial Narrow"/>
              </a:rPr>
              <a:t> </a:t>
            </a:r>
            <a:r>
              <a:rPr sz="1800" spc="-25" dirty="0">
                <a:latin typeface="Arial Narrow"/>
                <a:cs typeface="Arial Narrow"/>
              </a:rPr>
              <a:t>1:</a:t>
            </a:r>
            <a:endParaRPr sz="1800">
              <a:latin typeface="Arial Narrow"/>
              <a:cs typeface="Arial Narrow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latin typeface="Arial Narrow"/>
                <a:cs typeface="Arial Narrow"/>
              </a:rPr>
              <a:t>ERSdentalplans.com</a:t>
            </a:r>
            <a:endParaRPr sz="1800">
              <a:latin typeface="Arial Narrow"/>
              <a:cs typeface="Arial Narrow"/>
            </a:endParaRPr>
          </a:p>
          <a:p>
            <a:pPr marL="1905" algn="ctr">
              <a:lnSpc>
                <a:spcPct val="100000"/>
              </a:lnSpc>
              <a:spcBef>
                <a:spcPts val="1680"/>
              </a:spcBef>
            </a:pPr>
            <a:r>
              <a:rPr sz="1800" b="1" dirty="0">
                <a:latin typeface="Arial Narrow"/>
                <a:cs typeface="Arial Narrow"/>
              </a:rPr>
              <a:t>(855)</a:t>
            </a:r>
            <a:r>
              <a:rPr sz="1800" b="1" spc="-5" dirty="0">
                <a:latin typeface="Arial Narrow"/>
                <a:cs typeface="Arial Narrow"/>
              </a:rPr>
              <a:t> </a:t>
            </a:r>
            <a:r>
              <a:rPr sz="1800" b="1" spc="-20" dirty="0">
                <a:latin typeface="Arial Narrow"/>
                <a:cs typeface="Arial Narrow"/>
              </a:rPr>
              <a:t>756-6580</a:t>
            </a:r>
            <a:endParaRPr sz="18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7340" y="72085"/>
            <a:ext cx="33782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Other</a:t>
            </a:r>
            <a:r>
              <a:rPr spc="-35" dirty="0"/>
              <a:t> </a:t>
            </a:r>
            <a:r>
              <a:rPr dirty="0"/>
              <a:t>Plan</a:t>
            </a:r>
            <a:r>
              <a:rPr spc="-10" dirty="0"/>
              <a:t> Changes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4640" y="577087"/>
            <a:ext cx="6871970" cy="3460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New</a:t>
            </a:r>
            <a:r>
              <a:rPr sz="2800" i="1" spc="-12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FSA</a:t>
            </a:r>
            <a:r>
              <a:rPr sz="2800" i="1" spc="-7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maximums,</a:t>
            </a:r>
            <a:r>
              <a:rPr sz="2800" i="1" spc="-5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Sept.</a:t>
            </a:r>
            <a:r>
              <a:rPr sz="2800" i="1" spc="-6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1,</a:t>
            </a:r>
            <a:r>
              <a:rPr sz="2800" i="1" spc="-8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2026</a:t>
            </a:r>
            <a:r>
              <a:rPr sz="2800" i="1" spc="-7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–</a:t>
            </a:r>
            <a:r>
              <a:rPr sz="2800" i="1" spc="-8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Aug.</a:t>
            </a:r>
            <a:r>
              <a:rPr sz="2800" i="1" spc="-6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spc="-120" dirty="0">
                <a:solidFill>
                  <a:srgbClr val="2F2200"/>
                </a:solidFill>
                <a:latin typeface="Goudy Old Style"/>
                <a:cs typeface="Goudy Old Style"/>
              </a:rPr>
              <a:t>31,</a:t>
            </a:r>
            <a:r>
              <a:rPr sz="2800" i="1" spc="-5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spc="-20" dirty="0">
                <a:solidFill>
                  <a:srgbClr val="2F2200"/>
                </a:solidFill>
                <a:latin typeface="Goudy Old Style"/>
                <a:cs typeface="Goudy Old Style"/>
              </a:rPr>
              <a:t>2027</a:t>
            </a:r>
            <a:endParaRPr sz="2800">
              <a:latin typeface="Goudy Old Style"/>
              <a:cs typeface="Goudy Old Style"/>
            </a:endParaRPr>
          </a:p>
          <a:p>
            <a:pPr marL="254000" marR="1464310" indent="-228600">
              <a:lnSpc>
                <a:spcPct val="120000"/>
              </a:lnSpc>
              <a:spcBef>
                <a:spcPts val="1800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54000" algn="l"/>
              </a:tabLst>
            </a:pPr>
            <a:r>
              <a:rPr sz="2400" dirty="0">
                <a:latin typeface="Arial Narrow"/>
                <a:cs typeface="Arial Narrow"/>
              </a:rPr>
              <a:t>Higher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contribution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maximums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in</a:t>
            </a:r>
            <a:r>
              <a:rPr sz="2400" spc="-8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all</a:t>
            </a:r>
            <a:r>
              <a:rPr sz="2400" spc="-10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TexFlex</a:t>
            </a:r>
            <a:r>
              <a:rPr sz="2400" spc="-15" baseline="24305" dirty="0">
                <a:latin typeface="Arial Narrow"/>
                <a:cs typeface="Arial Narrow"/>
              </a:rPr>
              <a:t>SM </a:t>
            </a:r>
            <a:r>
              <a:rPr sz="2400" dirty="0">
                <a:latin typeface="Arial Narrow"/>
                <a:cs typeface="Arial Narrow"/>
              </a:rPr>
              <a:t>flexible</a:t>
            </a:r>
            <a:r>
              <a:rPr sz="2400" spc="-9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spending</a:t>
            </a:r>
            <a:r>
              <a:rPr sz="2400" spc="-6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accounts</a:t>
            </a:r>
            <a:endParaRPr sz="2400">
              <a:latin typeface="Arial Narrow"/>
              <a:cs typeface="Arial Narrow"/>
            </a:endParaRPr>
          </a:p>
          <a:p>
            <a:pPr marL="481965" lvl="1" indent="-227965">
              <a:lnSpc>
                <a:spcPct val="100000"/>
              </a:lnSpc>
              <a:spcBef>
                <a:spcPts val="580"/>
              </a:spcBef>
              <a:buClr>
                <a:srgbClr val="557631"/>
              </a:buClr>
              <a:buSzPct val="75000"/>
              <a:buFont typeface="Wingdings"/>
              <a:buChar char=""/>
              <a:tabLst>
                <a:tab pos="481965" algn="l"/>
              </a:tabLst>
            </a:pPr>
            <a:r>
              <a:rPr sz="2400" dirty="0">
                <a:latin typeface="Arial Narrow"/>
                <a:cs typeface="Arial Narrow"/>
              </a:rPr>
              <a:t>$7,500</a:t>
            </a:r>
            <a:r>
              <a:rPr sz="2400" spc="-8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dependent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spc="-20" dirty="0">
                <a:latin typeface="Arial Narrow"/>
                <a:cs typeface="Arial Narrow"/>
              </a:rPr>
              <a:t>care</a:t>
            </a:r>
            <a:endParaRPr sz="2400">
              <a:latin typeface="Arial Narrow"/>
              <a:cs typeface="Arial Narrow"/>
            </a:endParaRPr>
          </a:p>
          <a:p>
            <a:pPr marL="481965" lvl="1" indent="-227965">
              <a:lnSpc>
                <a:spcPct val="100000"/>
              </a:lnSpc>
              <a:spcBef>
                <a:spcPts val="575"/>
              </a:spcBef>
              <a:buClr>
                <a:srgbClr val="557631"/>
              </a:buClr>
              <a:buSzPct val="75000"/>
              <a:buFont typeface="Wingdings"/>
              <a:buChar char=""/>
              <a:tabLst>
                <a:tab pos="481965" algn="l"/>
              </a:tabLst>
            </a:pPr>
            <a:r>
              <a:rPr sz="2400" dirty="0">
                <a:latin typeface="Arial Narrow"/>
                <a:cs typeface="Arial Narrow"/>
              </a:rPr>
              <a:t>$3,400</a:t>
            </a:r>
            <a:r>
              <a:rPr sz="2400" spc="-1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health</a:t>
            </a:r>
            <a:r>
              <a:rPr sz="2400" spc="-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care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/</a:t>
            </a:r>
            <a:r>
              <a:rPr sz="2400" spc="-35" dirty="0">
                <a:latin typeface="Arial Narrow"/>
                <a:cs typeface="Arial Narrow"/>
              </a:rPr>
              <a:t> </a:t>
            </a:r>
            <a:r>
              <a:rPr sz="2400" spc="-20" dirty="0">
                <a:latin typeface="Arial Narrow"/>
                <a:cs typeface="Arial Narrow"/>
              </a:rPr>
              <a:t>limited-</a:t>
            </a:r>
            <a:r>
              <a:rPr sz="2400" spc="-10" dirty="0">
                <a:latin typeface="Arial Narrow"/>
                <a:cs typeface="Arial Narrow"/>
              </a:rPr>
              <a:t>purpose</a:t>
            </a:r>
            <a:endParaRPr sz="2400">
              <a:latin typeface="Arial Narrow"/>
              <a:cs typeface="Arial Narrow"/>
            </a:endParaRPr>
          </a:p>
          <a:p>
            <a:pPr marL="254000" marR="1371600" indent="-228600">
              <a:lnSpc>
                <a:spcPct val="120000"/>
              </a:lnSpc>
              <a:spcBef>
                <a:spcPts val="1155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54000" algn="l"/>
              </a:tabLst>
            </a:pPr>
            <a:r>
              <a:rPr sz="2400" dirty="0">
                <a:latin typeface="Arial Narrow"/>
                <a:cs typeface="Arial Narrow"/>
              </a:rPr>
              <a:t>PY27</a:t>
            </a:r>
            <a:r>
              <a:rPr sz="2400" spc="-2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health</a:t>
            </a:r>
            <a:r>
              <a:rPr sz="2400" spc="-1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care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/</a:t>
            </a:r>
            <a:r>
              <a:rPr sz="2400" spc="-35" dirty="0">
                <a:latin typeface="Arial Narrow"/>
                <a:cs typeface="Arial Narrow"/>
              </a:rPr>
              <a:t> </a:t>
            </a:r>
            <a:r>
              <a:rPr sz="2400" spc="-20" dirty="0">
                <a:latin typeface="Arial Narrow"/>
                <a:cs typeface="Arial Narrow"/>
              </a:rPr>
              <a:t>limited-</a:t>
            </a:r>
            <a:r>
              <a:rPr sz="2400" dirty="0">
                <a:latin typeface="Arial Narrow"/>
                <a:cs typeface="Arial Narrow"/>
              </a:rPr>
              <a:t>purpose</a:t>
            </a:r>
            <a:r>
              <a:rPr sz="2400" spc="-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carryover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spc="-25" dirty="0">
                <a:latin typeface="Arial Narrow"/>
                <a:cs typeface="Arial Narrow"/>
              </a:rPr>
              <a:t>to </a:t>
            </a:r>
            <a:r>
              <a:rPr sz="2400" dirty="0">
                <a:latin typeface="Arial Narrow"/>
                <a:cs typeface="Arial Narrow"/>
              </a:rPr>
              <a:t>PY28:</a:t>
            </a:r>
            <a:r>
              <a:rPr sz="2400" spc="-25" dirty="0">
                <a:latin typeface="Arial Narrow"/>
                <a:cs typeface="Arial Narrow"/>
              </a:rPr>
              <a:t> </a:t>
            </a:r>
            <a:r>
              <a:rPr sz="2400" spc="-20" dirty="0">
                <a:latin typeface="Arial Narrow"/>
                <a:cs typeface="Arial Narrow"/>
              </a:rPr>
              <a:t>$680</a:t>
            </a:r>
            <a:endParaRPr sz="2400">
              <a:latin typeface="Arial Narrow"/>
              <a:cs typeface="Arial Narro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51066" y="4162094"/>
            <a:ext cx="2395473" cy="4760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7340" y="72085"/>
            <a:ext cx="33782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Other</a:t>
            </a:r>
            <a:r>
              <a:rPr spc="-35" dirty="0"/>
              <a:t> </a:t>
            </a:r>
            <a:r>
              <a:rPr dirty="0"/>
              <a:t>Plan</a:t>
            </a:r>
            <a:r>
              <a:rPr spc="-10" dirty="0"/>
              <a:t> Changes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354149"/>
            <a:ext cx="5033010" cy="4085590"/>
          </a:xfrm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0"/>
              </a:spcBef>
            </a:pP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New</a:t>
            </a:r>
            <a:r>
              <a:rPr sz="2800" i="1" spc="-10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annual</a:t>
            </a:r>
            <a:r>
              <a:rPr sz="2800" i="1" spc="-5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maximums</a:t>
            </a:r>
            <a:r>
              <a:rPr sz="2800" i="1" spc="-6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in</a:t>
            </a:r>
            <a:r>
              <a:rPr sz="2800" i="1" spc="-8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health</a:t>
            </a:r>
            <a:r>
              <a:rPr sz="2800" i="1" spc="-6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spc="-10" dirty="0">
                <a:solidFill>
                  <a:srgbClr val="2F2200"/>
                </a:solidFill>
                <a:latin typeface="Goudy Old Style"/>
                <a:cs typeface="Goudy Old Style"/>
              </a:rPr>
              <a:t>plans</a:t>
            </a:r>
            <a:endParaRPr sz="2800">
              <a:latin typeface="Goudy Old Style"/>
              <a:cs typeface="Goudy Old Style"/>
            </a:endParaRPr>
          </a:p>
          <a:p>
            <a:pPr marL="241300" marR="172720" indent="-228600">
              <a:lnSpc>
                <a:spcPct val="120000"/>
              </a:lnSpc>
              <a:spcBef>
                <a:spcPts val="930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41300" algn="l"/>
              </a:tabLst>
            </a:pPr>
            <a:r>
              <a:rPr sz="2400" dirty="0">
                <a:latin typeface="Arial Narrow"/>
                <a:cs typeface="Arial Narrow"/>
              </a:rPr>
              <a:t>CY27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health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savings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account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contribution maximums</a:t>
            </a:r>
            <a:endParaRPr sz="2400">
              <a:latin typeface="Arial Narrow"/>
              <a:cs typeface="Arial Narrow"/>
            </a:endParaRPr>
          </a:p>
          <a:p>
            <a:pPr marL="469265" lvl="1" indent="-227965">
              <a:lnSpc>
                <a:spcPct val="100000"/>
              </a:lnSpc>
              <a:spcBef>
                <a:spcPts val="580"/>
              </a:spcBef>
              <a:buClr>
                <a:srgbClr val="557631"/>
              </a:buClr>
              <a:buSzPct val="75000"/>
              <a:buFont typeface="Wingdings"/>
              <a:buChar char=""/>
              <a:tabLst>
                <a:tab pos="469265" algn="l"/>
              </a:tabLst>
            </a:pPr>
            <a:r>
              <a:rPr sz="2400" dirty="0">
                <a:latin typeface="Arial Narrow"/>
                <a:cs typeface="Arial Narrow"/>
              </a:rPr>
              <a:t>$4,500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individual</a:t>
            </a:r>
            <a:endParaRPr sz="2400">
              <a:latin typeface="Arial Narrow"/>
              <a:cs typeface="Arial Narrow"/>
            </a:endParaRPr>
          </a:p>
          <a:p>
            <a:pPr marL="469265" lvl="1" indent="-227965">
              <a:lnSpc>
                <a:spcPct val="100000"/>
              </a:lnSpc>
              <a:spcBef>
                <a:spcPts val="575"/>
              </a:spcBef>
              <a:buClr>
                <a:srgbClr val="557631"/>
              </a:buClr>
              <a:buSzPct val="75000"/>
              <a:buFont typeface="Wingdings"/>
              <a:buChar char=""/>
              <a:tabLst>
                <a:tab pos="469265" algn="l"/>
              </a:tabLst>
            </a:pPr>
            <a:r>
              <a:rPr sz="2400" dirty="0">
                <a:latin typeface="Arial Narrow"/>
                <a:cs typeface="Arial Narrow"/>
              </a:rPr>
              <a:t>$9,000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family</a:t>
            </a:r>
            <a:endParaRPr sz="24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2305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40665" algn="l"/>
              </a:tabLst>
            </a:pPr>
            <a:r>
              <a:rPr sz="2400" dirty="0">
                <a:latin typeface="Arial Narrow"/>
                <a:cs typeface="Arial Narrow"/>
              </a:rPr>
              <a:t>CY27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in-</a:t>
            </a:r>
            <a:r>
              <a:rPr sz="2400" dirty="0">
                <a:latin typeface="Arial Narrow"/>
                <a:cs typeface="Arial Narrow"/>
              </a:rPr>
              <a:t>network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out-of-</a:t>
            </a:r>
            <a:r>
              <a:rPr sz="2400" dirty="0">
                <a:latin typeface="Arial Narrow"/>
                <a:cs typeface="Arial Narrow"/>
              </a:rPr>
              <a:t>pocket</a:t>
            </a:r>
            <a:r>
              <a:rPr sz="2400" spc="-3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maximums</a:t>
            </a:r>
            <a:endParaRPr sz="2400">
              <a:latin typeface="Arial Narrow"/>
              <a:cs typeface="Arial Narrow"/>
            </a:endParaRPr>
          </a:p>
          <a:p>
            <a:pPr marL="469265" lvl="1" indent="-227965">
              <a:lnSpc>
                <a:spcPct val="100000"/>
              </a:lnSpc>
              <a:spcBef>
                <a:spcPts val="575"/>
              </a:spcBef>
              <a:buClr>
                <a:srgbClr val="557631"/>
              </a:buClr>
              <a:buSzPct val="75000"/>
              <a:buFont typeface="Wingdings"/>
              <a:buChar char=""/>
              <a:tabLst>
                <a:tab pos="469265" algn="l"/>
              </a:tabLst>
            </a:pPr>
            <a:r>
              <a:rPr sz="2400" dirty="0">
                <a:latin typeface="Arial Narrow"/>
                <a:cs typeface="Arial Narrow"/>
              </a:rPr>
              <a:t>$8,500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individual</a:t>
            </a:r>
            <a:endParaRPr sz="2400">
              <a:latin typeface="Arial Narrow"/>
              <a:cs typeface="Arial Narrow"/>
            </a:endParaRPr>
          </a:p>
          <a:p>
            <a:pPr marL="469265" lvl="1" indent="-227965">
              <a:lnSpc>
                <a:spcPct val="100000"/>
              </a:lnSpc>
              <a:spcBef>
                <a:spcPts val="580"/>
              </a:spcBef>
              <a:buClr>
                <a:srgbClr val="557631"/>
              </a:buClr>
              <a:buSzPct val="75000"/>
              <a:buFont typeface="Wingdings"/>
              <a:buChar char=""/>
              <a:tabLst>
                <a:tab pos="469265" algn="l"/>
              </a:tabLst>
            </a:pPr>
            <a:r>
              <a:rPr sz="2400" dirty="0">
                <a:latin typeface="Arial Narrow"/>
                <a:cs typeface="Arial Narrow"/>
              </a:rPr>
              <a:t>$17,000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family</a:t>
            </a:r>
            <a:endParaRPr sz="2400">
              <a:latin typeface="Arial Narrow"/>
              <a:cs typeface="Arial Narrow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765165" y="1830933"/>
            <a:ext cx="3160395" cy="2945130"/>
            <a:chOff x="5765165" y="1830933"/>
            <a:chExt cx="3160395" cy="29451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34887" y="1830933"/>
              <a:ext cx="2216022" cy="6133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5165" y="3430308"/>
              <a:ext cx="2266441" cy="4453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333617" y="2997708"/>
              <a:ext cx="2217420" cy="0"/>
            </a:xfrm>
            <a:custGeom>
              <a:avLst/>
              <a:gdLst/>
              <a:ahLst/>
              <a:cxnLst/>
              <a:rect l="l" t="t" r="r" b="b"/>
              <a:pathLst>
                <a:path w="2217420">
                  <a:moveTo>
                    <a:pt x="0" y="0"/>
                  </a:moveTo>
                  <a:lnTo>
                    <a:pt x="2217292" y="0"/>
                  </a:lnTo>
                </a:path>
              </a:pathLst>
            </a:custGeom>
            <a:ln w="9525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09156" y="4162170"/>
              <a:ext cx="2216023" cy="6133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064766" y="1814322"/>
            <a:ext cx="50133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405825"/>
                </a:solidFill>
              </a:rPr>
              <a:t>Financial</a:t>
            </a:r>
            <a:r>
              <a:rPr spc="-50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Education</a:t>
            </a:r>
            <a:r>
              <a:rPr spc="-40" dirty="0">
                <a:solidFill>
                  <a:srgbClr val="405825"/>
                </a:solidFill>
              </a:rPr>
              <a:t> </a:t>
            </a:r>
            <a:r>
              <a:rPr spc="-10" dirty="0">
                <a:solidFill>
                  <a:srgbClr val="405825"/>
                </a:solidFill>
              </a:rPr>
              <a:t>Webinars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3843" y="1125092"/>
            <a:ext cx="2010155" cy="192138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7340" y="72085"/>
            <a:ext cx="65652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More</a:t>
            </a:r>
            <a:r>
              <a:rPr spc="-45" dirty="0"/>
              <a:t> </a:t>
            </a:r>
            <a:r>
              <a:rPr dirty="0"/>
              <a:t>Financial</a:t>
            </a:r>
            <a:r>
              <a:rPr spc="-55" dirty="0"/>
              <a:t> </a:t>
            </a:r>
            <a:r>
              <a:rPr dirty="0"/>
              <a:t>Education</a:t>
            </a:r>
            <a:r>
              <a:rPr spc="-60" dirty="0"/>
              <a:t> </a:t>
            </a:r>
            <a:r>
              <a:rPr dirty="0"/>
              <a:t>for</a:t>
            </a:r>
            <a:r>
              <a:rPr spc="-40" dirty="0"/>
              <a:t> </a:t>
            </a:r>
            <a:r>
              <a:rPr spc="-10" dirty="0"/>
              <a:t>Members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355016"/>
            <a:ext cx="4446905" cy="3891915"/>
          </a:xfrm>
          <a:prstGeom prst="rect">
            <a:avLst/>
          </a:prstGeom>
        </p:spPr>
        <p:txBody>
          <a:bodyPr vert="horz" wrap="square" lIns="0" tIns="2343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45"/>
              </a:spcBef>
            </a:pPr>
            <a:r>
              <a:rPr sz="2800" i="1" spc="-10" dirty="0">
                <a:solidFill>
                  <a:srgbClr val="2F2200"/>
                </a:solidFill>
                <a:latin typeface="Goudy Old Style"/>
                <a:cs typeface="Goudy Old Style"/>
              </a:rPr>
              <a:t>Expert-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led</a:t>
            </a:r>
            <a:r>
              <a:rPr sz="2800" i="1" spc="1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spc="-10" dirty="0">
                <a:solidFill>
                  <a:srgbClr val="2F2200"/>
                </a:solidFill>
                <a:latin typeface="Goudy Old Style"/>
                <a:cs typeface="Goudy Old Style"/>
              </a:rPr>
              <a:t>webinars</a:t>
            </a:r>
            <a:endParaRPr sz="2800">
              <a:latin typeface="Goudy Old Style"/>
              <a:cs typeface="Goudy Old Style"/>
            </a:endParaRPr>
          </a:p>
          <a:p>
            <a:pPr marL="227965" marR="25400" indent="-227965" algn="ctr">
              <a:lnSpc>
                <a:spcPct val="100000"/>
              </a:lnSpc>
              <a:spcBef>
                <a:spcPts val="1445"/>
              </a:spcBef>
              <a:buClr>
                <a:srgbClr val="557631"/>
              </a:buClr>
              <a:buSzPct val="84782"/>
              <a:buFont typeface="Wingdings 2"/>
              <a:buChar char=""/>
              <a:tabLst>
                <a:tab pos="227965" algn="l"/>
              </a:tabLst>
            </a:pPr>
            <a:r>
              <a:rPr sz="2300" dirty="0">
                <a:latin typeface="Arial Narrow"/>
                <a:cs typeface="Arial Narrow"/>
              </a:rPr>
              <a:t>Practical,</a:t>
            </a:r>
            <a:r>
              <a:rPr sz="2300" spc="-40" dirty="0">
                <a:latin typeface="Arial Narrow"/>
                <a:cs typeface="Arial Narrow"/>
              </a:rPr>
              <a:t> </a:t>
            </a:r>
            <a:r>
              <a:rPr sz="2300" spc="-10" dirty="0">
                <a:latin typeface="Arial Narrow"/>
                <a:cs typeface="Arial Narrow"/>
              </a:rPr>
              <a:t>easy-to-</a:t>
            </a:r>
            <a:r>
              <a:rPr sz="2300" dirty="0">
                <a:latin typeface="Arial Narrow"/>
                <a:cs typeface="Arial Narrow"/>
              </a:rPr>
              <a:t>understand</a:t>
            </a:r>
            <a:r>
              <a:rPr sz="2300" spc="-40" dirty="0">
                <a:latin typeface="Arial Narrow"/>
                <a:cs typeface="Arial Narrow"/>
              </a:rPr>
              <a:t> </a:t>
            </a:r>
            <a:r>
              <a:rPr sz="2300" spc="-10" dirty="0">
                <a:latin typeface="Arial Narrow"/>
                <a:cs typeface="Arial Narrow"/>
              </a:rPr>
              <a:t>guidance</a:t>
            </a:r>
            <a:endParaRPr sz="2300">
              <a:latin typeface="Arial Narrow"/>
              <a:cs typeface="Arial Narrow"/>
            </a:endParaRPr>
          </a:p>
          <a:p>
            <a:pPr marR="50800" algn="ctr">
              <a:lnSpc>
                <a:spcPct val="100000"/>
              </a:lnSpc>
              <a:spcBef>
                <a:spcPts val="5"/>
              </a:spcBef>
            </a:pPr>
            <a:r>
              <a:rPr sz="2300" dirty="0">
                <a:latin typeface="Arial Narrow"/>
                <a:cs typeface="Arial Narrow"/>
              </a:rPr>
              <a:t>on</a:t>
            </a:r>
            <a:r>
              <a:rPr sz="2300" spc="-20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budgeting,</a:t>
            </a:r>
            <a:r>
              <a:rPr sz="2300" spc="-55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debt</a:t>
            </a:r>
            <a:r>
              <a:rPr sz="2300" spc="-40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management</a:t>
            </a:r>
            <a:r>
              <a:rPr sz="2300" spc="-65" dirty="0">
                <a:latin typeface="Arial Narrow"/>
                <a:cs typeface="Arial Narrow"/>
              </a:rPr>
              <a:t> </a:t>
            </a:r>
            <a:r>
              <a:rPr sz="2300" spc="-20" dirty="0">
                <a:latin typeface="Arial Narrow"/>
                <a:cs typeface="Arial Narrow"/>
              </a:rPr>
              <a:t>etc.</a:t>
            </a:r>
            <a:endParaRPr sz="23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4782"/>
              <a:buFont typeface="Wingdings 2"/>
              <a:buChar char=""/>
              <a:tabLst>
                <a:tab pos="240665" algn="l"/>
              </a:tabLst>
            </a:pPr>
            <a:r>
              <a:rPr sz="2300" dirty="0">
                <a:latin typeface="Arial Narrow"/>
                <a:cs typeface="Arial Narrow"/>
              </a:rPr>
              <a:t>Strategies</a:t>
            </a:r>
            <a:r>
              <a:rPr sz="2300" spc="-45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and</a:t>
            </a:r>
            <a:r>
              <a:rPr sz="2300" spc="-35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tools</a:t>
            </a:r>
            <a:r>
              <a:rPr sz="2300" spc="-30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to</a:t>
            </a:r>
            <a:r>
              <a:rPr sz="2300" spc="-20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use</a:t>
            </a:r>
            <a:r>
              <a:rPr sz="2300" spc="-35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right</a:t>
            </a:r>
            <a:r>
              <a:rPr sz="2300" spc="-25" dirty="0">
                <a:latin typeface="Arial Narrow"/>
                <a:cs typeface="Arial Narrow"/>
              </a:rPr>
              <a:t> </a:t>
            </a:r>
            <a:r>
              <a:rPr sz="2300" spc="-20" dirty="0">
                <a:latin typeface="Arial Narrow"/>
                <a:cs typeface="Arial Narrow"/>
              </a:rPr>
              <a:t>away</a:t>
            </a:r>
            <a:endParaRPr sz="23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4782"/>
              <a:buFont typeface="Wingdings 2"/>
              <a:buChar char=""/>
              <a:tabLst>
                <a:tab pos="240665" algn="l"/>
              </a:tabLst>
            </a:pPr>
            <a:r>
              <a:rPr sz="2300" dirty="0">
                <a:latin typeface="Arial Narrow"/>
                <a:cs typeface="Arial Narrow"/>
              </a:rPr>
              <a:t>Offered</a:t>
            </a:r>
            <a:r>
              <a:rPr sz="2300" spc="-60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at</a:t>
            </a:r>
            <a:r>
              <a:rPr sz="2300" spc="-15" dirty="0">
                <a:latin typeface="Arial Narrow"/>
                <a:cs typeface="Arial Narrow"/>
              </a:rPr>
              <a:t> </a:t>
            </a:r>
            <a:r>
              <a:rPr sz="2300" b="1" dirty="0">
                <a:latin typeface="Arial Narrow"/>
                <a:cs typeface="Arial Narrow"/>
              </a:rPr>
              <a:t>no</a:t>
            </a:r>
            <a:r>
              <a:rPr sz="2300" b="1" spc="-30" dirty="0">
                <a:latin typeface="Arial Narrow"/>
                <a:cs typeface="Arial Narrow"/>
              </a:rPr>
              <a:t> </a:t>
            </a:r>
            <a:r>
              <a:rPr sz="2300" b="1" dirty="0">
                <a:latin typeface="Arial Narrow"/>
                <a:cs typeface="Arial Narrow"/>
              </a:rPr>
              <a:t>cost</a:t>
            </a:r>
            <a:r>
              <a:rPr sz="2300" b="1" spc="-30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to</a:t>
            </a:r>
            <a:r>
              <a:rPr sz="2300" spc="-15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members</a:t>
            </a:r>
            <a:r>
              <a:rPr sz="2300" spc="-40" dirty="0">
                <a:latin typeface="Arial Narrow"/>
                <a:cs typeface="Arial Narrow"/>
              </a:rPr>
              <a:t> </a:t>
            </a:r>
            <a:r>
              <a:rPr sz="2300" spc="-10" dirty="0">
                <a:latin typeface="Arial Narrow"/>
                <a:cs typeface="Arial Narrow"/>
              </a:rPr>
              <a:t>through</a:t>
            </a:r>
            <a:endParaRPr sz="2300">
              <a:latin typeface="Arial Narrow"/>
              <a:cs typeface="Arial Narrow"/>
            </a:endParaRPr>
          </a:p>
          <a:p>
            <a:pPr marL="241300">
              <a:lnSpc>
                <a:spcPct val="100000"/>
              </a:lnSpc>
            </a:pPr>
            <a:r>
              <a:rPr sz="2300" dirty="0">
                <a:latin typeface="Arial Narrow"/>
                <a:cs typeface="Arial Narrow"/>
              </a:rPr>
              <a:t>Financial</a:t>
            </a:r>
            <a:r>
              <a:rPr sz="2300" spc="-55" dirty="0">
                <a:latin typeface="Arial Narrow"/>
                <a:cs typeface="Arial Narrow"/>
              </a:rPr>
              <a:t> </a:t>
            </a:r>
            <a:r>
              <a:rPr sz="2300" spc="-10" dirty="0">
                <a:latin typeface="Arial Narrow"/>
                <a:cs typeface="Arial Narrow"/>
              </a:rPr>
              <a:t>Knowledge</a:t>
            </a:r>
            <a:endParaRPr sz="2300">
              <a:latin typeface="Arial Narrow"/>
              <a:cs typeface="Arial Narrow"/>
            </a:endParaRPr>
          </a:p>
          <a:p>
            <a:pPr marL="241300" marR="231775" indent="-228600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4782"/>
              <a:buFont typeface="Wingdings 2"/>
              <a:buChar char=""/>
              <a:tabLst>
                <a:tab pos="241300" algn="l"/>
              </a:tabLst>
            </a:pPr>
            <a:r>
              <a:rPr sz="2300" dirty="0">
                <a:latin typeface="Arial Narrow"/>
                <a:cs typeface="Arial Narrow"/>
              </a:rPr>
              <a:t>Complements</a:t>
            </a:r>
            <a:r>
              <a:rPr sz="2300" spc="-60" dirty="0">
                <a:latin typeface="Arial Narrow"/>
                <a:cs typeface="Arial Narrow"/>
              </a:rPr>
              <a:t> </a:t>
            </a:r>
            <a:r>
              <a:rPr sz="2300" i="1" dirty="0">
                <a:latin typeface="Arial Narrow"/>
                <a:cs typeface="Arial Narrow"/>
              </a:rPr>
              <a:t>Money</a:t>
            </a:r>
            <a:r>
              <a:rPr sz="2300" i="1" spc="-60" dirty="0">
                <a:latin typeface="Arial Narrow"/>
                <a:cs typeface="Arial Narrow"/>
              </a:rPr>
              <a:t> </a:t>
            </a:r>
            <a:r>
              <a:rPr sz="2300" i="1" spc="-10" dirty="0">
                <a:latin typeface="Arial Narrow"/>
                <a:cs typeface="Arial Narrow"/>
              </a:rPr>
              <a:t>MattERS </a:t>
            </a:r>
            <a:r>
              <a:rPr sz="2300" spc="-10" dirty="0">
                <a:latin typeface="Arial Narrow"/>
                <a:cs typeface="Arial Narrow"/>
              </a:rPr>
              <a:t>newsletter,</a:t>
            </a:r>
            <a:r>
              <a:rPr sz="2300" spc="-85" dirty="0">
                <a:latin typeface="Arial Narrow"/>
                <a:cs typeface="Arial Narrow"/>
              </a:rPr>
              <a:t> </a:t>
            </a:r>
            <a:r>
              <a:rPr sz="2300" spc="-25" dirty="0">
                <a:latin typeface="Arial Narrow"/>
                <a:cs typeface="Arial Narrow"/>
              </a:rPr>
              <a:t>Texa$aver</a:t>
            </a:r>
            <a:r>
              <a:rPr sz="2300" spc="-50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tools</a:t>
            </a:r>
            <a:r>
              <a:rPr sz="2300" spc="-30" dirty="0">
                <a:latin typeface="Arial Narrow"/>
                <a:cs typeface="Arial Narrow"/>
              </a:rPr>
              <a:t> </a:t>
            </a:r>
            <a:r>
              <a:rPr sz="2300" dirty="0">
                <a:latin typeface="Arial Narrow"/>
                <a:cs typeface="Arial Narrow"/>
              </a:rPr>
              <a:t>and</a:t>
            </a:r>
            <a:r>
              <a:rPr sz="2300" spc="-30" dirty="0">
                <a:latin typeface="Arial Narrow"/>
                <a:cs typeface="Arial Narrow"/>
              </a:rPr>
              <a:t> </a:t>
            </a:r>
            <a:r>
              <a:rPr sz="2300" spc="-10" dirty="0">
                <a:latin typeface="Arial Narrow"/>
                <a:cs typeface="Arial Narrow"/>
              </a:rPr>
              <a:t>other </a:t>
            </a:r>
            <a:r>
              <a:rPr sz="2300" dirty="0">
                <a:latin typeface="Arial Narrow"/>
                <a:cs typeface="Arial Narrow"/>
              </a:rPr>
              <a:t>ERS</a:t>
            </a:r>
            <a:r>
              <a:rPr sz="2300" spc="-40" dirty="0">
                <a:latin typeface="Arial Narrow"/>
                <a:cs typeface="Arial Narrow"/>
              </a:rPr>
              <a:t> </a:t>
            </a:r>
            <a:r>
              <a:rPr sz="2300" spc="-10" dirty="0">
                <a:latin typeface="Arial Narrow"/>
                <a:cs typeface="Arial Narrow"/>
              </a:rPr>
              <a:t>resources</a:t>
            </a:r>
            <a:endParaRPr sz="2300">
              <a:latin typeface="Arial Narrow"/>
              <a:cs typeface="Arial Narro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90184" y="1445132"/>
            <a:ext cx="33972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 Narrow"/>
                <a:cs typeface="Arial Narrow"/>
              </a:rPr>
              <a:t>Registration</a:t>
            </a:r>
            <a:r>
              <a:rPr sz="2000" b="1" spc="-50" dirty="0">
                <a:latin typeface="Arial Narrow"/>
                <a:cs typeface="Arial Narrow"/>
              </a:rPr>
              <a:t> </a:t>
            </a:r>
            <a:r>
              <a:rPr sz="2000" b="1" dirty="0">
                <a:latin typeface="Arial Narrow"/>
                <a:cs typeface="Arial Narrow"/>
              </a:rPr>
              <a:t>begins</a:t>
            </a:r>
            <a:r>
              <a:rPr sz="2000" b="1" spc="-45" dirty="0">
                <a:latin typeface="Arial Narrow"/>
                <a:cs typeface="Arial Narrow"/>
              </a:rPr>
              <a:t> </a:t>
            </a:r>
            <a:r>
              <a:rPr sz="2000" b="1" dirty="0">
                <a:latin typeface="Arial Narrow"/>
                <a:cs typeface="Arial Narrow"/>
              </a:rPr>
              <a:t>in</a:t>
            </a:r>
            <a:r>
              <a:rPr sz="2000" b="1" spc="-20" dirty="0">
                <a:latin typeface="Arial Narrow"/>
                <a:cs typeface="Arial Narrow"/>
              </a:rPr>
              <a:t> </a:t>
            </a:r>
            <a:r>
              <a:rPr sz="2000" b="1" spc="-10" dirty="0">
                <a:latin typeface="Arial Narrow"/>
                <a:cs typeface="Arial Narrow"/>
              </a:rPr>
              <a:t>September.</a:t>
            </a:r>
            <a:endParaRPr sz="2000">
              <a:latin typeface="Arial Narrow"/>
              <a:cs typeface="Arial Narrow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97190" y="1892045"/>
            <a:ext cx="6701155" cy="2964180"/>
            <a:chOff x="1197190" y="1892045"/>
            <a:chExt cx="6701155" cy="2964180"/>
          </a:xfrm>
        </p:grpSpPr>
        <p:pic>
          <p:nvPicPr>
            <p:cNvPr id="6" name="object 6" descr="Qr code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76822" y="1892045"/>
              <a:ext cx="1820926" cy="1826259"/>
            </a:xfrm>
            <a:prstGeom prst="rect">
              <a:avLst/>
            </a:prstGeom>
          </p:spPr>
        </p:pic>
        <p:pic>
          <p:nvPicPr>
            <p:cNvPr id="7" name="object 7" descr="A picture containing text, clipart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7190" y="4421682"/>
              <a:ext cx="2867914" cy="43409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843778" y="3963720"/>
            <a:ext cx="2285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Get</a:t>
            </a:r>
            <a:r>
              <a:rPr sz="180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on</a:t>
            </a:r>
            <a:r>
              <a:rPr sz="180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the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email list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 now.</a:t>
            </a:r>
            <a:endParaRPr sz="18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6434"/>
            <a:ext cx="9144000" cy="33222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662553" y="2084959"/>
            <a:ext cx="181863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405825"/>
                </a:solidFill>
              </a:rPr>
              <a:t>Questions?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33843" y="1418589"/>
            <a:ext cx="2010155" cy="19213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3843" y="1125093"/>
            <a:ext cx="2010155" cy="1921382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268730" y="1570481"/>
            <a:ext cx="589724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6068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405825"/>
                </a:solidFill>
              </a:rPr>
              <a:t>ERS</a:t>
            </a:r>
            <a:r>
              <a:rPr spc="-65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offers</a:t>
            </a:r>
            <a:r>
              <a:rPr spc="-65" dirty="0">
                <a:solidFill>
                  <a:srgbClr val="405825"/>
                </a:solidFill>
              </a:rPr>
              <a:t> </a:t>
            </a:r>
            <a:r>
              <a:rPr spc="-10" dirty="0">
                <a:solidFill>
                  <a:srgbClr val="405825"/>
                </a:solidFill>
              </a:rPr>
              <a:t>competitive</a:t>
            </a:r>
            <a:r>
              <a:rPr spc="-90" dirty="0">
                <a:solidFill>
                  <a:srgbClr val="405825"/>
                </a:solidFill>
              </a:rPr>
              <a:t> </a:t>
            </a:r>
            <a:r>
              <a:rPr spc="-10" dirty="0">
                <a:solidFill>
                  <a:srgbClr val="405825"/>
                </a:solidFill>
              </a:rPr>
              <a:t>benefits </a:t>
            </a:r>
            <a:r>
              <a:rPr dirty="0">
                <a:solidFill>
                  <a:srgbClr val="405825"/>
                </a:solidFill>
              </a:rPr>
              <a:t>to</a:t>
            </a:r>
            <a:r>
              <a:rPr spc="-35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enhance</a:t>
            </a:r>
            <a:r>
              <a:rPr spc="-60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the</a:t>
            </a:r>
            <a:r>
              <a:rPr spc="-45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lives</a:t>
            </a:r>
            <a:r>
              <a:rPr spc="-45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of</a:t>
            </a:r>
            <a:r>
              <a:rPr spc="-35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its</a:t>
            </a:r>
            <a:r>
              <a:rPr spc="-30" dirty="0">
                <a:solidFill>
                  <a:srgbClr val="405825"/>
                </a:solidFill>
              </a:rPr>
              <a:t> </a:t>
            </a:r>
            <a:r>
              <a:rPr spc="-10" dirty="0">
                <a:solidFill>
                  <a:srgbClr val="405825"/>
                </a:solidFill>
              </a:rPr>
              <a:t>members.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1049622"/>
            <a:ext cx="4408805" cy="371411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695"/>
              </a:spcBef>
              <a:buClr>
                <a:srgbClr val="557631"/>
              </a:buClr>
              <a:buSzPct val="84615"/>
              <a:buFont typeface="Wingdings 2"/>
              <a:buChar char=""/>
              <a:tabLst>
                <a:tab pos="240665" algn="l"/>
              </a:tabLst>
            </a:pPr>
            <a:r>
              <a:rPr sz="2600" dirty="0">
                <a:latin typeface="Arial Narrow"/>
                <a:cs typeface="Arial Narrow"/>
              </a:rPr>
              <a:t>Transition</a:t>
            </a:r>
            <a:r>
              <a:rPr sz="2600" spc="-65" dirty="0">
                <a:latin typeface="Arial Narrow"/>
                <a:cs typeface="Arial Narrow"/>
              </a:rPr>
              <a:t> </a:t>
            </a:r>
            <a:r>
              <a:rPr sz="2600" dirty="0">
                <a:latin typeface="Arial Narrow"/>
                <a:cs typeface="Arial Narrow"/>
              </a:rPr>
              <a:t>to</a:t>
            </a:r>
            <a:r>
              <a:rPr sz="2600" spc="-50" dirty="0">
                <a:latin typeface="Arial Narrow"/>
                <a:cs typeface="Arial Narrow"/>
              </a:rPr>
              <a:t> </a:t>
            </a:r>
            <a:r>
              <a:rPr sz="2600" dirty="0">
                <a:latin typeface="Arial Narrow"/>
                <a:cs typeface="Arial Narrow"/>
              </a:rPr>
              <a:t>CAPPS</a:t>
            </a:r>
            <a:r>
              <a:rPr sz="2600" spc="-50" dirty="0">
                <a:latin typeface="Arial Narrow"/>
                <a:cs typeface="Arial Narrow"/>
              </a:rPr>
              <a:t> </a:t>
            </a:r>
            <a:r>
              <a:rPr sz="2600" spc="-10" dirty="0">
                <a:latin typeface="Arial Narrow"/>
                <a:cs typeface="Arial Narrow"/>
              </a:rPr>
              <a:t>Financials</a:t>
            </a:r>
            <a:endParaRPr sz="2600">
              <a:latin typeface="Arial Narrow"/>
              <a:cs typeface="Arial Narrow"/>
            </a:endParaRPr>
          </a:p>
          <a:p>
            <a:pPr marL="241300" indent="-228600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4615"/>
              <a:buFont typeface="Wingdings 2"/>
              <a:buChar char=""/>
              <a:tabLst>
                <a:tab pos="241300" algn="l"/>
              </a:tabLst>
            </a:pPr>
            <a:r>
              <a:rPr sz="2600" dirty="0">
                <a:latin typeface="Arial Narrow"/>
                <a:cs typeface="Arial Narrow"/>
              </a:rPr>
              <a:t>Other</a:t>
            </a:r>
            <a:r>
              <a:rPr sz="2600" spc="-40" dirty="0">
                <a:latin typeface="Arial Narrow"/>
                <a:cs typeface="Arial Narrow"/>
              </a:rPr>
              <a:t> </a:t>
            </a:r>
            <a:r>
              <a:rPr sz="2600" dirty="0">
                <a:latin typeface="Arial Narrow"/>
                <a:cs typeface="Arial Narrow"/>
              </a:rPr>
              <a:t>accounting</a:t>
            </a:r>
            <a:r>
              <a:rPr sz="2600" spc="-55" dirty="0">
                <a:latin typeface="Arial Narrow"/>
                <a:cs typeface="Arial Narrow"/>
              </a:rPr>
              <a:t> </a:t>
            </a:r>
            <a:r>
              <a:rPr sz="2600" spc="-10" dirty="0">
                <a:latin typeface="Arial Narrow"/>
                <a:cs typeface="Arial Narrow"/>
              </a:rPr>
              <a:t>updates</a:t>
            </a:r>
            <a:endParaRPr sz="26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4615"/>
              <a:buFont typeface="Wingdings 2"/>
              <a:buChar char=""/>
              <a:tabLst>
                <a:tab pos="240665" algn="l"/>
              </a:tabLst>
            </a:pPr>
            <a:r>
              <a:rPr sz="2600" dirty="0">
                <a:latin typeface="Arial Narrow"/>
                <a:cs typeface="Arial Narrow"/>
              </a:rPr>
              <a:t>Plan</a:t>
            </a:r>
            <a:r>
              <a:rPr sz="2600" spc="-95" dirty="0">
                <a:latin typeface="Arial Narrow"/>
                <a:cs typeface="Arial Narrow"/>
              </a:rPr>
              <a:t> </a:t>
            </a:r>
            <a:r>
              <a:rPr sz="2600" spc="-35" dirty="0">
                <a:latin typeface="Arial Narrow"/>
                <a:cs typeface="Arial Narrow"/>
              </a:rPr>
              <a:t>Year</a:t>
            </a:r>
            <a:r>
              <a:rPr sz="2600" spc="-40" dirty="0">
                <a:latin typeface="Arial Narrow"/>
                <a:cs typeface="Arial Narrow"/>
              </a:rPr>
              <a:t> </a:t>
            </a:r>
            <a:r>
              <a:rPr sz="2600" dirty="0">
                <a:latin typeface="Arial Narrow"/>
                <a:cs typeface="Arial Narrow"/>
              </a:rPr>
              <a:t>2027</a:t>
            </a:r>
            <a:r>
              <a:rPr sz="2600" spc="-50" dirty="0">
                <a:latin typeface="Arial Narrow"/>
                <a:cs typeface="Arial Narrow"/>
              </a:rPr>
              <a:t> </a:t>
            </a:r>
            <a:r>
              <a:rPr sz="2600" dirty="0">
                <a:latin typeface="Arial Narrow"/>
                <a:cs typeface="Arial Narrow"/>
              </a:rPr>
              <a:t>benefits</a:t>
            </a:r>
            <a:r>
              <a:rPr sz="2600" spc="-75" dirty="0">
                <a:latin typeface="Arial Narrow"/>
                <a:cs typeface="Arial Narrow"/>
              </a:rPr>
              <a:t> </a:t>
            </a:r>
            <a:r>
              <a:rPr sz="2600" spc="-10" dirty="0">
                <a:latin typeface="Arial Narrow"/>
                <a:cs typeface="Arial Narrow"/>
              </a:rPr>
              <a:t>updates</a:t>
            </a:r>
            <a:endParaRPr sz="2600">
              <a:latin typeface="Arial Narrow"/>
              <a:cs typeface="Arial Narrow"/>
            </a:endParaRPr>
          </a:p>
          <a:p>
            <a:pPr marL="469265" lvl="1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75000"/>
              <a:buChar char="-"/>
              <a:tabLst>
                <a:tab pos="469265" algn="l"/>
              </a:tabLst>
            </a:pPr>
            <a:r>
              <a:rPr sz="2400" dirty="0">
                <a:latin typeface="Arial Narrow"/>
                <a:cs typeface="Arial Narrow"/>
              </a:rPr>
              <a:t>Premium</a:t>
            </a:r>
            <a:r>
              <a:rPr sz="2400" spc="-3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changes</a:t>
            </a:r>
            <a:endParaRPr sz="2400">
              <a:latin typeface="Arial Narrow"/>
              <a:cs typeface="Arial Narrow"/>
            </a:endParaRPr>
          </a:p>
          <a:p>
            <a:pPr marL="469265" lvl="1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75000"/>
              <a:buChar char="-"/>
              <a:tabLst>
                <a:tab pos="469265" algn="l"/>
              </a:tabLst>
            </a:pPr>
            <a:r>
              <a:rPr sz="2400" dirty="0">
                <a:latin typeface="Arial Narrow"/>
                <a:cs typeface="Arial Narrow"/>
              </a:rPr>
              <a:t>New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dental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insurance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administrator</a:t>
            </a:r>
            <a:endParaRPr sz="2400">
              <a:latin typeface="Arial Narrow"/>
              <a:cs typeface="Arial Narrow"/>
            </a:endParaRPr>
          </a:p>
          <a:p>
            <a:pPr marL="469265" lvl="1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75000"/>
              <a:buChar char="-"/>
              <a:tabLst>
                <a:tab pos="469265" algn="l"/>
              </a:tabLst>
            </a:pPr>
            <a:r>
              <a:rPr sz="2400" dirty="0">
                <a:latin typeface="Arial Narrow"/>
                <a:cs typeface="Arial Narrow"/>
              </a:rPr>
              <a:t>Other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changes</a:t>
            </a:r>
            <a:endParaRPr sz="2400">
              <a:latin typeface="Arial Narrow"/>
              <a:cs typeface="Arial Narrow"/>
            </a:endParaRPr>
          </a:p>
          <a:p>
            <a:pPr marL="241300" indent="-228600">
              <a:lnSpc>
                <a:spcPct val="100000"/>
              </a:lnSpc>
              <a:spcBef>
                <a:spcPts val="605"/>
              </a:spcBef>
              <a:buClr>
                <a:srgbClr val="557631"/>
              </a:buClr>
              <a:buSzPct val="84615"/>
              <a:buFont typeface="Wingdings 2"/>
              <a:buChar char=""/>
              <a:tabLst>
                <a:tab pos="241300" algn="l"/>
              </a:tabLst>
            </a:pPr>
            <a:r>
              <a:rPr sz="2600" dirty="0">
                <a:latin typeface="Arial Narrow"/>
                <a:cs typeface="Arial Narrow"/>
              </a:rPr>
              <a:t>Financial</a:t>
            </a:r>
            <a:r>
              <a:rPr sz="2600" spc="-80" dirty="0">
                <a:latin typeface="Arial Narrow"/>
                <a:cs typeface="Arial Narrow"/>
              </a:rPr>
              <a:t> </a:t>
            </a:r>
            <a:r>
              <a:rPr sz="2600" dirty="0">
                <a:latin typeface="Arial Narrow"/>
                <a:cs typeface="Arial Narrow"/>
              </a:rPr>
              <a:t>education</a:t>
            </a:r>
            <a:r>
              <a:rPr sz="2600" spc="-55" dirty="0">
                <a:latin typeface="Arial Narrow"/>
                <a:cs typeface="Arial Narrow"/>
              </a:rPr>
              <a:t> </a:t>
            </a:r>
            <a:r>
              <a:rPr sz="2600" spc="-10" dirty="0">
                <a:latin typeface="Arial Narrow"/>
                <a:cs typeface="Arial Narrow"/>
              </a:rPr>
              <a:t>webinars</a:t>
            </a:r>
            <a:endParaRPr sz="26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4615"/>
              <a:buFont typeface="Wingdings 2"/>
              <a:buChar char=""/>
              <a:tabLst>
                <a:tab pos="240665" algn="l"/>
              </a:tabLst>
            </a:pPr>
            <a:r>
              <a:rPr sz="2600" dirty="0">
                <a:latin typeface="Arial Narrow"/>
                <a:cs typeface="Arial Narrow"/>
              </a:rPr>
              <a:t>Questions</a:t>
            </a:r>
            <a:r>
              <a:rPr sz="2600" spc="-45" dirty="0">
                <a:latin typeface="Arial Narrow"/>
                <a:cs typeface="Arial Narrow"/>
              </a:rPr>
              <a:t> </a:t>
            </a:r>
            <a:r>
              <a:rPr sz="2600" dirty="0">
                <a:latin typeface="Arial Narrow"/>
                <a:cs typeface="Arial Narrow"/>
              </a:rPr>
              <a:t>&amp;</a:t>
            </a:r>
            <a:r>
              <a:rPr sz="2600" spc="-30" dirty="0">
                <a:latin typeface="Arial Narrow"/>
                <a:cs typeface="Arial Narrow"/>
              </a:rPr>
              <a:t> </a:t>
            </a:r>
            <a:r>
              <a:rPr sz="2600" spc="-10" dirty="0">
                <a:latin typeface="Arial Narrow"/>
                <a:cs typeface="Arial Narrow"/>
              </a:rPr>
              <a:t>answers</a:t>
            </a:r>
            <a:endParaRPr sz="2600">
              <a:latin typeface="Arial Narrow"/>
              <a:cs typeface="Arial Narrow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07340" y="288493"/>
            <a:ext cx="10922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Topics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34733" y="2568994"/>
            <a:ext cx="2349119" cy="23491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828926" y="1326641"/>
            <a:ext cx="530923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405825"/>
                </a:solidFill>
              </a:rPr>
              <a:t>Transition</a:t>
            </a:r>
            <a:r>
              <a:rPr spc="-95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to</a:t>
            </a:r>
            <a:r>
              <a:rPr spc="-100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CAPPS</a:t>
            </a:r>
            <a:r>
              <a:rPr spc="-90" dirty="0">
                <a:solidFill>
                  <a:srgbClr val="405825"/>
                </a:solidFill>
              </a:rPr>
              <a:t> </a:t>
            </a:r>
            <a:r>
              <a:rPr spc="-10" dirty="0">
                <a:solidFill>
                  <a:srgbClr val="405825"/>
                </a:solidFill>
              </a:rPr>
              <a:t>Financials </a:t>
            </a:r>
            <a:r>
              <a:rPr spc="-25" dirty="0">
                <a:solidFill>
                  <a:srgbClr val="405825"/>
                </a:solidFill>
              </a:rPr>
              <a:t>and</a:t>
            </a:r>
          </a:p>
          <a:p>
            <a:pPr marR="1270" algn="ctr">
              <a:lnSpc>
                <a:spcPct val="100000"/>
              </a:lnSpc>
            </a:pPr>
            <a:r>
              <a:rPr dirty="0">
                <a:solidFill>
                  <a:srgbClr val="405825"/>
                </a:solidFill>
              </a:rPr>
              <a:t>Other</a:t>
            </a:r>
            <a:r>
              <a:rPr spc="-60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Accounting</a:t>
            </a:r>
            <a:r>
              <a:rPr spc="-75" dirty="0">
                <a:solidFill>
                  <a:srgbClr val="405825"/>
                </a:solidFill>
              </a:rPr>
              <a:t> </a:t>
            </a:r>
            <a:r>
              <a:rPr spc="-10" dirty="0">
                <a:solidFill>
                  <a:srgbClr val="405825"/>
                </a:solidFill>
              </a:rPr>
              <a:t>Updates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3843" y="1125092"/>
            <a:ext cx="2010155" cy="19213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7340" y="72085"/>
            <a:ext cx="61226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ERS</a:t>
            </a:r>
            <a:r>
              <a:rPr spc="-80" dirty="0"/>
              <a:t> </a:t>
            </a:r>
            <a:r>
              <a:rPr dirty="0"/>
              <a:t>Transition</a:t>
            </a:r>
            <a:r>
              <a:rPr spc="-95" dirty="0"/>
              <a:t> </a:t>
            </a:r>
            <a:r>
              <a:rPr dirty="0"/>
              <a:t>to</a:t>
            </a:r>
            <a:r>
              <a:rPr spc="-70" dirty="0"/>
              <a:t> </a:t>
            </a:r>
            <a:r>
              <a:rPr dirty="0"/>
              <a:t>CAPPS</a:t>
            </a:r>
            <a:r>
              <a:rPr spc="-75" dirty="0"/>
              <a:t> </a:t>
            </a:r>
            <a:r>
              <a:rPr spc="-10" dirty="0"/>
              <a:t>Financials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577087"/>
            <a:ext cx="6127115" cy="3544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Billing</a:t>
            </a:r>
            <a:r>
              <a:rPr sz="2800" i="1" spc="-6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and</a:t>
            </a:r>
            <a:r>
              <a:rPr sz="2800" i="1" spc="-7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reporting</a:t>
            </a:r>
            <a:r>
              <a:rPr sz="2800" i="1" spc="-7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changes</a:t>
            </a:r>
            <a:r>
              <a:rPr sz="2800" i="1" spc="-6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for</a:t>
            </a:r>
            <a:r>
              <a:rPr sz="2800" i="1" spc="-8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spc="-10" dirty="0">
                <a:solidFill>
                  <a:srgbClr val="2F2200"/>
                </a:solidFill>
                <a:latin typeface="Goudy Old Style"/>
                <a:cs typeface="Goudy Old Style"/>
              </a:rPr>
              <a:t>employers</a:t>
            </a:r>
            <a:endParaRPr sz="2800">
              <a:latin typeface="Goudy Old Style"/>
              <a:cs typeface="Goudy Old Style"/>
            </a:endParaRPr>
          </a:p>
          <a:p>
            <a:pPr marL="12700">
              <a:lnSpc>
                <a:spcPct val="100000"/>
              </a:lnSpc>
              <a:spcBef>
                <a:spcPts val="2505"/>
              </a:spcBef>
            </a:pPr>
            <a:r>
              <a:rPr sz="2400" dirty="0">
                <a:latin typeface="Arial Narrow"/>
                <a:cs typeface="Arial Narrow"/>
              </a:rPr>
              <a:t>Effective</a:t>
            </a:r>
            <a:r>
              <a:rPr sz="2400" spc="-8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Sept.</a:t>
            </a:r>
            <a:r>
              <a:rPr sz="2400" spc="-8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1,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employers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should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expect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changes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spc="-25" dirty="0">
                <a:latin typeface="Arial Narrow"/>
                <a:cs typeface="Arial Narrow"/>
              </a:rPr>
              <a:t>to:</a:t>
            </a:r>
            <a:endParaRPr sz="24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40665" algn="l"/>
              </a:tabLst>
            </a:pPr>
            <a:r>
              <a:rPr sz="2400" dirty="0">
                <a:latin typeface="Arial Narrow"/>
                <a:cs typeface="Arial Narrow"/>
              </a:rPr>
              <a:t>Insurance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billing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and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payment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reports</a:t>
            </a:r>
            <a:endParaRPr sz="24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40665" algn="l"/>
              </a:tabLst>
            </a:pPr>
            <a:r>
              <a:rPr sz="2400" dirty="0">
                <a:latin typeface="Arial Narrow"/>
                <a:cs typeface="Arial Narrow"/>
              </a:rPr>
              <a:t>Insurance</a:t>
            </a:r>
            <a:r>
              <a:rPr sz="2400" spc="-9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account</a:t>
            </a:r>
            <a:r>
              <a:rPr sz="2400" spc="-8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reconciliations</a:t>
            </a:r>
            <a:endParaRPr sz="24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2175"/>
              </a:spcBef>
            </a:pPr>
            <a:r>
              <a:rPr sz="2400" dirty="0">
                <a:latin typeface="Arial Narrow"/>
                <a:cs typeface="Arial Narrow"/>
              </a:rPr>
              <a:t>The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following</a:t>
            </a:r>
            <a:r>
              <a:rPr sz="2400" spc="-2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processes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will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not</a:t>
            </a:r>
            <a:r>
              <a:rPr sz="2400" b="1" u="none" spc="-75" dirty="0">
                <a:latin typeface="Arial Narrow"/>
                <a:cs typeface="Arial Narrow"/>
              </a:rPr>
              <a:t> </a:t>
            </a:r>
            <a:r>
              <a:rPr sz="2400" u="none" spc="-10" dirty="0">
                <a:latin typeface="Arial Narrow"/>
                <a:cs typeface="Arial Narrow"/>
              </a:rPr>
              <a:t>change:</a:t>
            </a:r>
            <a:endParaRPr sz="24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585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40665" algn="l"/>
              </a:tabLst>
            </a:pPr>
            <a:r>
              <a:rPr sz="2400" dirty="0">
                <a:latin typeface="Arial Narrow"/>
                <a:cs typeface="Arial Narrow"/>
              </a:rPr>
              <a:t>Insurance</a:t>
            </a:r>
            <a:r>
              <a:rPr sz="2400" spc="-6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and</a:t>
            </a:r>
            <a:r>
              <a:rPr sz="2400" spc="-8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pension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payments</a:t>
            </a:r>
            <a:endParaRPr sz="24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605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40665" algn="l"/>
              </a:tabLst>
            </a:pPr>
            <a:r>
              <a:rPr sz="2400" dirty="0">
                <a:latin typeface="Arial Narrow"/>
                <a:cs typeface="Arial Narrow"/>
              </a:rPr>
              <a:t>Benefits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enrollment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and</a:t>
            </a:r>
            <a:r>
              <a:rPr sz="2400" spc="-8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administration</a:t>
            </a:r>
            <a:endParaRPr sz="2400">
              <a:latin typeface="Arial Narrow"/>
              <a:cs typeface="Arial Narro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3922" y="3057283"/>
            <a:ext cx="1500251" cy="16494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7340" y="72085"/>
            <a:ext cx="61226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ERS</a:t>
            </a:r>
            <a:r>
              <a:rPr spc="-80" dirty="0"/>
              <a:t> </a:t>
            </a:r>
            <a:r>
              <a:rPr dirty="0"/>
              <a:t>Transition</a:t>
            </a:r>
            <a:r>
              <a:rPr spc="-95" dirty="0"/>
              <a:t> </a:t>
            </a:r>
            <a:r>
              <a:rPr dirty="0"/>
              <a:t>to</a:t>
            </a:r>
            <a:r>
              <a:rPr spc="-70" dirty="0"/>
              <a:t> </a:t>
            </a:r>
            <a:r>
              <a:rPr dirty="0"/>
              <a:t>CAPPS</a:t>
            </a:r>
            <a:r>
              <a:rPr spc="-75" dirty="0"/>
              <a:t> </a:t>
            </a:r>
            <a:r>
              <a:rPr spc="-10" dirty="0"/>
              <a:t>Financials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0050" y="353409"/>
            <a:ext cx="7394575" cy="4098925"/>
          </a:xfrm>
          <a:prstGeom prst="rect">
            <a:avLst/>
          </a:prstGeom>
        </p:spPr>
        <p:txBody>
          <a:bodyPr vert="horz" wrap="square" lIns="0" tIns="235585" rIns="0" bIns="0" rtlCol="0">
            <a:spAutoFit/>
          </a:bodyPr>
          <a:lstStyle/>
          <a:p>
            <a:pPr marL="119380">
              <a:lnSpc>
                <a:spcPct val="100000"/>
              </a:lnSpc>
              <a:spcBef>
                <a:spcPts val="1855"/>
              </a:spcBef>
            </a:pP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Easier</a:t>
            </a:r>
            <a:r>
              <a:rPr sz="2800" i="1" spc="-5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interface</a:t>
            </a:r>
            <a:r>
              <a:rPr sz="2800" i="1" spc="-6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and</a:t>
            </a:r>
            <a:r>
              <a:rPr sz="2800" i="1" spc="-5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less</a:t>
            </a:r>
            <a:r>
              <a:rPr sz="2800" i="1" spc="-6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potential</a:t>
            </a:r>
            <a:r>
              <a:rPr sz="2800" i="1" spc="-4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for</a:t>
            </a:r>
            <a:r>
              <a:rPr sz="2800" i="1" spc="-7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spc="-10" dirty="0">
                <a:solidFill>
                  <a:srgbClr val="2F2200"/>
                </a:solidFill>
                <a:latin typeface="Goudy Old Style"/>
                <a:cs typeface="Goudy Old Style"/>
              </a:rPr>
              <a:t>errors</a:t>
            </a:r>
            <a:endParaRPr sz="2800">
              <a:latin typeface="Goudy Old Style"/>
              <a:cs typeface="Goudy Old Style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400" dirty="0">
                <a:latin typeface="Arial Narrow"/>
                <a:cs typeface="Arial Narrow"/>
              </a:rPr>
              <a:t>Under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CAPPS:</a:t>
            </a:r>
            <a:endParaRPr sz="24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40665" algn="l"/>
              </a:tabLst>
            </a:pPr>
            <a:r>
              <a:rPr sz="2400" dirty="0">
                <a:latin typeface="Arial Narrow"/>
                <a:cs typeface="Arial Narrow"/>
              </a:rPr>
              <a:t>Employer’s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contribution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payments</a:t>
            </a:r>
            <a:r>
              <a:rPr sz="2400" spc="-6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apply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directly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to</a:t>
            </a:r>
            <a:r>
              <a:rPr sz="2400" spc="-9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monthly</a:t>
            </a:r>
            <a:r>
              <a:rPr sz="2400" spc="-8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bills</a:t>
            </a:r>
            <a:endParaRPr sz="2400">
              <a:latin typeface="Arial Narrow"/>
              <a:cs typeface="Arial Narrow"/>
            </a:endParaRPr>
          </a:p>
          <a:p>
            <a:pPr marL="697865" lvl="1" indent="-227965">
              <a:lnSpc>
                <a:spcPct val="100000"/>
              </a:lnSpc>
              <a:spcBef>
                <a:spcPts val="605"/>
              </a:spcBef>
              <a:buSzPct val="75000"/>
              <a:buFont typeface="Arial"/>
              <a:buChar char="-"/>
              <a:tabLst>
                <a:tab pos="697865" algn="l"/>
              </a:tabLst>
            </a:pPr>
            <a:r>
              <a:rPr sz="2400" spc="-20" dirty="0">
                <a:latin typeface="Arial Narrow"/>
                <a:cs typeface="Arial Narrow"/>
              </a:rPr>
              <a:t>Currently,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payments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applied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to</a:t>
            </a:r>
            <a:r>
              <a:rPr sz="2400" spc="-8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employer’s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account,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not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spc="-50" dirty="0">
                <a:latin typeface="Arial Narrow"/>
                <a:cs typeface="Arial Narrow"/>
              </a:rPr>
              <a:t>a</a:t>
            </a:r>
            <a:endParaRPr sz="2400">
              <a:latin typeface="Arial Narrow"/>
              <a:cs typeface="Arial Narrow"/>
            </a:endParaRPr>
          </a:p>
          <a:p>
            <a:pPr marL="698500">
              <a:lnSpc>
                <a:spcPct val="100000"/>
              </a:lnSpc>
            </a:pPr>
            <a:r>
              <a:rPr sz="2400" dirty="0">
                <a:latin typeface="Arial Narrow"/>
                <a:cs typeface="Arial Narrow"/>
              </a:rPr>
              <a:t>specific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bill,</a:t>
            </a:r>
            <a:r>
              <a:rPr sz="2400" spc="-6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leading</a:t>
            </a:r>
            <a:r>
              <a:rPr sz="2400" spc="-3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to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occasional</a:t>
            </a:r>
            <a:r>
              <a:rPr sz="2400" spc="-3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reconciliation</a:t>
            </a:r>
            <a:r>
              <a:rPr sz="2400" spc="-3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errors</a:t>
            </a:r>
            <a:endParaRPr sz="24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40665" algn="l"/>
              </a:tabLst>
            </a:pPr>
            <a:r>
              <a:rPr sz="2400" dirty="0">
                <a:latin typeface="Arial Narrow"/>
                <a:cs typeface="Arial Narrow"/>
              </a:rPr>
              <a:t>Additional</a:t>
            </a:r>
            <a:r>
              <a:rPr sz="2400" spc="-6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accounting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entries</a:t>
            </a:r>
            <a:r>
              <a:rPr sz="2400" spc="-9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interface</a:t>
            </a:r>
            <a:r>
              <a:rPr sz="2400" spc="-9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into</a:t>
            </a:r>
            <a:r>
              <a:rPr sz="2400" spc="-8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USAS,</a:t>
            </a:r>
            <a:endParaRPr sz="2400">
              <a:latin typeface="Arial Narrow"/>
              <a:cs typeface="Arial Narrow"/>
            </a:endParaRPr>
          </a:p>
          <a:p>
            <a:pPr marL="241300">
              <a:lnSpc>
                <a:spcPct val="100000"/>
              </a:lnSpc>
            </a:pPr>
            <a:r>
              <a:rPr sz="2400" dirty="0">
                <a:latin typeface="Arial Narrow"/>
                <a:cs typeface="Arial Narrow"/>
              </a:rPr>
              <a:t>instead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of</a:t>
            </a:r>
            <a:r>
              <a:rPr sz="2400" spc="-6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manual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entry</a:t>
            </a:r>
            <a:endParaRPr sz="2400">
              <a:latin typeface="Arial Narrow"/>
              <a:cs typeface="Arial Narrow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SzPct val="75000"/>
              <a:buFont typeface="Arial"/>
              <a:buChar char="-"/>
              <a:tabLst>
                <a:tab pos="698500" algn="l"/>
              </a:tabLst>
            </a:pPr>
            <a:r>
              <a:rPr sz="2400" spc="-20" dirty="0">
                <a:latin typeface="Arial Narrow"/>
                <a:cs typeface="Arial Narrow"/>
              </a:rPr>
              <a:t>Currently,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only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cash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and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other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specific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transactions</a:t>
            </a:r>
            <a:r>
              <a:rPr sz="2400" spc="-3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interface </a:t>
            </a:r>
            <a:r>
              <a:rPr sz="2400" dirty="0">
                <a:latin typeface="Arial Narrow"/>
                <a:cs typeface="Arial Narrow"/>
              </a:rPr>
              <a:t>into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spc="-20" dirty="0">
                <a:latin typeface="Arial Narrow"/>
                <a:cs typeface="Arial Narrow"/>
              </a:rPr>
              <a:t>USAS</a:t>
            </a:r>
            <a:endParaRPr sz="24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7340" y="72085"/>
            <a:ext cx="51409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Agency</a:t>
            </a:r>
            <a:r>
              <a:rPr spc="-45" dirty="0"/>
              <a:t> </a:t>
            </a:r>
            <a:r>
              <a:rPr dirty="0"/>
              <a:t>Benefits</a:t>
            </a:r>
            <a:r>
              <a:rPr spc="-20" dirty="0"/>
              <a:t> </a:t>
            </a:r>
            <a:r>
              <a:rPr spc="-10" dirty="0"/>
              <a:t>Contributions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334619"/>
            <a:ext cx="7753984" cy="3888740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5"/>
              </a:spcBef>
            </a:pP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Reconciling</a:t>
            </a:r>
            <a:r>
              <a:rPr sz="2800" i="1" spc="-114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pension</a:t>
            </a:r>
            <a:r>
              <a:rPr sz="2800" i="1" spc="-9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and</a:t>
            </a:r>
            <a:r>
              <a:rPr sz="2800" i="1" spc="-11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insurance</a:t>
            </a:r>
            <a:r>
              <a:rPr sz="2800" i="1" spc="-10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spc="-10" dirty="0">
                <a:solidFill>
                  <a:srgbClr val="2F2200"/>
                </a:solidFill>
                <a:latin typeface="Goudy Old Style"/>
                <a:cs typeface="Goudy Old Style"/>
              </a:rPr>
              <a:t>contributions</a:t>
            </a:r>
            <a:endParaRPr sz="2800">
              <a:latin typeface="Goudy Old Style"/>
              <a:cs typeface="Goudy Old Style"/>
            </a:endParaRPr>
          </a:p>
          <a:p>
            <a:pPr marL="12700" marR="5080">
              <a:lnSpc>
                <a:spcPct val="100000"/>
              </a:lnSpc>
              <a:spcBef>
                <a:spcPts val="1635"/>
              </a:spcBef>
            </a:pPr>
            <a:r>
              <a:rPr sz="2400" b="1" dirty="0">
                <a:solidFill>
                  <a:srgbClr val="557631"/>
                </a:solidFill>
                <a:latin typeface="Arial Narrow"/>
                <a:cs typeface="Arial Narrow"/>
              </a:rPr>
              <a:t>Objective:</a:t>
            </a:r>
            <a:r>
              <a:rPr sz="2400" b="1" spc="-60" dirty="0">
                <a:solidFill>
                  <a:srgbClr val="557631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557631"/>
                </a:solidFill>
                <a:latin typeface="Arial Narrow"/>
                <a:cs typeface="Arial Narrow"/>
              </a:rPr>
              <a:t>Ensure</a:t>
            </a:r>
            <a:r>
              <a:rPr sz="2400" b="1" spc="-60" dirty="0">
                <a:solidFill>
                  <a:srgbClr val="557631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557631"/>
                </a:solidFill>
                <a:latin typeface="Arial Narrow"/>
                <a:cs typeface="Arial Narrow"/>
              </a:rPr>
              <a:t>accuracy</a:t>
            </a:r>
            <a:r>
              <a:rPr sz="2400" b="1" spc="-45" dirty="0">
                <a:solidFill>
                  <a:srgbClr val="557631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557631"/>
                </a:solidFill>
                <a:latin typeface="Arial Narrow"/>
                <a:cs typeface="Arial Narrow"/>
              </a:rPr>
              <a:t>of</a:t>
            </a:r>
            <a:r>
              <a:rPr sz="2400" b="1" spc="-70" dirty="0">
                <a:solidFill>
                  <a:srgbClr val="557631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557631"/>
                </a:solidFill>
                <a:latin typeface="Arial Narrow"/>
                <a:cs typeface="Arial Narrow"/>
              </a:rPr>
              <a:t>payroll</a:t>
            </a:r>
            <a:r>
              <a:rPr sz="2400" b="1" spc="-70" dirty="0">
                <a:solidFill>
                  <a:srgbClr val="557631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557631"/>
                </a:solidFill>
                <a:latin typeface="Arial Narrow"/>
                <a:cs typeface="Arial Narrow"/>
              </a:rPr>
              <a:t>contributions</a:t>
            </a:r>
            <a:r>
              <a:rPr sz="2400" b="1" spc="-80" dirty="0">
                <a:solidFill>
                  <a:srgbClr val="557631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557631"/>
                </a:solidFill>
                <a:latin typeface="Arial Narrow"/>
                <a:cs typeface="Arial Narrow"/>
              </a:rPr>
              <a:t>for</a:t>
            </a:r>
            <a:r>
              <a:rPr sz="2400" b="1" spc="-75" dirty="0">
                <a:solidFill>
                  <a:srgbClr val="557631"/>
                </a:solidFill>
                <a:latin typeface="Arial Narrow"/>
                <a:cs typeface="Arial Narrow"/>
              </a:rPr>
              <a:t> </a:t>
            </a:r>
            <a:r>
              <a:rPr sz="2400" b="1" spc="-10" dirty="0">
                <a:solidFill>
                  <a:srgbClr val="557631"/>
                </a:solidFill>
                <a:latin typeface="Arial Narrow"/>
                <a:cs typeface="Arial Narrow"/>
              </a:rPr>
              <a:t>members </a:t>
            </a:r>
            <a:r>
              <a:rPr sz="2400" b="1" dirty="0">
                <a:solidFill>
                  <a:srgbClr val="557631"/>
                </a:solidFill>
                <a:latin typeface="Arial Narrow"/>
                <a:cs typeface="Arial Narrow"/>
              </a:rPr>
              <a:t>and</a:t>
            </a:r>
            <a:r>
              <a:rPr sz="2400" b="1" spc="-10" dirty="0">
                <a:solidFill>
                  <a:srgbClr val="557631"/>
                </a:solidFill>
                <a:latin typeface="Arial Narrow"/>
                <a:cs typeface="Arial Narrow"/>
              </a:rPr>
              <a:t> employers.</a:t>
            </a:r>
            <a:endParaRPr sz="2400">
              <a:latin typeface="Arial Narrow"/>
              <a:cs typeface="Arial Narrow"/>
            </a:endParaRPr>
          </a:p>
          <a:p>
            <a:pPr marL="12700" marR="399415">
              <a:lnSpc>
                <a:spcPct val="100000"/>
              </a:lnSpc>
              <a:spcBef>
                <a:spcPts val="2155"/>
              </a:spcBef>
            </a:pPr>
            <a:r>
              <a:rPr sz="2400" dirty="0">
                <a:latin typeface="Arial Narrow"/>
                <a:cs typeface="Arial Narrow"/>
              </a:rPr>
              <a:t>GASB</a:t>
            </a:r>
            <a:r>
              <a:rPr sz="2400" spc="-6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67/68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and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74/75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require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actuarial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cost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of</a:t>
            </a:r>
            <a:r>
              <a:rPr sz="2400" spc="-6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pension</a:t>
            </a:r>
            <a:r>
              <a:rPr sz="2400" spc="-2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and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other </a:t>
            </a:r>
            <a:r>
              <a:rPr sz="2400" spc="-20" dirty="0">
                <a:latin typeface="Arial Narrow"/>
                <a:cs typeface="Arial Narrow"/>
              </a:rPr>
              <a:t>post-</a:t>
            </a:r>
            <a:r>
              <a:rPr sz="2400" dirty="0">
                <a:latin typeface="Arial Narrow"/>
                <a:cs typeface="Arial Narrow"/>
              </a:rPr>
              <a:t>employment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benefits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on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financial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statements.</a:t>
            </a:r>
            <a:endParaRPr sz="2400">
              <a:latin typeface="Arial Narrow"/>
              <a:cs typeface="Arial Narrow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40665" algn="l"/>
              </a:tabLst>
            </a:pPr>
            <a:r>
              <a:rPr sz="2400" dirty="0">
                <a:latin typeface="Arial Narrow"/>
                <a:cs typeface="Arial Narrow"/>
              </a:rPr>
              <a:t>Contributions</a:t>
            </a:r>
            <a:r>
              <a:rPr sz="2400" spc="-3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are</a:t>
            </a:r>
            <a:r>
              <a:rPr sz="2400" spc="-8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critical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to</a:t>
            </a:r>
            <a:r>
              <a:rPr sz="2400" spc="-6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determine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the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actuarial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cost.</a:t>
            </a:r>
            <a:endParaRPr sz="2400">
              <a:latin typeface="Arial Narrow"/>
              <a:cs typeface="Arial Narrow"/>
            </a:endParaRPr>
          </a:p>
          <a:p>
            <a:pPr marL="241300" marR="1000125" indent="-228600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41300" algn="l"/>
              </a:tabLst>
            </a:pPr>
            <a:r>
              <a:rPr sz="2400" dirty="0">
                <a:latin typeface="Arial Narrow"/>
                <a:cs typeface="Arial Narrow"/>
              </a:rPr>
              <a:t>ERS’s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reports</a:t>
            </a:r>
            <a:r>
              <a:rPr sz="2400" spc="-8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undergo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annual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audits,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with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assistance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spc="-20" dirty="0">
                <a:latin typeface="Arial Narrow"/>
                <a:cs typeface="Arial Narrow"/>
              </a:rPr>
              <a:t>from </a:t>
            </a:r>
            <a:r>
              <a:rPr sz="2400" spc="-10" dirty="0">
                <a:latin typeface="Arial Narrow"/>
                <a:cs typeface="Arial Narrow"/>
              </a:rPr>
              <a:t>employers’</a:t>
            </a:r>
            <a:r>
              <a:rPr sz="2400" spc="-11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payroll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officers</a:t>
            </a:r>
            <a:r>
              <a:rPr sz="2400" spc="-6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and</a:t>
            </a:r>
            <a:r>
              <a:rPr sz="2400" spc="-6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benefit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coordinators.</a:t>
            </a:r>
            <a:endParaRPr sz="24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860042" y="1814322"/>
            <a:ext cx="54241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405825"/>
                </a:solidFill>
              </a:rPr>
              <a:t>Plan</a:t>
            </a:r>
            <a:r>
              <a:rPr spc="-80" dirty="0">
                <a:solidFill>
                  <a:srgbClr val="405825"/>
                </a:solidFill>
              </a:rPr>
              <a:t> </a:t>
            </a:r>
            <a:r>
              <a:rPr spc="-30" dirty="0">
                <a:solidFill>
                  <a:srgbClr val="405825"/>
                </a:solidFill>
              </a:rPr>
              <a:t>Year</a:t>
            </a:r>
            <a:r>
              <a:rPr spc="-75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2027</a:t>
            </a:r>
            <a:r>
              <a:rPr spc="-100" dirty="0">
                <a:solidFill>
                  <a:srgbClr val="405825"/>
                </a:solidFill>
              </a:rPr>
              <a:t> </a:t>
            </a:r>
            <a:r>
              <a:rPr dirty="0">
                <a:solidFill>
                  <a:srgbClr val="405825"/>
                </a:solidFill>
              </a:rPr>
              <a:t>Benefits</a:t>
            </a:r>
            <a:r>
              <a:rPr spc="-90" dirty="0">
                <a:solidFill>
                  <a:srgbClr val="405825"/>
                </a:solidFill>
              </a:rPr>
              <a:t> </a:t>
            </a:r>
            <a:r>
              <a:rPr spc="-10" dirty="0">
                <a:solidFill>
                  <a:srgbClr val="405825"/>
                </a:solidFill>
              </a:rPr>
              <a:t>Updates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3843" y="1125092"/>
            <a:ext cx="2010155" cy="19213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7340" y="72085"/>
            <a:ext cx="30975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Premium</a:t>
            </a:r>
            <a:r>
              <a:rPr spc="-60" dirty="0"/>
              <a:t> </a:t>
            </a:r>
            <a:r>
              <a:rPr spc="-10" dirty="0"/>
              <a:t>Changes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3725" y="577087"/>
            <a:ext cx="5643245" cy="4227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8%</a:t>
            </a:r>
            <a:r>
              <a:rPr sz="2800" i="1" spc="-8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increase</a:t>
            </a:r>
            <a:r>
              <a:rPr sz="2800" i="1" spc="-9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in</a:t>
            </a:r>
            <a:r>
              <a:rPr sz="2800" i="1" spc="-8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HealthSelect</a:t>
            </a:r>
            <a:r>
              <a:rPr sz="2800" i="1" spc="-70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of</a:t>
            </a:r>
            <a:r>
              <a:rPr sz="2800" i="1" spc="-9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dirty="0">
                <a:solidFill>
                  <a:srgbClr val="2F2200"/>
                </a:solidFill>
                <a:latin typeface="Goudy Old Style"/>
                <a:cs typeface="Goudy Old Style"/>
              </a:rPr>
              <a:t>Texas</a:t>
            </a:r>
            <a:r>
              <a:rPr sz="2775" i="1" baseline="25525" dirty="0">
                <a:solidFill>
                  <a:srgbClr val="2F2200"/>
                </a:solidFill>
                <a:latin typeface="Goudy Old Style"/>
                <a:cs typeface="Goudy Old Style"/>
              </a:rPr>
              <a:t>®</a:t>
            </a:r>
            <a:r>
              <a:rPr sz="2775" i="1" spc="232" baseline="25525" dirty="0">
                <a:solidFill>
                  <a:srgbClr val="2F2200"/>
                </a:solidFill>
                <a:latin typeface="Goudy Old Style"/>
                <a:cs typeface="Goudy Old Style"/>
              </a:rPr>
              <a:t> </a:t>
            </a:r>
            <a:r>
              <a:rPr sz="2800" i="1" spc="-10" dirty="0">
                <a:solidFill>
                  <a:srgbClr val="2F2200"/>
                </a:solidFill>
                <a:latin typeface="Goudy Old Style"/>
                <a:cs typeface="Goudy Old Style"/>
              </a:rPr>
              <a:t>plans</a:t>
            </a:r>
            <a:endParaRPr sz="2800">
              <a:latin typeface="Goudy Old Style"/>
              <a:cs typeface="Goudy Old Style"/>
            </a:endParaRPr>
          </a:p>
          <a:p>
            <a:pPr marL="254000" marR="975994" indent="-228600">
              <a:lnSpc>
                <a:spcPct val="100000"/>
              </a:lnSpc>
              <a:spcBef>
                <a:spcPts val="2005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54000" algn="l"/>
              </a:tabLst>
            </a:pPr>
            <a:r>
              <a:rPr sz="2400" dirty="0">
                <a:latin typeface="Arial Narrow"/>
                <a:cs typeface="Arial Narrow"/>
              </a:rPr>
              <a:t>Starting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Sept.</a:t>
            </a:r>
            <a:r>
              <a:rPr sz="2400" spc="-3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1,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premiums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will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increase </a:t>
            </a:r>
            <a:r>
              <a:rPr sz="2400" dirty="0">
                <a:latin typeface="Arial Narrow"/>
                <a:cs typeface="Arial Narrow"/>
              </a:rPr>
              <a:t>for</a:t>
            </a:r>
            <a:r>
              <a:rPr sz="2400" spc="-3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those</a:t>
            </a:r>
            <a:r>
              <a:rPr sz="2400" spc="-2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who</a:t>
            </a:r>
            <a:r>
              <a:rPr sz="2400" spc="-2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pay</a:t>
            </a:r>
            <a:r>
              <a:rPr sz="2400" spc="-20" dirty="0">
                <a:latin typeface="Arial Narrow"/>
                <a:cs typeface="Arial Narrow"/>
              </a:rPr>
              <a:t> them.</a:t>
            </a:r>
            <a:endParaRPr sz="2400">
              <a:latin typeface="Arial Narrow"/>
              <a:cs typeface="Arial Narrow"/>
            </a:endParaRPr>
          </a:p>
          <a:p>
            <a:pPr marL="481330" marR="1057910" lvl="1" indent="-227965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75000"/>
              <a:buFont typeface="Wingdings"/>
              <a:buChar char=""/>
              <a:tabLst>
                <a:tab pos="482600" algn="l"/>
              </a:tabLst>
            </a:pPr>
            <a:r>
              <a:rPr sz="2400" dirty="0">
                <a:latin typeface="Arial Narrow"/>
                <a:cs typeface="Arial Narrow"/>
              </a:rPr>
              <a:t>The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state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continues</a:t>
            </a:r>
            <a:r>
              <a:rPr sz="2400" spc="-2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to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pay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100%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spc="-25" dirty="0">
                <a:latin typeface="Arial Narrow"/>
                <a:cs typeface="Arial Narrow"/>
              </a:rPr>
              <a:t>of 	</a:t>
            </a:r>
            <a:r>
              <a:rPr sz="2400" dirty="0">
                <a:latin typeface="Arial Narrow"/>
                <a:cs typeface="Arial Narrow"/>
              </a:rPr>
              <a:t>premiums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for</a:t>
            </a:r>
            <a:r>
              <a:rPr sz="2400" spc="-7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full-</a:t>
            </a:r>
            <a:r>
              <a:rPr sz="2400" dirty="0">
                <a:latin typeface="Arial Narrow"/>
                <a:cs typeface="Arial Narrow"/>
              </a:rPr>
              <a:t>time</a:t>
            </a:r>
            <a:r>
              <a:rPr sz="2400" spc="-7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employees,</a:t>
            </a:r>
            <a:r>
              <a:rPr sz="2400" spc="-35" dirty="0">
                <a:latin typeface="Arial Narrow"/>
                <a:cs typeface="Arial Narrow"/>
              </a:rPr>
              <a:t> </a:t>
            </a:r>
            <a:r>
              <a:rPr sz="2400" spc="-25" dirty="0">
                <a:latin typeface="Arial Narrow"/>
                <a:cs typeface="Arial Narrow"/>
              </a:rPr>
              <a:t>so 	</a:t>
            </a:r>
            <a:r>
              <a:rPr sz="2400" dirty="0">
                <a:latin typeface="Arial Narrow"/>
                <a:cs typeface="Arial Narrow"/>
              </a:rPr>
              <a:t>many</a:t>
            </a:r>
            <a:r>
              <a:rPr sz="2400" spc="-4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won’t</a:t>
            </a:r>
            <a:r>
              <a:rPr sz="2400" spc="-3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feel</a:t>
            </a:r>
            <a:r>
              <a:rPr sz="2400" spc="-3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the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increase.</a:t>
            </a:r>
            <a:endParaRPr sz="2400">
              <a:latin typeface="Arial Narrow"/>
              <a:cs typeface="Arial Narrow"/>
            </a:endParaRPr>
          </a:p>
          <a:p>
            <a:pPr marL="481330" marR="594995" lvl="1" indent="-227965">
              <a:lnSpc>
                <a:spcPct val="100000"/>
              </a:lnSpc>
              <a:spcBef>
                <a:spcPts val="605"/>
              </a:spcBef>
              <a:buClr>
                <a:srgbClr val="557631"/>
              </a:buClr>
              <a:buSzPct val="75000"/>
              <a:buFont typeface="Wingdings"/>
              <a:buChar char=""/>
              <a:tabLst>
                <a:tab pos="482600" algn="l"/>
              </a:tabLst>
            </a:pPr>
            <a:r>
              <a:rPr sz="2400" dirty="0">
                <a:latin typeface="Arial Narrow"/>
                <a:cs typeface="Arial Narrow"/>
              </a:rPr>
              <a:t>HealthSelect</a:t>
            </a:r>
            <a:r>
              <a:rPr sz="2400" spc="-4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of</a:t>
            </a:r>
            <a:r>
              <a:rPr sz="2400" spc="-110" dirty="0">
                <a:latin typeface="Arial Narrow"/>
                <a:cs typeface="Arial Narrow"/>
              </a:rPr>
              <a:t> </a:t>
            </a:r>
            <a:r>
              <a:rPr sz="2400" spc="-35" dirty="0">
                <a:latin typeface="Arial Narrow"/>
                <a:cs typeface="Arial Narrow"/>
              </a:rPr>
              <a:t>Texas</a:t>
            </a:r>
            <a:r>
              <a:rPr sz="2400" spc="-9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family</a:t>
            </a:r>
            <a:r>
              <a:rPr sz="2400" spc="-8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coverage 	</a:t>
            </a:r>
            <a:r>
              <a:rPr sz="2400" dirty="0">
                <a:latin typeface="Arial Narrow"/>
                <a:cs typeface="Arial Narrow"/>
              </a:rPr>
              <a:t>increases</a:t>
            </a:r>
            <a:r>
              <a:rPr sz="2400" spc="-3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about</a:t>
            </a:r>
            <a:r>
              <a:rPr sz="2400" spc="-3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$52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/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month,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to</a:t>
            </a:r>
            <a:r>
              <a:rPr sz="2400" spc="-55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$697.14.</a:t>
            </a:r>
            <a:endParaRPr sz="2400">
              <a:latin typeface="Arial Narrow"/>
              <a:cs typeface="Arial Narrow"/>
            </a:endParaRPr>
          </a:p>
          <a:p>
            <a:pPr marL="254000" marR="1438275" indent="-228600">
              <a:lnSpc>
                <a:spcPct val="100000"/>
              </a:lnSpc>
              <a:spcBef>
                <a:spcPts val="600"/>
              </a:spcBef>
              <a:buClr>
                <a:srgbClr val="557631"/>
              </a:buClr>
              <a:buSzPct val="85416"/>
              <a:buFont typeface="Wingdings 2"/>
              <a:buChar char=""/>
              <a:tabLst>
                <a:tab pos="254000" algn="l"/>
              </a:tabLst>
            </a:pPr>
            <a:r>
              <a:rPr sz="2400" dirty="0">
                <a:latin typeface="Arial Narrow"/>
                <a:cs typeface="Arial Narrow"/>
              </a:rPr>
              <a:t>ERS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informed</a:t>
            </a:r>
            <a:r>
              <a:rPr sz="2400" spc="-25" dirty="0">
                <a:latin typeface="Arial Narrow"/>
                <a:cs typeface="Arial Narrow"/>
              </a:rPr>
              <a:t> </a:t>
            </a:r>
            <a:r>
              <a:rPr sz="2400" dirty="0">
                <a:latin typeface="Arial Narrow"/>
                <a:cs typeface="Arial Narrow"/>
              </a:rPr>
              <a:t>members</a:t>
            </a:r>
            <a:r>
              <a:rPr sz="2400" spc="-5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throughout </a:t>
            </a:r>
            <a:r>
              <a:rPr sz="2400" dirty="0">
                <a:latin typeface="Arial Narrow"/>
                <a:cs typeface="Arial Narrow"/>
              </a:rPr>
              <a:t>Summer</a:t>
            </a:r>
            <a:r>
              <a:rPr sz="2400" spc="-80" dirty="0">
                <a:latin typeface="Arial Narrow"/>
                <a:cs typeface="Arial Narrow"/>
              </a:rPr>
              <a:t> </a:t>
            </a:r>
            <a:r>
              <a:rPr sz="2400" spc="-10" dirty="0">
                <a:latin typeface="Arial Narrow"/>
                <a:cs typeface="Arial Narrow"/>
              </a:rPr>
              <a:t>Enrollment.</a:t>
            </a:r>
            <a:endParaRPr sz="2400">
              <a:latin typeface="Arial Narrow"/>
              <a:cs typeface="Arial Narrow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319392" y="1753247"/>
            <a:ext cx="2151380" cy="1885314"/>
            <a:chOff x="6319392" y="1753247"/>
            <a:chExt cx="2151380" cy="188531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36537" y="3052406"/>
              <a:ext cx="2116963" cy="58588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9392" y="1753247"/>
              <a:ext cx="2151126" cy="42264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749</Words>
  <Application>Microsoft Office PowerPoint</Application>
  <PresentationFormat>On-screen Show (16:9)</PresentationFormat>
  <Paragraphs>124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Arial Narrow</vt:lpstr>
      <vt:lpstr>Goudy Old Style</vt:lpstr>
      <vt:lpstr>Times New Roman</vt:lpstr>
      <vt:lpstr>Wingdings</vt:lpstr>
      <vt:lpstr>Wingdings 2</vt:lpstr>
      <vt:lpstr>Office Theme</vt:lpstr>
      <vt:lpstr>ERS Updates TSABAA Summer Conference</vt:lpstr>
      <vt:lpstr>ERS offers competitive benefits to enhance the lives of its members.</vt:lpstr>
      <vt:lpstr>Topics</vt:lpstr>
      <vt:lpstr>Transition to CAPPS Financials and Other Accounting Updates</vt:lpstr>
      <vt:lpstr>ERS Transition to CAPPS Financials</vt:lpstr>
      <vt:lpstr>ERS Transition to CAPPS Financials</vt:lpstr>
      <vt:lpstr>Agency Benefits Contributions</vt:lpstr>
      <vt:lpstr>Plan Year 2027 Benefits Updates</vt:lpstr>
      <vt:lpstr>Premium Changes</vt:lpstr>
      <vt:lpstr>Premium Changes</vt:lpstr>
      <vt:lpstr>Premium Changes Optional plans</vt:lpstr>
      <vt:lpstr>Plan Year 2026 Premium Rates</vt:lpstr>
      <vt:lpstr>New Dental Administrator</vt:lpstr>
      <vt:lpstr>Other Plan Changes</vt:lpstr>
      <vt:lpstr>Other Plan Changes</vt:lpstr>
      <vt:lpstr>Financial Education Webinars</vt:lpstr>
      <vt:lpstr>More Financial Education for Members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Texas Employees Group Benefits Program and Other ERS Updates</dc:title>
  <dc:creator>Michael Martinez</dc:creator>
  <cp:lastModifiedBy>Cutler, Zulia</cp:lastModifiedBy>
  <cp:revision>1</cp:revision>
  <dcterms:created xsi:type="dcterms:W3CDTF">2026-07-17T15:12:47Z</dcterms:created>
  <dcterms:modified xsi:type="dcterms:W3CDTF">2026-07-17T15:13:42Z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2026-07-17T00:00:00Z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2026-07-17T00:00:00Z</vt:filetime>
  </property>
  <property fmtid="{D5CDD505-2E9C-101B-9397-08002B2CF9AE}" pid="5" name="Producer">
    <vt:lpwstr>Microsoft® PowerPoint® for Microsoft 365</vt:lpwstr>
  </property>
</Properties>
</file>