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1234440" y="895720"/>
            <a:ext cx="6788753" cy="555784"/>
            <a:chOff x="0" y="-9525"/>
            <a:chExt cx="9051671" cy="741045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9051671" cy="731520"/>
            </a:xfrm>
            <a:custGeom>
              <a:avLst/>
              <a:gdLst/>
              <a:ahLst/>
              <a:cxnLst/>
              <a:rect l="l" t="t" r="r" b="b"/>
              <a:pathLst>
                <a:path w="9051671" h="731520" extrusionOk="0">
                  <a:moveTo>
                    <a:pt x="0" y="0"/>
                  </a:moveTo>
                  <a:lnTo>
                    <a:pt x="9051671" y="0"/>
                  </a:lnTo>
                  <a:lnTo>
                    <a:pt x="9051671" y="731520"/>
                  </a:lnTo>
                  <a:lnTo>
                    <a:pt x="0" y="73152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339712" r="-61632" b="-339712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0" y="-9525"/>
              <a:ext cx="9051671" cy="7410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99" b="1" i="0" u="none" strike="noStrike" cap="none">
                  <a:solidFill>
                    <a:srgbClr val="E55A16"/>
                  </a:solidFill>
                  <a:latin typeface="Open Sans"/>
                  <a:ea typeface="Open Sans"/>
                  <a:cs typeface="Open Sans"/>
                  <a:sym typeface="Open Sans"/>
                </a:rPr>
                <a:t>HUMAN ARCHITECTURE LAB</a:t>
              </a:r>
              <a:endParaRPr/>
            </a:p>
          </p:txBody>
        </p:sp>
      </p:grpSp>
      <p:grpSp>
        <p:nvGrpSpPr>
          <p:cNvPr id="87" name="Google Shape;87;p13"/>
          <p:cNvGrpSpPr/>
          <p:nvPr/>
        </p:nvGrpSpPr>
        <p:grpSpPr>
          <a:xfrm>
            <a:off x="1028700" y="3022759"/>
            <a:ext cx="15773400" cy="2901791"/>
            <a:chOff x="0" y="-28575"/>
            <a:chExt cx="21031200" cy="3869055"/>
          </a:xfrm>
        </p:grpSpPr>
        <p:sp>
          <p:nvSpPr>
            <p:cNvPr id="88" name="Google Shape;88;p13"/>
            <p:cNvSpPr/>
            <p:nvPr/>
          </p:nvSpPr>
          <p:spPr>
            <a:xfrm>
              <a:off x="0" y="0"/>
              <a:ext cx="21031200" cy="3840480"/>
            </a:xfrm>
            <a:custGeom>
              <a:avLst/>
              <a:gdLst/>
              <a:ahLst/>
              <a:cxnLst/>
              <a:rect l="l" t="t" r="r" b="b"/>
              <a:pathLst>
                <a:path w="21031200" h="3840480" extrusionOk="0">
                  <a:moveTo>
                    <a:pt x="0" y="0"/>
                  </a:moveTo>
                  <a:lnTo>
                    <a:pt x="21031200" y="0"/>
                  </a:lnTo>
                  <a:lnTo>
                    <a:pt x="21031200" y="3840480"/>
                  </a:lnTo>
                  <a:lnTo>
                    <a:pt x="0" y="384048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56701" b="-56701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Google Shape;89;p13"/>
            <p:cNvSpPr txBox="1"/>
            <p:nvPr/>
          </p:nvSpPr>
          <p:spPr>
            <a:xfrm>
              <a:off x="0" y="-28575"/>
              <a:ext cx="21031200" cy="3869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2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900" b="1" i="0" u="none" strike="noStrike" cap="none">
                  <a:solidFill>
                    <a:srgbClr val="F5F6F7"/>
                  </a:solidFill>
                  <a:latin typeface="Cambria"/>
                  <a:ea typeface="Cambria"/>
                  <a:cs typeface="Cambria"/>
                  <a:sym typeface="Cambria"/>
                </a:rPr>
                <a:t>What Silence in the Room</a:t>
              </a:r>
              <a:endParaRPr/>
            </a:p>
            <a:p>
              <a:pPr marL="0" marR="0" lvl="0" indent="0" algn="l" rtl="0">
                <a:lnSpc>
                  <a:spcPct val="122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900" b="1" i="0" u="none" strike="noStrike" cap="none">
                  <a:solidFill>
                    <a:srgbClr val="F5F6F7"/>
                  </a:solidFill>
                  <a:latin typeface="Cambria"/>
                  <a:ea typeface="Cambria"/>
                  <a:cs typeface="Cambria"/>
                  <a:sym typeface="Cambria"/>
                </a:rPr>
                <a:t>Is Really Telling You</a:t>
              </a:r>
              <a:endParaRPr/>
            </a:p>
          </p:txBody>
        </p:sp>
      </p:grpSp>
      <p:grpSp>
        <p:nvGrpSpPr>
          <p:cNvPr id="90" name="Google Shape;90;p13"/>
          <p:cNvGrpSpPr/>
          <p:nvPr/>
        </p:nvGrpSpPr>
        <p:grpSpPr>
          <a:xfrm>
            <a:off x="1028700" y="6126829"/>
            <a:ext cx="13030200" cy="865823"/>
            <a:chOff x="0" y="-57150"/>
            <a:chExt cx="17373600" cy="1154430"/>
          </a:xfrm>
        </p:grpSpPr>
        <p:sp>
          <p:nvSpPr>
            <p:cNvPr id="91" name="Google Shape;91;p13"/>
            <p:cNvSpPr/>
            <p:nvPr/>
          </p:nvSpPr>
          <p:spPr>
            <a:xfrm>
              <a:off x="0" y="0"/>
              <a:ext cx="17373600" cy="1097280"/>
            </a:xfrm>
            <a:custGeom>
              <a:avLst/>
              <a:gdLst/>
              <a:ahLst/>
              <a:cxnLst/>
              <a:rect l="l" t="t" r="r" b="b"/>
              <a:pathLst>
                <a:path w="17373600" h="1097280" extrusionOk="0">
                  <a:moveTo>
                    <a:pt x="0" y="0"/>
                  </a:moveTo>
                  <a:lnTo>
                    <a:pt x="17373600" y="0"/>
                  </a:lnTo>
                  <a:lnTo>
                    <a:pt x="17373600" y="1097280"/>
                  </a:lnTo>
                  <a:lnTo>
                    <a:pt x="0" y="109728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258528" b="-258528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Google Shape;92;p13"/>
            <p:cNvSpPr txBox="1"/>
            <p:nvPr/>
          </p:nvSpPr>
          <p:spPr>
            <a:xfrm>
              <a:off x="0" y="-57150"/>
              <a:ext cx="17373600" cy="1154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0" i="1" u="none" strike="noStrike" cap="none">
                  <a:solidFill>
                    <a:srgbClr val="9AA5B4"/>
                  </a:solidFill>
                  <a:latin typeface="Calibri"/>
                  <a:ea typeface="Calibri"/>
                  <a:cs typeface="Calibri"/>
                  <a:sym typeface="Calibri"/>
                </a:rPr>
                <a:t>Why talented people hold back — and what leaders can do about it.</a:t>
              </a:r>
              <a:endParaRPr/>
            </a:p>
          </p:txBody>
        </p:sp>
      </p:grpSp>
      <p:grpSp>
        <p:nvGrpSpPr>
          <p:cNvPr id="93" name="Google Shape;93;p13"/>
          <p:cNvGrpSpPr/>
          <p:nvPr/>
        </p:nvGrpSpPr>
        <p:grpSpPr>
          <a:xfrm>
            <a:off x="1028700" y="8983980"/>
            <a:ext cx="10972800" cy="548640"/>
            <a:chOff x="0" y="0"/>
            <a:chExt cx="14630400" cy="731520"/>
          </a:xfrm>
        </p:grpSpPr>
        <p:sp>
          <p:nvSpPr>
            <p:cNvPr id="94" name="Google Shape;94;p13"/>
            <p:cNvSpPr/>
            <p:nvPr/>
          </p:nvSpPr>
          <p:spPr>
            <a:xfrm>
              <a:off x="0" y="0"/>
              <a:ext cx="14630400" cy="731520"/>
            </a:xfrm>
            <a:custGeom>
              <a:avLst/>
              <a:gdLst/>
              <a:ahLst/>
              <a:cxnLst/>
              <a:rect l="l" t="t" r="r" b="b"/>
              <a:pathLst>
                <a:path w="14630400" h="731520" extrusionOk="0">
                  <a:moveTo>
                    <a:pt x="0" y="0"/>
                  </a:moveTo>
                  <a:lnTo>
                    <a:pt x="14630400" y="0"/>
                  </a:lnTo>
                  <a:lnTo>
                    <a:pt x="14630400" y="731520"/>
                  </a:lnTo>
                  <a:lnTo>
                    <a:pt x="0" y="73152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339712" b="-339712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Google Shape;95;p13"/>
            <p:cNvSpPr txBox="1"/>
            <p:nvPr/>
          </p:nvSpPr>
          <p:spPr>
            <a:xfrm>
              <a:off x="0" y="0"/>
              <a:ext cx="14630400" cy="73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99" b="1" i="0" u="none" strike="noStrike" cap="none">
                  <a:solidFill>
                    <a:srgbClr val="E55A16"/>
                  </a:solidFill>
                  <a:latin typeface="Arial"/>
                  <a:ea typeface="Arial"/>
                  <a:cs typeface="Arial"/>
                  <a:sym typeface="Arial"/>
                </a:rPr>
                <a:t>Daniel Cianci  |  Founder, Human Architecture Lab</a:t>
              </a:r>
              <a:endParaRPr/>
            </a:p>
          </p:txBody>
        </p:sp>
      </p:grpSp>
      <p:sp>
        <p:nvSpPr>
          <p:cNvPr id="96" name="Google Shape;96;p13"/>
          <p:cNvSpPr/>
          <p:nvPr/>
        </p:nvSpPr>
        <p:spPr>
          <a:xfrm>
            <a:off x="15088266" y="250141"/>
            <a:ext cx="2661255" cy="2661255"/>
          </a:xfrm>
          <a:custGeom>
            <a:avLst/>
            <a:gdLst/>
            <a:ahLst/>
            <a:cxnLst/>
            <a:rect l="l" t="t" r="r" b="b"/>
            <a:pathLst>
              <a:path w="2661255" h="2661255" extrusionOk="0">
                <a:moveTo>
                  <a:pt x="0" y="0"/>
                </a:moveTo>
                <a:lnTo>
                  <a:pt x="2661255" y="0"/>
                </a:lnTo>
                <a:lnTo>
                  <a:pt x="2661255" y="2661255"/>
                </a:lnTo>
                <a:lnTo>
                  <a:pt x="0" y="26612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/>
          <p:nvPr/>
        </p:nvSpPr>
        <p:spPr>
          <a:xfrm>
            <a:off x="1692629" y="175919"/>
            <a:ext cx="14902742" cy="9935162"/>
          </a:xfrm>
          <a:custGeom>
            <a:avLst/>
            <a:gdLst/>
            <a:ahLst/>
            <a:cxnLst/>
            <a:rect l="l" t="t" r="r" b="b"/>
            <a:pathLst>
              <a:path w="14902742" h="9935162" extrusionOk="0">
                <a:moveTo>
                  <a:pt x="0" y="0"/>
                </a:moveTo>
                <a:lnTo>
                  <a:pt x="14902742" y="0"/>
                </a:lnTo>
                <a:lnTo>
                  <a:pt x="14902742" y="9935162"/>
                </a:lnTo>
                <a:lnTo>
                  <a:pt x="0" y="99351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4" name="Google Shape;154;p23"/>
          <p:cNvSpPr txBox="1"/>
          <p:nvPr/>
        </p:nvSpPr>
        <p:spPr>
          <a:xfrm>
            <a:off x="2147700" y="4689450"/>
            <a:ext cx="13992600" cy="9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HOW CAN WE CHANGE THE ROOM?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/>
        </p:nvSpPr>
        <p:spPr>
          <a:xfrm>
            <a:off x="1337007" y="4190365"/>
            <a:ext cx="15613985" cy="181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Psychological safety is what people believe will happen after they take a risk.</a:t>
            </a:r>
            <a:endParaRPr/>
          </a:p>
        </p:txBody>
      </p:sp>
      <p:sp>
        <p:nvSpPr>
          <p:cNvPr id="160" name="Google Shape;160;p24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/>
          <p:nvPr/>
        </p:nvSpPr>
        <p:spPr>
          <a:xfrm>
            <a:off x="2426291" y="660505"/>
            <a:ext cx="13435418" cy="8965990"/>
          </a:xfrm>
          <a:custGeom>
            <a:avLst/>
            <a:gdLst/>
            <a:ahLst/>
            <a:cxnLst/>
            <a:rect l="l" t="t" r="r" b="b"/>
            <a:pathLst>
              <a:path w="13435418" h="8965990" extrusionOk="0">
                <a:moveTo>
                  <a:pt x="0" y="0"/>
                </a:moveTo>
                <a:lnTo>
                  <a:pt x="13435418" y="0"/>
                </a:lnTo>
                <a:lnTo>
                  <a:pt x="13435418" y="8965990"/>
                </a:lnTo>
                <a:lnTo>
                  <a:pt x="0" y="89659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9205" r="-9395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/>
          <p:nvPr/>
        </p:nvSpPr>
        <p:spPr>
          <a:xfrm>
            <a:off x="1759800" y="3622950"/>
            <a:ext cx="14768400" cy="30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Leadership is communicating someone else’s worth so clearly that they are inspired to see it in themselves</a:t>
            </a:r>
            <a:endParaRPr/>
          </a:p>
        </p:txBody>
      </p:sp>
      <p:sp>
        <p:nvSpPr>
          <p:cNvPr id="176" name="Google Shape;176;p27"/>
          <p:cNvSpPr txBox="1"/>
          <p:nvPr/>
        </p:nvSpPr>
        <p:spPr>
          <a:xfrm>
            <a:off x="12773871" y="6795680"/>
            <a:ext cx="37542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~ Stephen R. Covey</a:t>
            </a:r>
            <a:endParaRPr/>
          </a:p>
        </p:txBody>
      </p:sp>
      <p:sp>
        <p:nvSpPr>
          <p:cNvPr id="177" name="Google Shape;177;p27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/>
        </p:nvSpPr>
        <p:spPr>
          <a:xfrm>
            <a:off x="4732650" y="4681800"/>
            <a:ext cx="88227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9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Ask, Assess, Applaud</a:t>
            </a:r>
            <a:endParaRPr/>
          </a:p>
        </p:txBody>
      </p:sp>
      <p:sp>
        <p:nvSpPr>
          <p:cNvPr id="183" name="Google Shape;183;p28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/>
        </p:nvSpPr>
        <p:spPr>
          <a:xfrm>
            <a:off x="993167" y="4311240"/>
            <a:ext cx="16301666" cy="1811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Your team’s best ideas may not be missing.</a:t>
            </a:r>
            <a:endParaRPr/>
          </a:p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They may be waiting for a safer room.</a:t>
            </a:r>
            <a:endParaRPr/>
          </a:p>
        </p:txBody>
      </p:sp>
      <p:sp>
        <p:nvSpPr>
          <p:cNvPr id="189" name="Google Shape;189;p29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30"/>
          <p:cNvGrpSpPr/>
          <p:nvPr/>
        </p:nvGrpSpPr>
        <p:grpSpPr>
          <a:xfrm>
            <a:off x="1234440" y="895720"/>
            <a:ext cx="6788753" cy="555784"/>
            <a:chOff x="0" y="-9525"/>
            <a:chExt cx="9051671" cy="741045"/>
          </a:xfrm>
        </p:grpSpPr>
        <p:sp>
          <p:nvSpPr>
            <p:cNvPr id="195" name="Google Shape;195;p30"/>
            <p:cNvSpPr/>
            <p:nvPr/>
          </p:nvSpPr>
          <p:spPr>
            <a:xfrm>
              <a:off x="0" y="0"/>
              <a:ext cx="9051671" cy="731520"/>
            </a:xfrm>
            <a:custGeom>
              <a:avLst/>
              <a:gdLst/>
              <a:ahLst/>
              <a:cxnLst/>
              <a:rect l="l" t="t" r="r" b="b"/>
              <a:pathLst>
                <a:path w="9051671" h="731520" extrusionOk="0">
                  <a:moveTo>
                    <a:pt x="0" y="0"/>
                  </a:moveTo>
                  <a:lnTo>
                    <a:pt x="9051671" y="0"/>
                  </a:lnTo>
                  <a:lnTo>
                    <a:pt x="9051671" y="731520"/>
                  </a:lnTo>
                  <a:lnTo>
                    <a:pt x="0" y="73152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339712" r="-61632" b="-339712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Google Shape;196;p30"/>
            <p:cNvSpPr txBox="1"/>
            <p:nvPr/>
          </p:nvSpPr>
          <p:spPr>
            <a:xfrm>
              <a:off x="0" y="-9525"/>
              <a:ext cx="9051671" cy="7410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599" b="1" i="0" u="none" strike="noStrike" cap="none">
                  <a:solidFill>
                    <a:srgbClr val="E55A16"/>
                  </a:solidFill>
                  <a:latin typeface="Open Sans"/>
                  <a:ea typeface="Open Sans"/>
                  <a:cs typeface="Open Sans"/>
                  <a:sym typeface="Open Sans"/>
                </a:rPr>
                <a:t>HUMAN ARCHITECTURE LAB</a:t>
              </a:r>
              <a:endParaRPr/>
            </a:p>
          </p:txBody>
        </p:sp>
      </p:grpSp>
      <p:grpSp>
        <p:nvGrpSpPr>
          <p:cNvPr id="197" name="Google Shape;197;p30"/>
          <p:cNvGrpSpPr/>
          <p:nvPr/>
        </p:nvGrpSpPr>
        <p:grpSpPr>
          <a:xfrm>
            <a:off x="1028700" y="3022759"/>
            <a:ext cx="15773400" cy="2901791"/>
            <a:chOff x="0" y="-28575"/>
            <a:chExt cx="21031200" cy="3869055"/>
          </a:xfrm>
        </p:grpSpPr>
        <p:sp>
          <p:nvSpPr>
            <p:cNvPr id="198" name="Google Shape;198;p30"/>
            <p:cNvSpPr/>
            <p:nvPr/>
          </p:nvSpPr>
          <p:spPr>
            <a:xfrm>
              <a:off x="0" y="0"/>
              <a:ext cx="21031200" cy="3840480"/>
            </a:xfrm>
            <a:custGeom>
              <a:avLst/>
              <a:gdLst/>
              <a:ahLst/>
              <a:cxnLst/>
              <a:rect l="l" t="t" r="r" b="b"/>
              <a:pathLst>
                <a:path w="21031200" h="3840480" extrusionOk="0">
                  <a:moveTo>
                    <a:pt x="0" y="0"/>
                  </a:moveTo>
                  <a:lnTo>
                    <a:pt x="21031200" y="0"/>
                  </a:lnTo>
                  <a:lnTo>
                    <a:pt x="21031200" y="3840480"/>
                  </a:lnTo>
                  <a:lnTo>
                    <a:pt x="0" y="3840480"/>
                  </a:lnTo>
                  <a:close/>
                </a:path>
              </a:pathLst>
            </a:custGeom>
            <a:blipFill rotWithShape="1">
              <a:blip r:embed="rId4">
                <a:alphaModFix amt="0"/>
              </a:blip>
              <a:stretch>
                <a:fillRect t="-223823" b="-223823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Google Shape;199;p30"/>
            <p:cNvSpPr txBox="1"/>
            <p:nvPr/>
          </p:nvSpPr>
          <p:spPr>
            <a:xfrm>
              <a:off x="0" y="-28575"/>
              <a:ext cx="21031200" cy="3869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2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900" b="1" i="0" u="none" strike="noStrike" cap="none">
                  <a:solidFill>
                    <a:srgbClr val="F5F6F7"/>
                  </a:solidFill>
                  <a:latin typeface="Cambria"/>
                  <a:ea typeface="Cambria"/>
                  <a:cs typeface="Cambria"/>
                  <a:sym typeface="Cambria"/>
                </a:rPr>
                <a:t>What Silence in the Room</a:t>
              </a:r>
              <a:endParaRPr/>
            </a:p>
            <a:p>
              <a:pPr marL="0" marR="0" lvl="0" indent="0" algn="l" rtl="0">
                <a:lnSpc>
                  <a:spcPct val="12239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6900" b="1" i="0" u="none" strike="noStrike" cap="none">
                  <a:solidFill>
                    <a:srgbClr val="F5F6F7"/>
                  </a:solidFill>
                  <a:latin typeface="Cambria"/>
                  <a:ea typeface="Cambria"/>
                  <a:cs typeface="Cambria"/>
                  <a:sym typeface="Cambria"/>
                </a:rPr>
                <a:t>Is Really Telling You</a:t>
              </a:r>
              <a:endParaRPr/>
            </a:p>
          </p:txBody>
        </p:sp>
      </p:grpSp>
      <p:grpSp>
        <p:nvGrpSpPr>
          <p:cNvPr id="200" name="Google Shape;200;p30"/>
          <p:cNvGrpSpPr/>
          <p:nvPr/>
        </p:nvGrpSpPr>
        <p:grpSpPr>
          <a:xfrm>
            <a:off x="1028700" y="6126829"/>
            <a:ext cx="13030200" cy="865823"/>
            <a:chOff x="0" y="-57150"/>
            <a:chExt cx="17373600" cy="1154430"/>
          </a:xfrm>
        </p:grpSpPr>
        <p:sp>
          <p:nvSpPr>
            <p:cNvPr id="201" name="Google Shape;201;p30"/>
            <p:cNvSpPr/>
            <p:nvPr/>
          </p:nvSpPr>
          <p:spPr>
            <a:xfrm>
              <a:off x="0" y="0"/>
              <a:ext cx="17373600" cy="1097280"/>
            </a:xfrm>
            <a:custGeom>
              <a:avLst/>
              <a:gdLst/>
              <a:ahLst/>
              <a:cxnLst/>
              <a:rect l="l" t="t" r="r" b="b"/>
              <a:pathLst>
                <a:path w="17373600" h="1097280" extrusionOk="0">
                  <a:moveTo>
                    <a:pt x="0" y="0"/>
                  </a:moveTo>
                  <a:lnTo>
                    <a:pt x="17373600" y="0"/>
                  </a:lnTo>
                  <a:lnTo>
                    <a:pt x="17373600" y="1097280"/>
                  </a:lnTo>
                  <a:lnTo>
                    <a:pt x="0" y="109728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258528" b="-258528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Google Shape;202;p30"/>
            <p:cNvSpPr txBox="1"/>
            <p:nvPr/>
          </p:nvSpPr>
          <p:spPr>
            <a:xfrm>
              <a:off x="0" y="-57150"/>
              <a:ext cx="17373600" cy="1154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700" b="0" i="1" u="none" strike="noStrike" cap="none">
                  <a:solidFill>
                    <a:srgbClr val="9AA5B4"/>
                  </a:solidFill>
                  <a:latin typeface="Calibri"/>
                  <a:ea typeface="Calibri"/>
                  <a:cs typeface="Calibri"/>
                  <a:sym typeface="Calibri"/>
                </a:rPr>
                <a:t>Why talented people hold back — and what leaders can do about it.</a:t>
              </a:r>
              <a:endParaRPr/>
            </a:p>
          </p:txBody>
        </p:sp>
      </p:grpSp>
      <p:grpSp>
        <p:nvGrpSpPr>
          <p:cNvPr id="203" name="Google Shape;203;p30"/>
          <p:cNvGrpSpPr/>
          <p:nvPr/>
        </p:nvGrpSpPr>
        <p:grpSpPr>
          <a:xfrm>
            <a:off x="1028700" y="8983980"/>
            <a:ext cx="10972800" cy="548640"/>
            <a:chOff x="0" y="0"/>
            <a:chExt cx="14630400" cy="731520"/>
          </a:xfrm>
        </p:grpSpPr>
        <p:sp>
          <p:nvSpPr>
            <p:cNvPr id="204" name="Google Shape;204;p30"/>
            <p:cNvSpPr/>
            <p:nvPr/>
          </p:nvSpPr>
          <p:spPr>
            <a:xfrm>
              <a:off x="0" y="0"/>
              <a:ext cx="14630400" cy="731520"/>
            </a:xfrm>
            <a:custGeom>
              <a:avLst/>
              <a:gdLst/>
              <a:ahLst/>
              <a:cxnLst/>
              <a:rect l="l" t="t" r="r" b="b"/>
              <a:pathLst>
                <a:path w="14630400" h="731520" extrusionOk="0">
                  <a:moveTo>
                    <a:pt x="0" y="0"/>
                  </a:moveTo>
                  <a:lnTo>
                    <a:pt x="14630400" y="0"/>
                  </a:lnTo>
                  <a:lnTo>
                    <a:pt x="14630400" y="731520"/>
                  </a:lnTo>
                  <a:lnTo>
                    <a:pt x="0" y="731520"/>
                  </a:lnTo>
                  <a:close/>
                </a:path>
              </a:pathLst>
            </a:custGeom>
            <a:blipFill rotWithShape="1">
              <a:blip r:embed="rId3">
                <a:alphaModFix amt="0"/>
              </a:blip>
              <a:stretch>
                <a:fillRect t="-339712" b="-339712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Google Shape;205;p30"/>
            <p:cNvSpPr txBox="1"/>
            <p:nvPr/>
          </p:nvSpPr>
          <p:spPr>
            <a:xfrm>
              <a:off x="0" y="0"/>
              <a:ext cx="14630400" cy="7315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200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99" b="1" i="0" u="none" strike="noStrike" cap="none">
                  <a:solidFill>
                    <a:srgbClr val="E55A16"/>
                  </a:solidFill>
                  <a:latin typeface="Arial"/>
                  <a:ea typeface="Arial"/>
                  <a:cs typeface="Arial"/>
                  <a:sym typeface="Arial"/>
                </a:rPr>
                <a:t>Daniel Cianci  |  Founder, Human Architecture Lab</a:t>
              </a:r>
              <a:endParaRPr/>
            </a:p>
          </p:txBody>
        </p:sp>
      </p:grpSp>
      <p:sp>
        <p:nvSpPr>
          <p:cNvPr id="206" name="Google Shape;206;p30"/>
          <p:cNvSpPr/>
          <p:nvPr/>
        </p:nvSpPr>
        <p:spPr>
          <a:xfrm>
            <a:off x="15088266" y="250141"/>
            <a:ext cx="2661255" cy="2661255"/>
          </a:xfrm>
          <a:custGeom>
            <a:avLst/>
            <a:gdLst/>
            <a:ahLst/>
            <a:cxnLst/>
            <a:rect l="l" t="t" r="r" b="b"/>
            <a:pathLst>
              <a:path w="2661255" h="2661255" extrusionOk="0">
                <a:moveTo>
                  <a:pt x="0" y="0"/>
                </a:moveTo>
                <a:lnTo>
                  <a:pt x="2661255" y="0"/>
                </a:lnTo>
                <a:lnTo>
                  <a:pt x="2661255" y="2661255"/>
                </a:lnTo>
                <a:lnTo>
                  <a:pt x="0" y="26612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7" name="Google Shape;207;p30"/>
          <p:cNvSpPr/>
          <p:nvPr/>
        </p:nvSpPr>
        <p:spPr>
          <a:xfrm>
            <a:off x="14680142" y="6668981"/>
            <a:ext cx="3069379" cy="3069379"/>
          </a:xfrm>
          <a:custGeom>
            <a:avLst/>
            <a:gdLst/>
            <a:ahLst/>
            <a:cxnLst/>
            <a:rect l="l" t="t" r="r" b="b"/>
            <a:pathLst>
              <a:path w="3069379" h="3069379" extrusionOk="0">
                <a:moveTo>
                  <a:pt x="0" y="0"/>
                </a:moveTo>
                <a:lnTo>
                  <a:pt x="3069379" y="0"/>
                </a:lnTo>
                <a:lnTo>
                  <a:pt x="3069379" y="3069379"/>
                </a:lnTo>
                <a:lnTo>
                  <a:pt x="0" y="30693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/>
          <p:nvPr/>
        </p:nvSpPr>
        <p:spPr>
          <a:xfrm>
            <a:off x="-629180" y="-2202750"/>
            <a:ext cx="19157201" cy="12787432"/>
          </a:xfrm>
          <a:custGeom>
            <a:avLst/>
            <a:gdLst/>
            <a:ahLst/>
            <a:cxnLst/>
            <a:rect l="l" t="t" r="r" b="b"/>
            <a:pathLst>
              <a:path w="19157201" h="12787432" extrusionOk="0">
                <a:moveTo>
                  <a:pt x="0" y="0"/>
                </a:moveTo>
                <a:lnTo>
                  <a:pt x="19157202" y="0"/>
                </a:lnTo>
                <a:lnTo>
                  <a:pt x="19157202" y="12787432"/>
                </a:lnTo>
                <a:lnTo>
                  <a:pt x="0" y="127874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/>
        </p:nvSpPr>
        <p:spPr>
          <a:xfrm>
            <a:off x="3334950" y="4627950"/>
            <a:ext cx="11618100" cy="10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WHY DOES IT</a:t>
            </a:r>
            <a:r>
              <a:rPr lang="en-US" sz="6699" b="1">
                <a:solidFill>
                  <a:srgbClr val="FFFFFF"/>
                </a:solidFill>
              </a:rPr>
              <a:t> </a:t>
            </a:r>
            <a:r>
              <a:rPr lang="en-US" sz="66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HAPPEN?</a:t>
            </a:r>
            <a:endParaRPr/>
          </a:p>
        </p:txBody>
      </p:sp>
      <p:sp>
        <p:nvSpPr>
          <p:cNvPr id="107" name="Google Shape;107;p15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/>
          <p:nvPr/>
        </p:nvSpPr>
        <p:spPr>
          <a:xfrm>
            <a:off x="-3412" y="1924"/>
            <a:ext cx="18294824" cy="10283164"/>
          </a:xfrm>
          <a:custGeom>
            <a:avLst/>
            <a:gdLst/>
            <a:ahLst/>
            <a:cxnLst/>
            <a:rect l="l" t="t" r="r" b="b"/>
            <a:pathLst>
              <a:path w="18294824" h="10283164" extrusionOk="0">
                <a:moveTo>
                  <a:pt x="0" y="0"/>
                </a:moveTo>
                <a:lnTo>
                  <a:pt x="18294824" y="0"/>
                </a:lnTo>
                <a:lnTo>
                  <a:pt x="18294824" y="10283164"/>
                </a:lnTo>
                <a:lnTo>
                  <a:pt x="0" y="102831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3" name="Google Shape;113;p16"/>
          <p:cNvSpPr/>
          <p:nvPr/>
        </p:nvSpPr>
        <p:spPr>
          <a:xfrm>
            <a:off x="3845221" y="4869646"/>
            <a:ext cx="10597558" cy="4388654"/>
          </a:xfrm>
          <a:custGeom>
            <a:avLst/>
            <a:gdLst/>
            <a:ahLst/>
            <a:cxnLst/>
            <a:rect l="l" t="t" r="r" b="b"/>
            <a:pathLst>
              <a:path w="10597558" h="4388654" extrusionOk="0">
                <a:moveTo>
                  <a:pt x="0" y="0"/>
                </a:moveTo>
                <a:lnTo>
                  <a:pt x="10597558" y="0"/>
                </a:lnTo>
                <a:lnTo>
                  <a:pt x="10597558" y="4388654"/>
                </a:lnTo>
                <a:lnTo>
                  <a:pt x="0" y="43886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640" t="-33172" r="-786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4" name="Google Shape;114;p16"/>
          <p:cNvSpPr/>
          <p:nvPr/>
        </p:nvSpPr>
        <p:spPr>
          <a:xfrm>
            <a:off x="8076650" y="3685932"/>
            <a:ext cx="905507" cy="970061"/>
          </a:xfrm>
          <a:custGeom>
            <a:avLst/>
            <a:gdLst/>
            <a:ahLst/>
            <a:cxnLst/>
            <a:rect l="l" t="t" r="r" b="b"/>
            <a:pathLst>
              <a:path w="905507" h="970061" extrusionOk="0">
                <a:moveTo>
                  <a:pt x="0" y="0"/>
                </a:moveTo>
                <a:lnTo>
                  <a:pt x="905507" y="0"/>
                </a:lnTo>
                <a:lnTo>
                  <a:pt x="905507" y="970062"/>
                </a:lnTo>
                <a:lnTo>
                  <a:pt x="0" y="9700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4068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5" name="Google Shape;115;p16"/>
          <p:cNvSpPr txBox="1"/>
          <p:nvPr/>
        </p:nvSpPr>
        <p:spPr>
          <a:xfrm>
            <a:off x="4001008" y="3914900"/>
            <a:ext cx="4135800" cy="51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26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THEY DON’T CARE</a:t>
            </a:r>
            <a:endParaRPr sz="1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/>
          <p:nvPr/>
        </p:nvSpPr>
        <p:spPr>
          <a:xfrm>
            <a:off x="0" y="0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 extrusionOk="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/>
        </p:nvSpPr>
        <p:spPr>
          <a:xfrm>
            <a:off x="932975" y="4172585"/>
            <a:ext cx="16422050" cy="183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When fear takes over in leaders, it often becomes control</a:t>
            </a:r>
            <a:endParaRPr/>
          </a:p>
        </p:txBody>
      </p:sp>
      <p:sp>
        <p:nvSpPr>
          <p:cNvPr id="126" name="Google Shape;126;p18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/>
        </p:nvSpPr>
        <p:spPr>
          <a:xfrm>
            <a:off x="1173743" y="4180840"/>
            <a:ext cx="15940515" cy="1837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99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When fear takes over in team members, it often becomes silence</a:t>
            </a:r>
            <a:endParaRPr/>
          </a:p>
        </p:txBody>
      </p:sp>
      <p:sp>
        <p:nvSpPr>
          <p:cNvPr id="132" name="Google Shape;132;p19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/>
          <p:nvPr/>
        </p:nvSpPr>
        <p:spPr>
          <a:xfrm>
            <a:off x="16782863" y="8781863"/>
            <a:ext cx="1505137" cy="1505137"/>
          </a:xfrm>
          <a:custGeom>
            <a:avLst/>
            <a:gdLst/>
            <a:ahLst/>
            <a:cxnLst/>
            <a:rect l="l" t="t" r="r" b="b"/>
            <a:pathLst>
              <a:path w="1505137" h="1505137" extrusionOk="0">
                <a:moveTo>
                  <a:pt x="0" y="0"/>
                </a:moveTo>
                <a:lnTo>
                  <a:pt x="1505137" y="0"/>
                </a:lnTo>
                <a:lnTo>
                  <a:pt x="1505137" y="1505137"/>
                </a:lnTo>
                <a:lnTo>
                  <a:pt x="0" y="1505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8" name="Google Shape;138;p20"/>
          <p:cNvSpPr txBox="1"/>
          <p:nvPr/>
        </p:nvSpPr>
        <p:spPr>
          <a:xfrm>
            <a:off x="2605832" y="4592041"/>
            <a:ext cx="13076337" cy="1093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24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99" b="1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WHAT IS SILENCE PROTECTING?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F2E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/>
          <p:nvPr/>
        </p:nvSpPr>
        <p:spPr>
          <a:xfrm>
            <a:off x="0" y="-363093"/>
            <a:ext cx="18288000" cy="12192000"/>
          </a:xfrm>
          <a:custGeom>
            <a:avLst/>
            <a:gdLst/>
            <a:ahLst/>
            <a:cxnLst/>
            <a:rect l="l" t="t" r="r" b="b"/>
            <a:pathLst>
              <a:path w="18288000" h="12192000" extrusionOk="0">
                <a:moveTo>
                  <a:pt x="0" y="0"/>
                </a:moveTo>
                <a:lnTo>
                  <a:pt x="18288000" y="0"/>
                </a:lnTo>
                <a:lnTo>
                  <a:pt x="18288000" y="12192000"/>
                </a:lnTo>
                <a:lnTo>
                  <a:pt x="0" y="12192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Custom</PresentationFormat>
  <Paragraphs>22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Open Sans</vt:lpstr>
      <vt:lpstr>Cambria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Cutler, Zulia</dc:creator>
  <cp:lastModifiedBy>Cutler, Zulia</cp:lastModifiedBy>
  <cp:revision>1</cp:revision>
  <dcterms:modified xsi:type="dcterms:W3CDTF">2026-07-22T13:38:34Z</dcterms:modified>
</cp:coreProperties>
</file>