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7" r:id="rId3"/>
    <p:sldId id="258" r:id="rId4"/>
    <p:sldId id="297" r:id="rId5"/>
    <p:sldId id="260" r:id="rId6"/>
    <p:sldId id="292" r:id="rId7"/>
    <p:sldId id="286" r:id="rId8"/>
    <p:sldId id="298" r:id="rId9"/>
    <p:sldId id="287" r:id="rId10"/>
    <p:sldId id="291" r:id="rId11"/>
    <p:sldId id="295" r:id="rId12"/>
    <p:sldId id="290" r:id="rId13"/>
    <p:sldId id="296" r:id="rId14"/>
    <p:sldId id="259" r:id="rId15"/>
    <p:sldId id="262" r:id="rId16"/>
    <p:sldId id="264" r:id="rId17"/>
    <p:sldId id="265" r:id="rId18"/>
    <p:sldId id="299" r:id="rId19"/>
    <p:sldId id="266" r:id="rId20"/>
    <p:sldId id="268" r:id="rId21"/>
    <p:sldId id="294" r:id="rId22"/>
    <p:sldId id="269" r:id="rId23"/>
    <p:sldId id="270" r:id="rId24"/>
    <p:sldId id="289" r:id="rId25"/>
    <p:sldId id="272" r:id="rId26"/>
    <p:sldId id="273" r:id="rId2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4CBE7"/>
    <a:srgbClr val="F6F4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979431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What Does AI Actually Cost?</a:t>
            </a:r>
          </a:p>
          <a:p>
            <a:endParaRPr/>
          </a:p>
          <a:p>
            <a:r>
              <a:t>Point: Turn the pressure to "do AI" into a number you can put in a LAR and defend.</a:t>
            </a:r>
          </a:p>
          <a:p>
            <a:r>
              <a:t>  • Open direct and serious: nearly every agency here has been asked to do something with AI in the past year. Very few have a funded line to actually do it.</a:t>
            </a:r>
          </a:p>
          <a:p>
            <a:r>
              <a:t>  • I am not selling AI, and there is no robot in this deck. The technology works. The hard part is the budgeting, which is your world.</a:t>
            </a:r>
          </a:p>
          <a:p>
            <a:r>
              <a:t>  • Three parts today: what AI costs and why it behaves oddly, how to fund it in a fixed biennium, how to defend it.</a:t>
            </a:r>
          </a:p>
          <a:p>
            <a:r>
              <a:t>Say: "No hype. You will leave with a way to build a case."</a:t>
            </a:r>
          </a:p>
          <a:p>
            <a:r>
              <a:t>Next: Start with the problem we all share.</a:t>
            </a:r>
          </a:p>
          <a:p>
            <a:r>
              <a:t>(~1.5 min)</a:t>
            </a:r>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One prompt, or fifteen?</a:t>
            </a:r>
          </a:p>
          <a:p>
            <a:endParaRPr/>
          </a:p>
          <a:p>
            <a:r>
              <a:t>Point: The price you were quoted assumes one prompt. The systems sold to you now are agents that make many calls.</a:t>
            </a:r>
          </a:p>
          <a:p>
            <a:r>
              <a:t>  • An agent reasons, plans, calls tools, checks its own work, and loops. Every step is a separate billable call.</a:t>
            </a:r>
          </a:p>
          <a:p>
            <a:r>
              <a:t>  • Data from a model maker itself: a single agent uses about 4x the tokens of a chat exchange; a multi-agent system, about 15x.</a:t>
            </a:r>
          </a:p>
          <a:p>
            <a:r>
              <a:t>  • Agentic is where the whole market is going in 2026, so this is not a corner case.</a:t>
            </a:r>
          </a:p>
          <a:p>
            <a:r>
              <a:t>Say: "A budget built on single-prompt pricing can be off by an order of magnitude before usage even grows. Ask any vendor, in writing: how many model calls does one transaction make?"</a:t>
            </a:r>
          </a:p>
          <a:p>
            <a:r>
              <a:t>Next: So if agentic makes usage this unpredictable, how do you estimate it at all? Here is how.</a:t>
            </a:r>
          </a:p>
          <a:p>
            <a:r>
              <a:t>(~2.5 min)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How to estimate what to budget (so you can cap it)</a:t>
            </a:r>
          </a:p>
          <a:p>
            <a:endParaRPr/>
          </a:p>
          <a:p>
            <a:r>
              <a:t>Point: You estimate a workload you already count, times a unit cost, plus a buffer. That is your cap.</a:t>
            </a:r>
          </a:p>
          <a:p>
            <a:r>
              <a:t>  • The formula: volume you baseline today, times cost per transaction, plus a 20 to 30 percent buffer, equals your cap.</a:t>
            </a:r>
          </a:p>
          <a:p>
            <a:r>
              <a:t>  • Volume you have today: invoices, calls, records requests, cases. No pilot needed to count what you already do.</a:t>
            </a:r>
          </a:p>
          <a:p>
            <a:r>
              <a:t>  • Unit cost, for the request, is planning grade: benchmarks, vendor quotes, a bottom-up token estimate, or a pilot you already run. This is how you handle agentic, you measure your own workflow's cost per transaction rather than guessing whether it is 4x or 15x.</a:t>
            </a:r>
          </a:p>
          <a:p>
            <a:r>
              <a:t>  • The foundation is a scope-based build estimate, priced like any IT build, no pilot needed. That is why you can budget it first.</a:t>
            </a:r>
          </a:p>
          <a:p>
            <a:r>
              <a:t>  • As you deploy: fund the foundation plus one or two starter use cases; that funded starter set is your real pilot, and it produces the measured cost per transaction, which trues up the rest through the estimated-appropriation and carry-forward instruments.</a:t>
            </a:r>
          </a:p>
          <a:p>
            <a:r>
              <a:t>Say: "The pilot's real job is a defensible unit cost, not a demo. You do not need pilots on all seven to build the request."</a:t>
            </a:r>
          </a:p>
          <a:p>
            <a:r>
              <a:t>Next: Now you have a capped number. Here is how to fund it in a fixed biennium.  [FUND IT]</a:t>
            </a:r>
          </a:p>
          <a:p>
            <a:r>
              <a:t>(~3.5 min)</a:t>
            </a:r>
          </a:p>
          <a:p>
            <a:r>
              <a:t>GO DEEPER IF SHORT: walk the formula slowly, and give a concrete volume example (invoices per year).</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Fund a metered service inside a fixed biennium</a:t>
            </a:r>
          </a:p>
          <a:p>
            <a:endParaRPr/>
          </a:p>
          <a:p>
            <a:r>
              <a:t>Point: Two moves close the gap between a fixed appropriation and a variable meter.</a:t>
            </a:r>
          </a:p>
          <a:p>
            <a:r>
              <a:t>  • Move one, vendor side: buy committed capacity, a reserved block of throughput at a flat rate. It turns the meter into a fixed, defendable not-to-exceed. Commit only what you will use.</a:t>
            </a:r>
          </a:p>
          <a:p>
            <a:r>
              <a:t>  • Move two, appropriations side: use the instruments the LBB already gives you. Not a new mechanism, four common jobs and four tools you already use.</a:t>
            </a:r>
          </a:p>
          <a:p>
            <a:r>
              <a:t>  • The four jobs: request the money, make it flex with usage, keep year-one funds from lapsing, and share the cost when the service is shared.</a:t>
            </a:r>
          </a:p>
          <a:p>
            <a:r>
              <a:t>  • Even the feds hit this: GAO found agencies quoted about $300k per vehicle per year (over $500M a year) and rejected it; GSA moved to usage-based pricing to control cost.</a:t>
            </a:r>
          </a:p>
          <a:p>
            <a:r>
              <a:t>Say: "You already budget variable costs: caseload, utilities, fuel. This is that same discipline applied to AI. Not a blank check."</a:t>
            </a:r>
          </a:p>
          <a:p>
            <a:r>
              <a:t>Next: Let me match each of those four jobs to its instrument.</a:t>
            </a:r>
          </a:p>
          <a:p>
            <a:r>
              <a:t>(~3 min)</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Match the LBB instrument to what you need</a:t>
            </a:r>
          </a:p>
          <a:p>
            <a:endParaRPr/>
          </a:p>
          <a:p>
            <a:r>
              <a:t>Point: Match the tool to the need. These do different jobs, and a real request stacks several of them.</a:t>
            </a:r>
          </a:p>
          <a:p>
            <a:r>
              <a:t>  • Need to request new money above your baseline: the exceptional item, the front door of the LAR.</a:t>
            </a:r>
          </a:p>
          <a:p>
            <a:r>
              <a:t>  • Need to let spending rise and fall with usage: an estimated, revenue-based appropriation, set by rider. For this room: General Revenue stays sum-certain, so this is for the receipts or federal piece.</a:t>
            </a:r>
          </a:p>
          <a:p>
            <a:r>
              <a:t>  • Need to keep a slow year-one ramp from lapsing: unexpended-balance carry-forward, also set by rider.</a:t>
            </a:r>
          </a:p>
          <a:p>
            <a:r>
              <a:t>  • Need to fund a service several agencies share: appropriated receipts plus an interagency contract under Chapter 771, cost recovered up to the contract's stated maximum.</a:t>
            </a:r>
          </a:p>
          <a:p>
            <a:r>
              <a:t>  • The rider is the wrapper for the middle two, not a separate competing option.</a:t>
            </a:r>
          </a:p>
          <a:p>
            <a:r>
              <a:t>Say: "A real request stacks several of these into one exceptional item."</a:t>
            </a:r>
          </a:p>
          <a:p>
            <a:r>
              <a:t>Next: Before any use case, one principle saves you the most expensive mistake.</a:t>
            </a:r>
          </a:p>
          <a:p>
            <a:r>
              <a:t>(~3 min)</a:t>
            </a:r>
          </a:p>
          <a:p>
            <a:r>
              <a:t>GO DEEPER IF SHORT: if asked to explain any one instrument in depth, you have the Q&amp;A Backstop.</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Foundation before function</a:t>
            </a:r>
          </a:p>
          <a:p>
            <a:endParaRPr/>
          </a:p>
          <a:p>
            <a:r>
              <a:t>Point: Fund the foundation before the function.</a:t>
            </a:r>
          </a:p>
          <a:p>
            <a:r>
              <a:t>  • Four things first: governance, data readiness, knowledge management, and an enterprise platform.</a:t>
            </a:r>
          </a:p>
          <a:p>
            <a:r>
              <a:t>  • Fund them once, and every use case after draws on them, cheaper and faster to stand up.</a:t>
            </a:r>
          </a:p>
          <a:p>
            <a:r>
              <a:t>  • The classic failure is the opposite: fund a flashy use case first, it demos beautifully, then it cannot scale because the foundation is not there.</a:t>
            </a:r>
          </a:p>
          <a:p>
            <a:r>
              <a:t>Say: "Foundation first is not bureaucracy. It is what makes your second, third, and tenth use case affordable."</a:t>
            </a:r>
          </a:p>
          <a:p>
            <a:r>
              <a:t>Next: So what do you actually fund?</a:t>
            </a:r>
          </a:p>
          <a:p>
            <a:r>
              <a:t>(~2 min)</a:t>
            </a:r>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What fundable AI looks like: seven use cases</a:t>
            </a:r>
          </a:p>
          <a:p>
            <a:endParaRPr/>
          </a:p>
          <a:p>
            <a:r>
              <a:t>Point: Seven fundable use cases, all found by sitting with the people who own the work.</a:t>
            </a:r>
          </a:p>
          <a:p>
            <a:r>
              <a:t>  • Constituent service; document and records intelligence; accounts payable (catches duplicate payments, often pays for itself in a year); fraud and improper-payment detection; eligibility and case support; inspections and licensing triage.</a:t>
            </a:r>
          </a:p>
          <a:p>
            <a:r>
              <a:t>  • The pattern: every one targets a specific, high-friction, high-volume process, not "AI for the agency."</a:t>
            </a:r>
          </a:p>
          <a:p>
            <a:r>
              <a:t>  • You do not do all seven. Pick the two or three highest-value, lowest-friction, prove them, earn the next round.</a:t>
            </a:r>
          </a:p>
          <a:p>
            <a:r>
              <a:t>Say: "Vague does not get funded. Specific does, because you can name the outcome and the volume, so you can price it."</a:t>
            </a:r>
          </a:p>
          <a:p>
            <a:r>
              <a:t>Next: And you do not need a year to build the case.</a:t>
            </a:r>
          </a:p>
          <a:p>
            <a:r>
              <a:t>(~3 min)</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How to build your business case: the six-week model</a:t>
            </a:r>
          </a:p>
          <a:p>
            <a:endParaRPr/>
          </a:p>
          <a:p>
            <a:r>
              <a:t>Point: A focused team gets you to an appropriations-ready case in about six weeks.</a:t>
            </a:r>
          </a:p>
          <a:p>
            <a:r>
              <a:t>  • Week 0 scope; week 1 discovery (about ten interviews with process owners); weeks 2 and 3 prioritize; week 4 build the top cases; weeks 5 and 6 package for the LAR.</a:t>
            </a:r>
          </a:p>
          <a:p>
            <a:r>
              <a:t>  • The output is a planning-grade request built on current-state baselines, not pilots on all seven. That is normal budgeting under uncertainty, and it is honest to say so.</a:t>
            </a:r>
          </a:p>
          <a:p>
            <a:r>
              <a:t>  • Discovery insight: the friction is almost never where the org chart says. It is some manual reconciliation step three people know about.</a:t>
            </a:r>
          </a:p>
          <a:p>
            <a:r>
              <a:t>  • Prioritize on five criteria: business value, data readiness, feasibility, risk and governance, and customization. Score, rank, fund the best first.</a:t>
            </a:r>
          </a:p>
          <a:p>
            <a:r>
              <a:t>Say: "That scoring is your defense. When someone asks 'why these,' you have a documented answer, not a hunch."</a:t>
            </a:r>
          </a:p>
          <a:p>
            <a:r>
              <a:t>Next: Here is how that played out for real.</a:t>
            </a:r>
          </a:p>
          <a:p>
            <a:r>
              <a:t>(~2.5 min)</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real example: six weeks to LAR-ready</a:t>
            </a:r>
          </a:p>
          <a:p>
            <a:endParaRPr/>
          </a:p>
          <a:p>
            <a:r>
              <a:t>Point: A large Texas state agency, six weeks from kickoff to a LAR-ready case, and it is a model any of you could run.</a:t>
            </a:r>
          </a:p>
          <a:p>
            <a:r>
              <a:t>  • Heavy payroll, accounts payable, HR operations. They had the pressure and the interest, but no fundable case, just the risk of another pilot.</a:t>
            </a:r>
          </a:p>
          <a:p>
            <a:r>
              <a:t>  • We sat with the AP, HR, and finance teams; took more than two dozen ideas down to seven; priced them plus the foundation; split one-time from run; estimated and capped the consumption.</a:t>
            </a:r>
          </a:p>
          <a:p>
            <a:r>
              <a:t>  • Packaged as appropriations-ready business cases, in the budget office's own format.</a:t>
            </a:r>
          </a:p>
          <a:p>
            <a:r>
              <a:t>Say: "Nothing magic about the team or the tools. A disciplined process on their real systems and people. You could run this yourself."</a:t>
            </a:r>
          </a:p>
          <a:p>
            <a:r>
              <a:t>Next: But a cost alone does not get funded. You need the return.</a:t>
            </a:r>
          </a:p>
          <a:p>
            <a:r>
              <a:t>(~3 min)</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Defend it on value, not just ROI</a:t>
            </a:r>
          </a:p>
          <a:p>
            <a:endParaRPr/>
          </a:p>
          <a:p>
            <a:r>
              <a:t>Point: You do not win a funding fight on ROI alone, because a narrow ROI undercounts AI on both sides. Reframe the ask around Return on Value.</a:t>
            </a:r>
          </a:p>
          <a:p>
            <a:endParaRPr/>
          </a:p>
          <a:p>
            <a:r>
              <a:t>Here is the trap. ROI asks one question: does this pay back in dollars? For AI that is a losing question, because the dollar savings are only part of the picture and they arrive late. Let an analyst score you on payback alone and you look like a risk.</a:t>
            </a:r>
          </a:p>
          <a:p>
            <a:endParaRPr/>
          </a:p>
          <a:p>
            <a:r>
              <a:t>Return on Value is the ground you actually want to fight on. It counts the full cost, including the hidden cost we covered earlier, the consumption that scales and the agentic overhead. And it counts the full return, the hidden value: the capacity you get back, the risk and incidents you avoid, the readiness that compounds.</a:t>
            </a:r>
          </a:p>
          <a:p>
            <a:endParaRPr/>
          </a:p>
          <a:p>
            <a:r>
              <a:t>Say: "What changes here is not the math. It is what the math has to measure. Measure value, not just payback, and the case gets stronger, not weaker."</a:t>
            </a:r>
          </a:p>
          <a:p>
            <a:endParaRPr/>
          </a:p>
          <a:p>
            <a:r>
              <a:t>Next: And value is not one thing. There are three returns, and they compound.</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Three returns on AI</a:t>
            </a:r>
          </a:p>
          <a:p>
            <a:endParaRPr/>
          </a:p>
          <a:p>
            <a:r>
              <a:t>Point: Three returns, each compounding on the one before it.</a:t>
            </a:r>
          </a:p>
          <a:p>
            <a:r>
              <a:t>  • Today: hard-dollar savings, faster cycles, fewer errors (the duplicate payments, the overtime, the rework).</a:t>
            </a:r>
          </a:p>
          <a:p>
            <a:r>
              <a:t>  • People: capacity recovered and backlogs cleared without adding headcount. In a no-new-FTE world, that is real money and real service.</a:t>
            </a:r>
          </a:p>
          <a:p>
            <a:r>
              <a:t>  • Readiness: once the foundation is funded, every future use case is cheaper and faster. That third return is what justifies funding the foundation.</a:t>
            </a:r>
          </a:p>
          <a:p>
            <a:r>
              <a:t>Say: "Hard savings get you in the door. Capacity and readiness turn a one-time claim into a multi-biennium case."</a:t>
            </a:r>
          </a:p>
          <a:p>
            <a:r>
              <a:t>Next: Now, how do these requests die, and how do you pass?  [DEFEND IT]</a:t>
            </a:r>
          </a:p>
          <a:p>
            <a:r>
              <a:t>(~2 min)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Every agency in this room has the same problem</a:t>
            </a:r>
          </a:p>
          <a:p>
            <a:endParaRPr/>
          </a:p>
          <a:p>
            <a:r>
              <a:t>Point: Everyone is piloting; almost no one has funded production. That gap is the whole problem, and it is a budgeting problem.</a:t>
            </a:r>
          </a:p>
          <a:p>
            <a:r>
              <a:t>  • You have a pilot that demos well. The money to run it in production, every day, is not in your base.</a:t>
            </a:r>
          </a:p>
          <a:p>
            <a:r>
              <a:t>  • It stalls three ways: pricing something you have not built; the standard forms have no line for a metered cost; and pilot purgatory, where the pilot never dies and never scales.</a:t>
            </a:r>
          </a:p>
          <a:p>
            <a:r>
              <a:t>  • None of these are technology problems. They are budgeting problems, which is exactly what this room does.</a:t>
            </a:r>
          </a:p>
          <a:p>
            <a:r>
              <a:t>Say: "If you feel stuck between a good demo and a funded program, you are not behind. You are where most of the country is."</a:t>
            </a:r>
          </a:p>
          <a:p>
            <a:r>
              <a:t>Next: Here is what your peers actually did with money.</a:t>
            </a:r>
          </a:p>
          <a:p>
            <a:r>
              <a:t>(~2.5 min)</a:t>
            </a:r>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Why AI funding requests fail, and how to pass</a:t>
            </a:r>
          </a:p>
          <a:p>
            <a:endParaRPr/>
          </a:p>
          <a:p>
            <a:r>
              <a:t>Point: More than 80% of AI projects fail, about twice the IT rate. The way to pass is to not look like the 80%.</a:t>
            </a:r>
          </a:p>
          <a:p>
            <a:r>
              <a:t>  • They fail three ways: no defensible number; function before foundation; value for just one team.</a:t>
            </a:r>
          </a:p>
          <a:p>
            <a:r>
              <a:t>  • Pass: tie every use case to a measurable outcome; keep a human in the loop with an audit trail; define metrics before you build; foundation first; frame the value agency-wide.</a:t>
            </a:r>
          </a:p>
          <a:p>
            <a:r>
              <a:t>Say: "The scrutiny you will get is earned. Do not look like the 80%."</a:t>
            </a:r>
          </a:p>
          <a:p>
            <a:r>
              <a:t>Next: There is a fourth way to fail that deserves its own slide.</a:t>
            </a:r>
          </a:p>
          <a:p>
            <a:r>
              <a:t>(~2.5 min)</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Don't sign away your exit</a:t>
            </a:r>
          </a:p>
          <a:p>
            <a:endParaRPr/>
          </a:p>
          <a:p>
            <a:r>
              <a:t>Point: The most expensive AI clause is the one that traps your data and your ability to switch.</a:t>
            </a:r>
          </a:p>
          <a:p>
            <a:r>
              <a:t>  • GAO reviewed real federal AI contracts: data and IP rights, not price, was the single hardest problem agencies faced.</a:t>
            </a:r>
          </a:p>
          <a:p>
            <a:r>
              <a:t>  • Three must-haves: portability (your data and models move with you), pricing transparency (you see the usage cost, no hidden meter), and no lock-in (no minimum-spend trap).</a:t>
            </a:r>
          </a:p>
          <a:p>
            <a:r>
              <a:t>Say: "This is nearly word-for-word what the federal government now requires in its own AI contracts. Lift it straight into your solicitation."</a:t>
            </a:r>
          </a:p>
          <a:p>
            <a:r>
              <a:t>Next: So put yourself in the analyst's chair.</a:t>
            </a:r>
          </a:p>
          <a:p>
            <a:r>
              <a:t>(~2.5 min)</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five questions a budget analyst will ask</a:t>
            </a:r>
          </a:p>
          <a:p>
            <a:endParaRPr/>
          </a:p>
          <a:p>
            <a:r>
              <a:t>Point: Five questions every analyst asks. Pre-answer all five and you are fundable.</a:t>
            </a:r>
          </a:p>
          <a:p>
            <a:r>
              <a:t>  • One, outcome and baseline (not "improve efficiency," a specific number you will move). Two, why can't the base budget do it (or it is a reallocation, and funded like one). Three, recurring cost next biennium (the consumption question in disguise). Four, what happens to FTEs (be honest: capacity recovered, not cuts you will not make). Five, who is accountable (a named owner inside your agency, not the vendor).</a:t>
            </a:r>
          </a:p>
          <a:p>
            <a:r>
              <a:t>Say: "Walk in with those five answered on the page. That is the difference between funded and 'come back with answers,' which is a cycle you cannot afford."</a:t>
            </a:r>
          </a:p>
          <a:p>
            <a:r>
              <a:t>Next: Here is how the funding story sequences across the biennium.</a:t>
            </a:r>
          </a:p>
          <a:p>
            <a:r>
              <a:t>(~3.5 min)</a:t>
            </a:r>
          </a:p>
          <a:p>
            <a:r>
              <a:t>GO DEEPER IF SHORT: contrast a strong answer with the weak one for each question.</a:t>
            </a:r>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 fundable roadmap across the biennium</a:t>
            </a:r>
          </a:p>
          <a:p>
            <a:endParaRPr/>
          </a:p>
          <a:p>
            <a:r>
              <a:t>Point: The shape of the plan is itself the pitch: front-loaded build, then declining marginal cost.</a:t>
            </a:r>
          </a:p>
          <a:p>
            <a:r>
              <a:t>  • Now: scope in weeks, submit at the next window you can make. FY1: fund the foundation plus one or two starter use cases, prove them. FY2: add use cases as the marginal cost drops, document outcomes. Beyond: expand on the foundation you already paid for.</a:t>
            </a:r>
          </a:p>
          <a:p>
            <a:r>
              <a:t>  • FY1's funded starter set is also what produces your measured unit costs, which calibrate the FY2 expansion. The roadmap and the estimate refine together.</a:t>
            </a:r>
          </a:p>
          <a:p>
            <a:r>
              <a:t>  • Be precise, because someone will catch it: what falls is the cost to add the next use case. Total consumption still grows, so the cap stays on.</a:t>
            </a:r>
          </a:p>
          <a:p>
            <a:r>
              <a:t>Say: "Front-loaded investment, then a declining cost to add each use case, with documented outcomes. That is a plan, not a wish."</a:t>
            </a:r>
          </a:p>
          <a:p>
            <a:r>
              <a:t>Next: So what do you do Monday morning?</a:t>
            </a:r>
          </a:p>
          <a:p>
            <a:r>
              <a:t>(~2.5 min)</a:t>
            </a:r>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Key takeaways: your move after this session</a:t>
            </a:r>
          </a:p>
          <a:p>
            <a:endParaRPr/>
          </a:p>
          <a:p>
            <a:r>
              <a:t>Point: Four moves, small on purpose. You need a decision and one disciplined case, not a big program.</a:t>
            </a:r>
          </a:p>
          <a:p>
            <a:r>
              <a:t>  • Pick one high-value, low-friction use case and name the outcome. Baseline one metric now. Fund the foundation first. Build the case: price it like a utility, split one-time from run, budget the consumption, human in the loop.</a:t>
            </a:r>
          </a:p>
          <a:p>
            <a:r>
              <a:t>  • Carry the four ideas: a decision not another study (six weeks); foundation before function; price like a utility and value it as recovered capacity; supervised-first gets a yes.</a:t>
            </a:r>
          </a:p>
          <a:p>
            <a:r>
              <a:t>Say: "Do these and you are not guessing anymore. You are running a process, and a process is what gets funded."</a:t>
            </a:r>
          </a:p>
          <a:p>
            <a:r>
              <a:t>Next: Let me leave you with this.</a:t>
            </a:r>
          </a:p>
          <a:p>
            <a:r>
              <a:t>(~2.5 min)</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From Budget to Impact</a:t>
            </a:r>
          </a:p>
          <a:p>
            <a:endParaRPr/>
          </a:p>
          <a:p>
            <a:r>
              <a:t>Point: The agencies that win the next biennium show up with a number they can defend.</a:t>
            </a:r>
          </a:p>
          <a:p>
            <a:r>
              <a:t>  • Everyone has a pilot. The winners have a cost anatomy, a cap, a phased ramp, and a named owner behind the number.</a:t>
            </a:r>
          </a:p>
          <a:p>
            <a:r>
              <a:t>  • That is not a technology achievement. It is a budgeting achievement, squarely in this room's wheelhouse.</a:t>
            </a:r>
          </a:p>
          <a:p>
            <a:r>
              <a:t>Say: "Go build your case, foundation first, and turn your budget into impact. Thank you."</a:t>
            </a:r>
          </a:p>
          <a:p>
            <a:r>
              <a:t>Next: End. (Take questions only if you are taking them; decide in advance.)</a:t>
            </a:r>
          </a:p>
          <a:p>
            <a:r>
              <a:t>(~1.5 min)</a:t>
            </a:r>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Sources and References</a:t>
            </a:r>
          </a:p>
          <a:p>
            <a:endParaRPr/>
          </a:p>
          <a:p>
            <a:r>
              <a:t>Reference slide, not presented. Public sources verified July 2026; per-use-case pricing is illustrative and should be calibrated to your agency's scope and volume.</a:t>
            </a:r>
          </a:p>
          <a:p>
            <a:r>
              <a:t>(not presented)</a:t>
            </a:r>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What other states are doing, and the funding gap</a:t>
            </a:r>
          </a:p>
          <a:p>
            <a:endParaRPr/>
          </a:p>
          <a:p>
            <a:r>
              <a:t>Point: Watch what states did with money, not press releases. And the pressure is accelerating.</a:t>
            </a:r>
          </a:p>
          <a:p>
            <a:r>
              <a:t>  • AI is the number one state-CIO priority for 2026.</a:t>
            </a:r>
          </a:p>
          <a:p>
            <a:r>
              <a:t>  • Utah: the first state AI office, about $1.1M over two years, self-funded from fees, not the general fund. A budget officer's move.</a:t>
            </a:r>
          </a:p>
          <a:p>
            <a:r>
              <a:t>  • California, for all the AI headlines, has no big standing AI appropriation either. Its move: fund proofs of concept, require an outcomes report before scaling. A disciplined exceptional item.</a:t>
            </a:r>
          </a:p>
          <a:p>
            <a:r>
              <a:t>  • Texas is not standing still: HB 149 (about $25M) for oversight, and SB 1964 adds a DIR AI inventory and ethics code, obligations that land in your next LAR.</a:t>
            </a:r>
          </a:p>
          <a:p>
            <a:r>
              <a:t>  • Federally, generative-AI use cases grew about nine-fold in a single year. This is a curve, not a spike.</a:t>
            </a:r>
          </a:p>
          <a:p>
            <a:r>
              <a:t>Say: "The gap that matters: about 90% piloting, only about 25% funded. The race is to be one of the few that funds production."</a:t>
            </a:r>
          </a:p>
          <a:p>
            <a:r>
              <a:t>Next: So what does an AI use case actually cost?  [PRICE IT]</a:t>
            </a:r>
          </a:p>
          <a:p>
            <a:r>
              <a:t>(~3 min)</a:t>
            </a:r>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The path: price it, fund it, defend it</a:t>
            </a:r>
          </a:p>
          <a:p>
            <a:endParaRPr/>
          </a:p>
          <a:p>
            <a:r>
              <a:t>Point: Here is the map for the hour. Three questions, in order, and by the end you can answer all three.</a:t>
            </a:r>
          </a:p>
          <a:p>
            <a:endParaRPr/>
          </a:p>
          <a:p>
            <a:r>
              <a:t>First, price it. Most funding fights are lost here, because nobody can say what the thing actually costs. I will give you the cost anatomy and show you why AI is a meter, not a purchase.</a:t>
            </a:r>
          </a:p>
          <a:p>
            <a:endParaRPr/>
          </a:p>
          <a:p>
            <a:r>
              <a:t>Second, fund it. A meter inside a fixed two-year budget sounds impossible. It is not. I will show you the instruments you already use, and a six-week path to a LAR-ready case.</a:t>
            </a:r>
          </a:p>
          <a:p>
            <a:endParaRPr/>
          </a:p>
          <a:p>
            <a:r>
              <a:t>Third, defend it. When the budget analyst pushes back, you need a number you can stand behind and a value story that holds. That is the last stretch.</a:t>
            </a:r>
          </a:p>
          <a:p>
            <a:endParaRPr/>
          </a:p>
          <a:p>
            <a:r>
              <a:t>Say: "Price it, fund it, defend it. Miss any one and the request stalls. Get all three and you walk in with a case that survives contact with the budget office."</a:t>
            </a:r>
          </a:p>
          <a:p>
            <a:endParaRPr/>
          </a:p>
          <a:p>
            <a:r>
              <a:t>Next: Start with the hardest one. What does an AI use case actually cost?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What an AI use case actually costs</a:t>
            </a:r>
          </a:p>
          <a:p>
            <a:endParaRPr/>
          </a:p>
          <a:p>
            <a:r>
              <a:t>Point: An AI use case has five cost parts, and the fifth is the one that sinks budgets.</a:t>
            </a:r>
          </a:p>
          <a:p>
            <a:r>
              <a:t>  • One foundation, two build (one-time), three licensing, four run and operations, five consumption (usage-based, every time it is used).</a:t>
            </a:r>
          </a:p>
          <a:p>
            <a:r>
              <a:t>  • Templates have lines for build and maintenance. They have no clean line for number five.</a:t>
            </a:r>
          </a:p>
          <a:p>
            <a:r>
              <a:t>  • The money is not in the model license, the smallest slice. It is in data readiness, integration, and human oversight, the parts that do not demo. And over time, running it dominates building it.</a:t>
            </a:r>
          </a:p>
          <a:p>
            <a:r>
              <a:t>Say: "Leave out consumption and your number looks cheaper than reality. That is how you get caught mid-biennium when the bill arrives."</a:t>
            </a:r>
          </a:p>
          <a:p>
            <a:r>
              <a:t>Next: And it reaches your budget in two different ways.</a:t>
            </a:r>
          </a:p>
          <a:p>
            <a:r>
              <a:t>(~3 min)</a:t>
            </a:r>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How AI reaches your budget: build vs. buy</a:t>
            </a:r>
          </a:p>
          <a:p>
            <a:endParaRPr/>
          </a:p>
          <a:p>
            <a:r>
              <a:t>Point: AI hits your budget two ways, and you budget them differently.</a:t>
            </a:r>
          </a:p>
          <a:p>
            <a:r>
              <a:t>  • AI you build: you pay the meter directly and control the levers (model choice, batching, caching, committed capacity), and the foundation you fund is reusable.</a:t>
            </a:r>
          </a:p>
          <a:p>
            <a:r>
              <a:t>  • AI you buy, bundled inside software you already license: the cost shows up as a per-seat uplift, an add-on module, or "AI credits" at renewal. Less to build, less visibility, harder to switch.</a:t>
            </a:r>
          </a:p>
          <a:p>
            <a:r>
              <a:t>  • On the buy side, watch the renewal. That is where the AI premium lands, often without a line called "AI."</a:t>
            </a:r>
          </a:p>
          <a:p>
            <a:r>
              <a:t>Say: "Know which one you are buying before you price it. Most of you will do both."</a:t>
            </a:r>
          </a:p>
          <a:p>
            <a:r>
              <a:t>Next: For the AI you build, the cleanest mental model is a utility.</a:t>
            </a:r>
          </a:p>
          <a:p>
            <a:r>
              <a:t>(~2.5 min)</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AI is priced like a utility. Budget it like one.</a:t>
            </a:r>
          </a:p>
          <a:p>
            <a:endParaRPr/>
          </a:p>
          <a:p>
            <a:r>
              <a:t>Point: It is a metered service, like electricity, not an asset you buy and depreciate. But it is harder than cloud.</a:t>
            </a:r>
          </a:p>
          <a:p>
            <a:r>
              <a:t>  • Old model: big capital buy, maintenance only rises, you own the cost. AI: modest upfront, a metered run, and the unit price actually falls.</a:t>
            </a:r>
          </a:p>
          <a:p>
            <a:r>
              <a:t>  • If you have budgeted cloud, you have the instinct: estimate usage, cap it, true it up.</a:t>
            </a:r>
          </a:p>
          <a:p>
            <a:r>
              <a:t>  • But AI is harder than cloud in three ways: prices swing down fast (hard to forecast), the same task can cost wildly different amounts (which model, and whether it is agentic), and a runaway agent burns money fast.</a:t>
            </a:r>
          </a:p>
          <a:p>
            <a:r>
              <a:t>  • So budget AI with tighter guardrails than cloud: a firm cap, an estimate tied to a real volume, and an alert that catches a spike in hours.</a:t>
            </a:r>
          </a:p>
          <a:p>
            <a:r>
              <a:t>  • The levers make it controllable: a smaller model (5 to 25x cheaper), batch work (50% off), cache repeated context (about 90% off).</a:t>
            </a:r>
          </a:p>
          <a:p>
            <a:r>
              <a:t>Say: "A routine AI answer at an efficient model costs a fraction of a cent. It is controllable, but only if you control it."</a:t>
            </a:r>
          </a:p>
          <a:p>
            <a:r>
              <a:t>Next: Here is the part that runs against intuition.</a:t>
            </a:r>
          </a:p>
          <a:p>
            <a:r>
              <a:t>(~3.5 min)</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t>The one rule for budgeting AI</a:t>
            </a:r>
          </a:p>
          <a:p>
            <a:endParaRPr/>
          </a:p>
          <a:p>
            <a:r>
              <a:t>Point: One line to carry out of this section. If you don't manage the meter, the meter manages you.</a:t>
            </a:r>
          </a:p>
          <a:p>
            <a:endParaRPr/>
          </a:p>
          <a:p>
            <a:r>
              <a:t>Everything I just showed you, the utility model and the falling unit price, comes down to this. AI is not a thing you buy once. It is a meter that runs every time someone uses it. That is good news, you pay only for what you use, but only if you manage it. Leave the meter unmanaged and consumption drifts, costs surprise you, and the budget starts driving your decisions instead of the other way around.</a:t>
            </a:r>
          </a:p>
          <a:p>
            <a:endParaRPr/>
          </a:p>
          <a:p>
            <a:r>
              <a:t>Managing it is not complicated: cap the outcome, tie spend to real volume you can verify, and phase the ramp.</a:t>
            </a:r>
          </a:p>
          <a:p>
            <a:endParaRPr/>
          </a:p>
          <a:p>
            <a:r>
              <a:t>Say: "Cap it, tie it to real volume, and the budget stays yours. Don't, and the meter runs your budget for you."</a:t>
            </a:r>
          </a:p>
          <a:p>
            <a:endParaRPr/>
          </a:p>
          <a:p>
            <a:r>
              <a:t>Next: So why does the meter run hotter than you would expect? Two reasons.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Cheaper AI, bigger bill</a:t>
            </a:r>
          </a:p>
          <a:p>
            <a:endParaRPr/>
          </a:p>
          <a:p>
            <a:r>
              <a:t>Point: Cheaper AI, bigger bill. Budget the usage curve, not the price curve.</a:t>
            </a:r>
          </a:p>
          <a:p>
            <a:r>
              <a:t>  • The cost to run a capable query fell more than 280x in about two years. Yet enterprise AI spending tripled, to $37B in a single year.</a:t>
            </a:r>
          </a:p>
          <a:p>
            <a:r>
              <a:t>  • That is the Jevons paradox, 1865: when something gets more efficient, we use so much more of it that total spending rises.</a:t>
            </a:r>
          </a:p>
          <a:p>
            <a:r>
              <a:t>  • The company that sells the most AI in the world says publicly that Jevons applies here. When the seller says demand will explode, believe them.</a:t>
            </a:r>
          </a:p>
          <a:p>
            <a:r>
              <a:t>Say: "This kills 'let's wait, it will be cheaper.' It will be cheaper per unit, and you will spend more, because you will use much more."</a:t>
            </a:r>
          </a:p>
          <a:p>
            <a:r>
              <a:t>Next: And the unit you are billed for is changing under you.</a:t>
            </a:r>
          </a:p>
          <a:p>
            <a:r>
              <a:t>(~3 min)</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262686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B0A30"/>
        </a:solidFill>
        <a:effectLst/>
      </p:bgPr>
    </p:bg>
    <p:spTree>
      <p:nvGrpSpPr>
        <p:cNvPr id="1" name=""/>
        <p:cNvGrpSpPr/>
        <p:nvPr/>
      </p:nvGrpSpPr>
      <p:grpSpPr>
        <a:xfrm>
          <a:off x="0" y="0"/>
          <a:ext cx="0" cy="0"/>
          <a:chOff x="0" y="0"/>
          <a:chExt cx="0" cy="0"/>
        </a:xfrm>
      </p:grpSpPr>
      <p:sp>
        <p:nvSpPr>
          <p:cNvPr id="5" name="Text 2"/>
          <p:cNvSpPr/>
          <p:nvPr/>
        </p:nvSpPr>
        <p:spPr>
          <a:xfrm>
            <a:off x="819089" y="2166465"/>
            <a:ext cx="10594384" cy="1577331"/>
          </a:xfrm>
          <a:prstGeom prst="rect">
            <a:avLst/>
          </a:prstGeom>
          <a:noFill/>
          <a:ln/>
        </p:spPr>
        <p:txBody>
          <a:bodyPr wrap="square" lIns="0" tIns="0" rIns="0" bIns="0" rtlCol="0" anchor="ctr"/>
          <a:lstStyle/>
          <a:p>
            <a:pPr marL="0" indent="0" algn="l">
              <a:lnSpc>
                <a:spcPct val="100000"/>
              </a:lnSpc>
              <a:buNone/>
            </a:pPr>
            <a:r>
              <a:rPr lang="en-US" sz="5800">
                <a:solidFill>
                  <a:srgbClr val="F4F1FA"/>
                </a:solidFill>
                <a:latin typeface="Graphik Black" panose="020B0A03030202060203" pitchFamily="34" charset="0"/>
                <a:ea typeface="GT Sectra Fine Bk" pitchFamily="34" charset="-122"/>
                <a:cs typeface="GT Sectra Fine Bk" pitchFamily="34" charset="-120"/>
              </a:rPr>
              <a:t>What Does AI </a:t>
            </a:r>
            <a:r>
              <a:rPr lang="en-US" sz="5800">
                <a:solidFill>
                  <a:srgbClr val="7030A0"/>
                </a:solidFill>
                <a:latin typeface="Graphik Black" panose="020B0A03030202060203" pitchFamily="34" charset="0"/>
                <a:ea typeface="GT Sectra Fine Bk" pitchFamily="34" charset="-122"/>
                <a:cs typeface="GT Sectra Fine Bk" pitchFamily="34" charset="-120"/>
              </a:rPr>
              <a:t>Actually</a:t>
            </a:r>
            <a:r>
              <a:rPr lang="en-US" sz="5800">
                <a:solidFill>
                  <a:srgbClr val="F4F1FA"/>
                </a:solidFill>
                <a:latin typeface="Graphik Black" panose="020B0A03030202060203" pitchFamily="34" charset="0"/>
                <a:ea typeface="GT Sectra Fine Bk" pitchFamily="34" charset="-122"/>
                <a:cs typeface="GT Sectra Fine Bk" pitchFamily="34" charset="-120"/>
              </a:rPr>
              <a:t> Cost?</a:t>
            </a:r>
            <a:endParaRPr lang="en-US" sz="5800">
              <a:latin typeface="Graphik Black" panose="020B0A03030202060203" pitchFamily="34" charset="0"/>
            </a:endParaRPr>
          </a:p>
        </p:txBody>
      </p:sp>
      <p:sp>
        <p:nvSpPr>
          <p:cNvPr id="6" name="Text 3"/>
          <p:cNvSpPr/>
          <p:nvPr/>
        </p:nvSpPr>
        <p:spPr>
          <a:xfrm>
            <a:off x="3653536" y="3757168"/>
            <a:ext cx="4901184" cy="457200"/>
          </a:xfrm>
          <a:prstGeom prst="rect">
            <a:avLst/>
          </a:prstGeom>
          <a:noFill/>
          <a:ln/>
        </p:spPr>
        <p:txBody>
          <a:bodyPr wrap="square" lIns="0" tIns="0" rIns="0" bIns="0" rtlCol="0" anchor="ctr"/>
          <a:lstStyle/>
          <a:p>
            <a:pPr marL="0" indent="0" algn="l">
              <a:buNone/>
            </a:pPr>
            <a:r>
              <a:rPr lang="en-US" sz="2000" b="1">
                <a:solidFill>
                  <a:srgbClr val="C2A3FF"/>
                </a:solidFill>
                <a:latin typeface="Graphik" pitchFamily="34" charset="0"/>
                <a:ea typeface="Graphik" pitchFamily="34" charset="-122"/>
                <a:cs typeface="Graphik" pitchFamily="34" charset="-120"/>
              </a:rPr>
              <a:t>How to price it, fund it, and defend it.</a:t>
            </a:r>
            <a:endParaRPr lang="en-US" sz="2000" b="1"/>
          </a:p>
        </p:txBody>
      </p:sp>
      <p:sp>
        <p:nvSpPr>
          <p:cNvPr id="7" name="Shape 4"/>
          <p:cNvSpPr/>
          <p:nvPr/>
        </p:nvSpPr>
        <p:spPr>
          <a:xfrm>
            <a:off x="638048" y="5284446"/>
            <a:ext cx="5366512" cy="0"/>
          </a:xfrm>
          <a:prstGeom prst="line">
            <a:avLst/>
          </a:prstGeom>
          <a:noFill/>
          <a:ln w="38100">
            <a:solidFill>
              <a:srgbClr val="7500C0"/>
            </a:solidFill>
            <a:prstDash val="solid"/>
          </a:ln>
        </p:spPr>
        <p:txBody>
          <a:bodyPr/>
          <a:lstStyle/>
          <a:p>
            <a:endParaRPr lang="en-US"/>
          </a:p>
        </p:txBody>
      </p:sp>
      <p:sp>
        <p:nvSpPr>
          <p:cNvPr id="8" name="Text 5"/>
          <p:cNvSpPr/>
          <p:nvPr/>
        </p:nvSpPr>
        <p:spPr>
          <a:xfrm>
            <a:off x="658368" y="5389355"/>
            <a:ext cx="6400800" cy="640080"/>
          </a:xfrm>
          <a:prstGeom prst="rect">
            <a:avLst/>
          </a:prstGeom>
          <a:noFill/>
          <a:ln/>
        </p:spPr>
        <p:txBody>
          <a:bodyPr wrap="square" lIns="0" tIns="0" rIns="0" bIns="0" rtlCol="0" anchor="t"/>
          <a:lstStyle/>
          <a:p>
            <a:pPr marL="0" indent="0">
              <a:lnSpc>
                <a:spcPct val="120000"/>
              </a:lnSpc>
              <a:buNone/>
            </a:pPr>
            <a:r>
              <a:rPr lang="en-US" sz="2400" b="1">
                <a:solidFill>
                  <a:srgbClr val="B9A8D6"/>
                </a:solidFill>
                <a:latin typeface="Graphik" pitchFamily="34" charset="0"/>
                <a:ea typeface="Graphik" pitchFamily="34" charset="-122"/>
                <a:cs typeface="Graphik" pitchFamily="34" charset="-120"/>
              </a:rPr>
              <a:t>TSABAA 2026 Summer Conference</a:t>
            </a:r>
            <a:endParaRPr lang="en-US" sz="2400" b="1"/>
          </a:p>
          <a:p>
            <a:pPr marL="0" indent="0">
              <a:lnSpc>
                <a:spcPct val="120000"/>
              </a:lnSpc>
              <a:buNone/>
            </a:pPr>
            <a:r>
              <a:rPr lang="en-US" sz="1600" b="1">
                <a:solidFill>
                  <a:srgbClr val="F4F1FA"/>
                </a:solidFill>
                <a:latin typeface="Graphik" pitchFamily="34" charset="0"/>
                <a:ea typeface="Graphik" pitchFamily="34" charset="-122"/>
                <a:cs typeface="Graphik" pitchFamily="34" charset="-120"/>
              </a:rPr>
              <a:t>Ryan Callison, Managing Director, Accenture</a:t>
            </a:r>
            <a:endParaRPr lang="en-US" sz="1600"/>
          </a:p>
        </p:txBody>
      </p:sp>
      <p:sp>
        <p:nvSpPr>
          <p:cNvPr id="11" name="Text 7"/>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B9A8D6"/>
                </a:solidFill>
                <a:latin typeface="Graphik" pitchFamily="34" charset="0"/>
                <a:ea typeface="Graphik" pitchFamily="34" charset="-122"/>
                <a:cs typeface="Graphik" pitchFamily="34" charset="-120"/>
              </a:rPr>
              <a:t>Copyright © 2026 Accenture. All rights reserved.</a:t>
            </a:r>
            <a:endParaRPr lang="en-US" sz="800"/>
          </a:p>
        </p:txBody>
      </p:sp>
      <p:grpSp>
        <p:nvGrpSpPr>
          <p:cNvPr id="18" name="Group 17">
            <a:extLst>
              <a:ext uri="{FF2B5EF4-FFF2-40B4-BE49-F238E27FC236}">
                <a16:creationId xmlns:a16="http://schemas.microsoft.com/office/drawing/2014/main" id="{62190175-DC20-F771-BD59-01E2DC2AFCCD}"/>
              </a:ext>
            </a:extLst>
          </p:cNvPr>
          <p:cNvGrpSpPr/>
          <p:nvPr/>
        </p:nvGrpSpPr>
        <p:grpSpPr>
          <a:xfrm>
            <a:off x="9142754" y="734738"/>
            <a:ext cx="2234838" cy="750129"/>
            <a:chOff x="3676674" y="734739"/>
            <a:chExt cx="1431528" cy="480496"/>
          </a:xfrm>
        </p:grpSpPr>
        <p:pic>
          <p:nvPicPr>
            <p:cNvPr id="14" name="Accenture logo" descr="Accenture logo">
              <a:extLst>
                <a:ext uri="{FF2B5EF4-FFF2-40B4-BE49-F238E27FC236}">
                  <a16:creationId xmlns:a16="http://schemas.microsoft.com/office/drawing/2014/main" id="{52038D9D-5144-0D5D-B6E1-1FBE56070EAC}"/>
                </a:ext>
              </a:extLst>
            </p:cNvPr>
            <p:cNvPicPr>
              <a:picLocks noChangeAspect="1"/>
            </p:cNvPicPr>
            <p:nvPr/>
          </p:nvPicPr>
          <p:blipFill>
            <a:blip r:embed="rId3"/>
            <a:stretch>
              <a:fillRect/>
            </a:stretch>
          </p:blipFill>
          <p:spPr>
            <a:xfrm>
              <a:off x="3676674" y="819209"/>
              <a:ext cx="725924" cy="191501"/>
            </a:xfrm>
            <a:prstGeom prst="rect">
              <a:avLst/>
            </a:prstGeom>
          </p:spPr>
        </p:pic>
        <p:sp>
          <p:nvSpPr>
            <p:cNvPr id="15" name="TextBox 14">
              <a:extLst>
                <a:ext uri="{FF2B5EF4-FFF2-40B4-BE49-F238E27FC236}">
                  <a16:creationId xmlns:a16="http://schemas.microsoft.com/office/drawing/2014/main" id="{45CDB4A4-A6E3-2AD6-85DF-AEF2D12DED73}"/>
                </a:ext>
              </a:extLst>
            </p:cNvPr>
            <p:cNvSpPr txBox="1"/>
            <p:nvPr/>
          </p:nvSpPr>
          <p:spPr>
            <a:xfrm>
              <a:off x="4402598" y="768409"/>
              <a:ext cx="243840" cy="414008"/>
            </a:xfrm>
            <a:prstGeom prst="rect">
              <a:avLst/>
            </a:prstGeom>
            <a:noFill/>
          </p:spPr>
          <p:txBody>
            <a:bodyPr wrap="square">
              <a:spAutoFit/>
            </a:bodyPr>
            <a:lstStyle/>
            <a:p>
              <a:r>
                <a:rPr lang="en-US" sz="3600">
                  <a:solidFill>
                    <a:srgbClr val="B9A8D6"/>
                  </a:solidFill>
                  <a:latin typeface="Graphik" pitchFamily="34" charset="0"/>
                  <a:ea typeface="Graphik" pitchFamily="34" charset="-122"/>
                  <a:cs typeface="Graphik" pitchFamily="34" charset="-120"/>
                </a:rPr>
                <a:t>|</a:t>
              </a:r>
              <a:endParaRPr lang="en-US" sz="3600"/>
            </a:p>
          </p:txBody>
        </p:sp>
        <p:pic>
          <p:nvPicPr>
            <p:cNvPr id="16" name="Picture 15">
              <a:extLst>
                <a:ext uri="{FF2B5EF4-FFF2-40B4-BE49-F238E27FC236}">
                  <a16:creationId xmlns:a16="http://schemas.microsoft.com/office/drawing/2014/main" id="{C49BD559-9655-4C5D-77B1-04DFBCD4B347}"/>
                </a:ext>
              </a:extLst>
            </p:cNvPr>
            <p:cNvPicPr>
              <a:picLocks noChangeAspect="1"/>
            </p:cNvPicPr>
            <p:nvPr/>
          </p:nvPicPr>
          <p:blipFill>
            <a:blip r:embed="rId4"/>
            <a:stretch>
              <a:fillRect/>
            </a:stretch>
          </p:blipFill>
          <p:spPr>
            <a:xfrm>
              <a:off x="4598804" y="734739"/>
              <a:ext cx="509398" cy="480496"/>
            </a:xfrm>
            <a:prstGeom prst="rect">
              <a:avLst/>
            </a:prstGeom>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One prompt, or fifteen?</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The cost you were quoted assumes one question and one answer. AI agents make many.</a:t>
            </a:r>
          </a:p>
        </p:txBody>
      </p:sp>
      <p:sp>
        <p:nvSpPr>
          <p:cNvPr id="4" name="Rectangle 3"/>
          <p:cNvSpPr/>
          <p:nvPr/>
        </p:nvSpPr>
        <p:spPr>
          <a:xfrm>
            <a:off x="658368" y="2286000"/>
            <a:ext cx="128016" cy="219456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14400" y="2148840"/>
            <a:ext cx="4206240" cy="1828800"/>
          </a:xfrm>
          <a:prstGeom prst="rect">
            <a:avLst/>
          </a:prstGeom>
          <a:noFill/>
        </p:spPr>
        <p:txBody>
          <a:bodyPr wrap="square" lIns="45720" rIns="45720" anchor="ctr">
            <a:spAutoFit/>
          </a:bodyPr>
          <a:lstStyle/>
          <a:p>
            <a:r>
              <a:rPr sz="9600" b="1" i="0">
                <a:solidFill>
                  <a:srgbClr val="A100FF"/>
                </a:solidFill>
                <a:latin typeface="Graphik-Semibold"/>
              </a:rPr>
              <a:t>~15x</a:t>
            </a:r>
          </a:p>
        </p:txBody>
      </p:sp>
      <p:sp>
        <p:nvSpPr>
          <p:cNvPr id="6" name="TextBox 5"/>
          <p:cNvSpPr txBox="1"/>
          <p:nvPr/>
        </p:nvSpPr>
        <p:spPr>
          <a:xfrm>
            <a:off x="941832" y="3977639"/>
            <a:ext cx="4206240" cy="914400"/>
          </a:xfrm>
          <a:prstGeom prst="rect">
            <a:avLst/>
          </a:prstGeom>
          <a:noFill/>
        </p:spPr>
        <p:txBody>
          <a:bodyPr wrap="square" lIns="45720" rIns="45720" anchor="t">
            <a:spAutoFit/>
          </a:bodyPr>
          <a:lstStyle/>
          <a:p>
            <a:r>
              <a:rPr sz="1500" b="0" i="0">
                <a:solidFill>
                  <a:srgbClr val="1A1A1A"/>
                </a:solidFill>
                <a:latin typeface="Graphik"/>
              </a:rPr>
              <a:t>the tokens a multi-agent system uses versus a single chat prompt</a:t>
            </a:r>
          </a:p>
        </p:txBody>
      </p:sp>
      <p:sp>
        <p:nvSpPr>
          <p:cNvPr id="7" name="Rectangle 6"/>
          <p:cNvSpPr/>
          <p:nvPr/>
        </p:nvSpPr>
        <p:spPr>
          <a:xfrm>
            <a:off x="6126480" y="4389120"/>
            <a:ext cx="1417320" cy="502920"/>
          </a:xfrm>
          <a:prstGeom prst="rect">
            <a:avLst/>
          </a:prstGeom>
          <a:solidFill>
            <a:srgbClr val="C2A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035040" y="3931920"/>
            <a:ext cx="1600200" cy="411480"/>
          </a:xfrm>
          <a:prstGeom prst="rect">
            <a:avLst/>
          </a:prstGeom>
          <a:noFill/>
        </p:spPr>
        <p:txBody>
          <a:bodyPr wrap="square" lIns="45720" rIns="45720" anchor="t">
            <a:spAutoFit/>
          </a:bodyPr>
          <a:lstStyle/>
          <a:p>
            <a:pPr algn="ctr"/>
            <a:r>
              <a:rPr sz="2200" b="1" i="0">
                <a:solidFill>
                  <a:srgbClr val="460073"/>
                </a:solidFill>
                <a:latin typeface="Graphik-Semibold"/>
              </a:rPr>
              <a:t>1x</a:t>
            </a:r>
          </a:p>
        </p:txBody>
      </p:sp>
      <p:sp>
        <p:nvSpPr>
          <p:cNvPr id="9" name="TextBox 8"/>
          <p:cNvSpPr txBox="1"/>
          <p:nvPr/>
        </p:nvSpPr>
        <p:spPr>
          <a:xfrm>
            <a:off x="5897880" y="4937759"/>
            <a:ext cx="1874519" cy="731520"/>
          </a:xfrm>
          <a:prstGeom prst="rect">
            <a:avLst/>
          </a:prstGeom>
          <a:noFill/>
        </p:spPr>
        <p:txBody>
          <a:bodyPr wrap="square" lIns="45720" rIns="45720" anchor="t">
            <a:spAutoFit/>
          </a:bodyPr>
          <a:lstStyle/>
          <a:p>
            <a:pPr algn="ctr"/>
            <a:r>
              <a:rPr sz="1100" b="0" i="0">
                <a:solidFill>
                  <a:srgbClr val="555555"/>
                </a:solidFill>
                <a:latin typeface="Graphik"/>
              </a:rPr>
              <a:t>A single chat prompt</a:t>
            </a:r>
          </a:p>
        </p:txBody>
      </p:sp>
      <p:sp>
        <p:nvSpPr>
          <p:cNvPr id="10" name="Rectangle 9"/>
          <p:cNvSpPr/>
          <p:nvPr/>
        </p:nvSpPr>
        <p:spPr>
          <a:xfrm>
            <a:off x="7863840" y="3611879"/>
            <a:ext cx="1417320" cy="1280160"/>
          </a:xfrm>
          <a:prstGeom prst="rect">
            <a:avLst/>
          </a:prstGeom>
          <a:solidFill>
            <a:srgbClr val="C2A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772400" y="3154679"/>
            <a:ext cx="1600200" cy="411480"/>
          </a:xfrm>
          <a:prstGeom prst="rect">
            <a:avLst/>
          </a:prstGeom>
          <a:noFill/>
        </p:spPr>
        <p:txBody>
          <a:bodyPr wrap="square" lIns="45720" rIns="45720" anchor="t">
            <a:spAutoFit/>
          </a:bodyPr>
          <a:lstStyle/>
          <a:p>
            <a:pPr algn="ctr"/>
            <a:r>
              <a:rPr sz="2200" b="1" i="0">
                <a:solidFill>
                  <a:srgbClr val="460073"/>
                </a:solidFill>
                <a:latin typeface="Graphik-Semibold"/>
              </a:rPr>
              <a:t>~4x</a:t>
            </a:r>
          </a:p>
        </p:txBody>
      </p:sp>
      <p:sp>
        <p:nvSpPr>
          <p:cNvPr id="12" name="TextBox 11"/>
          <p:cNvSpPr txBox="1"/>
          <p:nvPr/>
        </p:nvSpPr>
        <p:spPr>
          <a:xfrm>
            <a:off x="7635240" y="4937759"/>
            <a:ext cx="1874519" cy="430887"/>
          </a:xfrm>
          <a:prstGeom prst="rect">
            <a:avLst/>
          </a:prstGeom>
          <a:noFill/>
        </p:spPr>
        <p:txBody>
          <a:bodyPr wrap="square" lIns="45720" rIns="45720" anchor="t">
            <a:spAutoFit/>
          </a:bodyPr>
          <a:lstStyle/>
          <a:p>
            <a:pPr algn="ctr"/>
            <a:r>
              <a:rPr sz="1100" b="0" i="0" dirty="0">
                <a:solidFill>
                  <a:srgbClr val="555555"/>
                </a:solidFill>
                <a:latin typeface="Graphik"/>
              </a:rPr>
              <a:t>An AI agent </a:t>
            </a:r>
            <a:endParaRPr lang="en-US" sz="1100" b="0" i="0" dirty="0">
              <a:solidFill>
                <a:srgbClr val="555555"/>
              </a:solidFill>
              <a:latin typeface="Graphik"/>
            </a:endParaRPr>
          </a:p>
          <a:p>
            <a:pPr algn="ctr"/>
            <a:r>
              <a:rPr sz="1100" b="0" i="0" dirty="0">
                <a:solidFill>
                  <a:srgbClr val="555555"/>
                </a:solidFill>
                <a:latin typeface="Graphik"/>
              </a:rPr>
              <a:t>(reasons + calls tools)</a:t>
            </a:r>
          </a:p>
        </p:txBody>
      </p:sp>
      <p:sp>
        <p:nvSpPr>
          <p:cNvPr id="13" name="Rectangle 12"/>
          <p:cNvSpPr/>
          <p:nvPr/>
        </p:nvSpPr>
        <p:spPr>
          <a:xfrm>
            <a:off x="9601200" y="2423159"/>
            <a:ext cx="1417320" cy="246888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509760" y="1965959"/>
            <a:ext cx="1600200" cy="411480"/>
          </a:xfrm>
          <a:prstGeom prst="rect">
            <a:avLst/>
          </a:prstGeom>
          <a:noFill/>
        </p:spPr>
        <p:txBody>
          <a:bodyPr wrap="square" lIns="45720" rIns="45720" anchor="t">
            <a:spAutoFit/>
          </a:bodyPr>
          <a:lstStyle/>
          <a:p>
            <a:pPr algn="ctr"/>
            <a:r>
              <a:rPr sz="2200" b="1" i="0">
                <a:solidFill>
                  <a:srgbClr val="460073"/>
                </a:solidFill>
                <a:latin typeface="Graphik-Semibold"/>
              </a:rPr>
              <a:t>~15x</a:t>
            </a:r>
          </a:p>
        </p:txBody>
      </p:sp>
      <p:sp>
        <p:nvSpPr>
          <p:cNvPr id="15" name="TextBox 14"/>
          <p:cNvSpPr txBox="1"/>
          <p:nvPr/>
        </p:nvSpPr>
        <p:spPr>
          <a:xfrm>
            <a:off x="9372600" y="4937759"/>
            <a:ext cx="1874519" cy="731520"/>
          </a:xfrm>
          <a:prstGeom prst="rect">
            <a:avLst/>
          </a:prstGeom>
          <a:noFill/>
        </p:spPr>
        <p:txBody>
          <a:bodyPr wrap="square" lIns="45720" rIns="45720" anchor="t">
            <a:spAutoFit/>
          </a:bodyPr>
          <a:lstStyle/>
          <a:p>
            <a:pPr algn="ctr"/>
            <a:r>
              <a:rPr sz="1100" b="0" i="0">
                <a:solidFill>
                  <a:srgbClr val="555555"/>
                </a:solidFill>
                <a:latin typeface="Graphik"/>
              </a:rPr>
              <a:t>A multi-agent system</a:t>
            </a:r>
          </a:p>
        </p:txBody>
      </p:sp>
      <p:sp>
        <p:nvSpPr>
          <p:cNvPr id="16" name="Rectangle 15"/>
          <p:cNvSpPr/>
          <p:nvPr/>
        </p:nvSpPr>
        <p:spPr>
          <a:xfrm>
            <a:off x="658368" y="5541942"/>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dirty="0">
                <a:solidFill>
                  <a:srgbClr val="460073"/>
                </a:solidFill>
                <a:latin typeface="Graphik-Semibold"/>
              </a:rPr>
              <a:t>Budget the workload you are buying, not the demo. A case priced on single-prompt costs can be off by an order of magnitude.</a:t>
            </a:r>
          </a:p>
        </p:txBody>
      </p:sp>
      <p:sp>
        <p:nvSpPr>
          <p:cNvPr id="17" name="TextBox 16"/>
          <p:cNvSpPr txBox="1"/>
          <p:nvPr/>
        </p:nvSpPr>
        <p:spPr>
          <a:xfrm>
            <a:off x="658368" y="6144768"/>
            <a:ext cx="10058400" cy="274320"/>
          </a:xfrm>
          <a:prstGeom prst="rect">
            <a:avLst/>
          </a:prstGeom>
          <a:noFill/>
        </p:spPr>
        <p:txBody>
          <a:bodyPr wrap="square" lIns="45720" rIns="45720" anchor="t">
            <a:spAutoFit/>
          </a:bodyPr>
          <a:lstStyle/>
          <a:p>
            <a:r>
              <a:rPr sz="1050" b="0" i="1">
                <a:solidFill>
                  <a:srgbClr val="7A7A7A"/>
                </a:solidFill>
                <a:latin typeface="Graphik Regular"/>
              </a:rPr>
              <a:t>Source: Anthropic, How We Built Our Multi-Agent Research System, 2025.</a:t>
            </a:r>
          </a:p>
        </p:txBody>
      </p:sp>
      <p:sp>
        <p:nvSpPr>
          <p:cNvPr id="18" name="TextBox 17"/>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9" name="Picture 18" descr="image.png"/>
          <p:cNvPicPr>
            <a:picLocks noChangeAspect="1"/>
          </p:cNvPicPr>
          <p:nvPr/>
        </p:nvPicPr>
        <p:blipFill>
          <a:blip r:embed="rId3"/>
          <a:stretch>
            <a:fillRect/>
          </a:stretch>
        </p:blipFill>
        <p:spPr>
          <a:xfrm>
            <a:off x="658368" y="6446520"/>
            <a:ext cx="182880" cy="201168"/>
          </a:xfrm>
          <a:prstGeom prst="rect">
            <a:avLst/>
          </a:prstGeom>
        </p:spPr>
      </p:pic>
      <p:sp>
        <p:nvSpPr>
          <p:cNvPr id="20"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How to estimate what to budget (so you can cap it)</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You do not estimate 'AI.' You estimate a workload you already count, times a unit cost.</a:t>
            </a:r>
          </a:p>
        </p:txBody>
      </p:sp>
      <p:sp>
        <p:nvSpPr>
          <p:cNvPr id="4" name="Rectangle 3"/>
          <p:cNvSpPr/>
          <p:nvPr/>
        </p:nvSpPr>
        <p:spPr>
          <a:xfrm>
            <a:off x="658368" y="1847088"/>
            <a:ext cx="2468880" cy="786384"/>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713232" y="1883664"/>
            <a:ext cx="2359152" cy="713232"/>
          </a:xfrm>
          <a:prstGeom prst="rect">
            <a:avLst/>
          </a:prstGeom>
          <a:noFill/>
        </p:spPr>
        <p:txBody>
          <a:bodyPr wrap="square" lIns="45720" rIns="45720" anchor="ctr">
            <a:spAutoFit/>
          </a:bodyPr>
          <a:lstStyle/>
          <a:p>
            <a:pPr algn="ctr"/>
            <a:r>
              <a:rPr sz="1300" b="1" i="0">
                <a:solidFill>
                  <a:srgbClr val="460073"/>
                </a:solidFill>
                <a:latin typeface="Graphik-Semibold"/>
              </a:rPr>
              <a:t>Volume</a:t>
            </a:r>
          </a:p>
          <a:p>
            <a:pPr algn="ctr"/>
            <a:r>
              <a:rPr sz="950" b="0" i="0">
                <a:solidFill>
                  <a:srgbClr val="555555"/>
                </a:solidFill>
                <a:latin typeface="Graphik"/>
              </a:rPr>
              <a:t>you baseline today</a:t>
            </a:r>
          </a:p>
        </p:txBody>
      </p:sp>
      <p:sp>
        <p:nvSpPr>
          <p:cNvPr id="6" name="TextBox 5"/>
          <p:cNvSpPr txBox="1"/>
          <p:nvPr/>
        </p:nvSpPr>
        <p:spPr>
          <a:xfrm>
            <a:off x="3127248" y="1847088"/>
            <a:ext cx="411480" cy="786384"/>
          </a:xfrm>
          <a:prstGeom prst="rect">
            <a:avLst/>
          </a:prstGeom>
          <a:noFill/>
        </p:spPr>
        <p:txBody>
          <a:bodyPr wrap="square" lIns="45720" rIns="45720" anchor="ctr">
            <a:spAutoFit/>
          </a:bodyPr>
          <a:lstStyle/>
          <a:p>
            <a:pPr algn="ctr"/>
            <a:r>
              <a:rPr sz="2000" b="1" i="0">
                <a:solidFill>
                  <a:srgbClr val="A100FF"/>
                </a:solidFill>
                <a:latin typeface="Graphik-Semibold"/>
              </a:rPr>
              <a:t>x</a:t>
            </a:r>
          </a:p>
        </p:txBody>
      </p:sp>
      <p:sp>
        <p:nvSpPr>
          <p:cNvPr id="7" name="Rectangle 6"/>
          <p:cNvSpPr/>
          <p:nvPr/>
        </p:nvSpPr>
        <p:spPr>
          <a:xfrm>
            <a:off x="3538728" y="1847088"/>
            <a:ext cx="2468880" cy="786384"/>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3593592" y="1883664"/>
            <a:ext cx="2359152" cy="713232"/>
          </a:xfrm>
          <a:prstGeom prst="rect">
            <a:avLst/>
          </a:prstGeom>
          <a:noFill/>
        </p:spPr>
        <p:txBody>
          <a:bodyPr wrap="square" lIns="45720" rIns="45720" anchor="ctr">
            <a:spAutoFit/>
          </a:bodyPr>
          <a:lstStyle/>
          <a:p>
            <a:pPr algn="ctr"/>
            <a:r>
              <a:rPr sz="1300" b="1" i="0">
                <a:solidFill>
                  <a:srgbClr val="460073"/>
                </a:solidFill>
                <a:latin typeface="Graphik-Semibold"/>
              </a:rPr>
              <a:t>Unit cost</a:t>
            </a:r>
          </a:p>
          <a:p>
            <a:pPr algn="ctr"/>
            <a:r>
              <a:rPr sz="950" b="0" i="0">
                <a:solidFill>
                  <a:srgbClr val="555555"/>
                </a:solidFill>
                <a:latin typeface="Graphik"/>
              </a:rPr>
              <a:t>per transaction</a:t>
            </a:r>
          </a:p>
        </p:txBody>
      </p:sp>
      <p:sp>
        <p:nvSpPr>
          <p:cNvPr id="9" name="TextBox 8"/>
          <p:cNvSpPr txBox="1"/>
          <p:nvPr/>
        </p:nvSpPr>
        <p:spPr>
          <a:xfrm>
            <a:off x="6007608" y="1847088"/>
            <a:ext cx="411480" cy="786384"/>
          </a:xfrm>
          <a:prstGeom prst="rect">
            <a:avLst/>
          </a:prstGeom>
          <a:noFill/>
        </p:spPr>
        <p:txBody>
          <a:bodyPr wrap="square" lIns="45720" rIns="45720" anchor="ctr">
            <a:spAutoFit/>
          </a:bodyPr>
          <a:lstStyle/>
          <a:p>
            <a:pPr algn="ctr"/>
            <a:r>
              <a:rPr sz="2000" b="1" i="0">
                <a:solidFill>
                  <a:srgbClr val="A100FF"/>
                </a:solidFill>
                <a:latin typeface="Graphik-Semibold"/>
              </a:rPr>
              <a:t>x</a:t>
            </a:r>
          </a:p>
        </p:txBody>
      </p:sp>
      <p:sp>
        <p:nvSpPr>
          <p:cNvPr id="10" name="Rectangle 9"/>
          <p:cNvSpPr/>
          <p:nvPr/>
        </p:nvSpPr>
        <p:spPr>
          <a:xfrm>
            <a:off x="6419088" y="1847088"/>
            <a:ext cx="1828800" cy="786384"/>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6473951" y="1883664"/>
            <a:ext cx="1719072" cy="713232"/>
          </a:xfrm>
          <a:prstGeom prst="rect">
            <a:avLst/>
          </a:prstGeom>
          <a:noFill/>
        </p:spPr>
        <p:txBody>
          <a:bodyPr wrap="square" lIns="45720" rIns="45720" anchor="ctr">
            <a:spAutoFit/>
          </a:bodyPr>
          <a:lstStyle/>
          <a:p>
            <a:pPr algn="ctr"/>
            <a:r>
              <a:rPr sz="1300" b="1" i="0">
                <a:solidFill>
                  <a:srgbClr val="460073"/>
                </a:solidFill>
                <a:latin typeface="Graphik-Semibold"/>
              </a:rPr>
              <a:t>Buffer</a:t>
            </a:r>
          </a:p>
          <a:p>
            <a:pPr algn="ctr"/>
            <a:r>
              <a:rPr sz="950" b="0" i="0">
                <a:solidFill>
                  <a:srgbClr val="555555"/>
                </a:solidFill>
                <a:latin typeface="Graphik"/>
              </a:rPr>
              <a:t>20 to 30%</a:t>
            </a:r>
          </a:p>
        </p:txBody>
      </p:sp>
      <p:sp>
        <p:nvSpPr>
          <p:cNvPr id="12" name="TextBox 11"/>
          <p:cNvSpPr txBox="1"/>
          <p:nvPr/>
        </p:nvSpPr>
        <p:spPr>
          <a:xfrm>
            <a:off x="8247888" y="1847088"/>
            <a:ext cx="411480" cy="786384"/>
          </a:xfrm>
          <a:prstGeom prst="rect">
            <a:avLst/>
          </a:prstGeom>
          <a:noFill/>
        </p:spPr>
        <p:txBody>
          <a:bodyPr wrap="square" lIns="45720" rIns="45720" anchor="ctr">
            <a:spAutoFit/>
          </a:bodyPr>
          <a:lstStyle/>
          <a:p>
            <a:pPr algn="ctr"/>
            <a:r>
              <a:rPr sz="2000" b="1" i="0">
                <a:solidFill>
                  <a:srgbClr val="A100FF"/>
                </a:solidFill>
                <a:latin typeface="Graphik-Semibold"/>
              </a:rPr>
              <a:t>=</a:t>
            </a:r>
          </a:p>
        </p:txBody>
      </p:sp>
      <p:sp>
        <p:nvSpPr>
          <p:cNvPr id="13" name="Rectangle 12"/>
          <p:cNvSpPr/>
          <p:nvPr/>
        </p:nvSpPr>
        <p:spPr>
          <a:xfrm>
            <a:off x="8659368" y="1847088"/>
            <a:ext cx="2871216" cy="786384"/>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714232" y="1883664"/>
            <a:ext cx="2761488" cy="713232"/>
          </a:xfrm>
          <a:prstGeom prst="rect">
            <a:avLst/>
          </a:prstGeom>
          <a:noFill/>
        </p:spPr>
        <p:txBody>
          <a:bodyPr wrap="square" lIns="45720" rIns="45720" anchor="ctr">
            <a:spAutoFit/>
          </a:bodyPr>
          <a:lstStyle/>
          <a:p>
            <a:pPr algn="ctr"/>
            <a:r>
              <a:rPr sz="1300" b="1" i="0">
                <a:solidFill>
                  <a:srgbClr val="FFFFFF"/>
                </a:solidFill>
                <a:latin typeface="Graphik-Semibold"/>
              </a:rPr>
              <a:t>Your cap</a:t>
            </a:r>
          </a:p>
          <a:p>
            <a:pPr algn="ctr"/>
            <a:r>
              <a:rPr sz="950" b="0" i="0">
                <a:solidFill>
                  <a:srgbClr val="E6DCFF"/>
                </a:solidFill>
                <a:latin typeface="Graphik"/>
              </a:rPr>
              <a:t>the not-to-exceed</a:t>
            </a:r>
          </a:p>
        </p:txBody>
      </p:sp>
      <p:sp>
        <p:nvSpPr>
          <p:cNvPr id="15" name="Rectangle 14"/>
          <p:cNvSpPr/>
          <p:nvPr/>
        </p:nvSpPr>
        <p:spPr>
          <a:xfrm>
            <a:off x="658368" y="2926080"/>
            <a:ext cx="5230368" cy="228600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96112" y="3072384"/>
            <a:ext cx="4791456" cy="2048256"/>
          </a:xfrm>
          <a:prstGeom prst="rect">
            <a:avLst/>
          </a:prstGeom>
          <a:noFill/>
        </p:spPr>
        <p:txBody>
          <a:bodyPr wrap="square" lIns="45720" rIns="45720" anchor="t">
            <a:spAutoFit/>
          </a:bodyPr>
          <a:lstStyle/>
          <a:p>
            <a:r>
              <a:rPr sz="1450" b="1" i="0">
                <a:solidFill>
                  <a:srgbClr val="A100FF"/>
                </a:solidFill>
                <a:latin typeface="Graphik-Semibold"/>
              </a:rPr>
              <a:t>Now, for the request (planning grade)</a:t>
            </a:r>
          </a:p>
          <a:p>
            <a:pPr marL="219456" indent="-164592">
              <a:spcBef>
                <a:spcPts val="700"/>
              </a:spcBef>
              <a:buFont typeface="Arial"/>
              <a:buChar char="•"/>
            </a:pPr>
            <a:r>
              <a:rPr sz="1300" b="0" i="0">
                <a:solidFill>
                  <a:srgbClr val="555555"/>
                </a:solidFill>
                <a:latin typeface="Graphik"/>
              </a:rPr>
              <a:t>Volume: your current-state baseline, the transactions you already count.</a:t>
            </a:r>
          </a:p>
          <a:p>
            <a:pPr marL="219456" indent="-164592">
              <a:spcBef>
                <a:spcPts val="700"/>
              </a:spcBef>
              <a:buFont typeface="Arial"/>
              <a:buChar char="•"/>
            </a:pPr>
            <a:r>
              <a:rPr sz="1300" b="0" i="0">
                <a:solidFill>
                  <a:srgbClr val="555555"/>
                </a:solidFill>
                <a:latin typeface="Graphik"/>
              </a:rPr>
              <a:t>Unit cost: benchmarks, vendor quotes, token math, or a pilot you already run.</a:t>
            </a:r>
          </a:p>
          <a:p>
            <a:pPr marL="219456" indent="-164592">
              <a:spcBef>
                <a:spcPts val="700"/>
              </a:spcBef>
              <a:buFont typeface="Arial"/>
              <a:buChar char="•"/>
            </a:pPr>
            <a:r>
              <a:rPr sz="1300" b="0" i="0">
                <a:solidFill>
                  <a:srgbClr val="555555"/>
                </a:solidFill>
                <a:latin typeface="Graphik"/>
              </a:rPr>
              <a:t>Foundation: a scope-based build estimate, no pilot needed.</a:t>
            </a:r>
          </a:p>
          <a:p>
            <a:pPr marL="219456" indent="-164592">
              <a:spcBef>
                <a:spcPts val="700"/>
              </a:spcBef>
              <a:buFont typeface="Arial"/>
              <a:buChar char="•"/>
            </a:pPr>
            <a:r>
              <a:rPr sz="1300" b="0" i="0">
                <a:solidFill>
                  <a:srgbClr val="555555"/>
                </a:solidFill>
                <a:latin typeface="Graphik"/>
              </a:rPr>
              <a:t>Add the buffer. That number is your cap.</a:t>
            </a:r>
          </a:p>
        </p:txBody>
      </p:sp>
      <p:sp>
        <p:nvSpPr>
          <p:cNvPr id="17" name="Rectangle 16"/>
          <p:cNvSpPr/>
          <p:nvPr/>
        </p:nvSpPr>
        <p:spPr>
          <a:xfrm>
            <a:off x="6035040" y="2926080"/>
            <a:ext cx="5230368" cy="228600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272784" y="3072384"/>
            <a:ext cx="4791456" cy="2048256"/>
          </a:xfrm>
          <a:prstGeom prst="rect">
            <a:avLst/>
          </a:prstGeom>
          <a:noFill/>
        </p:spPr>
        <p:txBody>
          <a:bodyPr wrap="square" lIns="45720" rIns="45720" anchor="t">
            <a:spAutoFit/>
          </a:bodyPr>
          <a:lstStyle/>
          <a:p>
            <a:r>
              <a:rPr sz="1450" b="1" i="0">
                <a:solidFill>
                  <a:srgbClr val="A100FF"/>
                </a:solidFill>
                <a:latin typeface="Graphik-Semibold"/>
              </a:rPr>
              <a:t>As you deploy (measured)</a:t>
            </a:r>
          </a:p>
          <a:p>
            <a:pPr marL="219456" indent="-164592">
              <a:spcBef>
                <a:spcPts val="700"/>
              </a:spcBef>
              <a:buFont typeface="Arial"/>
              <a:buChar char="•"/>
            </a:pPr>
            <a:r>
              <a:rPr sz="1300" b="0" i="0">
                <a:solidFill>
                  <a:srgbClr val="555555"/>
                </a:solidFill>
                <a:latin typeface="Graphik"/>
              </a:rPr>
              <a:t>Fund the foundation plus one or two starter use cases first.</a:t>
            </a:r>
          </a:p>
          <a:p>
            <a:pPr marL="219456" indent="-164592">
              <a:spcBef>
                <a:spcPts val="700"/>
              </a:spcBef>
              <a:buFont typeface="Arial"/>
              <a:buChar char="•"/>
            </a:pPr>
            <a:r>
              <a:rPr sz="1300" b="0" i="0">
                <a:solidFill>
                  <a:srgbClr val="555555"/>
                </a:solidFill>
                <a:latin typeface="Graphik"/>
              </a:rPr>
              <a:t>The starter set is your real pilot: it gives the measured cost per transaction.</a:t>
            </a:r>
          </a:p>
          <a:p>
            <a:pPr marL="219456" indent="-164592">
              <a:spcBef>
                <a:spcPts val="700"/>
              </a:spcBef>
              <a:buFont typeface="Arial"/>
              <a:buChar char="•"/>
            </a:pPr>
            <a:r>
              <a:rPr sz="1300" b="0" i="0">
                <a:solidFill>
                  <a:srgbClr val="555555"/>
                </a:solidFill>
                <a:latin typeface="Graphik"/>
              </a:rPr>
              <a:t>True up to actuals with the estimated-appropriation and carry-forward instruments.</a:t>
            </a:r>
          </a:p>
          <a:p>
            <a:pPr marL="219456" indent="-164592">
              <a:spcBef>
                <a:spcPts val="700"/>
              </a:spcBef>
              <a:buFont typeface="Arial"/>
              <a:buChar char="•"/>
            </a:pPr>
            <a:r>
              <a:rPr sz="1300" b="0" i="0">
                <a:solidFill>
                  <a:srgbClr val="555555"/>
                </a:solidFill>
                <a:latin typeface="Graphik"/>
              </a:rPr>
              <a:t>Those measured costs calibrate the later use cases.</a:t>
            </a:r>
          </a:p>
        </p:txBody>
      </p:sp>
      <p:sp>
        <p:nvSpPr>
          <p:cNvPr id="19" name="Rectangle 18"/>
          <p:cNvSpPr/>
          <p:nvPr/>
        </p:nvSpPr>
        <p:spPr>
          <a:xfrm>
            <a:off x="658368" y="5349240"/>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dirty="0">
                <a:solidFill>
                  <a:srgbClr val="460073"/>
                </a:solidFill>
                <a:latin typeface="Graphik-Semibold"/>
              </a:rPr>
              <a:t>You do not need pilots on all </a:t>
            </a:r>
            <a:r>
              <a:rPr lang="en-US" sz="1500" b="1" i="0" dirty="0">
                <a:solidFill>
                  <a:srgbClr val="460073"/>
                </a:solidFill>
                <a:latin typeface="Graphik-Semibold"/>
              </a:rPr>
              <a:t>use cases</a:t>
            </a:r>
            <a:r>
              <a:rPr sz="1500" b="1" i="0" dirty="0">
                <a:solidFill>
                  <a:srgbClr val="460073"/>
                </a:solidFill>
                <a:latin typeface="Graphik-Semibold"/>
              </a:rPr>
              <a:t>:</a:t>
            </a:r>
            <a:r>
              <a:rPr lang="en-US" sz="1500" b="1" i="0" dirty="0">
                <a:solidFill>
                  <a:srgbClr val="460073"/>
                </a:solidFill>
                <a:latin typeface="Graphik-Semibold"/>
              </a:rPr>
              <a:t> just</a:t>
            </a:r>
            <a:r>
              <a:rPr sz="1500" b="1" i="0" dirty="0">
                <a:solidFill>
                  <a:srgbClr val="460073"/>
                </a:solidFill>
                <a:latin typeface="Graphik-Semibold"/>
              </a:rPr>
              <a:t> a baseline, a scope estimate, and a consumption estimate you sharpen as you go.</a:t>
            </a:r>
          </a:p>
        </p:txBody>
      </p:sp>
      <p:sp>
        <p:nvSpPr>
          <p:cNvPr id="20" name="TextBox 19"/>
          <p:cNvSpPr txBox="1"/>
          <p:nvPr/>
        </p:nvSpPr>
        <p:spPr>
          <a:xfrm>
            <a:off x="658368" y="5966967"/>
            <a:ext cx="10607040" cy="274320"/>
          </a:xfrm>
          <a:prstGeom prst="rect">
            <a:avLst/>
          </a:prstGeom>
          <a:noFill/>
        </p:spPr>
        <p:txBody>
          <a:bodyPr wrap="square" lIns="45720" rIns="45720" anchor="t">
            <a:spAutoFit/>
          </a:bodyPr>
          <a:lstStyle/>
          <a:p>
            <a:r>
              <a:rPr sz="1050" b="0" i="1" dirty="0">
                <a:solidFill>
                  <a:srgbClr val="7A7A7A"/>
                </a:solidFill>
                <a:latin typeface="Graphik Regular"/>
              </a:rPr>
              <a:t>Every major AI platform meters token usage; agentic multipliers per Anthropic (2025).</a:t>
            </a:r>
          </a:p>
        </p:txBody>
      </p:sp>
      <p:sp>
        <p:nvSpPr>
          <p:cNvPr id="21" name="TextBox 20"/>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22" name="Picture 21" descr="image.png"/>
          <p:cNvPicPr>
            <a:picLocks noChangeAspect="1"/>
          </p:cNvPicPr>
          <p:nvPr/>
        </p:nvPicPr>
        <p:blipFill>
          <a:blip r:embed="rId3"/>
          <a:stretch>
            <a:fillRect/>
          </a:stretch>
        </p:blipFill>
        <p:spPr>
          <a:xfrm>
            <a:off x="658368" y="6446520"/>
            <a:ext cx="182880" cy="201168"/>
          </a:xfrm>
          <a:prstGeom prst="rect">
            <a:avLst/>
          </a:prstGeom>
        </p:spPr>
      </p:pic>
      <p:sp>
        <p:nvSpPr>
          <p:cNvPr id="23"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Fund a metered service inside a fixed biennium</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Your appropriation is fixed for two years. Your AI usage is not. Two moves close the gap.</a:t>
            </a:r>
          </a:p>
        </p:txBody>
      </p:sp>
      <p:sp>
        <p:nvSpPr>
          <p:cNvPr id="4" name="Rectangle 3"/>
          <p:cNvSpPr/>
          <p:nvPr/>
        </p:nvSpPr>
        <p:spPr>
          <a:xfrm>
            <a:off x="658368" y="1874519"/>
            <a:ext cx="5230368"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96112" y="2057400"/>
            <a:ext cx="4754880" cy="2926080"/>
          </a:xfrm>
          <a:prstGeom prst="rect">
            <a:avLst/>
          </a:prstGeom>
          <a:noFill/>
        </p:spPr>
        <p:txBody>
          <a:bodyPr wrap="square" lIns="45720" rIns="45720" anchor="t">
            <a:spAutoFit/>
          </a:bodyPr>
          <a:lstStyle/>
          <a:p>
            <a:r>
              <a:rPr sz="1700" b="1" i="0">
                <a:solidFill>
                  <a:srgbClr val="A100FF"/>
                </a:solidFill>
                <a:latin typeface="Graphik-Semibold"/>
              </a:rPr>
              <a:t>The technical move</a:t>
            </a:r>
          </a:p>
          <a:p>
            <a:pPr>
              <a:spcBef>
                <a:spcPts val="800"/>
              </a:spcBef>
            </a:pPr>
            <a:r>
              <a:rPr sz="1500" b="1" i="0">
                <a:solidFill>
                  <a:srgbClr val="1A1A1A"/>
                </a:solidFill>
                <a:latin typeface="Graphik-Semibold"/>
              </a:rPr>
              <a:t>Buy committed capacity.</a:t>
            </a:r>
          </a:p>
          <a:p>
            <a:pPr>
              <a:spcBef>
                <a:spcPts val="800"/>
              </a:spcBef>
            </a:pPr>
            <a:r>
              <a:rPr sz="1350" b="0" i="0">
                <a:solidFill>
                  <a:srgbClr val="555555"/>
                </a:solidFill>
                <a:latin typeface="Graphik"/>
              </a:rPr>
              <a:t>Pre-purchase dedicated AI throughput at a flat, reserved rate (Azure PTUs, AWS Bedrock provisioned throughput) for steady workloads.</a:t>
            </a:r>
          </a:p>
          <a:p>
            <a:pPr>
              <a:spcBef>
                <a:spcPts val="800"/>
              </a:spcBef>
            </a:pPr>
            <a:r>
              <a:rPr sz="1350" b="0" i="0">
                <a:solidFill>
                  <a:srgbClr val="555555"/>
                </a:solidFill>
                <a:latin typeface="Graphik"/>
              </a:rPr>
              <a:t>The meter becomes a fixed, defendable not-to-exceed. Commit only what you will use, because idle reserved capacity is waste.</a:t>
            </a:r>
          </a:p>
        </p:txBody>
      </p:sp>
      <p:sp>
        <p:nvSpPr>
          <p:cNvPr id="6" name="Rectangle 5"/>
          <p:cNvSpPr/>
          <p:nvPr/>
        </p:nvSpPr>
        <p:spPr>
          <a:xfrm>
            <a:off x="6035040" y="1874519"/>
            <a:ext cx="5230368"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272784" y="2057400"/>
            <a:ext cx="4754880" cy="2926080"/>
          </a:xfrm>
          <a:prstGeom prst="rect">
            <a:avLst/>
          </a:prstGeom>
          <a:noFill/>
        </p:spPr>
        <p:txBody>
          <a:bodyPr wrap="square" lIns="45720" rIns="45720" anchor="t">
            <a:spAutoFit/>
          </a:bodyPr>
          <a:lstStyle/>
          <a:p>
            <a:r>
              <a:rPr sz="1700" b="1" i="0">
                <a:solidFill>
                  <a:srgbClr val="A100FF"/>
                </a:solidFill>
                <a:latin typeface="Graphik-Semibold"/>
              </a:rPr>
              <a:t>The Texas budget move</a:t>
            </a:r>
          </a:p>
          <a:p>
            <a:pPr>
              <a:spcBef>
                <a:spcPts val="800"/>
              </a:spcBef>
            </a:pPr>
            <a:r>
              <a:rPr sz="1500" b="1" i="0">
                <a:solidFill>
                  <a:srgbClr val="1A1A1A"/>
                </a:solidFill>
                <a:latin typeface="Graphik-Semibold"/>
              </a:rPr>
              <a:t>Use the instruments the LBB already gives you.</a:t>
            </a:r>
          </a:p>
          <a:p>
            <a:pPr>
              <a:spcBef>
                <a:spcPts val="1000"/>
              </a:spcBef>
            </a:pPr>
            <a:r>
              <a:rPr sz="1350" b="0" i="0">
                <a:solidFill>
                  <a:srgbClr val="555555"/>
                </a:solidFill>
                <a:latin typeface="Graphik"/>
              </a:rPr>
              <a:t>Not a new mechanism. Four common jobs, four tools you already use.</a:t>
            </a:r>
          </a:p>
          <a:p>
            <a:pPr>
              <a:spcBef>
                <a:spcPts val="700"/>
              </a:spcBef>
            </a:pPr>
            <a:r>
              <a:rPr sz="1350" b="0" i="0">
                <a:solidFill>
                  <a:srgbClr val="555555"/>
                </a:solidFill>
                <a:latin typeface="Graphik"/>
              </a:rPr>
              <a:t>Request the money, fit a metered cost to a fixed appropriation, keep year-one funds from lapsing, and share the cost when the service is shared.</a:t>
            </a:r>
          </a:p>
        </p:txBody>
      </p:sp>
      <p:sp>
        <p:nvSpPr>
          <p:cNvPr id="8" name="Rectangle 7"/>
          <p:cNvSpPr/>
          <p:nvPr/>
        </p:nvSpPr>
        <p:spPr>
          <a:xfrm>
            <a:off x="658368" y="5321808"/>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a:solidFill>
                  <a:srgbClr val="460073"/>
                </a:solidFill>
                <a:latin typeface="Graphik-Semibold"/>
              </a:rPr>
              <a:t>You already know how to budget a variable cost. Apply that discipline to AI.</a:t>
            </a:r>
          </a:p>
        </p:txBody>
      </p:sp>
      <p:sp>
        <p:nvSpPr>
          <p:cNvPr id="9" name="TextBox 8"/>
          <p:cNvSpPr txBox="1"/>
          <p:nvPr/>
        </p:nvSpPr>
        <p:spPr>
          <a:xfrm>
            <a:off x="658368" y="6144768"/>
            <a:ext cx="10058400" cy="274320"/>
          </a:xfrm>
          <a:prstGeom prst="rect">
            <a:avLst/>
          </a:prstGeom>
          <a:noFill/>
        </p:spPr>
        <p:txBody>
          <a:bodyPr wrap="square" lIns="45720" rIns="45720" anchor="t">
            <a:spAutoFit/>
          </a:bodyPr>
          <a:lstStyle/>
          <a:p>
            <a:r>
              <a:rPr sz="1050" b="0" i="1">
                <a:solidFill>
                  <a:srgbClr val="7A7A7A"/>
                </a:solidFill>
                <a:latin typeface="Graphik Regular"/>
              </a:rPr>
              <a:t>Sources: Texas LBB, Legislative Appropriations Request Instructions (89R); provider pricing (Azure, AWS), 2026.</a:t>
            </a:r>
          </a:p>
        </p:txBody>
      </p:sp>
      <p:sp>
        <p:nvSpPr>
          <p:cNvPr id="10" name="TextBox 9"/>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1" name="Picture 10" descr="image.png"/>
          <p:cNvPicPr>
            <a:picLocks noChangeAspect="1"/>
          </p:cNvPicPr>
          <p:nvPr/>
        </p:nvPicPr>
        <p:blipFill>
          <a:blip r:embed="rId3"/>
          <a:stretch>
            <a:fillRect/>
          </a:stretch>
        </p:blipFill>
        <p:spPr>
          <a:xfrm>
            <a:off x="658368" y="6446520"/>
            <a:ext cx="182880" cy="201168"/>
          </a:xfrm>
          <a:prstGeom prst="rect">
            <a:avLst/>
          </a:prstGeom>
        </p:spPr>
      </p:pic>
      <p:sp>
        <p:nvSpPr>
          <p:cNvPr id="12"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12</a:t>
            </a:r>
          </a:p>
        </p:txBody>
      </p:sp>
      <p:sp>
        <p:nvSpPr>
          <p:cNvPr id="13" name="TextBox 12"/>
          <p:cNvSpPr txBox="1"/>
          <p:nvPr/>
        </p:nvSpPr>
        <p:spPr>
          <a:xfrm>
            <a:off x="8778240" y="384048"/>
            <a:ext cx="2743200" cy="310896"/>
          </a:xfrm>
          <a:prstGeom prst="rect">
            <a:avLst/>
          </a:prstGeom>
          <a:noFill/>
        </p:spPr>
        <p:txBody>
          <a:bodyPr wrap="square" lIns="27432" tIns="27432" rIns="27432" bIns="27432" anchor="t">
            <a:spAutoFit/>
          </a:bodyPr>
          <a:lstStyle/>
          <a:p>
            <a:pPr algn="r"/>
            <a:r>
              <a:rPr sz="1200" b="1" i="0">
                <a:solidFill>
                  <a:srgbClr val="A100FF"/>
                </a:solidFill>
                <a:latin typeface="Graphik-Semibold"/>
              </a:rPr>
              <a:t>FUND IT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Match the LBB instrument to what you need</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You do not need a new mechanism. Match the tool to the problem, and stack them.</a:t>
            </a:r>
          </a:p>
        </p:txBody>
      </p:sp>
      <p:sp>
        <p:nvSpPr>
          <p:cNvPr id="4" name="TextBox 3"/>
          <p:cNvSpPr txBox="1"/>
          <p:nvPr/>
        </p:nvSpPr>
        <p:spPr>
          <a:xfrm>
            <a:off x="868680" y="1810512"/>
            <a:ext cx="4572000" cy="310896"/>
          </a:xfrm>
          <a:prstGeom prst="rect">
            <a:avLst/>
          </a:prstGeom>
          <a:noFill/>
        </p:spPr>
        <p:txBody>
          <a:bodyPr wrap="square" lIns="45720" rIns="45720" anchor="t">
            <a:spAutoFit/>
          </a:bodyPr>
          <a:lstStyle/>
          <a:p>
            <a:r>
              <a:rPr sz="1200" b="1" i="0">
                <a:solidFill>
                  <a:srgbClr val="A100FF"/>
                </a:solidFill>
                <a:latin typeface="Graphik-Semibold"/>
              </a:rPr>
              <a:t>WHAT YOU NEED</a:t>
            </a:r>
          </a:p>
        </p:txBody>
      </p:sp>
      <p:sp>
        <p:nvSpPr>
          <p:cNvPr id="5" name="TextBox 4"/>
          <p:cNvSpPr txBox="1"/>
          <p:nvPr/>
        </p:nvSpPr>
        <p:spPr>
          <a:xfrm>
            <a:off x="5806440" y="1810512"/>
            <a:ext cx="5486400" cy="310896"/>
          </a:xfrm>
          <a:prstGeom prst="rect">
            <a:avLst/>
          </a:prstGeom>
          <a:noFill/>
        </p:spPr>
        <p:txBody>
          <a:bodyPr wrap="square" lIns="45720" rIns="45720" anchor="t">
            <a:spAutoFit/>
          </a:bodyPr>
          <a:lstStyle/>
          <a:p>
            <a:r>
              <a:rPr sz="1200" b="1" i="0">
                <a:solidFill>
                  <a:srgbClr val="A100FF"/>
                </a:solidFill>
                <a:latin typeface="Graphik-Semibold"/>
              </a:rPr>
              <a:t>THE LBB INSTRUMENT</a:t>
            </a:r>
          </a:p>
        </p:txBody>
      </p:sp>
      <p:sp>
        <p:nvSpPr>
          <p:cNvPr id="6" name="Rectangle 5"/>
          <p:cNvSpPr/>
          <p:nvPr/>
        </p:nvSpPr>
        <p:spPr>
          <a:xfrm>
            <a:off x="658368" y="2212848"/>
            <a:ext cx="10872216" cy="713232"/>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868680" y="2249424"/>
            <a:ext cx="4526280" cy="640080"/>
          </a:xfrm>
          <a:prstGeom prst="rect">
            <a:avLst/>
          </a:prstGeom>
          <a:noFill/>
        </p:spPr>
        <p:txBody>
          <a:bodyPr wrap="square" lIns="45720" rIns="45720" anchor="ctr">
            <a:spAutoFit/>
          </a:bodyPr>
          <a:lstStyle/>
          <a:p>
            <a:r>
              <a:rPr sz="1250" b="1" i="0">
                <a:solidFill>
                  <a:srgbClr val="460073"/>
                </a:solidFill>
                <a:latin typeface="Graphik-Semibold"/>
              </a:rPr>
              <a:t>Request new AI money above your baseline</a:t>
            </a:r>
          </a:p>
        </p:txBody>
      </p:sp>
      <p:sp>
        <p:nvSpPr>
          <p:cNvPr id="8" name="TextBox 7"/>
          <p:cNvSpPr txBox="1"/>
          <p:nvPr/>
        </p:nvSpPr>
        <p:spPr>
          <a:xfrm>
            <a:off x="5623560" y="2249424"/>
            <a:ext cx="5715000" cy="640080"/>
          </a:xfrm>
          <a:prstGeom prst="rect">
            <a:avLst/>
          </a:prstGeom>
          <a:noFill/>
        </p:spPr>
        <p:txBody>
          <a:bodyPr wrap="square" lIns="45720" rIns="45720" anchor="ctr">
            <a:spAutoFit/>
          </a:bodyPr>
          <a:lstStyle/>
          <a:p>
            <a:r>
              <a:rPr sz="1200" b="0" i="0">
                <a:solidFill>
                  <a:srgbClr val="555555"/>
                </a:solidFill>
                <a:latin typeface="Graphik"/>
              </a:rPr>
              <a:t>Exceptional item, the front door of the LAR</a:t>
            </a:r>
          </a:p>
        </p:txBody>
      </p:sp>
      <p:sp>
        <p:nvSpPr>
          <p:cNvPr id="9" name="Rectangle 8"/>
          <p:cNvSpPr/>
          <p:nvPr/>
        </p:nvSpPr>
        <p:spPr>
          <a:xfrm>
            <a:off x="658368" y="3017520"/>
            <a:ext cx="10872216" cy="713232"/>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868680" y="3054096"/>
            <a:ext cx="4526280" cy="640080"/>
          </a:xfrm>
          <a:prstGeom prst="rect">
            <a:avLst/>
          </a:prstGeom>
          <a:noFill/>
        </p:spPr>
        <p:txBody>
          <a:bodyPr wrap="square" lIns="45720" rIns="45720" anchor="ctr">
            <a:spAutoFit/>
          </a:bodyPr>
          <a:lstStyle/>
          <a:p>
            <a:r>
              <a:rPr sz="1250" b="1" i="0">
                <a:solidFill>
                  <a:srgbClr val="460073"/>
                </a:solidFill>
                <a:latin typeface="Graphik-Semibold"/>
              </a:rPr>
              <a:t>Flex spending with usage (receipts or federal funds)</a:t>
            </a:r>
          </a:p>
        </p:txBody>
      </p:sp>
      <p:sp>
        <p:nvSpPr>
          <p:cNvPr id="11" name="TextBox 10"/>
          <p:cNvSpPr txBox="1"/>
          <p:nvPr/>
        </p:nvSpPr>
        <p:spPr>
          <a:xfrm>
            <a:off x="5623560" y="3054096"/>
            <a:ext cx="5715000" cy="640080"/>
          </a:xfrm>
          <a:prstGeom prst="rect">
            <a:avLst/>
          </a:prstGeom>
          <a:noFill/>
        </p:spPr>
        <p:txBody>
          <a:bodyPr wrap="square" lIns="45720" rIns="45720" anchor="ctr">
            <a:spAutoFit/>
          </a:bodyPr>
          <a:lstStyle/>
          <a:p>
            <a:r>
              <a:rPr sz="1200" b="0" i="0">
                <a:solidFill>
                  <a:srgbClr val="555555"/>
                </a:solidFill>
                <a:latin typeface="Graphik"/>
              </a:rPr>
              <a:t>Estimated (revenue-based) appropriation, by rider. GR is sum-certain, so GR-funded AI is capped, not flexed.</a:t>
            </a:r>
          </a:p>
        </p:txBody>
      </p:sp>
      <p:sp>
        <p:nvSpPr>
          <p:cNvPr id="12" name="Rectangle 11"/>
          <p:cNvSpPr/>
          <p:nvPr/>
        </p:nvSpPr>
        <p:spPr>
          <a:xfrm>
            <a:off x="658368" y="3822191"/>
            <a:ext cx="10872216" cy="713232"/>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TextBox 12"/>
          <p:cNvSpPr txBox="1"/>
          <p:nvPr/>
        </p:nvSpPr>
        <p:spPr>
          <a:xfrm>
            <a:off x="868680" y="3858768"/>
            <a:ext cx="4526280" cy="640080"/>
          </a:xfrm>
          <a:prstGeom prst="rect">
            <a:avLst/>
          </a:prstGeom>
          <a:noFill/>
        </p:spPr>
        <p:txBody>
          <a:bodyPr wrap="square" lIns="45720" rIns="45720" anchor="ctr">
            <a:spAutoFit/>
          </a:bodyPr>
          <a:lstStyle/>
          <a:p>
            <a:r>
              <a:rPr sz="1250" b="1" i="0">
                <a:solidFill>
                  <a:srgbClr val="460073"/>
                </a:solidFill>
                <a:latin typeface="Graphik-Semibold"/>
              </a:rPr>
              <a:t>Keep a slow year-one ramp from lapsing</a:t>
            </a:r>
          </a:p>
        </p:txBody>
      </p:sp>
      <p:sp>
        <p:nvSpPr>
          <p:cNvPr id="14" name="TextBox 13"/>
          <p:cNvSpPr txBox="1"/>
          <p:nvPr/>
        </p:nvSpPr>
        <p:spPr>
          <a:xfrm>
            <a:off x="5623560" y="3858768"/>
            <a:ext cx="5715000" cy="640080"/>
          </a:xfrm>
          <a:prstGeom prst="rect">
            <a:avLst/>
          </a:prstGeom>
          <a:noFill/>
        </p:spPr>
        <p:txBody>
          <a:bodyPr wrap="square" lIns="45720" rIns="45720" anchor="ctr">
            <a:spAutoFit/>
          </a:bodyPr>
          <a:lstStyle/>
          <a:p>
            <a:r>
              <a:rPr sz="1200" b="0" i="0">
                <a:solidFill>
                  <a:srgbClr val="555555"/>
                </a:solidFill>
                <a:latin typeface="Graphik"/>
              </a:rPr>
              <a:t>Unexpended-balance carry-forward, set by rider</a:t>
            </a:r>
          </a:p>
        </p:txBody>
      </p:sp>
      <p:sp>
        <p:nvSpPr>
          <p:cNvPr id="15" name="Rectangle 14"/>
          <p:cNvSpPr/>
          <p:nvPr/>
        </p:nvSpPr>
        <p:spPr>
          <a:xfrm>
            <a:off x="658368" y="4626864"/>
            <a:ext cx="10872216" cy="713232"/>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868680" y="4663440"/>
            <a:ext cx="4526280" cy="640080"/>
          </a:xfrm>
          <a:prstGeom prst="rect">
            <a:avLst/>
          </a:prstGeom>
          <a:noFill/>
        </p:spPr>
        <p:txBody>
          <a:bodyPr wrap="square" lIns="45720" rIns="45720" anchor="ctr">
            <a:spAutoFit/>
          </a:bodyPr>
          <a:lstStyle/>
          <a:p>
            <a:r>
              <a:rPr sz="1250" b="1" i="0">
                <a:solidFill>
                  <a:srgbClr val="460073"/>
                </a:solidFill>
                <a:latin typeface="Graphik-Semibold"/>
              </a:rPr>
              <a:t>Fund a service several agencies share</a:t>
            </a:r>
          </a:p>
        </p:txBody>
      </p:sp>
      <p:sp>
        <p:nvSpPr>
          <p:cNvPr id="17" name="TextBox 16"/>
          <p:cNvSpPr txBox="1"/>
          <p:nvPr/>
        </p:nvSpPr>
        <p:spPr>
          <a:xfrm>
            <a:off x="5623560" y="4663440"/>
            <a:ext cx="5715000" cy="640080"/>
          </a:xfrm>
          <a:prstGeom prst="rect">
            <a:avLst/>
          </a:prstGeom>
          <a:noFill/>
        </p:spPr>
        <p:txBody>
          <a:bodyPr wrap="square" lIns="45720" rIns="45720" anchor="ctr">
            <a:spAutoFit/>
          </a:bodyPr>
          <a:lstStyle/>
          <a:p>
            <a:r>
              <a:rPr sz="1200" b="0" i="0">
                <a:solidFill>
                  <a:srgbClr val="555555"/>
                </a:solidFill>
                <a:latin typeface="Graphik"/>
              </a:rPr>
              <a:t>Appropriated receipts + interagency contract (Gov't Code Ch. 771), cost recovered up to a cap</a:t>
            </a:r>
          </a:p>
        </p:txBody>
      </p:sp>
      <p:sp>
        <p:nvSpPr>
          <p:cNvPr id="18" name="Rectangle 17"/>
          <p:cNvSpPr/>
          <p:nvPr/>
        </p:nvSpPr>
        <p:spPr>
          <a:xfrm>
            <a:off x="658368" y="5440680"/>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a:solidFill>
                  <a:srgbClr val="460073"/>
                </a:solidFill>
                <a:latin typeface="Graphik-Semibold"/>
              </a:rPr>
              <a:t>A real request stacks several of these into one exceptional item.</a:t>
            </a:r>
          </a:p>
        </p:txBody>
      </p:sp>
      <p:sp>
        <p:nvSpPr>
          <p:cNvPr id="19" name="TextBox 18"/>
          <p:cNvSpPr txBox="1"/>
          <p:nvPr/>
        </p:nvSpPr>
        <p:spPr>
          <a:xfrm>
            <a:off x="658368" y="6053328"/>
            <a:ext cx="10607040" cy="274320"/>
          </a:xfrm>
          <a:prstGeom prst="rect">
            <a:avLst/>
          </a:prstGeom>
          <a:noFill/>
        </p:spPr>
        <p:txBody>
          <a:bodyPr wrap="square" lIns="45720" rIns="45720" anchor="t">
            <a:spAutoFit/>
          </a:bodyPr>
          <a:lstStyle/>
          <a:p>
            <a:r>
              <a:rPr sz="1050" b="0" i="1">
                <a:solidFill>
                  <a:srgbClr val="7A7A7A"/>
                </a:solidFill>
                <a:latin typeface="Graphik Regular"/>
              </a:rPr>
              <a:t>Sources: Texas LBB, LAR Detailed Instructions (89R) and Budget 101 Guide; Texas Government Code Ch. 771.</a:t>
            </a:r>
          </a:p>
        </p:txBody>
      </p:sp>
      <p:sp>
        <p:nvSpPr>
          <p:cNvPr id="20" name="TextBox 19"/>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21" name="Picture 20" descr="image.png"/>
          <p:cNvPicPr>
            <a:picLocks noChangeAspect="1"/>
          </p:cNvPicPr>
          <p:nvPr/>
        </p:nvPicPr>
        <p:blipFill>
          <a:blip r:embed="rId3"/>
          <a:stretch>
            <a:fillRect/>
          </a:stretch>
        </p:blipFill>
        <p:spPr>
          <a:xfrm>
            <a:off x="658368" y="6446520"/>
            <a:ext cx="182880" cy="201168"/>
          </a:xfrm>
          <a:prstGeom prst="rect">
            <a:avLst/>
          </a:prstGeom>
        </p:spPr>
      </p:pic>
      <p:sp>
        <p:nvSpPr>
          <p:cNvPr id="22"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Foundation before function</a:t>
            </a:r>
            <a:endParaRPr lang="en-US" sz="2700"/>
          </a:p>
        </p:txBody>
      </p:sp>
      <p:sp>
        <p:nvSpPr>
          <p:cNvPr id="3" name="Text 1"/>
          <p:cNvSpPr/>
          <p:nvPr/>
        </p:nvSpPr>
        <p:spPr>
          <a:xfrm>
            <a:off x="658368" y="1124712"/>
            <a:ext cx="1069207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Functional AI can not succeed without these. Fund them once, and every use case draws on them.</a:t>
            </a:r>
            <a:endParaRPr lang="en-US" sz="1600" b="1">
              <a:solidFill>
                <a:schemeClr val="bg1"/>
              </a:solidFill>
            </a:endParaRPr>
          </a:p>
        </p:txBody>
      </p:sp>
      <p:sp>
        <p:nvSpPr>
          <p:cNvPr id="4" name="Text 2"/>
          <p:cNvSpPr/>
          <p:nvPr/>
        </p:nvSpPr>
        <p:spPr>
          <a:xfrm>
            <a:off x="5202204" y="2880360"/>
            <a:ext cx="1878726" cy="274320"/>
          </a:xfrm>
          <a:prstGeom prst="rect">
            <a:avLst/>
          </a:prstGeom>
          <a:noFill/>
          <a:ln/>
        </p:spPr>
        <p:txBody>
          <a:bodyPr wrap="square" lIns="0" tIns="0" rIns="0" bIns="0" rtlCol="0" anchor="ctr"/>
          <a:lstStyle/>
          <a:p>
            <a:pPr marL="0" indent="0" algn="ctr">
              <a:buNone/>
            </a:pPr>
            <a:r>
              <a:rPr lang="en-US" sz="1400" b="1" kern="0" spc="300" dirty="0">
                <a:solidFill>
                  <a:srgbClr val="8A8A8A"/>
                </a:solidFill>
                <a:latin typeface="Graphik" pitchFamily="34" charset="0"/>
                <a:ea typeface="Graphik" pitchFamily="34" charset="-122"/>
                <a:cs typeface="Graphik" pitchFamily="34" charset="-120"/>
              </a:rPr>
              <a:t>USE CASES</a:t>
            </a:r>
            <a:endParaRPr lang="en-US" sz="1400" dirty="0"/>
          </a:p>
        </p:txBody>
      </p:sp>
      <p:sp>
        <p:nvSpPr>
          <p:cNvPr id="5" name="Shape 3"/>
          <p:cNvSpPr/>
          <p:nvPr/>
        </p:nvSpPr>
        <p:spPr>
          <a:xfrm>
            <a:off x="658368" y="2148840"/>
            <a:ext cx="1970166" cy="566928"/>
          </a:xfrm>
          <a:prstGeom prst="rect">
            <a:avLst/>
          </a:prstGeom>
          <a:solidFill>
            <a:schemeClr val="bg1"/>
          </a:solidFill>
          <a:ln w="47625">
            <a:solidFill>
              <a:srgbClr val="7030A0"/>
            </a:solidFill>
            <a:prstDash val="solid"/>
          </a:ln>
        </p:spPr>
        <p:txBody>
          <a:bodyPr/>
          <a:lstStyle/>
          <a:p>
            <a:endParaRPr lang="en-US"/>
          </a:p>
        </p:txBody>
      </p:sp>
      <p:sp>
        <p:nvSpPr>
          <p:cNvPr id="6" name="Text 4"/>
          <p:cNvSpPr/>
          <p:nvPr/>
        </p:nvSpPr>
        <p:spPr>
          <a:xfrm>
            <a:off x="704088" y="2187448"/>
            <a:ext cx="1878726" cy="512064"/>
          </a:xfrm>
          <a:prstGeom prst="rect">
            <a:avLst/>
          </a:prstGeom>
          <a:solidFill>
            <a:srgbClr val="F6F4FA"/>
          </a:solidFill>
          <a:ln/>
        </p:spPr>
        <p:txBody>
          <a:bodyPr wrap="square" lIns="0" tIns="0" rIns="0" bIns="0" rtlCol="0" anchor="ctr"/>
          <a:lstStyle/>
          <a:p>
            <a:pPr marL="0" indent="0" algn="ctr">
              <a:buNone/>
            </a:pPr>
            <a:r>
              <a:rPr lang="en-US" sz="1400" b="1">
                <a:solidFill>
                  <a:srgbClr val="460073"/>
                </a:solidFill>
                <a:latin typeface="Graphik" pitchFamily="34" charset="0"/>
              </a:rPr>
              <a:t>Constituent</a:t>
            </a:r>
            <a:r>
              <a:rPr lang="en-US" sz="1400" b="1">
                <a:solidFill>
                  <a:srgbClr val="460073"/>
                </a:solidFill>
                <a:latin typeface="Graphik" pitchFamily="34" charset="0"/>
                <a:ea typeface="Graphik" pitchFamily="34" charset="-122"/>
                <a:cs typeface="Graphik" pitchFamily="34" charset="-120"/>
              </a:rPr>
              <a:t> AI</a:t>
            </a:r>
            <a:endParaRPr lang="en-US" sz="1400"/>
          </a:p>
        </p:txBody>
      </p:sp>
      <p:sp>
        <p:nvSpPr>
          <p:cNvPr id="7" name="Shape 5"/>
          <p:cNvSpPr/>
          <p:nvPr/>
        </p:nvSpPr>
        <p:spPr>
          <a:xfrm>
            <a:off x="2884566" y="2148840"/>
            <a:ext cx="1970166" cy="566928"/>
          </a:xfrm>
          <a:prstGeom prst="rect">
            <a:avLst/>
          </a:prstGeom>
          <a:solidFill>
            <a:srgbClr val="F6F4FA"/>
          </a:solidFill>
          <a:ln w="50800">
            <a:solidFill>
              <a:srgbClr val="7030A0"/>
            </a:solidFill>
            <a:prstDash val="solid"/>
          </a:ln>
        </p:spPr>
        <p:txBody>
          <a:bodyPr/>
          <a:lstStyle/>
          <a:p>
            <a:endParaRPr lang="en-US"/>
          </a:p>
        </p:txBody>
      </p:sp>
      <p:sp>
        <p:nvSpPr>
          <p:cNvPr id="8" name="Text 6"/>
          <p:cNvSpPr/>
          <p:nvPr/>
        </p:nvSpPr>
        <p:spPr>
          <a:xfrm>
            <a:off x="2930286" y="2148840"/>
            <a:ext cx="1878726" cy="566928"/>
          </a:xfrm>
          <a:prstGeom prst="rect">
            <a:avLst/>
          </a:prstGeom>
          <a:noFill/>
          <a:ln/>
        </p:spPr>
        <p:txBody>
          <a:bodyPr wrap="square" lIns="0" tIns="0" rIns="0" bIns="0" rtlCol="0" anchor="ctr"/>
          <a:lstStyle/>
          <a:p>
            <a:pPr marL="0" indent="0" algn="ctr">
              <a:buNone/>
            </a:pPr>
            <a:r>
              <a:rPr lang="en-US" sz="1400" b="1">
                <a:solidFill>
                  <a:srgbClr val="460073"/>
                </a:solidFill>
                <a:latin typeface="Graphik" pitchFamily="34" charset="0"/>
                <a:ea typeface="Graphik" pitchFamily="34" charset="-122"/>
                <a:cs typeface="Graphik" pitchFamily="34" charset="-120"/>
              </a:rPr>
              <a:t>Records AI</a:t>
            </a:r>
            <a:endParaRPr lang="en-US" sz="1400"/>
          </a:p>
        </p:txBody>
      </p:sp>
      <p:sp>
        <p:nvSpPr>
          <p:cNvPr id="9" name="Shape 7"/>
          <p:cNvSpPr/>
          <p:nvPr/>
        </p:nvSpPr>
        <p:spPr>
          <a:xfrm>
            <a:off x="5166644" y="2148840"/>
            <a:ext cx="1914286" cy="566928"/>
          </a:xfrm>
          <a:prstGeom prst="rect">
            <a:avLst/>
          </a:prstGeom>
          <a:solidFill>
            <a:srgbClr val="F6F4FA"/>
          </a:solidFill>
          <a:ln w="12700">
            <a:solidFill>
              <a:srgbClr val="E7E2F0"/>
            </a:solidFill>
            <a:prstDash val="solid"/>
          </a:ln>
        </p:spPr>
        <p:txBody>
          <a:bodyPr/>
          <a:lstStyle/>
          <a:p>
            <a:endParaRPr lang="en-US"/>
          </a:p>
        </p:txBody>
      </p:sp>
      <p:sp>
        <p:nvSpPr>
          <p:cNvPr id="10" name="Text 8"/>
          <p:cNvSpPr/>
          <p:nvPr/>
        </p:nvSpPr>
        <p:spPr>
          <a:xfrm>
            <a:off x="5166644" y="2148840"/>
            <a:ext cx="1878726" cy="566928"/>
          </a:xfrm>
          <a:prstGeom prst="rect">
            <a:avLst/>
          </a:prstGeom>
          <a:noFill/>
          <a:ln w="50800">
            <a:solidFill>
              <a:srgbClr val="7030A0"/>
            </a:solidFill>
          </a:ln>
        </p:spPr>
        <p:txBody>
          <a:bodyPr wrap="square" lIns="0" tIns="0" rIns="0" bIns="0" rtlCol="0" anchor="ctr"/>
          <a:lstStyle/>
          <a:p>
            <a:pPr marL="0" indent="0" algn="ctr">
              <a:buNone/>
            </a:pPr>
            <a:r>
              <a:rPr lang="en-US" sz="1400" b="1">
                <a:solidFill>
                  <a:srgbClr val="460073"/>
                </a:solidFill>
                <a:latin typeface="Graphik" pitchFamily="34" charset="0"/>
                <a:ea typeface="Graphik" pitchFamily="34" charset="-122"/>
                <a:cs typeface="Graphik" pitchFamily="34" charset="-120"/>
              </a:rPr>
              <a:t>Eligibility AI</a:t>
            </a:r>
            <a:endParaRPr lang="en-US" sz="1400"/>
          </a:p>
        </p:txBody>
      </p:sp>
      <p:sp>
        <p:nvSpPr>
          <p:cNvPr id="11" name="Shape 9"/>
          <p:cNvSpPr/>
          <p:nvPr/>
        </p:nvSpPr>
        <p:spPr>
          <a:xfrm>
            <a:off x="7336963" y="2148840"/>
            <a:ext cx="1970166" cy="566928"/>
          </a:xfrm>
          <a:prstGeom prst="rect">
            <a:avLst/>
          </a:prstGeom>
          <a:solidFill>
            <a:srgbClr val="F6F4FA"/>
          </a:solidFill>
          <a:ln w="50800">
            <a:solidFill>
              <a:srgbClr val="7030A0"/>
            </a:solidFill>
            <a:prstDash val="solid"/>
          </a:ln>
        </p:spPr>
        <p:txBody>
          <a:bodyPr/>
          <a:lstStyle/>
          <a:p>
            <a:endParaRPr lang="en-US"/>
          </a:p>
        </p:txBody>
      </p:sp>
      <p:sp>
        <p:nvSpPr>
          <p:cNvPr id="12" name="Text 10"/>
          <p:cNvSpPr/>
          <p:nvPr/>
        </p:nvSpPr>
        <p:spPr>
          <a:xfrm>
            <a:off x="7382683" y="2148840"/>
            <a:ext cx="1878726" cy="566928"/>
          </a:xfrm>
          <a:prstGeom prst="rect">
            <a:avLst/>
          </a:prstGeom>
          <a:noFill/>
          <a:ln/>
        </p:spPr>
        <p:txBody>
          <a:bodyPr wrap="square" lIns="0" tIns="0" rIns="0" bIns="0" rtlCol="0" anchor="ctr"/>
          <a:lstStyle/>
          <a:p>
            <a:pPr marL="0" indent="0" algn="ctr">
              <a:buNone/>
            </a:pPr>
            <a:r>
              <a:rPr lang="en-US" sz="1400" b="1">
                <a:solidFill>
                  <a:srgbClr val="460073"/>
                </a:solidFill>
                <a:latin typeface="Graphik" pitchFamily="34" charset="0"/>
                <a:ea typeface="Graphik" pitchFamily="34" charset="-122"/>
                <a:cs typeface="Graphik" pitchFamily="34" charset="-120"/>
              </a:rPr>
              <a:t>Procurement AI</a:t>
            </a:r>
            <a:endParaRPr lang="en-US" sz="1400"/>
          </a:p>
        </p:txBody>
      </p:sp>
      <p:sp>
        <p:nvSpPr>
          <p:cNvPr id="13" name="Shape 11"/>
          <p:cNvSpPr/>
          <p:nvPr/>
        </p:nvSpPr>
        <p:spPr>
          <a:xfrm>
            <a:off x="9563161" y="2148840"/>
            <a:ext cx="1970166" cy="566928"/>
          </a:xfrm>
          <a:prstGeom prst="rect">
            <a:avLst/>
          </a:prstGeom>
          <a:solidFill>
            <a:srgbClr val="F6F4FA"/>
          </a:solidFill>
          <a:ln w="50800">
            <a:solidFill>
              <a:srgbClr val="7030A0"/>
            </a:solidFill>
            <a:prstDash val="solid"/>
          </a:ln>
        </p:spPr>
        <p:txBody>
          <a:bodyPr/>
          <a:lstStyle/>
          <a:p>
            <a:endParaRPr lang="en-US"/>
          </a:p>
        </p:txBody>
      </p:sp>
      <p:sp>
        <p:nvSpPr>
          <p:cNvPr id="14" name="Text 12"/>
          <p:cNvSpPr/>
          <p:nvPr/>
        </p:nvSpPr>
        <p:spPr>
          <a:xfrm>
            <a:off x="9608881" y="2148840"/>
            <a:ext cx="1878726" cy="566928"/>
          </a:xfrm>
          <a:prstGeom prst="rect">
            <a:avLst/>
          </a:prstGeom>
          <a:noFill/>
          <a:ln/>
        </p:spPr>
        <p:txBody>
          <a:bodyPr wrap="square" lIns="0" tIns="0" rIns="0" bIns="0" rtlCol="0" anchor="ctr"/>
          <a:lstStyle/>
          <a:p>
            <a:pPr marL="0" indent="0" algn="ctr">
              <a:buNone/>
            </a:pPr>
            <a:r>
              <a:rPr lang="en-US" sz="1400" b="1">
                <a:solidFill>
                  <a:srgbClr val="460073"/>
                </a:solidFill>
                <a:latin typeface="Graphik" pitchFamily="34" charset="0"/>
                <a:ea typeface="Graphik" pitchFamily="34" charset="-122"/>
                <a:cs typeface="Graphik" pitchFamily="34" charset="-120"/>
              </a:rPr>
              <a:t>Fraud detection</a:t>
            </a:r>
            <a:endParaRPr lang="en-US" sz="1400"/>
          </a:p>
        </p:txBody>
      </p:sp>
      <p:sp>
        <p:nvSpPr>
          <p:cNvPr id="20" name="Shape 18"/>
          <p:cNvSpPr/>
          <p:nvPr/>
        </p:nvSpPr>
        <p:spPr>
          <a:xfrm>
            <a:off x="658368" y="3191256"/>
            <a:ext cx="10874959" cy="2752344"/>
          </a:xfrm>
          <a:prstGeom prst="rect">
            <a:avLst/>
          </a:prstGeom>
          <a:solidFill>
            <a:srgbClr val="1B0A30"/>
          </a:solidFill>
          <a:ln/>
        </p:spPr>
        <p:txBody>
          <a:bodyPr/>
          <a:lstStyle/>
          <a:p>
            <a:endParaRPr lang="en-US"/>
          </a:p>
        </p:txBody>
      </p:sp>
      <p:pic>
        <p:nvPicPr>
          <p:cNvPr id="21" name="Image 0" descr="icons/scale__A100FF.png"/>
          <p:cNvPicPr>
            <a:picLocks noChangeAspect="1"/>
          </p:cNvPicPr>
          <p:nvPr/>
        </p:nvPicPr>
        <p:blipFill>
          <a:blip r:embed="rId3"/>
          <a:stretch>
            <a:fillRect/>
          </a:stretch>
        </p:blipFill>
        <p:spPr>
          <a:xfrm>
            <a:off x="1731411" y="3575304"/>
            <a:ext cx="365760" cy="365760"/>
          </a:xfrm>
          <a:prstGeom prst="rect">
            <a:avLst/>
          </a:prstGeom>
        </p:spPr>
      </p:pic>
      <p:sp>
        <p:nvSpPr>
          <p:cNvPr id="22" name="Text 19"/>
          <p:cNvSpPr/>
          <p:nvPr/>
        </p:nvSpPr>
        <p:spPr>
          <a:xfrm>
            <a:off x="1024128" y="4105656"/>
            <a:ext cx="20786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raphik" pitchFamily="34" charset="0"/>
                <a:ea typeface="Graphik" pitchFamily="34" charset="-122"/>
                <a:cs typeface="Graphik" pitchFamily="34" charset="-120"/>
              </a:rPr>
              <a:t>AI Governance</a:t>
            </a:r>
            <a:endParaRPr lang="en-US" sz="1600" dirty="0"/>
          </a:p>
        </p:txBody>
      </p:sp>
      <p:sp>
        <p:nvSpPr>
          <p:cNvPr id="23" name="Text 20"/>
          <p:cNvSpPr/>
          <p:nvPr/>
        </p:nvSpPr>
        <p:spPr>
          <a:xfrm>
            <a:off x="1024128" y="4517136"/>
            <a:ext cx="2032940" cy="822960"/>
          </a:xfrm>
          <a:prstGeom prst="rect">
            <a:avLst/>
          </a:prstGeom>
          <a:noFill/>
          <a:ln/>
        </p:spPr>
        <p:txBody>
          <a:bodyPr wrap="square" lIns="0" tIns="0" rIns="0" bIns="0" rtlCol="0" anchor="t"/>
          <a:lstStyle/>
          <a:p>
            <a:pPr algn="ctr"/>
            <a:r>
              <a:rPr lang="en-US" sz="1600">
                <a:solidFill>
                  <a:srgbClr val="B9A8D6"/>
                </a:solidFill>
                <a:latin typeface="Graphik" pitchFamily="34" charset="0"/>
              </a:rPr>
              <a:t>Policy, standards, risk tiering, audit trail</a:t>
            </a:r>
          </a:p>
        </p:txBody>
      </p:sp>
      <p:sp>
        <p:nvSpPr>
          <p:cNvPr id="24" name="Shape 21"/>
          <p:cNvSpPr/>
          <p:nvPr/>
        </p:nvSpPr>
        <p:spPr>
          <a:xfrm>
            <a:off x="3377108" y="3648456"/>
            <a:ext cx="0" cy="1837944"/>
          </a:xfrm>
          <a:prstGeom prst="line">
            <a:avLst/>
          </a:prstGeom>
          <a:noFill/>
          <a:ln w="12700">
            <a:solidFill>
              <a:srgbClr val="2C1248"/>
            </a:solidFill>
            <a:prstDash val="solid"/>
          </a:ln>
        </p:spPr>
        <p:txBody>
          <a:bodyPr/>
          <a:lstStyle/>
          <a:p>
            <a:endParaRPr lang="en-US"/>
          </a:p>
        </p:txBody>
      </p:sp>
      <p:pic>
        <p:nvPicPr>
          <p:cNvPr id="25" name="Image 1" descr="icons/database__A100FF.png"/>
          <p:cNvPicPr>
            <a:picLocks noChangeAspect="1"/>
          </p:cNvPicPr>
          <p:nvPr/>
        </p:nvPicPr>
        <p:blipFill>
          <a:blip r:embed="rId4"/>
          <a:stretch>
            <a:fillRect/>
          </a:stretch>
        </p:blipFill>
        <p:spPr>
          <a:xfrm>
            <a:off x="4505767" y="3575304"/>
            <a:ext cx="365760" cy="365760"/>
          </a:xfrm>
          <a:prstGeom prst="rect">
            <a:avLst/>
          </a:prstGeom>
        </p:spPr>
      </p:pic>
      <p:sp>
        <p:nvSpPr>
          <p:cNvPr id="26" name="Text 22"/>
          <p:cNvSpPr/>
          <p:nvPr/>
        </p:nvSpPr>
        <p:spPr>
          <a:xfrm>
            <a:off x="3742868" y="4105656"/>
            <a:ext cx="2078660" cy="365760"/>
          </a:xfrm>
          <a:prstGeom prst="rect">
            <a:avLst/>
          </a:prstGeom>
          <a:noFill/>
          <a:ln/>
        </p:spPr>
        <p:txBody>
          <a:bodyPr wrap="square" lIns="0" tIns="0" rIns="0" bIns="0" rtlCol="0" anchor="ctr"/>
          <a:lstStyle/>
          <a:p>
            <a:pPr marL="0" indent="0" algn="ctr">
              <a:buNone/>
            </a:pPr>
            <a:r>
              <a:rPr lang="en-US" sz="1600" b="1" dirty="0">
                <a:solidFill>
                  <a:srgbClr val="FFFFFF"/>
                </a:solidFill>
                <a:latin typeface="Graphik" pitchFamily="34" charset="0"/>
                <a:ea typeface="Graphik" pitchFamily="34" charset="-122"/>
                <a:cs typeface="Graphik" pitchFamily="34" charset="-120"/>
              </a:rPr>
              <a:t>Data Readiness</a:t>
            </a:r>
            <a:endParaRPr lang="en-US" sz="1600" dirty="0"/>
          </a:p>
        </p:txBody>
      </p:sp>
      <p:sp>
        <p:nvSpPr>
          <p:cNvPr id="27" name="Text 23"/>
          <p:cNvSpPr/>
          <p:nvPr/>
        </p:nvSpPr>
        <p:spPr>
          <a:xfrm>
            <a:off x="3742868" y="4517136"/>
            <a:ext cx="2032940" cy="822960"/>
          </a:xfrm>
          <a:prstGeom prst="rect">
            <a:avLst/>
          </a:prstGeom>
          <a:noFill/>
          <a:ln/>
        </p:spPr>
        <p:txBody>
          <a:bodyPr wrap="square" lIns="0" tIns="0" rIns="0" bIns="0" rtlCol="0" anchor="t"/>
          <a:lstStyle/>
          <a:p>
            <a:pPr marL="0" indent="0" algn="ctr">
              <a:lnSpc>
                <a:spcPct val="105000"/>
              </a:lnSpc>
              <a:buNone/>
            </a:pPr>
            <a:r>
              <a:rPr lang="en-US" sz="1600">
                <a:solidFill>
                  <a:srgbClr val="B9A8D6"/>
                </a:solidFill>
                <a:latin typeface="Graphik" pitchFamily="34" charset="0"/>
                <a:ea typeface="Graphik" pitchFamily="34" charset="-122"/>
                <a:cs typeface="Graphik" pitchFamily="34" charset="-120"/>
              </a:rPr>
              <a:t>Curated datasets, access controls, quality</a:t>
            </a:r>
            <a:endParaRPr lang="en-US" sz="1600"/>
          </a:p>
        </p:txBody>
      </p:sp>
      <p:sp>
        <p:nvSpPr>
          <p:cNvPr id="28" name="Shape 24"/>
          <p:cNvSpPr/>
          <p:nvPr/>
        </p:nvSpPr>
        <p:spPr>
          <a:xfrm>
            <a:off x="6095848" y="3648456"/>
            <a:ext cx="0" cy="1837944"/>
          </a:xfrm>
          <a:prstGeom prst="line">
            <a:avLst/>
          </a:prstGeom>
          <a:noFill/>
          <a:ln w="12700">
            <a:solidFill>
              <a:srgbClr val="2C1248"/>
            </a:solidFill>
            <a:prstDash val="solid"/>
          </a:ln>
        </p:spPr>
        <p:txBody>
          <a:bodyPr/>
          <a:lstStyle/>
          <a:p>
            <a:endParaRPr lang="en-US"/>
          </a:p>
        </p:txBody>
      </p:sp>
      <p:pic>
        <p:nvPicPr>
          <p:cNvPr id="29" name="Image 2" descr="icons/book__A100FF.png"/>
          <p:cNvPicPr>
            <a:picLocks noChangeAspect="1"/>
          </p:cNvPicPr>
          <p:nvPr/>
        </p:nvPicPr>
        <p:blipFill>
          <a:blip r:embed="rId5"/>
          <a:stretch>
            <a:fillRect/>
          </a:stretch>
        </p:blipFill>
        <p:spPr>
          <a:xfrm>
            <a:off x="7214489" y="3575304"/>
            <a:ext cx="365760" cy="365760"/>
          </a:xfrm>
          <a:prstGeom prst="rect">
            <a:avLst/>
          </a:prstGeom>
        </p:spPr>
      </p:pic>
      <p:sp>
        <p:nvSpPr>
          <p:cNvPr id="30" name="Text 25"/>
          <p:cNvSpPr/>
          <p:nvPr/>
        </p:nvSpPr>
        <p:spPr>
          <a:xfrm>
            <a:off x="6215931" y="4105656"/>
            <a:ext cx="2535857" cy="365760"/>
          </a:xfrm>
          <a:prstGeom prst="rect">
            <a:avLst/>
          </a:prstGeom>
          <a:noFill/>
          <a:ln/>
        </p:spPr>
        <p:txBody>
          <a:bodyPr wrap="square" lIns="0" tIns="0" rIns="0" bIns="0" rtlCol="0" anchor="ctr"/>
          <a:lstStyle/>
          <a:p>
            <a:pPr marL="0" indent="0">
              <a:buNone/>
            </a:pPr>
            <a:r>
              <a:rPr lang="en-US" sz="1600" b="1">
                <a:solidFill>
                  <a:srgbClr val="FFFFFF"/>
                </a:solidFill>
                <a:latin typeface="Graphik" pitchFamily="34" charset="0"/>
                <a:ea typeface="Graphik" pitchFamily="34" charset="-122"/>
                <a:cs typeface="Graphik" pitchFamily="34" charset="-120"/>
              </a:rPr>
              <a:t>Knowledge Management</a:t>
            </a:r>
            <a:endParaRPr lang="en-US" sz="1600"/>
          </a:p>
        </p:txBody>
      </p:sp>
      <p:sp>
        <p:nvSpPr>
          <p:cNvPr id="31" name="Text 26"/>
          <p:cNvSpPr/>
          <p:nvPr/>
        </p:nvSpPr>
        <p:spPr>
          <a:xfrm>
            <a:off x="6461608" y="4517136"/>
            <a:ext cx="2032940" cy="822960"/>
          </a:xfrm>
          <a:prstGeom prst="rect">
            <a:avLst/>
          </a:prstGeom>
          <a:noFill/>
          <a:ln/>
        </p:spPr>
        <p:txBody>
          <a:bodyPr wrap="square" lIns="0" tIns="0" rIns="0" bIns="0" rtlCol="0" anchor="t"/>
          <a:lstStyle/>
          <a:p>
            <a:pPr algn="ctr"/>
            <a:r>
              <a:rPr lang="en-US" sz="1600">
                <a:solidFill>
                  <a:srgbClr val="B9A8D6"/>
                </a:solidFill>
                <a:latin typeface="Graphik" pitchFamily="34" charset="0"/>
              </a:rPr>
              <a:t>Approved content and job aids structured for AI</a:t>
            </a:r>
          </a:p>
        </p:txBody>
      </p:sp>
      <p:sp>
        <p:nvSpPr>
          <p:cNvPr id="32" name="Shape 27"/>
          <p:cNvSpPr/>
          <p:nvPr/>
        </p:nvSpPr>
        <p:spPr>
          <a:xfrm>
            <a:off x="8814587" y="3648456"/>
            <a:ext cx="0" cy="1837944"/>
          </a:xfrm>
          <a:prstGeom prst="line">
            <a:avLst/>
          </a:prstGeom>
          <a:noFill/>
          <a:ln w="12700">
            <a:solidFill>
              <a:srgbClr val="2C1248"/>
            </a:solidFill>
            <a:prstDash val="solid"/>
          </a:ln>
        </p:spPr>
        <p:txBody>
          <a:bodyPr/>
          <a:lstStyle/>
          <a:p>
            <a:endParaRPr lang="en-US"/>
          </a:p>
        </p:txBody>
      </p:sp>
      <p:pic>
        <p:nvPicPr>
          <p:cNvPr id="33" name="Image 3" descr="icons/server__A100FF.png"/>
          <p:cNvPicPr>
            <a:picLocks noChangeAspect="1"/>
          </p:cNvPicPr>
          <p:nvPr/>
        </p:nvPicPr>
        <p:blipFill>
          <a:blip r:embed="rId6"/>
          <a:stretch>
            <a:fillRect/>
          </a:stretch>
        </p:blipFill>
        <p:spPr>
          <a:xfrm>
            <a:off x="9925579" y="3575304"/>
            <a:ext cx="365760" cy="365760"/>
          </a:xfrm>
          <a:prstGeom prst="rect">
            <a:avLst/>
          </a:prstGeom>
        </p:spPr>
      </p:pic>
      <p:sp>
        <p:nvSpPr>
          <p:cNvPr id="34" name="Text 28"/>
          <p:cNvSpPr/>
          <p:nvPr/>
        </p:nvSpPr>
        <p:spPr>
          <a:xfrm>
            <a:off x="9180347" y="4105656"/>
            <a:ext cx="2078660" cy="365760"/>
          </a:xfrm>
          <a:prstGeom prst="rect">
            <a:avLst/>
          </a:prstGeom>
          <a:noFill/>
          <a:ln/>
        </p:spPr>
        <p:txBody>
          <a:bodyPr wrap="square" lIns="0" tIns="0" rIns="0" bIns="0" rtlCol="0" anchor="ctr"/>
          <a:lstStyle/>
          <a:p>
            <a:pPr marL="0" indent="0">
              <a:buNone/>
            </a:pPr>
            <a:r>
              <a:rPr lang="en-US" sz="1600" b="1">
                <a:solidFill>
                  <a:srgbClr val="FFFFFF"/>
                </a:solidFill>
                <a:latin typeface="Graphik" pitchFamily="34" charset="0"/>
                <a:ea typeface="Graphik" pitchFamily="34" charset="-122"/>
                <a:cs typeface="Graphik" pitchFamily="34" charset="-120"/>
              </a:rPr>
              <a:t>Enterprise Platform</a:t>
            </a:r>
            <a:endParaRPr lang="en-US" sz="1600"/>
          </a:p>
        </p:txBody>
      </p:sp>
      <p:sp>
        <p:nvSpPr>
          <p:cNvPr id="35" name="Text 29"/>
          <p:cNvSpPr/>
          <p:nvPr/>
        </p:nvSpPr>
        <p:spPr>
          <a:xfrm>
            <a:off x="9180347" y="4517136"/>
            <a:ext cx="2032940" cy="822960"/>
          </a:xfrm>
          <a:prstGeom prst="rect">
            <a:avLst/>
          </a:prstGeom>
          <a:noFill/>
          <a:ln/>
        </p:spPr>
        <p:txBody>
          <a:bodyPr wrap="square" lIns="0" tIns="0" rIns="0" bIns="0" rtlCol="0" anchor="t"/>
          <a:lstStyle/>
          <a:p>
            <a:pPr marL="0" indent="0" algn="ctr">
              <a:lnSpc>
                <a:spcPct val="105000"/>
              </a:lnSpc>
              <a:buNone/>
            </a:pPr>
            <a:r>
              <a:rPr lang="en-US" sz="1600">
                <a:solidFill>
                  <a:srgbClr val="B9A8D6"/>
                </a:solidFill>
                <a:latin typeface="Graphik" pitchFamily="34" charset="0"/>
                <a:ea typeface="Graphik" pitchFamily="34" charset="-122"/>
                <a:cs typeface="Graphik" pitchFamily="34" charset="-120"/>
              </a:rPr>
              <a:t>Secure tooling, monitoring, integration</a:t>
            </a:r>
            <a:endParaRPr lang="en-US" sz="1600"/>
          </a:p>
        </p:txBody>
      </p:sp>
      <p:sp>
        <p:nvSpPr>
          <p:cNvPr id="36" name="Text 30"/>
          <p:cNvSpPr/>
          <p:nvPr/>
        </p:nvSpPr>
        <p:spPr>
          <a:xfrm>
            <a:off x="658368" y="6089904"/>
            <a:ext cx="10874959" cy="274320"/>
          </a:xfrm>
          <a:prstGeom prst="rect">
            <a:avLst/>
          </a:prstGeom>
          <a:noFill/>
          <a:ln/>
        </p:spPr>
        <p:txBody>
          <a:bodyPr wrap="square" lIns="0" tIns="0" rIns="0" bIns="0" rtlCol="0" anchor="ctr"/>
          <a:lstStyle/>
          <a:p>
            <a:pPr marL="0" indent="0" algn="ctr">
              <a:buNone/>
            </a:pPr>
            <a:r>
              <a:rPr lang="en-US" sz="2000" b="1" kern="0" spc="200">
                <a:solidFill>
                  <a:srgbClr val="A100FF"/>
                </a:solidFill>
                <a:latin typeface="Graphik" pitchFamily="34" charset="0"/>
                <a:ea typeface="Graphik" pitchFamily="34" charset="-122"/>
                <a:cs typeface="Graphik" pitchFamily="34" charset="-120"/>
              </a:rPr>
              <a:t>FOUNDATION: fund first before any use case</a:t>
            </a:r>
            <a:endParaRPr lang="en-US" sz="2000"/>
          </a:p>
        </p:txBody>
      </p:sp>
      <p:pic>
        <p:nvPicPr>
          <p:cNvPr id="37" name="Image 4" descr="assets/chevron_purple.png"/>
          <p:cNvPicPr>
            <a:picLocks noChangeAspect="1"/>
          </p:cNvPicPr>
          <p:nvPr/>
        </p:nvPicPr>
        <p:blipFill>
          <a:blip r:embed="rId7"/>
          <a:stretch>
            <a:fillRect/>
          </a:stretch>
        </p:blipFill>
        <p:spPr>
          <a:xfrm>
            <a:off x="658368" y="6446520"/>
            <a:ext cx="183264" cy="201168"/>
          </a:xfrm>
          <a:prstGeom prst="rect">
            <a:avLst/>
          </a:prstGeom>
        </p:spPr>
      </p:pic>
      <p:sp>
        <p:nvSpPr>
          <p:cNvPr id="38" name="Text 31"/>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14</a:t>
            </a:r>
            <a:endParaRPr lang="en-US" sz="1000"/>
          </a:p>
        </p:txBody>
      </p:sp>
      <p:sp>
        <p:nvSpPr>
          <p:cNvPr id="39" name="Text 32"/>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dirty="0">
                <a:solidFill>
                  <a:srgbClr val="1A1A1A"/>
                </a:solidFill>
                <a:latin typeface="Graphik Black" pitchFamily="34" charset="0"/>
                <a:ea typeface="Graphik Black" pitchFamily="34" charset="-122"/>
                <a:cs typeface="Graphik Black" pitchFamily="34" charset="-120"/>
              </a:rPr>
              <a:t>What fundable AI looks like: Seven use case examples</a:t>
            </a:r>
            <a:endParaRPr lang="en-US" sz="2700" dirty="0"/>
          </a:p>
        </p:txBody>
      </p:sp>
      <p:sp>
        <p:nvSpPr>
          <p:cNvPr id="3" name="Text 1"/>
          <p:cNvSpPr/>
          <p:nvPr/>
        </p:nvSpPr>
        <p:spPr>
          <a:xfrm>
            <a:off x="658368" y="1124712"/>
            <a:ext cx="1069207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Identified through discovery with process owners, then prioritized and priced for funding.</a:t>
            </a:r>
            <a:endParaRPr lang="en-US" sz="1600" b="1">
              <a:solidFill>
                <a:schemeClr val="bg1"/>
              </a:solidFill>
            </a:endParaRPr>
          </a:p>
        </p:txBody>
      </p:sp>
      <p:sp>
        <p:nvSpPr>
          <p:cNvPr id="4" name="Shape 2"/>
          <p:cNvSpPr/>
          <p:nvPr/>
        </p:nvSpPr>
        <p:spPr>
          <a:xfrm>
            <a:off x="658368" y="1755648"/>
            <a:ext cx="365760" cy="365760"/>
          </a:xfrm>
          <a:prstGeom prst="rect">
            <a:avLst/>
          </a:prstGeom>
          <a:solidFill>
            <a:srgbClr val="1A1A1A"/>
          </a:solidFill>
          <a:ln/>
        </p:spPr>
        <p:txBody>
          <a:bodyPr/>
          <a:lstStyle/>
          <a:p>
            <a:endParaRPr lang="en-US" sz="2400"/>
          </a:p>
        </p:txBody>
      </p:sp>
      <p:sp>
        <p:nvSpPr>
          <p:cNvPr id="5" name="Text 3"/>
          <p:cNvSpPr/>
          <p:nvPr/>
        </p:nvSpPr>
        <p:spPr>
          <a:xfrm>
            <a:off x="658368" y="1755648"/>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1</a:t>
            </a:r>
            <a:endParaRPr lang="en-US" sz="2400"/>
          </a:p>
        </p:txBody>
      </p:sp>
      <p:sp>
        <p:nvSpPr>
          <p:cNvPr id="6" name="Text 4"/>
          <p:cNvSpPr/>
          <p:nvPr/>
        </p:nvSpPr>
        <p:spPr>
          <a:xfrm>
            <a:off x="1188720" y="1682496"/>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Constituent Service Assistant</a:t>
            </a:r>
            <a:endParaRPr lang="en-US"/>
          </a:p>
        </p:txBody>
      </p:sp>
      <p:sp>
        <p:nvSpPr>
          <p:cNvPr id="7" name="Text 5"/>
          <p:cNvSpPr/>
          <p:nvPr/>
        </p:nvSpPr>
        <p:spPr>
          <a:xfrm>
            <a:off x="1188720" y="1975104"/>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Answers public inquiries in plain language and routes the rest</a:t>
            </a:r>
            <a:endParaRPr lang="en-US" sz="1600"/>
          </a:p>
        </p:txBody>
      </p:sp>
      <p:sp>
        <p:nvSpPr>
          <p:cNvPr id="8" name="Shape 6"/>
          <p:cNvSpPr/>
          <p:nvPr/>
        </p:nvSpPr>
        <p:spPr>
          <a:xfrm>
            <a:off x="658368" y="2814320"/>
            <a:ext cx="365760" cy="365760"/>
          </a:xfrm>
          <a:prstGeom prst="rect">
            <a:avLst/>
          </a:prstGeom>
          <a:solidFill>
            <a:srgbClr val="1A1A1A"/>
          </a:solidFill>
          <a:ln/>
        </p:spPr>
        <p:txBody>
          <a:bodyPr/>
          <a:lstStyle/>
          <a:p>
            <a:endParaRPr lang="en-US" sz="2400"/>
          </a:p>
        </p:txBody>
      </p:sp>
      <p:sp>
        <p:nvSpPr>
          <p:cNvPr id="9" name="Text 7"/>
          <p:cNvSpPr/>
          <p:nvPr/>
        </p:nvSpPr>
        <p:spPr>
          <a:xfrm>
            <a:off x="658368" y="2814320"/>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2</a:t>
            </a:r>
            <a:endParaRPr lang="en-US" sz="2000"/>
          </a:p>
        </p:txBody>
      </p:sp>
      <p:sp>
        <p:nvSpPr>
          <p:cNvPr id="10" name="Text 8"/>
          <p:cNvSpPr/>
          <p:nvPr/>
        </p:nvSpPr>
        <p:spPr>
          <a:xfrm>
            <a:off x="1188720" y="2741168"/>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Document &amp; Records Intelligence</a:t>
            </a:r>
            <a:endParaRPr lang="en-US"/>
          </a:p>
        </p:txBody>
      </p:sp>
      <p:sp>
        <p:nvSpPr>
          <p:cNvPr id="11" name="Text 9"/>
          <p:cNvSpPr/>
          <p:nvPr/>
        </p:nvSpPr>
        <p:spPr>
          <a:xfrm>
            <a:off x="1188720" y="3033776"/>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Extracts and summarizes documents; speeds public-records response</a:t>
            </a:r>
            <a:endParaRPr lang="en-US" sz="1600"/>
          </a:p>
        </p:txBody>
      </p:sp>
      <p:grpSp>
        <p:nvGrpSpPr>
          <p:cNvPr id="35" name="Group 34">
            <a:extLst>
              <a:ext uri="{FF2B5EF4-FFF2-40B4-BE49-F238E27FC236}">
                <a16:creationId xmlns:a16="http://schemas.microsoft.com/office/drawing/2014/main" id="{9504A4F6-63E4-49F7-32AA-80EF6498332C}"/>
              </a:ext>
            </a:extLst>
          </p:cNvPr>
          <p:cNvGrpSpPr/>
          <p:nvPr/>
        </p:nvGrpSpPr>
        <p:grpSpPr>
          <a:xfrm>
            <a:off x="658368" y="4005072"/>
            <a:ext cx="365760" cy="365760"/>
            <a:chOff x="658368" y="3375152"/>
            <a:chExt cx="365760" cy="365760"/>
          </a:xfrm>
        </p:grpSpPr>
        <p:sp>
          <p:nvSpPr>
            <p:cNvPr id="12" name="Shape 10"/>
            <p:cNvSpPr/>
            <p:nvPr/>
          </p:nvSpPr>
          <p:spPr>
            <a:xfrm>
              <a:off x="658368" y="3375152"/>
              <a:ext cx="365760" cy="365760"/>
            </a:xfrm>
            <a:prstGeom prst="rect">
              <a:avLst/>
            </a:prstGeom>
            <a:solidFill>
              <a:srgbClr val="1A1A1A"/>
            </a:solidFill>
            <a:ln/>
          </p:spPr>
          <p:txBody>
            <a:bodyPr/>
            <a:lstStyle/>
            <a:p>
              <a:endParaRPr lang="en-US" sz="2400"/>
            </a:p>
          </p:txBody>
        </p:sp>
        <p:sp>
          <p:nvSpPr>
            <p:cNvPr id="13" name="Text 11"/>
            <p:cNvSpPr/>
            <p:nvPr/>
          </p:nvSpPr>
          <p:spPr>
            <a:xfrm>
              <a:off x="658368" y="3375152"/>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3</a:t>
              </a:r>
              <a:endParaRPr lang="en-US" sz="2000"/>
            </a:p>
          </p:txBody>
        </p:sp>
      </p:grpSp>
      <p:sp>
        <p:nvSpPr>
          <p:cNvPr id="14" name="Text 12"/>
          <p:cNvSpPr/>
          <p:nvPr/>
        </p:nvSpPr>
        <p:spPr>
          <a:xfrm>
            <a:off x="1188720" y="3962400"/>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Eligibility &amp; Case Support</a:t>
            </a:r>
            <a:endParaRPr lang="en-US"/>
          </a:p>
        </p:txBody>
      </p:sp>
      <p:sp>
        <p:nvSpPr>
          <p:cNvPr id="15" name="Text 13"/>
          <p:cNvSpPr/>
          <p:nvPr/>
        </p:nvSpPr>
        <p:spPr>
          <a:xfrm>
            <a:off x="1188720" y="4255008"/>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Helps caseworkers assess eligibility and spot missing information</a:t>
            </a:r>
            <a:endParaRPr lang="en-US" sz="1600"/>
          </a:p>
        </p:txBody>
      </p:sp>
      <p:sp>
        <p:nvSpPr>
          <p:cNvPr id="16" name="Shape 14"/>
          <p:cNvSpPr/>
          <p:nvPr/>
        </p:nvSpPr>
        <p:spPr>
          <a:xfrm>
            <a:off x="658368" y="5114544"/>
            <a:ext cx="365760" cy="365760"/>
          </a:xfrm>
          <a:prstGeom prst="rect">
            <a:avLst/>
          </a:prstGeom>
          <a:solidFill>
            <a:srgbClr val="1A1A1A"/>
          </a:solidFill>
          <a:ln/>
        </p:spPr>
        <p:txBody>
          <a:bodyPr/>
          <a:lstStyle/>
          <a:p>
            <a:endParaRPr lang="en-US" sz="2400"/>
          </a:p>
        </p:txBody>
      </p:sp>
      <p:sp>
        <p:nvSpPr>
          <p:cNvPr id="17" name="Text 15"/>
          <p:cNvSpPr/>
          <p:nvPr/>
        </p:nvSpPr>
        <p:spPr>
          <a:xfrm>
            <a:off x="658368" y="5114544"/>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4</a:t>
            </a:r>
            <a:endParaRPr lang="en-US" sz="2000"/>
          </a:p>
        </p:txBody>
      </p:sp>
      <p:sp>
        <p:nvSpPr>
          <p:cNvPr id="18" name="Text 16"/>
          <p:cNvSpPr/>
          <p:nvPr/>
        </p:nvSpPr>
        <p:spPr>
          <a:xfrm>
            <a:off x="1188720" y="5041392"/>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Inspections &amp; Licensing Triage</a:t>
            </a:r>
            <a:endParaRPr lang="en-US"/>
          </a:p>
        </p:txBody>
      </p:sp>
      <p:sp>
        <p:nvSpPr>
          <p:cNvPr id="19" name="Text 17"/>
          <p:cNvSpPr/>
          <p:nvPr/>
        </p:nvSpPr>
        <p:spPr>
          <a:xfrm>
            <a:off x="1188720" y="5334000"/>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Prioritizes inspections and pre-screens license applications</a:t>
            </a:r>
            <a:endParaRPr lang="en-US" sz="1600"/>
          </a:p>
        </p:txBody>
      </p:sp>
      <p:sp>
        <p:nvSpPr>
          <p:cNvPr id="20" name="Shape 18"/>
          <p:cNvSpPr/>
          <p:nvPr/>
        </p:nvSpPr>
        <p:spPr>
          <a:xfrm>
            <a:off x="6415888" y="1755648"/>
            <a:ext cx="365760" cy="365760"/>
          </a:xfrm>
          <a:prstGeom prst="rect">
            <a:avLst/>
          </a:prstGeom>
          <a:solidFill>
            <a:srgbClr val="1A1A1A"/>
          </a:solidFill>
          <a:ln/>
        </p:spPr>
        <p:txBody>
          <a:bodyPr/>
          <a:lstStyle/>
          <a:p>
            <a:endParaRPr lang="en-US" sz="2400"/>
          </a:p>
        </p:txBody>
      </p:sp>
      <p:sp>
        <p:nvSpPr>
          <p:cNvPr id="21" name="Text 19"/>
          <p:cNvSpPr/>
          <p:nvPr/>
        </p:nvSpPr>
        <p:spPr>
          <a:xfrm>
            <a:off x="6415888" y="1755648"/>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5</a:t>
            </a:r>
            <a:endParaRPr lang="en-US" sz="2000"/>
          </a:p>
        </p:txBody>
      </p:sp>
      <p:sp>
        <p:nvSpPr>
          <p:cNvPr id="22" name="Text 20"/>
          <p:cNvSpPr/>
          <p:nvPr/>
        </p:nvSpPr>
        <p:spPr>
          <a:xfrm>
            <a:off x="6946240" y="1682496"/>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Accounts Payable Intelligence</a:t>
            </a:r>
            <a:endParaRPr lang="en-US"/>
          </a:p>
        </p:txBody>
      </p:sp>
      <p:sp>
        <p:nvSpPr>
          <p:cNvPr id="23" name="Text 21"/>
          <p:cNvSpPr/>
          <p:nvPr/>
        </p:nvSpPr>
        <p:spPr>
          <a:xfrm>
            <a:off x="6946240" y="1975104"/>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Extracts invoices, catches duplicates, flags anomalies</a:t>
            </a:r>
            <a:endParaRPr lang="en-US" sz="1600"/>
          </a:p>
        </p:txBody>
      </p:sp>
      <p:sp>
        <p:nvSpPr>
          <p:cNvPr id="24" name="Shape 22"/>
          <p:cNvSpPr/>
          <p:nvPr/>
        </p:nvSpPr>
        <p:spPr>
          <a:xfrm>
            <a:off x="6415888" y="2814320"/>
            <a:ext cx="365760" cy="365760"/>
          </a:xfrm>
          <a:prstGeom prst="rect">
            <a:avLst/>
          </a:prstGeom>
          <a:solidFill>
            <a:srgbClr val="1A1A1A"/>
          </a:solidFill>
          <a:ln/>
        </p:spPr>
        <p:txBody>
          <a:bodyPr/>
          <a:lstStyle/>
          <a:p>
            <a:endParaRPr lang="en-US" sz="2400"/>
          </a:p>
        </p:txBody>
      </p:sp>
      <p:sp>
        <p:nvSpPr>
          <p:cNvPr id="25" name="Text 23"/>
          <p:cNvSpPr/>
          <p:nvPr/>
        </p:nvSpPr>
        <p:spPr>
          <a:xfrm>
            <a:off x="6415888" y="2814320"/>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6</a:t>
            </a:r>
            <a:endParaRPr lang="en-US" sz="2000"/>
          </a:p>
        </p:txBody>
      </p:sp>
      <p:sp>
        <p:nvSpPr>
          <p:cNvPr id="26" name="Text 24"/>
          <p:cNvSpPr/>
          <p:nvPr/>
        </p:nvSpPr>
        <p:spPr>
          <a:xfrm>
            <a:off x="6946240" y="2741168"/>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Procurement &amp; Contract Review</a:t>
            </a:r>
            <a:endParaRPr lang="en-US"/>
          </a:p>
        </p:txBody>
      </p:sp>
      <p:sp>
        <p:nvSpPr>
          <p:cNvPr id="27" name="Text 25"/>
          <p:cNvSpPr/>
          <p:nvPr/>
        </p:nvSpPr>
        <p:spPr>
          <a:xfrm>
            <a:off x="6946240" y="3033776"/>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Compares bids, flags contract risk, checks compliance</a:t>
            </a:r>
            <a:endParaRPr lang="en-US" sz="1600"/>
          </a:p>
        </p:txBody>
      </p:sp>
      <p:grpSp>
        <p:nvGrpSpPr>
          <p:cNvPr id="36" name="Group 35">
            <a:extLst>
              <a:ext uri="{FF2B5EF4-FFF2-40B4-BE49-F238E27FC236}">
                <a16:creationId xmlns:a16="http://schemas.microsoft.com/office/drawing/2014/main" id="{85250E82-CDB9-360F-2731-464E26707731}"/>
              </a:ext>
            </a:extLst>
          </p:cNvPr>
          <p:cNvGrpSpPr/>
          <p:nvPr/>
        </p:nvGrpSpPr>
        <p:grpSpPr>
          <a:xfrm>
            <a:off x="6415888" y="3994912"/>
            <a:ext cx="365760" cy="365760"/>
            <a:chOff x="6415888" y="3527552"/>
            <a:chExt cx="365760" cy="365760"/>
          </a:xfrm>
        </p:grpSpPr>
        <p:sp>
          <p:nvSpPr>
            <p:cNvPr id="28" name="Shape 26"/>
            <p:cNvSpPr/>
            <p:nvPr/>
          </p:nvSpPr>
          <p:spPr>
            <a:xfrm>
              <a:off x="6415888" y="3527552"/>
              <a:ext cx="365760" cy="365760"/>
            </a:xfrm>
            <a:prstGeom prst="rect">
              <a:avLst/>
            </a:prstGeom>
            <a:solidFill>
              <a:srgbClr val="1A1A1A"/>
            </a:solidFill>
            <a:ln/>
          </p:spPr>
          <p:txBody>
            <a:bodyPr/>
            <a:lstStyle/>
            <a:p>
              <a:endParaRPr lang="en-US" sz="2400"/>
            </a:p>
          </p:txBody>
        </p:sp>
        <p:sp>
          <p:nvSpPr>
            <p:cNvPr id="29" name="Text 27"/>
            <p:cNvSpPr/>
            <p:nvPr/>
          </p:nvSpPr>
          <p:spPr>
            <a:xfrm>
              <a:off x="6415888" y="3527552"/>
              <a:ext cx="365760" cy="365760"/>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7</a:t>
              </a:r>
              <a:endParaRPr lang="en-US" sz="2000"/>
            </a:p>
          </p:txBody>
        </p:sp>
      </p:grpSp>
      <p:sp>
        <p:nvSpPr>
          <p:cNvPr id="30" name="Text 28"/>
          <p:cNvSpPr/>
          <p:nvPr/>
        </p:nvSpPr>
        <p:spPr>
          <a:xfrm>
            <a:off x="6946240" y="3931920"/>
            <a:ext cx="4587088" cy="292608"/>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Fraud &amp; Improper-Payment Detection</a:t>
            </a:r>
            <a:endParaRPr lang="en-US"/>
          </a:p>
        </p:txBody>
      </p:sp>
      <p:sp>
        <p:nvSpPr>
          <p:cNvPr id="31" name="Text 29"/>
          <p:cNvSpPr/>
          <p:nvPr/>
        </p:nvSpPr>
        <p:spPr>
          <a:xfrm>
            <a:off x="6946240" y="4224528"/>
            <a:ext cx="4587088" cy="384048"/>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Flags anomalies in payments and claims for review</a:t>
            </a:r>
            <a:endParaRPr lang="en-US" sz="1600"/>
          </a:p>
        </p:txBody>
      </p:sp>
      <p:pic>
        <p:nvPicPr>
          <p:cNvPr id="32"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33" name="Text 30"/>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rPr>
              <a:t>15</a:t>
            </a:r>
            <a:endParaRPr lang="en-US" sz="1000"/>
          </a:p>
        </p:txBody>
      </p:sp>
      <p:sp>
        <p:nvSpPr>
          <p:cNvPr id="34" name="Text 31"/>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800">
                <a:solidFill>
                  <a:srgbClr val="1A1A1A"/>
                </a:solidFill>
                <a:latin typeface="Graphik Black" pitchFamily="34" charset="0"/>
                <a:ea typeface="Graphik Black" pitchFamily="34" charset="-122"/>
                <a:cs typeface="Graphik Black" pitchFamily="34" charset="-120"/>
              </a:rPr>
              <a:t>How to build your business case: the six-week model</a:t>
            </a:r>
            <a:endParaRPr lang="en-US" sz="2800"/>
          </a:p>
        </p:txBody>
      </p:sp>
      <p:sp>
        <p:nvSpPr>
          <p:cNvPr id="3" name="Text 1"/>
          <p:cNvSpPr/>
          <p:nvPr/>
        </p:nvSpPr>
        <p:spPr>
          <a:xfrm>
            <a:off x="658368" y="1124712"/>
            <a:ext cx="1069207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A focused team can produce an appropriations-ready AI case in four to six weeks.</a:t>
            </a:r>
            <a:endParaRPr lang="en-US" sz="1600" b="1">
              <a:solidFill>
                <a:schemeClr val="bg1"/>
              </a:solidFill>
            </a:endParaRPr>
          </a:p>
        </p:txBody>
      </p:sp>
      <p:pic>
        <p:nvPicPr>
          <p:cNvPr id="30"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31" name="Text 28"/>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16</a:t>
            </a:r>
            <a:endParaRPr lang="en-US" sz="1000"/>
          </a:p>
        </p:txBody>
      </p:sp>
      <p:sp>
        <p:nvSpPr>
          <p:cNvPr id="32" name="Text 29"/>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33" name="Rectangle 32">
            <a:extLst>
              <a:ext uri="{FF2B5EF4-FFF2-40B4-BE49-F238E27FC236}">
                <a16:creationId xmlns:a16="http://schemas.microsoft.com/office/drawing/2014/main" id="{27A96F75-8F4A-FCE9-74C0-90C0AD218F20}"/>
              </a:ext>
            </a:extLst>
          </p:cNvPr>
          <p:cNvSpPr/>
          <p:nvPr/>
        </p:nvSpPr>
        <p:spPr>
          <a:xfrm>
            <a:off x="914400" y="3752896"/>
            <a:ext cx="10058400" cy="54864"/>
          </a:xfrm>
          <a:prstGeom prst="rect">
            <a:avLst/>
          </a:prstGeom>
          <a:solidFill>
            <a:srgbClr val="C2A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sz="2400"/>
          </a:p>
        </p:txBody>
      </p:sp>
      <p:sp>
        <p:nvSpPr>
          <p:cNvPr id="34" name="Oval 33">
            <a:extLst>
              <a:ext uri="{FF2B5EF4-FFF2-40B4-BE49-F238E27FC236}">
                <a16:creationId xmlns:a16="http://schemas.microsoft.com/office/drawing/2014/main" id="{122C280B-282F-F435-D5C3-4F85A8546FC5}"/>
              </a:ext>
            </a:extLst>
          </p:cNvPr>
          <p:cNvSpPr/>
          <p:nvPr/>
        </p:nvSpPr>
        <p:spPr>
          <a:xfrm>
            <a:off x="1051560" y="3478576"/>
            <a:ext cx="640080" cy="640080"/>
          </a:xfrm>
          <a:prstGeom prst="ellipse">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FFFFFF"/>
                </a:solidFill>
                <a:latin typeface="Graphik"/>
              </a:rPr>
              <a:t>1</a:t>
            </a:r>
          </a:p>
        </p:txBody>
      </p:sp>
      <p:sp>
        <p:nvSpPr>
          <p:cNvPr id="35" name="TextBox 34">
            <a:extLst>
              <a:ext uri="{FF2B5EF4-FFF2-40B4-BE49-F238E27FC236}">
                <a16:creationId xmlns:a16="http://schemas.microsoft.com/office/drawing/2014/main" id="{9679FD43-60EE-0342-3F42-BCFFE1609F89}"/>
              </a:ext>
            </a:extLst>
          </p:cNvPr>
          <p:cNvSpPr txBox="1"/>
          <p:nvPr/>
        </p:nvSpPr>
        <p:spPr>
          <a:xfrm>
            <a:off x="320040" y="2289856"/>
            <a:ext cx="2103120" cy="246221"/>
          </a:xfrm>
          <a:prstGeom prst="rect">
            <a:avLst/>
          </a:prstGeom>
          <a:noFill/>
        </p:spPr>
        <p:txBody>
          <a:bodyPr wrap="square" lIns="36576" tIns="0" rIns="36576" bIns="0" anchor="t">
            <a:spAutoFit/>
          </a:bodyPr>
          <a:lstStyle/>
          <a:p>
            <a:pPr algn="ctr"/>
            <a:r>
              <a:rPr sz="1600" b="1" i="0">
                <a:solidFill>
                  <a:srgbClr val="460073"/>
                </a:solidFill>
                <a:latin typeface="Graphik"/>
              </a:rPr>
              <a:t>Week 0</a:t>
            </a:r>
          </a:p>
        </p:txBody>
      </p:sp>
      <p:sp>
        <p:nvSpPr>
          <p:cNvPr id="36" name="TextBox 35">
            <a:extLst>
              <a:ext uri="{FF2B5EF4-FFF2-40B4-BE49-F238E27FC236}">
                <a16:creationId xmlns:a16="http://schemas.microsoft.com/office/drawing/2014/main" id="{A74D89A2-83CE-C805-8B7A-7C0087F907DF}"/>
              </a:ext>
            </a:extLst>
          </p:cNvPr>
          <p:cNvSpPr txBox="1"/>
          <p:nvPr/>
        </p:nvSpPr>
        <p:spPr>
          <a:xfrm>
            <a:off x="320040" y="2609896"/>
            <a:ext cx="2103120" cy="276999"/>
          </a:xfrm>
          <a:prstGeom prst="rect">
            <a:avLst/>
          </a:prstGeom>
          <a:noFill/>
        </p:spPr>
        <p:txBody>
          <a:bodyPr wrap="square" lIns="36576" tIns="0" rIns="36576" bIns="0" anchor="t">
            <a:spAutoFit/>
          </a:bodyPr>
          <a:lstStyle/>
          <a:p>
            <a:pPr algn="ctr"/>
            <a:r>
              <a:rPr b="1" i="0">
                <a:solidFill>
                  <a:srgbClr val="111111"/>
                </a:solidFill>
                <a:latin typeface="Graphik"/>
              </a:rPr>
              <a:t>Kickoff</a:t>
            </a:r>
          </a:p>
        </p:txBody>
      </p:sp>
      <p:sp>
        <p:nvSpPr>
          <p:cNvPr id="37" name="TextBox 36">
            <a:extLst>
              <a:ext uri="{FF2B5EF4-FFF2-40B4-BE49-F238E27FC236}">
                <a16:creationId xmlns:a16="http://schemas.microsoft.com/office/drawing/2014/main" id="{1A21C254-2E11-C5C5-000B-038209C137E2}"/>
              </a:ext>
            </a:extLst>
          </p:cNvPr>
          <p:cNvSpPr txBox="1"/>
          <p:nvPr/>
        </p:nvSpPr>
        <p:spPr>
          <a:xfrm>
            <a:off x="320040" y="2975656"/>
            <a:ext cx="2103120" cy="369332"/>
          </a:xfrm>
          <a:prstGeom prst="rect">
            <a:avLst/>
          </a:prstGeom>
          <a:noFill/>
        </p:spPr>
        <p:txBody>
          <a:bodyPr wrap="square" lIns="36576" tIns="0" rIns="36576" bIns="0" anchor="t">
            <a:spAutoFit/>
          </a:bodyPr>
          <a:lstStyle/>
          <a:p>
            <a:pPr algn="ctr"/>
            <a:r>
              <a:rPr sz="1200" b="0" i="0">
                <a:solidFill>
                  <a:srgbClr val="333333"/>
                </a:solidFill>
                <a:latin typeface="Graphik"/>
              </a:rPr>
              <a:t>Scope, stakeholders, workplan</a:t>
            </a:r>
          </a:p>
        </p:txBody>
      </p:sp>
      <p:sp>
        <p:nvSpPr>
          <p:cNvPr id="38" name="Oval 37">
            <a:extLst>
              <a:ext uri="{FF2B5EF4-FFF2-40B4-BE49-F238E27FC236}">
                <a16:creationId xmlns:a16="http://schemas.microsoft.com/office/drawing/2014/main" id="{0FCA2449-53BB-43AC-3102-C17E54B04FBE}"/>
              </a:ext>
            </a:extLst>
          </p:cNvPr>
          <p:cNvSpPr/>
          <p:nvPr/>
        </p:nvSpPr>
        <p:spPr>
          <a:xfrm>
            <a:off x="3337560" y="3478576"/>
            <a:ext cx="640080" cy="640080"/>
          </a:xfrm>
          <a:prstGeom prst="ellipse">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FFFFFF"/>
                </a:solidFill>
                <a:latin typeface="Graphik"/>
              </a:rPr>
              <a:t>2</a:t>
            </a:r>
          </a:p>
        </p:txBody>
      </p:sp>
      <p:sp>
        <p:nvSpPr>
          <p:cNvPr id="39" name="TextBox 38">
            <a:extLst>
              <a:ext uri="{FF2B5EF4-FFF2-40B4-BE49-F238E27FC236}">
                <a16:creationId xmlns:a16="http://schemas.microsoft.com/office/drawing/2014/main" id="{140D1E0A-DAC9-7712-F0B0-C861E5535E95}"/>
              </a:ext>
            </a:extLst>
          </p:cNvPr>
          <p:cNvSpPr txBox="1"/>
          <p:nvPr/>
        </p:nvSpPr>
        <p:spPr>
          <a:xfrm>
            <a:off x="2606040" y="4392976"/>
            <a:ext cx="2103120" cy="246221"/>
          </a:xfrm>
          <a:prstGeom prst="rect">
            <a:avLst/>
          </a:prstGeom>
          <a:noFill/>
        </p:spPr>
        <p:txBody>
          <a:bodyPr wrap="square" lIns="36576" tIns="0" rIns="36576" bIns="0" anchor="t">
            <a:spAutoFit/>
          </a:bodyPr>
          <a:lstStyle/>
          <a:p>
            <a:pPr algn="ctr"/>
            <a:r>
              <a:rPr sz="1600" b="1" i="0">
                <a:solidFill>
                  <a:srgbClr val="7500C0"/>
                </a:solidFill>
                <a:latin typeface="Graphik"/>
              </a:rPr>
              <a:t>Week 1</a:t>
            </a:r>
          </a:p>
        </p:txBody>
      </p:sp>
      <p:sp>
        <p:nvSpPr>
          <p:cNvPr id="40" name="TextBox 39">
            <a:extLst>
              <a:ext uri="{FF2B5EF4-FFF2-40B4-BE49-F238E27FC236}">
                <a16:creationId xmlns:a16="http://schemas.microsoft.com/office/drawing/2014/main" id="{E7ACF60A-E637-4BC6-769A-2E2976DAC860}"/>
              </a:ext>
            </a:extLst>
          </p:cNvPr>
          <p:cNvSpPr txBox="1"/>
          <p:nvPr/>
        </p:nvSpPr>
        <p:spPr>
          <a:xfrm>
            <a:off x="2606040" y="4713016"/>
            <a:ext cx="2103120" cy="276999"/>
          </a:xfrm>
          <a:prstGeom prst="rect">
            <a:avLst/>
          </a:prstGeom>
          <a:noFill/>
        </p:spPr>
        <p:txBody>
          <a:bodyPr wrap="square" lIns="36576" tIns="0" rIns="36576" bIns="0" anchor="t">
            <a:spAutoFit/>
          </a:bodyPr>
          <a:lstStyle/>
          <a:p>
            <a:pPr algn="ctr"/>
            <a:r>
              <a:rPr b="1" i="0">
                <a:solidFill>
                  <a:srgbClr val="111111"/>
                </a:solidFill>
                <a:latin typeface="Graphik"/>
              </a:rPr>
              <a:t>Discovery</a:t>
            </a:r>
          </a:p>
        </p:txBody>
      </p:sp>
      <p:sp>
        <p:nvSpPr>
          <p:cNvPr id="41" name="TextBox 40">
            <a:extLst>
              <a:ext uri="{FF2B5EF4-FFF2-40B4-BE49-F238E27FC236}">
                <a16:creationId xmlns:a16="http://schemas.microsoft.com/office/drawing/2014/main" id="{02C8CDF0-9461-A5D9-79A6-6798DAC4785B}"/>
              </a:ext>
            </a:extLst>
          </p:cNvPr>
          <p:cNvSpPr txBox="1"/>
          <p:nvPr/>
        </p:nvSpPr>
        <p:spPr>
          <a:xfrm>
            <a:off x="2606040" y="5078776"/>
            <a:ext cx="2103120" cy="369332"/>
          </a:xfrm>
          <a:prstGeom prst="rect">
            <a:avLst/>
          </a:prstGeom>
          <a:noFill/>
        </p:spPr>
        <p:txBody>
          <a:bodyPr wrap="square" lIns="36576" tIns="0" rIns="36576" bIns="0" anchor="t">
            <a:spAutoFit/>
          </a:bodyPr>
          <a:lstStyle/>
          <a:p>
            <a:pPr algn="ctr"/>
            <a:r>
              <a:rPr sz="1200" b="0" i="0">
                <a:solidFill>
                  <a:srgbClr val="333333"/>
                </a:solidFill>
                <a:latin typeface="Graphik"/>
              </a:rPr>
              <a:t>~10 interviews, surveys, docs</a:t>
            </a:r>
          </a:p>
        </p:txBody>
      </p:sp>
      <p:sp>
        <p:nvSpPr>
          <p:cNvPr id="42" name="Oval 41">
            <a:extLst>
              <a:ext uri="{FF2B5EF4-FFF2-40B4-BE49-F238E27FC236}">
                <a16:creationId xmlns:a16="http://schemas.microsoft.com/office/drawing/2014/main" id="{98F9F7F1-E855-5861-4434-439CC3DCDB40}"/>
              </a:ext>
            </a:extLst>
          </p:cNvPr>
          <p:cNvSpPr/>
          <p:nvPr/>
        </p:nvSpPr>
        <p:spPr>
          <a:xfrm>
            <a:off x="5623560" y="3478576"/>
            <a:ext cx="640080" cy="640080"/>
          </a:xfrm>
          <a:prstGeom prst="ellipse">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FFFFFF"/>
                </a:solidFill>
                <a:latin typeface="Graphik"/>
              </a:rPr>
              <a:t>3</a:t>
            </a:r>
          </a:p>
        </p:txBody>
      </p:sp>
      <p:sp>
        <p:nvSpPr>
          <p:cNvPr id="43" name="TextBox 42">
            <a:extLst>
              <a:ext uri="{FF2B5EF4-FFF2-40B4-BE49-F238E27FC236}">
                <a16:creationId xmlns:a16="http://schemas.microsoft.com/office/drawing/2014/main" id="{1F1DE8E7-E7BE-F887-3038-FB16AAF7DE93}"/>
              </a:ext>
            </a:extLst>
          </p:cNvPr>
          <p:cNvSpPr txBox="1"/>
          <p:nvPr/>
        </p:nvSpPr>
        <p:spPr>
          <a:xfrm>
            <a:off x="4892040" y="2289856"/>
            <a:ext cx="2103120" cy="246221"/>
          </a:xfrm>
          <a:prstGeom prst="rect">
            <a:avLst/>
          </a:prstGeom>
          <a:noFill/>
        </p:spPr>
        <p:txBody>
          <a:bodyPr wrap="square" lIns="36576" tIns="0" rIns="36576" bIns="0" anchor="t">
            <a:spAutoFit/>
          </a:bodyPr>
          <a:lstStyle/>
          <a:p>
            <a:pPr algn="ctr"/>
            <a:r>
              <a:rPr sz="1600" b="1" i="0">
                <a:solidFill>
                  <a:srgbClr val="A100FF"/>
                </a:solidFill>
                <a:latin typeface="Graphik"/>
              </a:rPr>
              <a:t>Week 2-3</a:t>
            </a:r>
          </a:p>
        </p:txBody>
      </p:sp>
      <p:sp>
        <p:nvSpPr>
          <p:cNvPr id="44" name="TextBox 43">
            <a:extLst>
              <a:ext uri="{FF2B5EF4-FFF2-40B4-BE49-F238E27FC236}">
                <a16:creationId xmlns:a16="http://schemas.microsoft.com/office/drawing/2014/main" id="{CA57CFF2-8B80-FF0E-162E-3F1383DDE671}"/>
              </a:ext>
            </a:extLst>
          </p:cNvPr>
          <p:cNvSpPr txBox="1"/>
          <p:nvPr/>
        </p:nvSpPr>
        <p:spPr>
          <a:xfrm>
            <a:off x="4892040" y="2609896"/>
            <a:ext cx="2103120" cy="276999"/>
          </a:xfrm>
          <a:prstGeom prst="rect">
            <a:avLst/>
          </a:prstGeom>
          <a:noFill/>
        </p:spPr>
        <p:txBody>
          <a:bodyPr wrap="square" lIns="36576" tIns="0" rIns="36576" bIns="0" anchor="t">
            <a:spAutoFit/>
          </a:bodyPr>
          <a:lstStyle/>
          <a:p>
            <a:pPr algn="ctr"/>
            <a:r>
              <a:rPr b="1" i="0">
                <a:solidFill>
                  <a:srgbClr val="111111"/>
                </a:solidFill>
                <a:latin typeface="Graphik"/>
              </a:rPr>
              <a:t>Prioritization</a:t>
            </a:r>
          </a:p>
        </p:txBody>
      </p:sp>
      <p:sp>
        <p:nvSpPr>
          <p:cNvPr id="45" name="TextBox 44">
            <a:extLst>
              <a:ext uri="{FF2B5EF4-FFF2-40B4-BE49-F238E27FC236}">
                <a16:creationId xmlns:a16="http://schemas.microsoft.com/office/drawing/2014/main" id="{0E7AB9C7-833F-D07E-4B03-B4B27B9FE4DF}"/>
              </a:ext>
            </a:extLst>
          </p:cNvPr>
          <p:cNvSpPr txBox="1"/>
          <p:nvPr/>
        </p:nvSpPr>
        <p:spPr>
          <a:xfrm>
            <a:off x="4892040" y="2975656"/>
            <a:ext cx="2103120" cy="369332"/>
          </a:xfrm>
          <a:prstGeom prst="rect">
            <a:avLst/>
          </a:prstGeom>
          <a:noFill/>
        </p:spPr>
        <p:txBody>
          <a:bodyPr wrap="square" lIns="36576" tIns="0" rIns="36576" bIns="0" anchor="t">
            <a:spAutoFit/>
          </a:bodyPr>
          <a:lstStyle/>
          <a:p>
            <a:pPr algn="ctr"/>
            <a:r>
              <a:rPr sz="1200" b="0" i="0">
                <a:solidFill>
                  <a:srgbClr val="333333"/>
                </a:solidFill>
                <a:latin typeface="Graphik"/>
              </a:rPr>
              <a:t>Rank and prune to a portfolio</a:t>
            </a:r>
          </a:p>
        </p:txBody>
      </p:sp>
      <p:sp>
        <p:nvSpPr>
          <p:cNvPr id="46" name="Oval 45">
            <a:extLst>
              <a:ext uri="{FF2B5EF4-FFF2-40B4-BE49-F238E27FC236}">
                <a16:creationId xmlns:a16="http://schemas.microsoft.com/office/drawing/2014/main" id="{7C79B2C4-1163-C6B4-3001-04C08DF35144}"/>
              </a:ext>
            </a:extLst>
          </p:cNvPr>
          <p:cNvSpPr/>
          <p:nvPr/>
        </p:nvSpPr>
        <p:spPr>
          <a:xfrm>
            <a:off x="7909560" y="3478576"/>
            <a:ext cx="640080" cy="640080"/>
          </a:xfrm>
          <a:prstGeom prst="ellipse">
            <a:avLst/>
          </a:prstGeom>
          <a:solidFill>
            <a:srgbClr val="5C0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FFFFFF"/>
                </a:solidFill>
                <a:latin typeface="Graphik"/>
              </a:rPr>
              <a:t>4</a:t>
            </a:r>
          </a:p>
        </p:txBody>
      </p:sp>
      <p:sp>
        <p:nvSpPr>
          <p:cNvPr id="47" name="TextBox 46">
            <a:extLst>
              <a:ext uri="{FF2B5EF4-FFF2-40B4-BE49-F238E27FC236}">
                <a16:creationId xmlns:a16="http://schemas.microsoft.com/office/drawing/2014/main" id="{4DB26E96-15F5-5B81-3CD5-7032226116B7}"/>
              </a:ext>
            </a:extLst>
          </p:cNvPr>
          <p:cNvSpPr txBox="1"/>
          <p:nvPr/>
        </p:nvSpPr>
        <p:spPr>
          <a:xfrm>
            <a:off x="7178040" y="4392976"/>
            <a:ext cx="2103120" cy="246221"/>
          </a:xfrm>
          <a:prstGeom prst="rect">
            <a:avLst/>
          </a:prstGeom>
          <a:noFill/>
        </p:spPr>
        <p:txBody>
          <a:bodyPr wrap="square" lIns="36576" tIns="0" rIns="36576" bIns="0" anchor="t">
            <a:spAutoFit/>
          </a:bodyPr>
          <a:lstStyle/>
          <a:p>
            <a:pPr algn="ctr"/>
            <a:r>
              <a:rPr sz="1600" b="1" i="0">
                <a:solidFill>
                  <a:srgbClr val="5C00A0"/>
                </a:solidFill>
                <a:latin typeface="Graphik"/>
              </a:rPr>
              <a:t>Week 4</a:t>
            </a:r>
          </a:p>
        </p:txBody>
      </p:sp>
      <p:sp>
        <p:nvSpPr>
          <p:cNvPr id="48" name="TextBox 47">
            <a:extLst>
              <a:ext uri="{FF2B5EF4-FFF2-40B4-BE49-F238E27FC236}">
                <a16:creationId xmlns:a16="http://schemas.microsoft.com/office/drawing/2014/main" id="{5AD7EFED-A13D-4BF8-50FD-25C8E102990E}"/>
              </a:ext>
            </a:extLst>
          </p:cNvPr>
          <p:cNvSpPr txBox="1"/>
          <p:nvPr/>
        </p:nvSpPr>
        <p:spPr>
          <a:xfrm>
            <a:off x="7178040" y="4713016"/>
            <a:ext cx="2103120" cy="276999"/>
          </a:xfrm>
          <a:prstGeom prst="rect">
            <a:avLst/>
          </a:prstGeom>
          <a:noFill/>
        </p:spPr>
        <p:txBody>
          <a:bodyPr wrap="square" lIns="36576" tIns="0" rIns="36576" bIns="0" anchor="t">
            <a:spAutoFit/>
          </a:bodyPr>
          <a:lstStyle/>
          <a:p>
            <a:pPr algn="ctr"/>
            <a:r>
              <a:rPr b="1" i="0">
                <a:solidFill>
                  <a:srgbClr val="111111"/>
                </a:solidFill>
                <a:latin typeface="Graphik"/>
              </a:rPr>
              <a:t>Business cases</a:t>
            </a:r>
          </a:p>
        </p:txBody>
      </p:sp>
      <p:sp>
        <p:nvSpPr>
          <p:cNvPr id="49" name="TextBox 48">
            <a:extLst>
              <a:ext uri="{FF2B5EF4-FFF2-40B4-BE49-F238E27FC236}">
                <a16:creationId xmlns:a16="http://schemas.microsoft.com/office/drawing/2014/main" id="{A5589196-6AC1-0EB0-86E0-EA4762604564}"/>
              </a:ext>
            </a:extLst>
          </p:cNvPr>
          <p:cNvSpPr txBox="1"/>
          <p:nvPr/>
        </p:nvSpPr>
        <p:spPr>
          <a:xfrm>
            <a:off x="7178040" y="5078776"/>
            <a:ext cx="2103120" cy="369332"/>
          </a:xfrm>
          <a:prstGeom prst="rect">
            <a:avLst/>
          </a:prstGeom>
          <a:noFill/>
        </p:spPr>
        <p:txBody>
          <a:bodyPr wrap="square" lIns="36576" tIns="0" rIns="36576" bIns="0" anchor="t">
            <a:spAutoFit/>
          </a:bodyPr>
          <a:lstStyle/>
          <a:p>
            <a:pPr algn="ctr"/>
            <a:r>
              <a:rPr sz="1200" b="0" i="0">
                <a:solidFill>
                  <a:srgbClr val="333333"/>
                </a:solidFill>
                <a:latin typeface="Graphik"/>
              </a:rPr>
              <a:t>Build top picks, draft outlines</a:t>
            </a:r>
          </a:p>
        </p:txBody>
      </p:sp>
      <p:sp>
        <p:nvSpPr>
          <p:cNvPr id="50" name="Oval 49">
            <a:extLst>
              <a:ext uri="{FF2B5EF4-FFF2-40B4-BE49-F238E27FC236}">
                <a16:creationId xmlns:a16="http://schemas.microsoft.com/office/drawing/2014/main" id="{AE94C52D-7330-A487-2C94-25CA8D9D0382}"/>
              </a:ext>
            </a:extLst>
          </p:cNvPr>
          <p:cNvSpPr/>
          <p:nvPr/>
        </p:nvSpPr>
        <p:spPr>
          <a:xfrm>
            <a:off x="10195560" y="3478576"/>
            <a:ext cx="640080" cy="640080"/>
          </a:xfrm>
          <a:prstGeom prst="ellipse">
            <a:avLst/>
          </a:prstGeom>
          <a:solidFill>
            <a:srgbClr val="9020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a:solidFill>
                  <a:srgbClr val="FFFFFF"/>
                </a:solidFill>
                <a:latin typeface="Graphik"/>
              </a:rPr>
              <a:t>5</a:t>
            </a:r>
          </a:p>
        </p:txBody>
      </p:sp>
      <p:sp>
        <p:nvSpPr>
          <p:cNvPr id="51" name="TextBox 50">
            <a:extLst>
              <a:ext uri="{FF2B5EF4-FFF2-40B4-BE49-F238E27FC236}">
                <a16:creationId xmlns:a16="http://schemas.microsoft.com/office/drawing/2014/main" id="{F7AC50AA-2805-BE25-677D-2BC4731D2CBB}"/>
              </a:ext>
            </a:extLst>
          </p:cNvPr>
          <p:cNvSpPr txBox="1"/>
          <p:nvPr/>
        </p:nvSpPr>
        <p:spPr>
          <a:xfrm>
            <a:off x="9464040" y="2289856"/>
            <a:ext cx="2103120" cy="246221"/>
          </a:xfrm>
          <a:prstGeom prst="rect">
            <a:avLst/>
          </a:prstGeom>
          <a:noFill/>
        </p:spPr>
        <p:txBody>
          <a:bodyPr wrap="square" lIns="36576" tIns="0" rIns="36576" bIns="0" anchor="t">
            <a:spAutoFit/>
          </a:bodyPr>
          <a:lstStyle/>
          <a:p>
            <a:pPr algn="ctr"/>
            <a:r>
              <a:rPr sz="1600" b="1" i="0">
                <a:solidFill>
                  <a:srgbClr val="9020E0"/>
                </a:solidFill>
                <a:latin typeface="Graphik"/>
              </a:rPr>
              <a:t>Week 5-6</a:t>
            </a:r>
          </a:p>
        </p:txBody>
      </p:sp>
      <p:sp>
        <p:nvSpPr>
          <p:cNvPr id="52" name="TextBox 51">
            <a:extLst>
              <a:ext uri="{FF2B5EF4-FFF2-40B4-BE49-F238E27FC236}">
                <a16:creationId xmlns:a16="http://schemas.microsoft.com/office/drawing/2014/main" id="{99F1AF2E-AA58-02FB-E8D4-63877BEBE354}"/>
              </a:ext>
            </a:extLst>
          </p:cNvPr>
          <p:cNvSpPr txBox="1"/>
          <p:nvPr/>
        </p:nvSpPr>
        <p:spPr>
          <a:xfrm>
            <a:off x="9464040" y="2609896"/>
            <a:ext cx="2103120" cy="276999"/>
          </a:xfrm>
          <a:prstGeom prst="rect">
            <a:avLst/>
          </a:prstGeom>
          <a:noFill/>
        </p:spPr>
        <p:txBody>
          <a:bodyPr wrap="square" lIns="36576" tIns="0" rIns="36576" bIns="0" anchor="t">
            <a:spAutoFit/>
          </a:bodyPr>
          <a:lstStyle/>
          <a:p>
            <a:pPr algn="ctr"/>
            <a:r>
              <a:rPr b="1" i="0">
                <a:solidFill>
                  <a:srgbClr val="111111"/>
                </a:solidFill>
                <a:latin typeface="Graphik"/>
              </a:rPr>
              <a:t>LAR package</a:t>
            </a:r>
          </a:p>
        </p:txBody>
      </p:sp>
      <p:sp>
        <p:nvSpPr>
          <p:cNvPr id="53" name="TextBox 52">
            <a:extLst>
              <a:ext uri="{FF2B5EF4-FFF2-40B4-BE49-F238E27FC236}">
                <a16:creationId xmlns:a16="http://schemas.microsoft.com/office/drawing/2014/main" id="{C7E6AA04-1EE0-BDF6-B0F8-D56080C6772C}"/>
              </a:ext>
            </a:extLst>
          </p:cNvPr>
          <p:cNvSpPr txBox="1"/>
          <p:nvPr/>
        </p:nvSpPr>
        <p:spPr>
          <a:xfrm>
            <a:off x="9464040" y="2975656"/>
            <a:ext cx="2103120" cy="184666"/>
          </a:xfrm>
          <a:prstGeom prst="rect">
            <a:avLst/>
          </a:prstGeom>
          <a:noFill/>
        </p:spPr>
        <p:txBody>
          <a:bodyPr wrap="square" lIns="36576" tIns="0" rIns="36576" bIns="0" anchor="t">
            <a:spAutoFit/>
          </a:bodyPr>
          <a:lstStyle/>
          <a:p>
            <a:pPr algn="ctr"/>
            <a:r>
              <a:rPr sz="1200" b="0" i="0">
                <a:solidFill>
                  <a:srgbClr val="333333"/>
                </a:solidFill>
                <a:latin typeface="Graphik"/>
              </a:rPr>
              <a:t>Draft, appendix, finalize</a:t>
            </a:r>
          </a:p>
        </p:txBody>
      </p:sp>
      <p:sp>
        <p:nvSpPr>
          <p:cNvPr id="54" name="TextBox 53"/>
          <p:cNvSpPr txBox="1"/>
          <p:nvPr/>
        </p:nvSpPr>
        <p:spPr>
          <a:xfrm>
            <a:off x="658368" y="5669280"/>
            <a:ext cx="10789920" cy="365760"/>
          </a:xfrm>
          <a:prstGeom prst="rect">
            <a:avLst/>
          </a:prstGeom>
          <a:noFill/>
        </p:spPr>
        <p:txBody>
          <a:bodyPr wrap="square" lIns="27432" tIns="27432" rIns="27432" bIns="27432" anchor="t">
            <a:spAutoFit/>
          </a:bodyPr>
          <a:lstStyle/>
          <a:p>
            <a:r>
              <a:rPr sz="1250" b="0" i="1">
                <a:solidFill>
                  <a:srgbClr val="555555"/>
                </a:solidFill>
                <a:latin typeface="Graphik"/>
              </a:rPr>
              <a:t>Prioritization scores each candidate on five criteria: business value, data readiness, feasibility, risk and governance, and customization.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0" y="0"/>
            <a:ext cx="4297680" cy="6858000"/>
          </a:xfrm>
          <a:prstGeom prst="rect">
            <a:avLst/>
          </a:prstGeom>
          <a:solidFill>
            <a:srgbClr val="1B0A30"/>
          </a:solidFill>
          <a:ln/>
        </p:spPr>
        <p:txBody>
          <a:bodyPr/>
          <a:lstStyle/>
          <a:p>
            <a:endParaRPr lang="en-US"/>
          </a:p>
        </p:txBody>
      </p:sp>
      <p:sp>
        <p:nvSpPr>
          <p:cNvPr id="3" name="Text 1"/>
          <p:cNvSpPr/>
          <p:nvPr/>
        </p:nvSpPr>
        <p:spPr>
          <a:xfrm>
            <a:off x="548640" y="685800"/>
            <a:ext cx="3383280" cy="1371600"/>
          </a:xfrm>
          <a:prstGeom prst="rect">
            <a:avLst/>
          </a:prstGeom>
          <a:noFill/>
          <a:ln/>
        </p:spPr>
        <p:txBody>
          <a:bodyPr wrap="square" lIns="0" tIns="0" rIns="0" bIns="0" rtlCol="0" anchor="t"/>
          <a:lstStyle/>
          <a:p>
            <a:pPr marL="0" indent="0">
              <a:lnSpc>
                <a:spcPct val="102000"/>
              </a:lnSpc>
              <a:buNone/>
            </a:pPr>
            <a:r>
              <a:rPr lang="en-US" sz="2200">
                <a:solidFill>
                  <a:srgbClr val="F4F1FA"/>
                </a:solidFill>
                <a:latin typeface="Graphik Black" pitchFamily="34" charset="0"/>
                <a:ea typeface="Graphik Black" pitchFamily="34" charset="-122"/>
                <a:cs typeface="Graphik Black" pitchFamily="34" charset="-120"/>
              </a:rPr>
              <a:t>A real example: six weeks to LAR-ready funding case</a:t>
            </a:r>
            <a:endParaRPr lang="en-US" sz="2200"/>
          </a:p>
        </p:txBody>
      </p:sp>
      <p:sp>
        <p:nvSpPr>
          <p:cNvPr id="4" name="Text 2"/>
          <p:cNvSpPr/>
          <p:nvPr/>
        </p:nvSpPr>
        <p:spPr>
          <a:xfrm>
            <a:off x="548640" y="2027653"/>
            <a:ext cx="3383280" cy="640080"/>
          </a:xfrm>
          <a:prstGeom prst="rect">
            <a:avLst/>
          </a:prstGeom>
          <a:noFill/>
          <a:ln/>
        </p:spPr>
        <p:txBody>
          <a:bodyPr wrap="square" lIns="0" tIns="0" rIns="0" bIns="0" rtlCol="0" anchor="t"/>
          <a:lstStyle/>
          <a:p>
            <a:pPr marL="0" indent="0">
              <a:lnSpc>
                <a:spcPct val="110000"/>
              </a:lnSpc>
              <a:buNone/>
            </a:pPr>
            <a:r>
              <a:rPr lang="en-US" sz="1600" b="1">
                <a:solidFill>
                  <a:srgbClr val="C2A3FF"/>
                </a:solidFill>
                <a:latin typeface="Graphik" pitchFamily="34" charset="0"/>
                <a:ea typeface="Graphik" pitchFamily="34" charset="-122"/>
                <a:cs typeface="Graphik" pitchFamily="34" charset="-120"/>
              </a:rPr>
              <a:t>A large Texas state agency with high-volume payroll, accounts-payable and HR operations. </a:t>
            </a:r>
            <a:endParaRPr lang="en-US" sz="1600" b="1"/>
          </a:p>
        </p:txBody>
      </p:sp>
      <p:sp>
        <p:nvSpPr>
          <p:cNvPr id="5" name="Text 3"/>
          <p:cNvSpPr/>
          <p:nvPr/>
        </p:nvSpPr>
        <p:spPr>
          <a:xfrm>
            <a:off x="548640" y="2971800"/>
            <a:ext cx="3383280" cy="3108960"/>
          </a:xfrm>
          <a:prstGeom prst="rect">
            <a:avLst/>
          </a:prstGeom>
          <a:noFill/>
          <a:ln/>
        </p:spPr>
        <p:txBody>
          <a:bodyPr wrap="square" lIns="0" tIns="0" rIns="0" bIns="0" rtlCol="0" anchor="t"/>
          <a:lstStyle/>
          <a:p>
            <a:pPr marL="177800" indent="-177800">
              <a:lnSpc>
                <a:spcPct val="105000"/>
              </a:lnSpc>
              <a:spcAft>
                <a:spcPts val="900"/>
              </a:spcAft>
              <a:buSzPct val="100000"/>
              <a:buFont typeface="Wingdings" panose="05000000000000000000" pitchFamily="2" charset="2"/>
              <a:buChar char="ü"/>
            </a:pPr>
            <a:r>
              <a:rPr lang="en-US" sz="1400">
                <a:solidFill>
                  <a:schemeClr val="bg1"/>
                </a:solidFill>
                <a:latin typeface="Graphik" pitchFamily="34" charset="0"/>
                <a:ea typeface="Graphik" pitchFamily="34" charset="-122"/>
                <a:cs typeface="Graphik" pitchFamily="34" charset="-120"/>
              </a:rPr>
              <a:t>The challenge: adopt AI responsibly, but needed a fundable case the Legislature could evaluate, not another pilot.</a:t>
            </a:r>
            <a:endParaRPr lang="en-US" sz="1400">
              <a:solidFill>
                <a:schemeClr val="bg1"/>
              </a:solidFill>
            </a:endParaRPr>
          </a:p>
          <a:p>
            <a:pPr marL="177800" indent="-177800">
              <a:lnSpc>
                <a:spcPct val="105000"/>
              </a:lnSpc>
              <a:spcAft>
                <a:spcPts val="900"/>
              </a:spcAft>
              <a:buSzPct val="100000"/>
              <a:buFont typeface="Wingdings" panose="05000000000000000000" pitchFamily="2" charset="2"/>
              <a:buChar char="ü"/>
            </a:pPr>
            <a:r>
              <a:rPr lang="en-US" sz="1400">
                <a:solidFill>
                  <a:schemeClr val="bg1"/>
                </a:solidFill>
                <a:latin typeface="Graphik" pitchFamily="34" charset="0"/>
                <a:ea typeface="Graphik" pitchFamily="34" charset="-122"/>
                <a:cs typeface="Graphik" pitchFamily="34" charset="-120"/>
              </a:rPr>
              <a:t>Discovery with process owners surfaced the highest-friction work across payroll, AP, HR, and support.</a:t>
            </a:r>
            <a:endParaRPr lang="en-US" sz="1400">
              <a:solidFill>
                <a:schemeClr val="bg1"/>
              </a:solidFill>
            </a:endParaRPr>
          </a:p>
          <a:p>
            <a:pPr marL="177800" indent="-177800">
              <a:lnSpc>
                <a:spcPct val="105000"/>
              </a:lnSpc>
              <a:spcAft>
                <a:spcPts val="900"/>
              </a:spcAft>
              <a:buSzPct val="100000"/>
              <a:buFont typeface="Wingdings" panose="05000000000000000000" pitchFamily="2" charset="2"/>
              <a:buChar char="ü"/>
            </a:pPr>
            <a:r>
              <a:rPr lang="en-US" sz="1400">
                <a:solidFill>
                  <a:schemeClr val="bg1"/>
                </a:solidFill>
                <a:latin typeface="Graphik" pitchFamily="34" charset="0"/>
                <a:ea typeface="Graphik" pitchFamily="34" charset="-122"/>
                <a:cs typeface="Graphik" pitchFamily="34" charset="-120"/>
              </a:rPr>
              <a:t>A prioritized portfolio plus its foundations, packaged as appropriations-ready business cases.</a:t>
            </a:r>
            <a:endParaRPr lang="en-US" sz="1400">
              <a:solidFill>
                <a:schemeClr val="bg1"/>
              </a:solidFill>
            </a:endParaRPr>
          </a:p>
          <a:p>
            <a:pPr marL="177800" indent="-177800">
              <a:lnSpc>
                <a:spcPct val="105000"/>
              </a:lnSpc>
              <a:spcAft>
                <a:spcPts val="900"/>
              </a:spcAft>
              <a:buSzPct val="100000"/>
              <a:buFont typeface="Wingdings" panose="05000000000000000000" pitchFamily="2" charset="2"/>
              <a:buChar char="ü"/>
            </a:pPr>
            <a:r>
              <a:rPr lang="en-US" sz="1400">
                <a:solidFill>
                  <a:schemeClr val="bg1"/>
                </a:solidFill>
                <a:latin typeface="Graphik" pitchFamily="34" charset="0"/>
                <a:ea typeface="Graphik" pitchFamily="34" charset="-122"/>
                <a:cs typeface="Graphik" pitchFamily="34" charset="-120"/>
              </a:rPr>
              <a:t>A replicable model any agency can run on its own systems.</a:t>
            </a:r>
            <a:endParaRPr lang="en-US" sz="1400">
              <a:solidFill>
                <a:schemeClr val="bg1"/>
              </a:solidFill>
            </a:endParaRPr>
          </a:p>
        </p:txBody>
      </p:sp>
      <p:sp>
        <p:nvSpPr>
          <p:cNvPr id="6" name="Text 4"/>
          <p:cNvSpPr/>
          <p:nvPr/>
        </p:nvSpPr>
        <p:spPr>
          <a:xfrm>
            <a:off x="5588000" y="1254760"/>
            <a:ext cx="1259840" cy="914400"/>
          </a:xfrm>
          <a:prstGeom prst="rect">
            <a:avLst/>
          </a:prstGeom>
          <a:noFill/>
          <a:ln/>
        </p:spPr>
        <p:txBody>
          <a:bodyPr wrap="square" lIns="0" tIns="0" rIns="0" bIns="0" rtlCol="0" anchor="ctr"/>
          <a:lstStyle/>
          <a:p>
            <a:pPr marL="0" indent="0">
              <a:buNone/>
            </a:pPr>
            <a:r>
              <a:rPr lang="en-US" sz="4600" b="1">
                <a:solidFill>
                  <a:srgbClr val="A100FF"/>
                </a:solidFill>
                <a:latin typeface="Graphik" pitchFamily="34" charset="0"/>
                <a:ea typeface="GT Sectra Fine Bk" pitchFamily="34" charset="-122"/>
                <a:cs typeface="GT Sectra Fine Bk" pitchFamily="34" charset="-120"/>
              </a:rPr>
              <a:t>7</a:t>
            </a:r>
            <a:endParaRPr lang="en-US" sz="4600" b="1"/>
          </a:p>
        </p:txBody>
      </p:sp>
      <p:sp>
        <p:nvSpPr>
          <p:cNvPr id="7" name="Text 5"/>
          <p:cNvSpPr/>
          <p:nvPr/>
        </p:nvSpPr>
        <p:spPr>
          <a:xfrm>
            <a:off x="7406640" y="1254760"/>
            <a:ext cx="4126687" cy="914400"/>
          </a:xfrm>
          <a:prstGeom prst="rect">
            <a:avLst/>
          </a:prstGeom>
          <a:noFill/>
          <a:ln/>
        </p:spPr>
        <p:txBody>
          <a:bodyPr wrap="square" lIns="0" tIns="0" rIns="0" bIns="0" rtlCol="0" anchor="ctr"/>
          <a:lstStyle/>
          <a:p>
            <a:pPr marL="0" indent="0">
              <a:lnSpc>
                <a:spcPct val="105000"/>
              </a:lnSpc>
              <a:buNone/>
            </a:pPr>
            <a:r>
              <a:rPr lang="en-US" sz="2000">
                <a:solidFill>
                  <a:srgbClr val="555555"/>
                </a:solidFill>
                <a:latin typeface="Graphik" pitchFamily="34" charset="0"/>
                <a:ea typeface="Graphik" pitchFamily="34" charset="-122"/>
                <a:cs typeface="Graphik" pitchFamily="34" charset="-120"/>
              </a:rPr>
              <a:t>AI use cases prioritized for funding</a:t>
            </a:r>
            <a:endParaRPr lang="en-US" sz="2000"/>
          </a:p>
        </p:txBody>
      </p:sp>
      <p:sp>
        <p:nvSpPr>
          <p:cNvPr id="8" name="Shape 6"/>
          <p:cNvSpPr/>
          <p:nvPr/>
        </p:nvSpPr>
        <p:spPr>
          <a:xfrm>
            <a:off x="4937760" y="2461768"/>
            <a:ext cx="6412687" cy="0"/>
          </a:xfrm>
          <a:prstGeom prst="line">
            <a:avLst/>
          </a:prstGeom>
          <a:noFill/>
          <a:ln w="12700">
            <a:solidFill>
              <a:srgbClr val="E7E2F0"/>
            </a:solidFill>
            <a:prstDash val="solid"/>
          </a:ln>
        </p:spPr>
        <p:txBody>
          <a:bodyPr/>
          <a:lstStyle/>
          <a:p>
            <a:endParaRPr lang="en-US"/>
          </a:p>
        </p:txBody>
      </p:sp>
      <p:sp>
        <p:nvSpPr>
          <p:cNvPr id="9" name="Text 7"/>
          <p:cNvSpPr/>
          <p:nvPr/>
        </p:nvSpPr>
        <p:spPr>
          <a:xfrm>
            <a:off x="4937760" y="2626360"/>
            <a:ext cx="2743200" cy="914400"/>
          </a:xfrm>
          <a:prstGeom prst="rect">
            <a:avLst/>
          </a:prstGeom>
          <a:noFill/>
          <a:ln/>
        </p:spPr>
        <p:txBody>
          <a:bodyPr wrap="square" lIns="0" tIns="0" rIns="0" bIns="0" rtlCol="0" anchor="ctr"/>
          <a:lstStyle/>
          <a:p>
            <a:pPr marL="0" indent="0">
              <a:buNone/>
            </a:pPr>
            <a:r>
              <a:rPr lang="en-US" sz="4600" b="1">
                <a:solidFill>
                  <a:srgbClr val="A100FF"/>
                </a:solidFill>
                <a:latin typeface="Graphik" pitchFamily="34" charset="0"/>
                <a:ea typeface="GT Sectra Fine Bk" pitchFamily="34" charset="-122"/>
                <a:cs typeface="GT Sectra Fine Bk" pitchFamily="34" charset="-120"/>
              </a:rPr>
              <a:t>~20</a:t>
            </a:r>
            <a:endParaRPr lang="en-US" sz="4600" b="1"/>
          </a:p>
        </p:txBody>
      </p:sp>
      <p:sp>
        <p:nvSpPr>
          <p:cNvPr id="10" name="Text 8"/>
          <p:cNvSpPr/>
          <p:nvPr/>
        </p:nvSpPr>
        <p:spPr>
          <a:xfrm>
            <a:off x="7406640" y="2626360"/>
            <a:ext cx="4126687" cy="914400"/>
          </a:xfrm>
          <a:prstGeom prst="rect">
            <a:avLst/>
          </a:prstGeom>
          <a:noFill/>
          <a:ln/>
        </p:spPr>
        <p:txBody>
          <a:bodyPr wrap="square" lIns="0" tIns="0" rIns="0" bIns="0" rtlCol="0" anchor="ctr"/>
          <a:lstStyle/>
          <a:p>
            <a:pPr marL="0" indent="0">
              <a:lnSpc>
                <a:spcPct val="105000"/>
              </a:lnSpc>
              <a:buNone/>
            </a:pPr>
            <a:r>
              <a:rPr lang="en-US" sz="2000">
                <a:solidFill>
                  <a:srgbClr val="555555"/>
                </a:solidFill>
                <a:latin typeface="Graphik" pitchFamily="34" charset="0"/>
                <a:ea typeface="Graphik" pitchFamily="34" charset="-122"/>
                <a:cs typeface="Graphik" pitchFamily="34" charset="-120"/>
              </a:rPr>
              <a:t>Candidates screened and ranked</a:t>
            </a:r>
            <a:endParaRPr lang="en-US" sz="2000"/>
          </a:p>
        </p:txBody>
      </p:sp>
      <p:sp>
        <p:nvSpPr>
          <p:cNvPr id="11" name="Shape 9"/>
          <p:cNvSpPr/>
          <p:nvPr/>
        </p:nvSpPr>
        <p:spPr>
          <a:xfrm>
            <a:off x="4937760" y="3833368"/>
            <a:ext cx="6412687" cy="0"/>
          </a:xfrm>
          <a:prstGeom prst="line">
            <a:avLst/>
          </a:prstGeom>
          <a:noFill/>
          <a:ln w="12700">
            <a:solidFill>
              <a:srgbClr val="E7E2F0"/>
            </a:solidFill>
            <a:prstDash val="solid"/>
          </a:ln>
        </p:spPr>
        <p:txBody>
          <a:bodyPr/>
          <a:lstStyle/>
          <a:p>
            <a:endParaRPr lang="en-US"/>
          </a:p>
        </p:txBody>
      </p:sp>
      <p:sp>
        <p:nvSpPr>
          <p:cNvPr id="12" name="Text 10"/>
          <p:cNvSpPr/>
          <p:nvPr/>
        </p:nvSpPr>
        <p:spPr>
          <a:xfrm>
            <a:off x="4937760" y="3997960"/>
            <a:ext cx="2743200" cy="914400"/>
          </a:xfrm>
          <a:prstGeom prst="rect">
            <a:avLst/>
          </a:prstGeom>
          <a:noFill/>
          <a:ln/>
        </p:spPr>
        <p:txBody>
          <a:bodyPr wrap="square" lIns="0" tIns="0" rIns="0" bIns="0" rtlCol="0" anchor="ctr"/>
          <a:lstStyle/>
          <a:p>
            <a:pPr marL="0" indent="0">
              <a:buNone/>
            </a:pPr>
            <a:r>
              <a:rPr lang="en-US" sz="4600" b="1">
                <a:solidFill>
                  <a:srgbClr val="A100FF"/>
                </a:solidFill>
                <a:latin typeface="Graphik" pitchFamily="34" charset="0"/>
                <a:ea typeface="GT Sectra Fine Bk" pitchFamily="34" charset="-122"/>
                <a:cs typeface="GT Sectra Fine Bk" pitchFamily="34" charset="-120"/>
              </a:rPr>
              <a:t>6 weeks</a:t>
            </a:r>
            <a:endParaRPr lang="en-US" sz="4600" b="1"/>
          </a:p>
        </p:txBody>
      </p:sp>
      <p:sp>
        <p:nvSpPr>
          <p:cNvPr id="13" name="Text 11"/>
          <p:cNvSpPr/>
          <p:nvPr/>
        </p:nvSpPr>
        <p:spPr>
          <a:xfrm>
            <a:off x="7406640" y="3997960"/>
            <a:ext cx="4126687" cy="914400"/>
          </a:xfrm>
          <a:prstGeom prst="rect">
            <a:avLst/>
          </a:prstGeom>
          <a:noFill/>
          <a:ln/>
        </p:spPr>
        <p:txBody>
          <a:bodyPr wrap="square" lIns="0" tIns="0" rIns="0" bIns="0" rtlCol="0" anchor="ctr"/>
          <a:lstStyle/>
          <a:p>
            <a:pPr marL="0" indent="0">
              <a:lnSpc>
                <a:spcPct val="105000"/>
              </a:lnSpc>
              <a:buNone/>
            </a:pPr>
            <a:r>
              <a:rPr lang="en-US" sz="2000">
                <a:solidFill>
                  <a:srgbClr val="555555"/>
                </a:solidFill>
                <a:latin typeface="Graphik" pitchFamily="34" charset="0"/>
                <a:ea typeface="Graphik" pitchFamily="34" charset="-122"/>
                <a:cs typeface="Graphik" pitchFamily="34" charset="-120"/>
              </a:rPr>
              <a:t>From kickoff to LAR-ready</a:t>
            </a:r>
            <a:endParaRPr lang="en-US" sz="2000"/>
          </a:p>
        </p:txBody>
      </p:sp>
      <p:sp>
        <p:nvSpPr>
          <p:cNvPr id="14" name="Text 12"/>
          <p:cNvSpPr/>
          <p:nvPr/>
        </p:nvSpPr>
        <p:spPr>
          <a:xfrm>
            <a:off x="4937760" y="5618480"/>
            <a:ext cx="6595567" cy="457200"/>
          </a:xfrm>
          <a:prstGeom prst="rect">
            <a:avLst/>
          </a:prstGeom>
          <a:noFill/>
          <a:ln/>
        </p:spPr>
        <p:txBody>
          <a:bodyPr wrap="square" lIns="0" tIns="0" rIns="0" bIns="0" rtlCol="0" anchor="ctr"/>
          <a:lstStyle/>
          <a:p>
            <a:pPr marL="0" indent="0">
              <a:buNone/>
            </a:pPr>
            <a:r>
              <a:rPr lang="en-US" sz="2000" b="1" i="1">
                <a:solidFill>
                  <a:srgbClr val="460073"/>
                </a:solidFill>
                <a:latin typeface="Graphik" pitchFamily="34" charset="0"/>
                <a:ea typeface="Graphik" pitchFamily="34" charset="-122"/>
                <a:cs typeface="Graphik" pitchFamily="34" charset="-120"/>
              </a:rPr>
              <a:t>A replicable model, ready for the next biennium.</a:t>
            </a:r>
            <a:endParaRPr lang="en-US" sz="2000"/>
          </a:p>
        </p:txBody>
      </p:sp>
      <p:pic>
        <p:nvPicPr>
          <p:cNvPr id="15"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16" name="Text 13"/>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17</a:t>
            </a:r>
            <a:endParaRPr lang="en-US" sz="1000"/>
          </a:p>
        </p:txBody>
      </p:sp>
      <p:sp>
        <p:nvSpPr>
          <p:cNvPr id="17" name="Text 14"/>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18" name="Rectangle 17">
            <a:extLst>
              <a:ext uri="{FF2B5EF4-FFF2-40B4-BE49-F238E27FC236}">
                <a16:creationId xmlns:a16="http://schemas.microsoft.com/office/drawing/2014/main" id="{5C59FDDD-A02E-9042-1795-C994B84699C2}"/>
              </a:ext>
            </a:extLst>
          </p:cNvPr>
          <p:cNvSpPr/>
          <p:nvPr/>
        </p:nvSpPr>
        <p:spPr>
          <a:xfrm>
            <a:off x="4724400" y="3914648"/>
            <a:ext cx="6918960" cy="1155177"/>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4CE7A1B-D69A-E159-2FD6-F6666131F86C}"/>
              </a:ext>
            </a:extLst>
          </p:cNvPr>
          <p:cNvSpPr/>
          <p:nvPr/>
        </p:nvSpPr>
        <p:spPr>
          <a:xfrm>
            <a:off x="4714240" y="2492248"/>
            <a:ext cx="6918960" cy="1155177"/>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481460F-E5A5-0E2B-325B-CFBD93111825}"/>
              </a:ext>
            </a:extLst>
          </p:cNvPr>
          <p:cNvSpPr/>
          <p:nvPr/>
        </p:nvSpPr>
        <p:spPr>
          <a:xfrm>
            <a:off x="4724400" y="1110488"/>
            <a:ext cx="6918960" cy="1155177"/>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Defend it on value, not just ROI</a:t>
            </a:r>
          </a:p>
        </p:txBody>
      </p:sp>
      <p:sp>
        <p:nvSpPr>
          <p:cNvPr id="3" name="TextBox 2"/>
          <p:cNvSpPr txBox="1"/>
          <p:nvPr/>
        </p:nvSpPr>
        <p:spPr>
          <a:xfrm>
            <a:off x="8778240" y="384048"/>
            <a:ext cx="2743200" cy="310896"/>
          </a:xfrm>
          <a:prstGeom prst="rect">
            <a:avLst/>
          </a:prstGeom>
          <a:noFill/>
        </p:spPr>
        <p:txBody>
          <a:bodyPr wrap="square" lIns="45720" rIns="45720" anchor="t">
            <a:spAutoFit/>
          </a:bodyPr>
          <a:lstStyle/>
          <a:p>
            <a:pPr algn="r"/>
            <a:r>
              <a:rPr sz="1200" b="1" i="0">
                <a:solidFill>
                  <a:srgbClr val="A100FF"/>
                </a:solidFill>
                <a:latin typeface="Graphik-Semibold"/>
              </a:rPr>
              <a:t>DEFEND IT</a:t>
            </a:r>
          </a:p>
        </p:txBody>
      </p:sp>
      <p:sp>
        <p:nvSpPr>
          <p:cNvPr id="4" name="Rectangle 3"/>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A narrow ROI undercounts AI on both sides. Defend the ask on Return on Value: the full cost, and the full return.</a:t>
            </a:r>
          </a:p>
        </p:txBody>
      </p:sp>
      <p:sp>
        <p:nvSpPr>
          <p:cNvPr id="5" name="Rectangle 4"/>
          <p:cNvSpPr/>
          <p:nvPr/>
        </p:nvSpPr>
        <p:spPr>
          <a:xfrm>
            <a:off x="658368" y="1828800"/>
            <a:ext cx="4846320" cy="338328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96112" y="2011680"/>
            <a:ext cx="4434840" cy="3063240"/>
          </a:xfrm>
          <a:prstGeom prst="rect">
            <a:avLst/>
          </a:prstGeom>
          <a:noFill/>
        </p:spPr>
        <p:txBody>
          <a:bodyPr wrap="square" lIns="45720" rIns="45720" anchor="t">
            <a:spAutoFit/>
          </a:bodyPr>
          <a:lstStyle/>
          <a:p>
            <a:r>
              <a:rPr sz="2200" b="1" i="0">
                <a:solidFill>
                  <a:srgbClr val="460073"/>
                </a:solidFill>
                <a:latin typeface="Graphik-Semibold"/>
              </a:rPr>
              <a:t>ROI  ·  the narrow lens</a:t>
            </a:r>
          </a:p>
          <a:p>
            <a:pPr>
              <a:spcBef>
                <a:spcPts val="200"/>
              </a:spcBef>
            </a:pPr>
            <a:r>
              <a:rPr sz="1400" b="0" i="1">
                <a:solidFill>
                  <a:srgbClr val="7A7A7A"/>
                </a:solidFill>
                <a:latin typeface="Graphik Regular"/>
              </a:rPr>
              <a:t>Return on Investment</a:t>
            </a:r>
          </a:p>
          <a:p>
            <a:pPr marL="219456" indent="-164592">
              <a:spcBef>
                <a:spcPts val="700"/>
              </a:spcBef>
              <a:buFont typeface="Arial"/>
              <a:buChar char="•"/>
            </a:pPr>
            <a:r>
              <a:rPr sz="1600" b="0" i="0">
                <a:solidFill>
                  <a:srgbClr val="555555"/>
                </a:solidFill>
                <a:latin typeface="Graphik"/>
              </a:rPr>
              <a:t>Asks only: does it pay back in dollars?</a:t>
            </a:r>
          </a:p>
          <a:p>
            <a:pPr marL="219456" indent="-164592">
              <a:spcBef>
                <a:spcPts val="700"/>
              </a:spcBef>
              <a:buFont typeface="Arial"/>
              <a:buChar char="•"/>
            </a:pPr>
            <a:r>
              <a:rPr sz="1600" b="0" i="0">
                <a:solidFill>
                  <a:srgbClr val="555555"/>
                </a:solidFill>
                <a:latin typeface="Graphik"/>
              </a:rPr>
              <a:t>Counts direct cost savings, little else</a:t>
            </a:r>
          </a:p>
          <a:p>
            <a:pPr marL="219456" indent="-164592">
              <a:spcBef>
                <a:spcPts val="700"/>
              </a:spcBef>
              <a:buFont typeface="Arial"/>
              <a:buChar char="•"/>
            </a:pPr>
            <a:r>
              <a:rPr sz="1600" b="0" i="0">
                <a:solidFill>
                  <a:srgbClr val="555555"/>
                </a:solidFill>
                <a:latin typeface="Graphik"/>
              </a:rPr>
              <a:t>Misses value that is delayed or diffuse</a:t>
            </a:r>
          </a:p>
          <a:p>
            <a:pPr marL="219456" indent="-164592">
              <a:spcBef>
                <a:spcPts val="700"/>
              </a:spcBef>
              <a:buFont typeface="Arial"/>
              <a:buChar char="•"/>
            </a:pPr>
            <a:r>
              <a:rPr sz="1600" b="0" i="0">
                <a:solidFill>
                  <a:srgbClr val="555555"/>
                </a:solidFill>
                <a:latin typeface="Graphik"/>
              </a:rPr>
              <a:t>Makes AI look riskier than it really is</a:t>
            </a:r>
          </a:p>
        </p:txBody>
      </p:sp>
      <p:sp>
        <p:nvSpPr>
          <p:cNvPr id="7" name="TextBox 6"/>
          <p:cNvSpPr txBox="1"/>
          <p:nvPr/>
        </p:nvSpPr>
        <p:spPr>
          <a:xfrm>
            <a:off x="5559552" y="1828800"/>
            <a:ext cx="969264" cy="3383280"/>
          </a:xfrm>
          <a:prstGeom prst="rect">
            <a:avLst/>
          </a:prstGeom>
          <a:noFill/>
        </p:spPr>
        <p:txBody>
          <a:bodyPr wrap="square" lIns="45720" rIns="45720" anchor="ctr">
            <a:spAutoFit/>
          </a:bodyPr>
          <a:lstStyle/>
          <a:p>
            <a:pPr algn="ctr"/>
            <a:r>
              <a:rPr sz="4400" b="1" i="0">
                <a:solidFill>
                  <a:srgbClr val="A100FF"/>
                </a:solidFill>
                <a:latin typeface="Graphik-Semibold"/>
              </a:rPr>
              <a:t>→</a:t>
            </a:r>
          </a:p>
        </p:txBody>
      </p:sp>
      <p:sp>
        <p:nvSpPr>
          <p:cNvPr id="8" name="Rectangle 7"/>
          <p:cNvSpPr/>
          <p:nvPr/>
        </p:nvSpPr>
        <p:spPr>
          <a:xfrm>
            <a:off x="6675120" y="1828800"/>
            <a:ext cx="4846320" cy="3383280"/>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6912864" y="2011680"/>
            <a:ext cx="4434840" cy="3063240"/>
          </a:xfrm>
          <a:prstGeom prst="rect">
            <a:avLst/>
          </a:prstGeom>
          <a:noFill/>
        </p:spPr>
        <p:txBody>
          <a:bodyPr wrap="square" lIns="45720" rIns="45720" anchor="t">
            <a:spAutoFit/>
          </a:bodyPr>
          <a:lstStyle/>
          <a:p>
            <a:r>
              <a:rPr sz="2200" b="1" i="0">
                <a:solidFill>
                  <a:srgbClr val="FFFFFF"/>
                </a:solidFill>
                <a:latin typeface="Graphik-Semibold"/>
              </a:rPr>
              <a:t>ROV  ·  what you defend</a:t>
            </a:r>
          </a:p>
          <a:p>
            <a:pPr>
              <a:spcBef>
                <a:spcPts val="200"/>
              </a:spcBef>
            </a:pPr>
            <a:r>
              <a:rPr sz="1400" b="0" i="1">
                <a:solidFill>
                  <a:srgbClr val="E6DCFF"/>
                </a:solidFill>
                <a:latin typeface="Graphik Regular"/>
              </a:rPr>
              <a:t>Return on Value</a:t>
            </a:r>
          </a:p>
          <a:p>
            <a:pPr marL="219456" indent="-164592">
              <a:spcBef>
                <a:spcPts val="700"/>
              </a:spcBef>
              <a:buFont typeface="Arial"/>
              <a:buChar char="•"/>
            </a:pPr>
            <a:r>
              <a:rPr sz="1600" b="0" i="0">
                <a:solidFill>
                  <a:srgbClr val="E6DCFF"/>
                </a:solidFill>
                <a:latin typeface="Graphik"/>
              </a:rPr>
              <a:t>Asks: does it create measurable, defensible value?</a:t>
            </a:r>
          </a:p>
          <a:p>
            <a:pPr marL="219456" indent="-164592">
              <a:spcBef>
                <a:spcPts val="700"/>
              </a:spcBef>
              <a:buFont typeface="Arial"/>
              <a:buChar char="•"/>
            </a:pPr>
            <a:r>
              <a:rPr sz="1600" b="0" i="0">
                <a:solidFill>
                  <a:srgbClr val="E6DCFF"/>
                </a:solidFill>
                <a:latin typeface="Graphik"/>
              </a:rPr>
              <a:t>Counts hard AND hidden costs</a:t>
            </a:r>
          </a:p>
          <a:p>
            <a:pPr marL="219456" indent="-164592">
              <a:spcBef>
                <a:spcPts val="700"/>
              </a:spcBef>
              <a:buFont typeface="Arial"/>
              <a:buChar char="•"/>
            </a:pPr>
            <a:r>
              <a:rPr sz="1600" b="0" i="0">
                <a:solidFill>
                  <a:srgbClr val="E6DCFF"/>
                </a:solidFill>
                <a:latin typeface="Graphik"/>
              </a:rPr>
              <a:t>Counts hard AND hidden benefits</a:t>
            </a:r>
          </a:p>
          <a:p>
            <a:pPr marL="219456" indent="-164592">
              <a:spcBef>
                <a:spcPts val="700"/>
              </a:spcBef>
              <a:buFont typeface="Arial"/>
              <a:buChar char="•"/>
            </a:pPr>
            <a:r>
              <a:rPr sz="1600" b="0" i="0">
                <a:solidFill>
                  <a:srgbClr val="E6DCFF"/>
                </a:solidFill>
                <a:latin typeface="Graphik"/>
              </a:rPr>
              <a:t>Value across outcomes, operations, and constituents</a:t>
            </a:r>
          </a:p>
        </p:txBody>
      </p:sp>
      <p:sp>
        <p:nvSpPr>
          <p:cNvPr id="10" name="Rectangle 9"/>
          <p:cNvSpPr/>
          <p:nvPr/>
        </p:nvSpPr>
        <p:spPr>
          <a:xfrm>
            <a:off x="658368" y="5532120"/>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a:solidFill>
                  <a:srgbClr val="460073"/>
                </a:solidFill>
                <a:latin typeface="Graphik-Semibold"/>
              </a:rPr>
              <a:t>What changes is not the math. It is what the math has to measure.</a:t>
            </a:r>
          </a:p>
        </p:txBody>
      </p:sp>
      <p:sp>
        <p:nvSpPr>
          <p:cNvPr id="11" name="TextBox 10"/>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2" name="Picture 11" descr="image.png"/>
          <p:cNvPicPr>
            <a:picLocks noChangeAspect="1"/>
          </p:cNvPicPr>
          <p:nvPr/>
        </p:nvPicPr>
        <p:blipFill>
          <a:blip r:embed="rId3"/>
          <a:stretch>
            <a:fillRect/>
          </a:stretch>
        </p:blipFill>
        <p:spPr>
          <a:xfrm>
            <a:off x="658368" y="6446520"/>
            <a:ext cx="182880" cy="201168"/>
          </a:xfrm>
          <a:prstGeom prst="rect">
            <a:avLst/>
          </a:prstGeom>
        </p:spPr>
      </p:pic>
      <p:sp>
        <p:nvSpPr>
          <p:cNvPr id="13"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18</a:t>
            </a:r>
          </a:p>
        </p:txBody>
      </p:sp>
      <p:pic>
        <p:nvPicPr>
          <p:cNvPr id="14" name="Picture 13" descr="image.png"/>
          <p:cNvPicPr>
            <a:picLocks noChangeAspect="1"/>
          </p:cNvPicPr>
          <p:nvPr/>
        </p:nvPicPr>
        <p:blipFill>
          <a:blip r:embed="rId3"/>
          <a:stretch>
            <a:fillRect/>
          </a:stretch>
        </p:blipFill>
        <p:spPr>
          <a:xfrm>
            <a:off x="658368" y="6446520"/>
            <a:ext cx="182880" cy="201168"/>
          </a:xfrm>
          <a:prstGeom prst="rect">
            <a:avLst/>
          </a:prstGeom>
        </p:spPr>
      </p:pic>
      <p:sp>
        <p:nvSpPr>
          <p:cNvPr id="15"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1">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658368" y="640080"/>
            <a:ext cx="10058400" cy="640080"/>
          </a:xfrm>
          <a:prstGeom prst="rect">
            <a:avLst/>
          </a:prstGeom>
          <a:noFill/>
          <a:ln/>
        </p:spPr>
        <p:txBody>
          <a:bodyPr wrap="square" lIns="0" tIns="0" rIns="0" bIns="0" rtlCol="0" anchor="ctr"/>
          <a:lstStyle/>
          <a:p>
            <a:pPr marL="0" indent="0">
              <a:buNone/>
            </a:pPr>
            <a:r>
              <a:rPr lang="en-US" sz="2700">
                <a:latin typeface="Graphik Black" pitchFamily="34" charset="0"/>
                <a:ea typeface="Graphik Black" pitchFamily="34" charset="-122"/>
                <a:cs typeface="Graphik Black" pitchFamily="34" charset="-120"/>
              </a:rPr>
              <a:t>Three returns on AI</a:t>
            </a:r>
            <a:endParaRPr lang="en-US" sz="2700"/>
          </a:p>
        </p:txBody>
      </p:sp>
      <p:sp>
        <p:nvSpPr>
          <p:cNvPr id="3" name="Text 1"/>
          <p:cNvSpPr/>
          <p:nvPr/>
        </p:nvSpPr>
        <p:spPr>
          <a:xfrm>
            <a:off x="658368" y="1325880"/>
            <a:ext cx="10791952" cy="365760"/>
          </a:xfrm>
          <a:prstGeom prst="rect">
            <a:avLst/>
          </a:prstGeom>
          <a:solidFill>
            <a:srgbClr val="7030A0"/>
          </a:solidFill>
          <a:ln/>
        </p:spPr>
        <p:txBody>
          <a:bodyPr wrap="square" lIns="0" tIns="0" rIns="0" bIns="0" rtlCol="0" anchor="ctr"/>
          <a:lstStyle/>
          <a:p>
            <a:pPr marL="0" indent="0" algn="ctr">
              <a:buNone/>
            </a:pPr>
            <a:r>
              <a:rPr lang="en-US" sz="1600" b="1">
                <a:solidFill>
                  <a:schemeClr val="bg1"/>
                </a:solidFill>
                <a:latin typeface="Graphik" pitchFamily="34" charset="0"/>
                <a:ea typeface="Graphik" pitchFamily="34" charset="-122"/>
                <a:cs typeface="Graphik" pitchFamily="34" charset="-120"/>
              </a:rPr>
              <a:t>Hard savings are only the first return. Each return compounds on the one before it.</a:t>
            </a:r>
            <a:endParaRPr lang="en-US" sz="1600" b="1">
              <a:solidFill>
                <a:schemeClr val="bg1"/>
              </a:solidFill>
            </a:endParaRPr>
          </a:p>
        </p:txBody>
      </p:sp>
      <p:sp>
        <p:nvSpPr>
          <p:cNvPr id="4" name="Shape 2"/>
          <p:cNvSpPr/>
          <p:nvPr/>
        </p:nvSpPr>
        <p:spPr>
          <a:xfrm>
            <a:off x="658368" y="4016045"/>
            <a:ext cx="3320186" cy="1927555"/>
          </a:xfrm>
          <a:prstGeom prst="rect">
            <a:avLst/>
          </a:prstGeom>
          <a:solidFill>
            <a:srgbClr val="2C1248"/>
          </a:solidFill>
          <a:ln/>
        </p:spPr>
        <p:txBody>
          <a:bodyPr/>
          <a:lstStyle/>
          <a:p>
            <a:endParaRPr lang="en-US"/>
          </a:p>
        </p:txBody>
      </p:sp>
      <p:sp>
        <p:nvSpPr>
          <p:cNvPr id="5" name="Text 3"/>
          <p:cNvSpPr/>
          <p:nvPr/>
        </p:nvSpPr>
        <p:spPr>
          <a:xfrm>
            <a:off x="978408" y="4217213"/>
            <a:ext cx="2680106" cy="640080"/>
          </a:xfrm>
          <a:prstGeom prst="rect">
            <a:avLst/>
          </a:prstGeom>
          <a:noFill/>
          <a:ln/>
        </p:spPr>
        <p:txBody>
          <a:bodyPr wrap="square" lIns="0" tIns="0" rIns="0" bIns="0" rtlCol="0" anchor="t"/>
          <a:lstStyle/>
          <a:p>
            <a:pPr marL="0" indent="0">
              <a:buNone/>
            </a:pPr>
            <a:r>
              <a:rPr lang="en-US" sz="3600">
                <a:solidFill>
                  <a:srgbClr val="C2A3FF"/>
                </a:solidFill>
                <a:latin typeface="Graphik" pitchFamily="34" charset="0"/>
                <a:ea typeface="GT Sectra Fine Bk" pitchFamily="34" charset="-122"/>
                <a:cs typeface="GT Sectra Fine Bk" pitchFamily="34" charset="-120"/>
              </a:rPr>
              <a:t>01</a:t>
            </a:r>
            <a:endParaRPr lang="en-US" sz="3600"/>
          </a:p>
        </p:txBody>
      </p:sp>
      <p:sp>
        <p:nvSpPr>
          <p:cNvPr id="6" name="Text 4"/>
          <p:cNvSpPr/>
          <p:nvPr/>
        </p:nvSpPr>
        <p:spPr>
          <a:xfrm>
            <a:off x="978408" y="4709160"/>
            <a:ext cx="2680106" cy="1097280"/>
          </a:xfrm>
          <a:prstGeom prst="rect">
            <a:avLst/>
          </a:prstGeom>
          <a:noFill/>
          <a:ln/>
        </p:spPr>
        <p:txBody>
          <a:bodyPr wrap="square" lIns="0" tIns="0" rIns="0" bIns="0" rtlCol="0" anchor="b"/>
          <a:lstStyle/>
          <a:p>
            <a:pPr marL="0" indent="0">
              <a:lnSpc>
                <a:spcPct val="105000"/>
              </a:lnSpc>
              <a:spcAft>
                <a:spcPts val="400"/>
              </a:spcAft>
              <a:buNone/>
            </a:pPr>
            <a:r>
              <a:rPr lang="en-US" sz="2000" b="1">
                <a:solidFill>
                  <a:srgbClr val="FFFFFF"/>
                </a:solidFill>
                <a:latin typeface="Graphik" pitchFamily="34" charset="0"/>
                <a:ea typeface="Graphik" pitchFamily="34" charset="-122"/>
                <a:cs typeface="Graphik" pitchFamily="34" charset="-120"/>
              </a:rPr>
              <a:t>Return today</a:t>
            </a:r>
            <a:endParaRPr lang="en-US" sz="2000"/>
          </a:p>
          <a:p>
            <a:pPr marL="0" indent="0">
              <a:lnSpc>
                <a:spcPct val="105000"/>
              </a:lnSpc>
              <a:buNone/>
            </a:pPr>
            <a:r>
              <a:rPr lang="en-US" sz="1600">
                <a:solidFill>
                  <a:srgbClr val="B9A8D6"/>
                </a:solidFill>
                <a:latin typeface="Graphik" pitchFamily="34" charset="0"/>
                <a:ea typeface="Graphik" pitchFamily="34" charset="-122"/>
                <a:cs typeface="Graphik" pitchFamily="34" charset="-120"/>
              </a:rPr>
              <a:t>Hard-dollar savings, faster cycle time, fewer errors</a:t>
            </a:r>
            <a:endParaRPr lang="en-US" sz="2400"/>
          </a:p>
        </p:txBody>
      </p:sp>
      <p:sp>
        <p:nvSpPr>
          <p:cNvPr id="7" name="Shape 5"/>
          <p:cNvSpPr/>
          <p:nvPr/>
        </p:nvSpPr>
        <p:spPr>
          <a:xfrm>
            <a:off x="4435754" y="3425342"/>
            <a:ext cx="3320186" cy="2518258"/>
          </a:xfrm>
          <a:prstGeom prst="rect">
            <a:avLst/>
          </a:prstGeom>
          <a:solidFill>
            <a:srgbClr val="2C1248"/>
          </a:solidFill>
          <a:ln/>
        </p:spPr>
        <p:txBody>
          <a:bodyPr/>
          <a:lstStyle/>
          <a:p>
            <a:endParaRPr lang="en-US"/>
          </a:p>
        </p:txBody>
      </p:sp>
      <p:sp>
        <p:nvSpPr>
          <p:cNvPr id="8" name="Text 6"/>
          <p:cNvSpPr/>
          <p:nvPr/>
        </p:nvSpPr>
        <p:spPr>
          <a:xfrm>
            <a:off x="4755794" y="3626510"/>
            <a:ext cx="2680106" cy="640080"/>
          </a:xfrm>
          <a:prstGeom prst="rect">
            <a:avLst/>
          </a:prstGeom>
          <a:noFill/>
          <a:ln/>
        </p:spPr>
        <p:txBody>
          <a:bodyPr wrap="square" lIns="0" tIns="0" rIns="0" bIns="0" rtlCol="0" anchor="t"/>
          <a:lstStyle/>
          <a:p>
            <a:pPr marL="0" indent="0">
              <a:buNone/>
            </a:pPr>
            <a:r>
              <a:rPr lang="en-US" sz="3600">
                <a:solidFill>
                  <a:srgbClr val="C2A3FF"/>
                </a:solidFill>
                <a:latin typeface="Graphik" pitchFamily="34" charset="0"/>
                <a:ea typeface="GT Sectra Fine Bk" pitchFamily="34" charset="-122"/>
                <a:cs typeface="GT Sectra Fine Bk" pitchFamily="34" charset="-120"/>
              </a:rPr>
              <a:t>02</a:t>
            </a:r>
            <a:endParaRPr lang="en-US" sz="3600"/>
          </a:p>
        </p:txBody>
      </p:sp>
      <p:sp>
        <p:nvSpPr>
          <p:cNvPr id="9" name="Text 7"/>
          <p:cNvSpPr/>
          <p:nvPr/>
        </p:nvSpPr>
        <p:spPr>
          <a:xfrm>
            <a:off x="4755794" y="4709160"/>
            <a:ext cx="2680106" cy="1097280"/>
          </a:xfrm>
          <a:prstGeom prst="rect">
            <a:avLst/>
          </a:prstGeom>
          <a:noFill/>
          <a:ln/>
        </p:spPr>
        <p:txBody>
          <a:bodyPr wrap="square" lIns="0" tIns="0" rIns="0" bIns="0" rtlCol="0" anchor="b"/>
          <a:lstStyle/>
          <a:p>
            <a:pPr marL="0" indent="0">
              <a:lnSpc>
                <a:spcPct val="105000"/>
              </a:lnSpc>
              <a:spcAft>
                <a:spcPts val="400"/>
              </a:spcAft>
              <a:buNone/>
            </a:pPr>
            <a:r>
              <a:rPr lang="en-US" sz="2000" b="1">
                <a:solidFill>
                  <a:srgbClr val="FFFFFF"/>
                </a:solidFill>
                <a:latin typeface="Graphik" pitchFamily="34" charset="0"/>
                <a:ea typeface="Graphik" pitchFamily="34" charset="-122"/>
                <a:cs typeface="Graphik" pitchFamily="34" charset="-120"/>
              </a:rPr>
              <a:t>Return on people</a:t>
            </a:r>
            <a:endParaRPr lang="en-US" sz="2000"/>
          </a:p>
          <a:p>
            <a:pPr marL="0" indent="0">
              <a:lnSpc>
                <a:spcPct val="105000"/>
              </a:lnSpc>
              <a:buNone/>
            </a:pPr>
            <a:r>
              <a:rPr lang="en-US" sz="1600">
                <a:solidFill>
                  <a:srgbClr val="B9A8D6"/>
                </a:solidFill>
                <a:latin typeface="Graphik" pitchFamily="34" charset="0"/>
                <a:ea typeface="Graphik" pitchFamily="34" charset="-122"/>
                <a:cs typeface="Graphik" pitchFamily="34" charset="-120"/>
              </a:rPr>
              <a:t>Capacity recovered, backlogs cleared, no new FTEs</a:t>
            </a:r>
            <a:endParaRPr lang="en-US" sz="2400"/>
          </a:p>
        </p:txBody>
      </p:sp>
      <p:sp>
        <p:nvSpPr>
          <p:cNvPr id="10" name="Shape 8"/>
          <p:cNvSpPr/>
          <p:nvPr/>
        </p:nvSpPr>
        <p:spPr>
          <a:xfrm>
            <a:off x="8213141" y="2834640"/>
            <a:ext cx="3320186" cy="3108960"/>
          </a:xfrm>
          <a:prstGeom prst="rect">
            <a:avLst/>
          </a:prstGeom>
          <a:solidFill>
            <a:srgbClr val="A100FF"/>
          </a:solidFill>
          <a:ln/>
        </p:spPr>
        <p:txBody>
          <a:bodyPr/>
          <a:lstStyle/>
          <a:p>
            <a:endParaRPr lang="en-US"/>
          </a:p>
        </p:txBody>
      </p:sp>
      <p:sp>
        <p:nvSpPr>
          <p:cNvPr id="11" name="Text 9"/>
          <p:cNvSpPr/>
          <p:nvPr/>
        </p:nvSpPr>
        <p:spPr>
          <a:xfrm>
            <a:off x="8533181" y="3035808"/>
            <a:ext cx="2680106" cy="640080"/>
          </a:xfrm>
          <a:prstGeom prst="rect">
            <a:avLst/>
          </a:prstGeom>
          <a:noFill/>
          <a:ln/>
        </p:spPr>
        <p:txBody>
          <a:bodyPr wrap="square" lIns="0" tIns="0" rIns="0" bIns="0" rtlCol="0" anchor="t"/>
          <a:lstStyle/>
          <a:p>
            <a:pPr marL="0" indent="0">
              <a:buNone/>
            </a:pPr>
            <a:r>
              <a:rPr lang="en-US" sz="3600">
                <a:solidFill>
                  <a:srgbClr val="FFFFFF"/>
                </a:solidFill>
                <a:latin typeface="Graphik" pitchFamily="34" charset="0"/>
                <a:ea typeface="GT Sectra Fine Bk" pitchFamily="34" charset="-122"/>
                <a:cs typeface="GT Sectra Fine Bk" pitchFamily="34" charset="-120"/>
              </a:rPr>
              <a:t>03</a:t>
            </a:r>
            <a:endParaRPr lang="en-US" sz="3600"/>
          </a:p>
        </p:txBody>
      </p:sp>
      <p:sp>
        <p:nvSpPr>
          <p:cNvPr id="12" name="Text 10"/>
          <p:cNvSpPr/>
          <p:nvPr/>
        </p:nvSpPr>
        <p:spPr>
          <a:xfrm>
            <a:off x="8533181" y="4709160"/>
            <a:ext cx="2680106" cy="1097280"/>
          </a:xfrm>
          <a:prstGeom prst="rect">
            <a:avLst/>
          </a:prstGeom>
          <a:noFill/>
          <a:ln/>
        </p:spPr>
        <p:txBody>
          <a:bodyPr wrap="square" lIns="0" tIns="0" rIns="0" bIns="0" rtlCol="0" anchor="b"/>
          <a:lstStyle/>
          <a:p>
            <a:pPr marL="0" indent="0">
              <a:lnSpc>
                <a:spcPct val="105000"/>
              </a:lnSpc>
              <a:spcAft>
                <a:spcPts val="400"/>
              </a:spcAft>
              <a:buNone/>
            </a:pPr>
            <a:r>
              <a:rPr lang="en-US" sz="2000" b="1">
                <a:solidFill>
                  <a:srgbClr val="FFFFFF"/>
                </a:solidFill>
                <a:latin typeface="Graphik" pitchFamily="34" charset="0"/>
                <a:ea typeface="Graphik" pitchFamily="34" charset="-122"/>
                <a:cs typeface="Graphik" pitchFamily="34" charset="-120"/>
              </a:rPr>
              <a:t>Return on readiness</a:t>
            </a:r>
            <a:endParaRPr lang="en-US" sz="2000"/>
          </a:p>
          <a:p>
            <a:pPr marL="0" indent="0">
              <a:lnSpc>
                <a:spcPct val="105000"/>
              </a:lnSpc>
              <a:buNone/>
            </a:pPr>
            <a:r>
              <a:rPr lang="en-US" sz="1600">
                <a:solidFill>
                  <a:srgbClr val="E6DCFF"/>
                </a:solidFill>
                <a:latin typeface="Graphik" pitchFamily="34" charset="0"/>
                <a:ea typeface="Graphik" pitchFamily="34" charset="-122"/>
                <a:cs typeface="Graphik" pitchFamily="34" charset="-120"/>
              </a:rPr>
              <a:t>A foundation that compounds with every use case</a:t>
            </a:r>
            <a:endParaRPr lang="en-US" sz="2400"/>
          </a:p>
        </p:txBody>
      </p:sp>
      <p:sp>
        <p:nvSpPr>
          <p:cNvPr id="13" name="Text 11"/>
          <p:cNvSpPr/>
          <p:nvPr/>
        </p:nvSpPr>
        <p:spPr>
          <a:xfrm>
            <a:off x="7501451" y="2377440"/>
            <a:ext cx="3685946" cy="365760"/>
          </a:xfrm>
          <a:prstGeom prst="rect">
            <a:avLst/>
          </a:prstGeom>
          <a:noFill/>
          <a:ln/>
        </p:spPr>
        <p:txBody>
          <a:bodyPr wrap="square" lIns="0" tIns="0" rIns="0" bIns="0" rtlCol="0" anchor="ctr"/>
          <a:lstStyle/>
          <a:p>
            <a:pPr marL="0" indent="0" algn="r">
              <a:buNone/>
            </a:pPr>
            <a:r>
              <a:rPr lang="en-US" sz="2400" b="1" i="1">
                <a:solidFill>
                  <a:srgbClr val="C2A3FF"/>
                </a:solidFill>
                <a:latin typeface="Graphik" pitchFamily="34" charset="0"/>
                <a:ea typeface="Graphik" pitchFamily="34" charset="-122"/>
                <a:cs typeface="Graphik" pitchFamily="34" charset="-120"/>
              </a:rPr>
              <a:t>Value compounds </a:t>
            </a:r>
            <a:endParaRPr lang="en-US" sz="2400" b="1"/>
          </a:p>
        </p:txBody>
      </p:sp>
      <p:pic>
        <p:nvPicPr>
          <p:cNvPr id="14"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15" name="Text 12"/>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19</a:t>
            </a:r>
            <a:endParaRPr lang="en-US" sz="1000"/>
          </a:p>
        </p:txBody>
      </p:sp>
      <p:sp>
        <p:nvSpPr>
          <p:cNvPr id="16" name="Text 13"/>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17" name="Up Arrow 4">
            <a:extLst>
              <a:ext uri="{FF2B5EF4-FFF2-40B4-BE49-F238E27FC236}">
                <a16:creationId xmlns:a16="http://schemas.microsoft.com/office/drawing/2014/main" id="{2FDEAECF-4734-FA74-E7DD-98BF9A26945D}"/>
              </a:ext>
            </a:extLst>
          </p:cNvPr>
          <p:cNvSpPr/>
          <p:nvPr/>
        </p:nvSpPr>
        <p:spPr>
          <a:xfrm rot="4556827">
            <a:off x="2491717" y="227820"/>
            <a:ext cx="370840" cy="5877239"/>
          </a:xfrm>
          <a:prstGeom prst="upArrow">
            <a:avLst/>
          </a:prstGeom>
          <a:solidFill>
            <a:srgbClr val="C2A3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r>
              <a:rPr lang="en-US" sz="2900" b="1">
                <a:solidFill>
                  <a:srgbClr val="111111"/>
                </a:solidFill>
                <a:latin typeface="Graphik"/>
                <a:ea typeface="Graphik Black" pitchFamily="34" charset="-122"/>
                <a:cs typeface="Graphik Black" pitchFamily="34" charset="-120"/>
              </a:rPr>
              <a:t>Every agency in this room has the same problem</a:t>
            </a:r>
            <a:endParaRPr lang="en-US" sz="2900" b="1">
              <a:solidFill>
                <a:srgbClr val="111111"/>
              </a:solidFill>
              <a:latin typeface="Graphik"/>
            </a:endParaRPr>
          </a:p>
        </p:txBody>
      </p:sp>
      <p:sp>
        <p:nvSpPr>
          <p:cNvPr id="4" name="Shape 2"/>
          <p:cNvSpPr/>
          <p:nvPr/>
        </p:nvSpPr>
        <p:spPr>
          <a:xfrm>
            <a:off x="658368" y="1883664"/>
            <a:ext cx="3368954" cy="4197096"/>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grpSp>
        <p:nvGrpSpPr>
          <p:cNvPr id="29" name="Group 28">
            <a:extLst>
              <a:ext uri="{FF2B5EF4-FFF2-40B4-BE49-F238E27FC236}">
                <a16:creationId xmlns:a16="http://schemas.microsoft.com/office/drawing/2014/main" id="{CE0ADE55-F560-7197-3A0E-44AA488E446B}"/>
              </a:ext>
            </a:extLst>
          </p:cNvPr>
          <p:cNvGrpSpPr/>
          <p:nvPr/>
        </p:nvGrpSpPr>
        <p:grpSpPr>
          <a:xfrm>
            <a:off x="1966976" y="2194560"/>
            <a:ext cx="566928" cy="566928"/>
            <a:chOff x="950976" y="2194560"/>
            <a:chExt cx="566928" cy="566928"/>
          </a:xfrm>
        </p:grpSpPr>
        <p:sp>
          <p:nvSpPr>
            <p:cNvPr id="5" name="Shape 3"/>
            <p:cNvSpPr/>
            <p:nvPr/>
          </p:nvSpPr>
          <p:spPr>
            <a:xfrm>
              <a:off x="950976" y="2194560"/>
              <a:ext cx="566928" cy="566928"/>
            </a:xfrm>
            <a:prstGeom prst="ellipse">
              <a:avLst/>
            </a:prstGeom>
            <a:solidFill>
              <a:srgbClr val="A100FF"/>
            </a:solidFill>
            <a:ln/>
          </p:spPr>
          <p:txBody>
            <a:bodyPr/>
            <a:lstStyle/>
            <a:p>
              <a:endParaRPr lang="en-US"/>
            </a:p>
          </p:txBody>
        </p:sp>
        <p:pic>
          <p:nvPicPr>
            <p:cNvPr id="6" name="Image 0" descr="icons/help__FFFFFF.png"/>
            <p:cNvPicPr>
              <a:picLocks noChangeAspect="1"/>
            </p:cNvPicPr>
            <p:nvPr/>
          </p:nvPicPr>
          <p:blipFill>
            <a:blip r:embed="rId3"/>
            <a:stretch>
              <a:fillRect/>
            </a:stretch>
          </p:blipFill>
          <p:spPr>
            <a:xfrm>
              <a:off x="1097280" y="2340864"/>
              <a:ext cx="274320" cy="274320"/>
            </a:xfrm>
            <a:prstGeom prst="rect">
              <a:avLst/>
            </a:prstGeom>
          </p:spPr>
        </p:pic>
      </p:grpSp>
      <p:sp>
        <p:nvSpPr>
          <p:cNvPr id="7" name="Text 4"/>
          <p:cNvSpPr/>
          <p:nvPr/>
        </p:nvSpPr>
        <p:spPr>
          <a:xfrm>
            <a:off x="950976" y="2907792"/>
            <a:ext cx="2783738" cy="566928"/>
          </a:xfrm>
          <a:prstGeom prst="rect">
            <a:avLst/>
          </a:prstGeom>
          <a:noFill/>
          <a:ln/>
        </p:spPr>
        <p:txBody>
          <a:bodyPr wrap="square" lIns="0" tIns="0" rIns="0" bIns="0" rtlCol="0" anchor="t"/>
          <a:lstStyle/>
          <a:p>
            <a:pPr marL="0" indent="0" algn="ctr">
              <a:lnSpc>
                <a:spcPct val="100000"/>
              </a:lnSpc>
              <a:buNone/>
            </a:pPr>
            <a:r>
              <a:rPr lang="en-US" sz="1600" b="1" dirty="0">
                <a:solidFill>
                  <a:srgbClr val="1A1A1A"/>
                </a:solidFill>
                <a:latin typeface="Graphik" pitchFamily="34" charset="0"/>
                <a:ea typeface="Graphik" pitchFamily="34" charset="-122"/>
                <a:cs typeface="Graphik" pitchFamily="34" charset="-120"/>
              </a:rPr>
              <a:t>Putting a number on the unbuilt</a:t>
            </a:r>
            <a:endParaRPr lang="en-US" sz="1600" dirty="0"/>
          </a:p>
        </p:txBody>
      </p:sp>
      <p:sp>
        <p:nvSpPr>
          <p:cNvPr id="8" name="Text 5"/>
          <p:cNvSpPr/>
          <p:nvPr/>
        </p:nvSpPr>
        <p:spPr>
          <a:xfrm>
            <a:off x="950976" y="3547872"/>
            <a:ext cx="2820314" cy="2368296"/>
          </a:xfrm>
          <a:prstGeom prst="rect">
            <a:avLst/>
          </a:prstGeom>
          <a:noFill/>
          <a:ln/>
        </p:spPr>
        <p:txBody>
          <a:bodyPr wrap="square" lIns="0" tIns="0" rIns="0" bIns="0" rtlCol="0" anchor="t"/>
          <a:lstStyle/>
          <a:p>
            <a:pPr marL="177800" indent="-17780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How do you price something you haven't built yet?</a:t>
            </a:r>
            <a:endParaRPr lang="en-US" sz="1400"/>
          </a:p>
          <a:p>
            <a:pPr marL="177800" indent="-17780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AI costs move fast, but Texas budgets two years at a time.</a:t>
            </a:r>
            <a:endParaRPr lang="en-US" sz="1400"/>
          </a:p>
          <a:p>
            <a:pPr marL="177800" indent="-17780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Hard to estimate isn't a reason not to try.</a:t>
            </a:r>
            <a:endParaRPr lang="en-US" sz="1400"/>
          </a:p>
        </p:txBody>
      </p:sp>
      <p:sp>
        <p:nvSpPr>
          <p:cNvPr id="9" name="Shape 6"/>
          <p:cNvSpPr/>
          <p:nvPr/>
        </p:nvSpPr>
        <p:spPr>
          <a:xfrm>
            <a:off x="4411370" y="1883664"/>
            <a:ext cx="3368954" cy="4197096"/>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grpSp>
        <p:nvGrpSpPr>
          <p:cNvPr id="30" name="Group 29">
            <a:extLst>
              <a:ext uri="{FF2B5EF4-FFF2-40B4-BE49-F238E27FC236}">
                <a16:creationId xmlns:a16="http://schemas.microsoft.com/office/drawing/2014/main" id="{CA3DEA35-1FEB-B449-3330-287D526F8187}"/>
              </a:ext>
            </a:extLst>
          </p:cNvPr>
          <p:cNvGrpSpPr/>
          <p:nvPr/>
        </p:nvGrpSpPr>
        <p:grpSpPr>
          <a:xfrm>
            <a:off x="5872378" y="2194560"/>
            <a:ext cx="566928" cy="566928"/>
            <a:chOff x="4703978" y="2194560"/>
            <a:chExt cx="566928" cy="566928"/>
          </a:xfrm>
        </p:grpSpPr>
        <p:sp>
          <p:nvSpPr>
            <p:cNvPr id="10" name="Shape 7"/>
            <p:cNvSpPr/>
            <p:nvPr/>
          </p:nvSpPr>
          <p:spPr>
            <a:xfrm>
              <a:off x="4703978" y="2194560"/>
              <a:ext cx="566928" cy="566928"/>
            </a:xfrm>
            <a:prstGeom prst="ellipse">
              <a:avLst/>
            </a:prstGeom>
            <a:solidFill>
              <a:srgbClr val="A100FF"/>
            </a:solidFill>
            <a:ln/>
          </p:spPr>
          <p:txBody>
            <a:bodyPr/>
            <a:lstStyle/>
            <a:p>
              <a:endParaRPr lang="en-US"/>
            </a:p>
          </p:txBody>
        </p:sp>
        <p:pic>
          <p:nvPicPr>
            <p:cNvPr id="11" name="Image 1" descr="icons/dollar__FFFFFF.png"/>
            <p:cNvPicPr>
              <a:picLocks noChangeAspect="1"/>
            </p:cNvPicPr>
            <p:nvPr/>
          </p:nvPicPr>
          <p:blipFill>
            <a:blip r:embed="rId4"/>
            <a:stretch>
              <a:fillRect/>
            </a:stretch>
          </p:blipFill>
          <p:spPr>
            <a:xfrm>
              <a:off x="4850282" y="2340864"/>
              <a:ext cx="274320" cy="274320"/>
            </a:xfrm>
            <a:prstGeom prst="rect">
              <a:avLst/>
            </a:prstGeom>
          </p:spPr>
        </p:pic>
      </p:grpSp>
      <p:sp>
        <p:nvSpPr>
          <p:cNvPr id="12" name="Text 8"/>
          <p:cNvSpPr/>
          <p:nvPr/>
        </p:nvSpPr>
        <p:spPr>
          <a:xfrm>
            <a:off x="4703978" y="2907792"/>
            <a:ext cx="2783738" cy="566928"/>
          </a:xfrm>
          <a:prstGeom prst="rect">
            <a:avLst/>
          </a:prstGeom>
          <a:noFill/>
          <a:ln/>
        </p:spPr>
        <p:txBody>
          <a:bodyPr wrap="square" lIns="0" tIns="0" rIns="0" bIns="0" rtlCol="0" anchor="t"/>
          <a:lstStyle/>
          <a:p>
            <a:pPr marL="0" indent="0" algn="ctr">
              <a:lnSpc>
                <a:spcPct val="100000"/>
              </a:lnSpc>
              <a:buNone/>
            </a:pPr>
            <a:r>
              <a:rPr lang="en-US" sz="1600" b="1" dirty="0">
                <a:solidFill>
                  <a:srgbClr val="1A1A1A"/>
                </a:solidFill>
                <a:latin typeface="Graphik" pitchFamily="34" charset="0"/>
                <a:ea typeface="Graphik" pitchFamily="34" charset="-122"/>
                <a:cs typeface="Graphik" pitchFamily="34" charset="-120"/>
              </a:rPr>
              <a:t>Defending it to the Legislature</a:t>
            </a:r>
            <a:endParaRPr lang="en-US" sz="1600" dirty="0"/>
          </a:p>
        </p:txBody>
      </p:sp>
      <p:sp>
        <p:nvSpPr>
          <p:cNvPr id="13" name="Text 9"/>
          <p:cNvSpPr/>
          <p:nvPr/>
        </p:nvSpPr>
        <p:spPr>
          <a:xfrm>
            <a:off x="4703978" y="3547872"/>
            <a:ext cx="2820314" cy="2368296"/>
          </a:xfrm>
          <a:prstGeom prst="rect">
            <a:avLst/>
          </a:prstGeom>
          <a:noFill/>
          <a:ln/>
        </p:spPr>
        <p:txBody>
          <a:bodyPr wrap="square" lIns="0" tIns="0" rIns="0" bIns="0" rtlCol="0" anchor="t"/>
          <a:lstStyle/>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Standard forms have no ready-made line for a metered cost.</a:t>
            </a:r>
            <a:endParaRPr lang="en-US" sz="1400"/>
          </a:p>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Consumption scales with usage, not a one-time buy.</a:t>
            </a:r>
            <a:endParaRPr lang="en-US" sz="1400"/>
          </a:p>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Budget writers ask: why this, why now, why this much?</a:t>
            </a:r>
            <a:endParaRPr lang="en-US" sz="1400"/>
          </a:p>
        </p:txBody>
      </p:sp>
      <p:sp>
        <p:nvSpPr>
          <p:cNvPr id="14" name="Shape 10"/>
          <p:cNvSpPr/>
          <p:nvPr/>
        </p:nvSpPr>
        <p:spPr>
          <a:xfrm>
            <a:off x="8164373" y="1883664"/>
            <a:ext cx="3368954" cy="4197096"/>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grpSp>
        <p:nvGrpSpPr>
          <p:cNvPr id="31" name="Group 30">
            <a:extLst>
              <a:ext uri="{FF2B5EF4-FFF2-40B4-BE49-F238E27FC236}">
                <a16:creationId xmlns:a16="http://schemas.microsoft.com/office/drawing/2014/main" id="{CF9DDB69-8333-AA77-DD99-4B331831B397}"/>
              </a:ext>
            </a:extLst>
          </p:cNvPr>
          <p:cNvGrpSpPr/>
          <p:nvPr/>
        </p:nvGrpSpPr>
        <p:grpSpPr>
          <a:xfrm>
            <a:off x="9533941" y="2194560"/>
            <a:ext cx="566928" cy="566928"/>
            <a:chOff x="8456981" y="2194560"/>
            <a:chExt cx="566928" cy="566928"/>
          </a:xfrm>
        </p:grpSpPr>
        <p:sp>
          <p:nvSpPr>
            <p:cNvPr id="15" name="Shape 11"/>
            <p:cNvSpPr/>
            <p:nvPr/>
          </p:nvSpPr>
          <p:spPr>
            <a:xfrm>
              <a:off x="8456981" y="2194560"/>
              <a:ext cx="566928" cy="566928"/>
            </a:xfrm>
            <a:prstGeom prst="ellipse">
              <a:avLst/>
            </a:prstGeom>
            <a:solidFill>
              <a:srgbClr val="A100FF"/>
            </a:solidFill>
            <a:ln/>
          </p:spPr>
          <p:txBody>
            <a:bodyPr/>
            <a:lstStyle/>
            <a:p>
              <a:endParaRPr lang="en-US"/>
            </a:p>
          </p:txBody>
        </p:sp>
        <p:pic>
          <p:nvPicPr>
            <p:cNvPr id="16" name="Image 2" descr="icons/recycle__FFFFFF.png"/>
            <p:cNvPicPr>
              <a:picLocks noChangeAspect="1"/>
            </p:cNvPicPr>
            <p:nvPr/>
          </p:nvPicPr>
          <p:blipFill>
            <a:blip r:embed="rId5"/>
            <a:stretch>
              <a:fillRect/>
            </a:stretch>
          </p:blipFill>
          <p:spPr>
            <a:xfrm>
              <a:off x="8603285" y="2340864"/>
              <a:ext cx="274320" cy="274320"/>
            </a:xfrm>
            <a:prstGeom prst="rect">
              <a:avLst/>
            </a:prstGeom>
          </p:spPr>
        </p:pic>
      </p:grpSp>
      <p:sp>
        <p:nvSpPr>
          <p:cNvPr id="17" name="Text 12"/>
          <p:cNvSpPr/>
          <p:nvPr/>
        </p:nvSpPr>
        <p:spPr>
          <a:xfrm>
            <a:off x="8456981" y="2907792"/>
            <a:ext cx="2783738" cy="566928"/>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Escaping pilot purgatory</a:t>
            </a:r>
            <a:endParaRPr lang="en-US" sz="1600"/>
          </a:p>
        </p:txBody>
      </p:sp>
      <p:sp>
        <p:nvSpPr>
          <p:cNvPr id="18" name="Text 13"/>
          <p:cNvSpPr/>
          <p:nvPr/>
        </p:nvSpPr>
        <p:spPr>
          <a:xfrm>
            <a:off x="8456981" y="3547872"/>
            <a:ext cx="2820314" cy="2368296"/>
          </a:xfrm>
          <a:prstGeom prst="rect">
            <a:avLst/>
          </a:prstGeom>
          <a:noFill/>
          <a:ln/>
        </p:spPr>
        <p:txBody>
          <a:bodyPr wrap="square" lIns="0" tIns="0" rIns="0" bIns="0" rtlCol="0" anchor="t"/>
          <a:lstStyle/>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Everyone is piloting; few are funding production.</a:t>
            </a:r>
            <a:endParaRPr lang="en-US" sz="1400"/>
          </a:p>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Ungoverned one-off tools multiply across the agency.</a:t>
            </a:r>
            <a:endParaRPr lang="en-US" sz="1400"/>
          </a:p>
          <a:p>
            <a:pPr marL="285750" indent="-285750">
              <a:lnSpc>
                <a:spcPct val="104000"/>
              </a:lnSpc>
              <a:spcAft>
                <a:spcPts val="800"/>
              </a:spcAft>
              <a:buSzPct val="100000"/>
              <a:buFont typeface="Wingdings" panose="05000000000000000000" pitchFamily="2" charset="2"/>
              <a:buChar char="ü"/>
            </a:pPr>
            <a:r>
              <a:rPr lang="en-US" sz="1400">
                <a:solidFill>
                  <a:srgbClr val="555555"/>
                </a:solidFill>
                <a:latin typeface="Graphik" pitchFamily="34" charset="0"/>
                <a:ea typeface="Graphik" pitchFamily="34" charset="-122"/>
                <a:cs typeface="Graphik" pitchFamily="34" charset="-120"/>
              </a:rPr>
              <a:t>No clear path from proof-of-concept to appropriations.</a:t>
            </a:r>
            <a:endParaRPr lang="en-US" sz="1400"/>
          </a:p>
        </p:txBody>
      </p:sp>
      <p:pic>
        <p:nvPicPr>
          <p:cNvPr id="19" name="Image 3" descr="assets/chevron_purple.png"/>
          <p:cNvPicPr>
            <a:picLocks noChangeAspect="1"/>
          </p:cNvPicPr>
          <p:nvPr/>
        </p:nvPicPr>
        <p:blipFill>
          <a:blip r:embed="rId6"/>
          <a:stretch>
            <a:fillRect/>
          </a:stretch>
        </p:blipFill>
        <p:spPr>
          <a:xfrm>
            <a:off x="658368" y="6446520"/>
            <a:ext cx="183264" cy="201168"/>
          </a:xfrm>
          <a:prstGeom prst="rect">
            <a:avLst/>
          </a:prstGeom>
        </p:spPr>
      </p:pic>
      <p:sp>
        <p:nvSpPr>
          <p:cNvPr id="20" name="Text 14"/>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a:t>
            </a:r>
            <a:endParaRPr lang="en-US" sz="1000"/>
          </a:p>
        </p:txBody>
      </p:sp>
      <p:sp>
        <p:nvSpPr>
          <p:cNvPr id="21" name="Text 15"/>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26" name="Graphic 170">
            <a:extLst>
              <a:ext uri="{FF2B5EF4-FFF2-40B4-BE49-F238E27FC236}">
                <a16:creationId xmlns:a16="http://schemas.microsoft.com/office/drawing/2014/main" id="{9EDA1874-863C-271B-F7DA-8302DFBC8AC0}"/>
              </a:ext>
            </a:extLst>
          </p:cNvPr>
          <p:cNvSpPr/>
          <p:nvPr/>
        </p:nvSpPr>
        <p:spPr>
          <a:xfrm>
            <a:off x="9569044" y="5327349"/>
            <a:ext cx="465455" cy="468960"/>
          </a:xfrm>
          <a:custGeom>
            <a:avLst/>
            <a:gdLst>
              <a:gd name="connsiteX0" fmla="*/ 14228 w 346860"/>
              <a:gd name="connsiteY0" fmla="*/ 14383 h 349472"/>
              <a:gd name="connsiteX1" fmla="*/ 158787 w 346860"/>
              <a:gd name="connsiteY1" fmla="*/ 14383 h 349472"/>
              <a:gd name="connsiteX2" fmla="*/ 158787 w 346860"/>
              <a:gd name="connsiteY2" fmla="*/ 80105 h 349472"/>
              <a:gd name="connsiteX3" fmla="*/ 166091 w 346860"/>
              <a:gd name="connsiteY3" fmla="*/ 87440 h 349472"/>
              <a:gd name="connsiteX4" fmla="*/ 231635 w 346860"/>
              <a:gd name="connsiteY4" fmla="*/ 87440 h 349472"/>
              <a:gd name="connsiteX5" fmla="*/ 231635 w 346860"/>
              <a:gd name="connsiteY5" fmla="*/ 138113 h 349472"/>
              <a:gd name="connsiteX6" fmla="*/ 246148 w 346860"/>
              <a:gd name="connsiteY6" fmla="*/ 138113 h 349472"/>
              <a:gd name="connsiteX7" fmla="*/ 246148 w 346860"/>
              <a:gd name="connsiteY7" fmla="*/ 79915 h 349472"/>
              <a:gd name="connsiteX8" fmla="*/ 245579 w 346860"/>
              <a:gd name="connsiteY8" fmla="*/ 77724 h 349472"/>
              <a:gd name="connsiteX9" fmla="*/ 245579 w 346860"/>
              <a:gd name="connsiteY9" fmla="*/ 77533 h 349472"/>
              <a:gd name="connsiteX10" fmla="*/ 244251 w 346860"/>
              <a:gd name="connsiteY10" fmla="*/ 75628 h 349472"/>
              <a:gd name="connsiteX11" fmla="*/ 243872 w 346860"/>
              <a:gd name="connsiteY11" fmla="*/ 75152 h 349472"/>
              <a:gd name="connsiteX12" fmla="*/ 243872 w 346860"/>
              <a:gd name="connsiteY12" fmla="*/ 75152 h 349472"/>
              <a:gd name="connsiteX13" fmla="*/ 171403 w 346860"/>
              <a:gd name="connsiteY13" fmla="*/ 2381 h 349472"/>
              <a:gd name="connsiteX14" fmla="*/ 166565 w 346860"/>
              <a:gd name="connsiteY14" fmla="*/ 0 h 349472"/>
              <a:gd name="connsiteX15" fmla="*/ 7209 w 346860"/>
              <a:gd name="connsiteY15" fmla="*/ 0 h 349472"/>
              <a:gd name="connsiteX16" fmla="*/ 0 w 346860"/>
              <a:gd name="connsiteY16" fmla="*/ 7239 h 349472"/>
              <a:gd name="connsiteX17" fmla="*/ 0 w 346860"/>
              <a:gd name="connsiteY17" fmla="*/ 312896 h 349472"/>
              <a:gd name="connsiteX18" fmla="*/ 7209 w 346860"/>
              <a:gd name="connsiteY18" fmla="*/ 320135 h 349472"/>
              <a:gd name="connsiteX19" fmla="*/ 152052 w 346860"/>
              <a:gd name="connsiteY19" fmla="*/ 320135 h 349472"/>
              <a:gd name="connsiteX20" fmla="*/ 152052 w 346860"/>
              <a:gd name="connsiteY20" fmla="*/ 305562 h 349472"/>
              <a:gd name="connsiteX21" fmla="*/ 14418 w 346860"/>
              <a:gd name="connsiteY21" fmla="*/ 305562 h 349472"/>
              <a:gd name="connsiteX22" fmla="*/ 14418 w 346860"/>
              <a:gd name="connsiteY22" fmla="*/ 14478 h 349472"/>
              <a:gd name="connsiteX23" fmla="*/ 173300 w 346860"/>
              <a:gd name="connsiteY23" fmla="*/ 24860 h 349472"/>
              <a:gd name="connsiteX24" fmla="*/ 221960 w 346860"/>
              <a:gd name="connsiteY24" fmla="*/ 72866 h 349472"/>
              <a:gd name="connsiteX25" fmla="*/ 173300 w 346860"/>
              <a:gd name="connsiteY25" fmla="*/ 72866 h 349472"/>
              <a:gd name="connsiteX26" fmla="*/ 173300 w 346860"/>
              <a:gd name="connsiteY26" fmla="*/ 24860 h 349472"/>
              <a:gd name="connsiteX27" fmla="*/ 345935 w 346860"/>
              <a:gd name="connsiteY27" fmla="*/ 338614 h 349472"/>
              <a:gd name="connsiteX28" fmla="*/ 259143 w 346860"/>
              <a:gd name="connsiteY28" fmla="*/ 164021 h 349472"/>
              <a:gd name="connsiteX29" fmla="*/ 253073 w 346860"/>
              <a:gd name="connsiteY29" fmla="*/ 160401 h 349472"/>
              <a:gd name="connsiteX30" fmla="*/ 245863 w 346860"/>
              <a:gd name="connsiteY30" fmla="*/ 164021 h 349472"/>
              <a:gd name="connsiteX31" fmla="*/ 159071 w 346860"/>
              <a:gd name="connsiteY31" fmla="*/ 338614 h 349472"/>
              <a:gd name="connsiteX32" fmla="*/ 160305 w 346860"/>
              <a:gd name="connsiteY32" fmla="*/ 345853 h 349472"/>
              <a:gd name="connsiteX33" fmla="*/ 166375 w 346860"/>
              <a:gd name="connsiteY33" fmla="*/ 349472 h 349472"/>
              <a:gd name="connsiteX34" fmla="*/ 339865 w 346860"/>
              <a:gd name="connsiteY34" fmla="*/ 349472 h 349472"/>
              <a:gd name="connsiteX35" fmla="*/ 345935 w 346860"/>
              <a:gd name="connsiteY35" fmla="*/ 345853 h 349472"/>
              <a:gd name="connsiteX36" fmla="*/ 345935 w 346860"/>
              <a:gd name="connsiteY36" fmla="*/ 338614 h 349472"/>
              <a:gd name="connsiteX37" fmla="*/ 177189 w 346860"/>
              <a:gd name="connsiteY37" fmla="*/ 334994 h 349472"/>
              <a:gd name="connsiteX38" fmla="*/ 253073 w 346860"/>
              <a:gd name="connsiteY38" fmla="*/ 183452 h 349472"/>
              <a:gd name="connsiteX39" fmla="*/ 327818 w 346860"/>
              <a:gd name="connsiteY39" fmla="*/ 334994 h 349472"/>
              <a:gd name="connsiteX40" fmla="*/ 177189 w 346860"/>
              <a:gd name="connsiteY40" fmla="*/ 334994 h 349472"/>
              <a:gd name="connsiteX41" fmla="*/ 253357 w 346860"/>
              <a:gd name="connsiteY41" fmla="*/ 231648 h 349472"/>
              <a:gd name="connsiteX42" fmla="*/ 260661 w 346860"/>
              <a:gd name="connsiteY42" fmla="*/ 238887 h 349472"/>
              <a:gd name="connsiteX43" fmla="*/ 260661 w 346860"/>
              <a:gd name="connsiteY43" fmla="*/ 285845 h 349472"/>
              <a:gd name="connsiteX44" fmla="*/ 253357 w 346860"/>
              <a:gd name="connsiteY44" fmla="*/ 293084 h 349472"/>
              <a:gd name="connsiteX45" fmla="*/ 246053 w 346860"/>
              <a:gd name="connsiteY45" fmla="*/ 285845 h 349472"/>
              <a:gd name="connsiteX46" fmla="*/ 246053 w 346860"/>
              <a:gd name="connsiteY46" fmla="*/ 238887 h 349472"/>
              <a:gd name="connsiteX47" fmla="*/ 253357 w 346860"/>
              <a:gd name="connsiteY47" fmla="*/ 231648 h 349472"/>
              <a:gd name="connsiteX48" fmla="*/ 260661 w 346860"/>
              <a:gd name="connsiteY48" fmla="*/ 309848 h 349472"/>
              <a:gd name="connsiteX49" fmla="*/ 252503 w 346860"/>
              <a:gd name="connsiteY49" fmla="*/ 317659 h 349472"/>
              <a:gd name="connsiteX50" fmla="*/ 244346 w 346860"/>
              <a:gd name="connsiteY50" fmla="*/ 309848 h 349472"/>
              <a:gd name="connsiteX51" fmla="*/ 252503 w 346860"/>
              <a:gd name="connsiteY51" fmla="*/ 302038 h 349472"/>
              <a:gd name="connsiteX52" fmla="*/ 260661 w 346860"/>
              <a:gd name="connsiteY52" fmla="*/ 309848 h 34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46860" h="349472">
                <a:moveTo>
                  <a:pt x="14228" y="14383"/>
                </a:moveTo>
                <a:lnTo>
                  <a:pt x="158787" y="14383"/>
                </a:lnTo>
                <a:lnTo>
                  <a:pt x="158787" y="80105"/>
                </a:lnTo>
                <a:cubicBezTo>
                  <a:pt x="158787" y="83725"/>
                  <a:pt x="161253" y="87440"/>
                  <a:pt x="166091" y="87440"/>
                </a:cubicBezTo>
                <a:lnTo>
                  <a:pt x="231635" y="87440"/>
                </a:lnTo>
                <a:lnTo>
                  <a:pt x="231635" y="138113"/>
                </a:lnTo>
                <a:lnTo>
                  <a:pt x="246148" y="138113"/>
                </a:lnTo>
                <a:lnTo>
                  <a:pt x="246148" y="79915"/>
                </a:lnTo>
                <a:cubicBezTo>
                  <a:pt x="246148" y="78962"/>
                  <a:pt x="245863" y="78296"/>
                  <a:pt x="245579" y="77724"/>
                </a:cubicBezTo>
                <a:cubicBezTo>
                  <a:pt x="245579" y="77724"/>
                  <a:pt x="245579" y="77629"/>
                  <a:pt x="245579" y="77533"/>
                </a:cubicBezTo>
                <a:cubicBezTo>
                  <a:pt x="245200" y="76771"/>
                  <a:pt x="244725" y="76200"/>
                  <a:pt x="244251" y="75628"/>
                </a:cubicBezTo>
                <a:cubicBezTo>
                  <a:pt x="244061" y="75438"/>
                  <a:pt x="243966" y="75248"/>
                  <a:pt x="243872" y="75152"/>
                </a:cubicBezTo>
                <a:cubicBezTo>
                  <a:pt x="243872" y="75152"/>
                  <a:pt x="243872" y="75152"/>
                  <a:pt x="243872" y="75152"/>
                </a:cubicBezTo>
                <a:lnTo>
                  <a:pt x="171403" y="2381"/>
                </a:lnTo>
                <a:cubicBezTo>
                  <a:pt x="170169" y="0"/>
                  <a:pt x="167798" y="0"/>
                  <a:pt x="166565" y="0"/>
                </a:cubicBezTo>
                <a:lnTo>
                  <a:pt x="7209" y="0"/>
                </a:lnTo>
                <a:cubicBezTo>
                  <a:pt x="2371" y="0"/>
                  <a:pt x="0" y="3619"/>
                  <a:pt x="0" y="7239"/>
                </a:cubicBezTo>
                <a:lnTo>
                  <a:pt x="0" y="312896"/>
                </a:lnTo>
                <a:cubicBezTo>
                  <a:pt x="0" y="316516"/>
                  <a:pt x="2371" y="320135"/>
                  <a:pt x="7209" y="320135"/>
                </a:cubicBezTo>
                <a:lnTo>
                  <a:pt x="152052" y="320135"/>
                </a:lnTo>
                <a:lnTo>
                  <a:pt x="152052" y="305562"/>
                </a:lnTo>
                <a:lnTo>
                  <a:pt x="14418" y="305562"/>
                </a:lnTo>
                <a:lnTo>
                  <a:pt x="14418" y="14478"/>
                </a:lnTo>
                <a:close/>
                <a:moveTo>
                  <a:pt x="173300" y="24860"/>
                </a:moveTo>
                <a:cubicBezTo>
                  <a:pt x="181457" y="32956"/>
                  <a:pt x="196065" y="47339"/>
                  <a:pt x="221960" y="72866"/>
                </a:cubicBezTo>
                <a:lnTo>
                  <a:pt x="173300" y="72866"/>
                </a:lnTo>
                <a:lnTo>
                  <a:pt x="173300" y="24860"/>
                </a:lnTo>
                <a:close/>
                <a:moveTo>
                  <a:pt x="345935" y="338614"/>
                </a:moveTo>
                <a:lnTo>
                  <a:pt x="259143" y="164021"/>
                </a:lnTo>
                <a:cubicBezTo>
                  <a:pt x="257910" y="161639"/>
                  <a:pt x="255539" y="160401"/>
                  <a:pt x="253073" y="160401"/>
                </a:cubicBezTo>
                <a:cubicBezTo>
                  <a:pt x="249468" y="160401"/>
                  <a:pt x="247002" y="161639"/>
                  <a:pt x="245863" y="164021"/>
                </a:cubicBezTo>
                <a:lnTo>
                  <a:pt x="159071" y="338614"/>
                </a:lnTo>
                <a:cubicBezTo>
                  <a:pt x="157838" y="340995"/>
                  <a:pt x="157838" y="343471"/>
                  <a:pt x="160305" y="345853"/>
                </a:cubicBezTo>
                <a:cubicBezTo>
                  <a:pt x="161538" y="348234"/>
                  <a:pt x="163909" y="349472"/>
                  <a:pt x="166375" y="349472"/>
                </a:cubicBezTo>
                <a:lnTo>
                  <a:pt x="339865" y="349472"/>
                </a:lnTo>
                <a:cubicBezTo>
                  <a:pt x="342236" y="349472"/>
                  <a:pt x="344702" y="348234"/>
                  <a:pt x="345935" y="345853"/>
                </a:cubicBezTo>
                <a:cubicBezTo>
                  <a:pt x="347168" y="343471"/>
                  <a:pt x="347168" y="340995"/>
                  <a:pt x="345935" y="338614"/>
                </a:cubicBezTo>
                <a:close/>
                <a:moveTo>
                  <a:pt x="177189" y="334994"/>
                </a:moveTo>
                <a:lnTo>
                  <a:pt x="253073" y="183452"/>
                </a:lnTo>
                <a:lnTo>
                  <a:pt x="327818" y="334994"/>
                </a:lnTo>
                <a:lnTo>
                  <a:pt x="177189" y="334994"/>
                </a:lnTo>
                <a:close/>
                <a:moveTo>
                  <a:pt x="253357" y="231648"/>
                </a:moveTo>
                <a:cubicBezTo>
                  <a:pt x="257056" y="231648"/>
                  <a:pt x="260661" y="234029"/>
                  <a:pt x="260661" y="238887"/>
                </a:cubicBezTo>
                <a:lnTo>
                  <a:pt x="260661" y="285845"/>
                </a:lnTo>
                <a:cubicBezTo>
                  <a:pt x="260661" y="289465"/>
                  <a:pt x="256962" y="293084"/>
                  <a:pt x="253357" y="293084"/>
                </a:cubicBezTo>
                <a:cubicBezTo>
                  <a:pt x="248425" y="293084"/>
                  <a:pt x="246053" y="289465"/>
                  <a:pt x="246053" y="285845"/>
                </a:cubicBezTo>
                <a:lnTo>
                  <a:pt x="246053" y="238887"/>
                </a:lnTo>
                <a:cubicBezTo>
                  <a:pt x="246053" y="234029"/>
                  <a:pt x="248519" y="231648"/>
                  <a:pt x="253357" y="231648"/>
                </a:cubicBezTo>
                <a:close/>
                <a:moveTo>
                  <a:pt x="260661" y="309848"/>
                </a:moveTo>
                <a:cubicBezTo>
                  <a:pt x="260661" y="314134"/>
                  <a:pt x="257056" y="317659"/>
                  <a:pt x="252503" y="317659"/>
                </a:cubicBezTo>
                <a:cubicBezTo>
                  <a:pt x="247950" y="317659"/>
                  <a:pt x="244346" y="314134"/>
                  <a:pt x="244346" y="309848"/>
                </a:cubicBezTo>
                <a:cubicBezTo>
                  <a:pt x="244346" y="305562"/>
                  <a:pt x="247950" y="302038"/>
                  <a:pt x="252503" y="302038"/>
                </a:cubicBezTo>
                <a:cubicBezTo>
                  <a:pt x="257056" y="302038"/>
                  <a:pt x="260661" y="305562"/>
                  <a:pt x="260661" y="309848"/>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27" name="Graphic 17">
            <a:extLst>
              <a:ext uri="{FF2B5EF4-FFF2-40B4-BE49-F238E27FC236}">
                <a16:creationId xmlns:a16="http://schemas.microsoft.com/office/drawing/2014/main" id="{40479BAC-487C-F3FE-20A6-A08F8647AF40}"/>
              </a:ext>
            </a:extLst>
          </p:cNvPr>
          <p:cNvSpPr/>
          <p:nvPr/>
        </p:nvSpPr>
        <p:spPr>
          <a:xfrm>
            <a:off x="1996890" y="5256634"/>
            <a:ext cx="459915" cy="459536"/>
          </a:xfrm>
          <a:custGeom>
            <a:avLst/>
            <a:gdLst>
              <a:gd name="connsiteX0" fmla="*/ 281529 w 338797"/>
              <a:gd name="connsiteY0" fmla="*/ 161544 h 338518"/>
              <a:gd name="connsiteX1" fmla="*/ 281529 w 338797"/>
              <a:gd name="connsiteY1" fmla="*/ 331470 h 338518"/>
              <a:gd name="connsiteX2" fmla="*/ 274510 w 338797"/>
              <a:gd name="connsiteY2" fmla="*/ 338519 h 338518"/>
              <a:gd name="connsiteX3" fmla="*/ 7019 w 338797"/>
              <a:gd name="connsiteY3" fmla="*/ 338519 h 338518"/>
              <a:gd name="connsiteX4" fmla="*/ 0 w 338797"/>
              <a:gd name="connsiteY4" fmla="*/ 331470 h 338518"/>
              <a:gd name="connsiteX5" fmla="*/ 0 w 338797"/>
              <a:gd name="connsiteY5" fmla="*/ 34195 h 338518"/>
              <a:gd name="connsiteX6" fmla="*/ 7019 w 338797"/>
              <a:gd name="connsiteY6" fmla="*/ 27146 h 338518"/>
              <a:gd name="connsiteX7" fmla="*/ 204127 w 338797"/>
              <a:gd name="connsiteY7" fmla="*/ 27146 h 338518"/>
              <a:gd name="connsiteX8" fmla="*/ 211147 w 338797"/>
              <a:gd name="connsiteY8" fmla="*/ 34195 h 338518"/>
              <a:gd name="connsiteX9" fmla="*/ 204127 w 338797"/>
              <a:gd name="connsiteY9" fmla="*/ 41243 h 338518"/>
              <a:gd name="connsiteX10" fmla="*/ 14038 w 338797"/>
              <a:gd name="connsiteY10" fmla="*/ 41243 h 338518"/>
              <a:gd name="connsiteX11" fmla="*/ 14038 w 338797"/>
              <a:gd name="connsiteY11" fmla="*/ 324421 h 338518"/>
              <a:gd name="connsiteX12" fmla="*/ 267491 w 338797"/>
              <a:gd name="connsiteY12" fmla="*/ 324421 h 338518"/>
              <a:gd name="connsiteX13" fmla="*/ 267491 w 338797"/>
              <a:gd name="connsiteY13" fmla="*/ 161639 h 338518"/>
              <a:gd name="connsiteX14" fmla="*/ 274510 w 338797"/>
              <a:gd name="connsiteY14" fmla="*/ 154591 h 338518"/>
              <a:gd name="connsiteX15" fmla="*/ 281529 w 338797"/>
              <a:gd name="connsiteY15" fmla="*/ 161639 h 338518"/>
              <a:gd name="connsiteX16" fmla="*/ 337114 w 338797"/>
              <a:gd name="connsiteY16" fmla="*/ 51721 h 338518"/>
              <a:gd name="connsiteX17" fmla="*/ 311124 w 338797"/>
              <a:gd name="connsiteY17" fmla="*/ 77724 h 338518"/>
              <a:gd name="connsiteX18" fmla="*/ 310934 w 338797"/>
              <a:gd name="connsiteY18" fmla="*/ 78010 h 338518"/>
              <a:gd name="connsiteX19" fmla="*/ 310555 w 338797"/>
              <a:gd name="connsiteY19" fmla="*/ 78296 h 338518"/>
              <a:gd name="connsiteX20" fmla="*/ 186579 w 338797"/>
              <a:gd name="connsiteY20" fmla="*/ 202406 h 338518"/>
              <a:gd name="connsiteX21" fmla="*/ 184208 w 338797"/>
              <a:gd name="connsiteY21" fmla="*/ 204788 h 338518"/>
              <a:gd name="connsiteX22" fmla="*/ 113636 w 338797"/>
              <a:gd name="connsiteY22" fmla="*/ 234220 h 338518"/>
              <a:gd name="connsiteX23" fmla="*/ 111265 w 338797"/>
              <a:gd name="connsiteY23" fmla="*/ 234220 h 338518"/>
              <a:gd name="connsiteX24" fmla="*/ 106522 w 338797"/>
              <a:gd name="connsiteY24" fmla="*/ 233077 h 338518"/>
              <a:gd name="connsiteX25" fmla="*/ 104151 w 338797"/>
              <a:gd name="connsiteY25" fmla="*/ 224885 h 338518"/>
              <a:gd name="connsiteX26" fmla="*/ 134694 w 338797"/>
              <a:gd name="connsiteY26" fmla="*/ 155448 h 338518"/>
              <a:gd name="connsiteX27" fmla="*/ 135832 w 338797"/>
              <a:gd name="connsiteY27" fmla="*/ 153067 h 338518"/>
              <a:gd name="connsiteX28" fmla="*/ 286367 w 338797"/>
              <a:gd name="connsiteY28" fmla="*/ 2381 h 338518"/>
              <a:gd name="connsiteX29" fmla="*/ 292247 w 338797"/>
              <a:gd name="connsiteY29" fmla="*/ 0 h 338518"/>
              <a:gd name="connsiteX30" fmla="*/ 296990 w 338797"/>
              <a:gd name="connsiteY30" fmla="*/ 2381 h 338518"/>
              <a:gd name="connsiteX31" fmla="*/ 337019 w 338797"/>
              <a:gd name="connsiteY31" fmla="*/ 42386 h 338518"/>
              <a:gd name="connsiteX32" fmla="*/ 337019 w 338797"/>
              <a:gd name="connsiteY32" fmla="*/ 51816 h 338518"/>
              <a:gd name="connsiteX33" fmla="*/ 295757 w 338797"/>
              <a:gd name="connsiteY33" fmla="*/ 73247 h 338518"/>
              <a:gd name="connsiteX34" fmla="*/ 265973 w 338797"/>
              <a:gd name="connsiteY34" fmla="*/ 42863 h 338518"/>
              <a:gd name="connsiteX35" fmla="*/ 150819 w 338797"/>
              <a:gd name="connsiteY35" fmla="*/ 157163 h 338518"/>
              <a:gd name="connsiteX36" fmla="*/ 181362 w 338797"/>
              <a:gd name="connsiteY36" fmla="*/ 187833 h 338518"/>
              <a:gd name="connsiteX37" fmla="*/ 295852 w 338797"/>
              <a:gd name="connsiteY37" fmla="*/ 73247 h 338518"/>
              <a:gd name="connsiteX38" fmla="*/ 124260 w 338797"/>
              <a:gd name="connsiteY38" fmla="*/ 214217 h 338518"/>
              <a:gd name="connsiteX39" fmla="*/ 168936 w 338797"/>
              <a:gd name="connsiteY39" fmla="*/ 195358 h 338518"/>
              <a:gd name="connsiteX40" fmla="*/ 143136 w 338797"/>
              <a:gd name="connsiteY40" fmla="*/ 169450 h 338518"/>
              <a:gd name="connsiteX41" fmla="*/ 124260 w 338797"/>
              <a:gd name="connsiteY41" fmla="*/ 214217 h 338518"/>
              <a:gd name="connsiteX42" fmla="*/ 321842 w 338797"/>
              <a:gd name="connsiteY42" fmla="*/ 47054 h 338518"/>
              <a:gd name="connsiteX43" fmla="*/ 292437 w 338797"/>
              <a:gd name="connsiteY43" fmla="*/ 16478 h 338518"/>
              <a:gd name="connsiteX44" fmla="*/ 275933 w 338797"/>
              <a:gd name="connsiteY44" fmla="*/ 32861 h 338518"/>
              <a:gd name="connsiteX45" fmla="*/ 305717 w 338797"/>
              <a:gd name="connsiteY45" fmla="*/ 63246 h 338518"/>
              <a:gd name="connsiteX46" fmla="*/ 321842 w 338797"/>
              <a:gd name="connsiteY46" fmla="*/ 47054 h 338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Lst>
            <a:rect l="l" t="t" r="r" b="b"/>
            <a:pathLst>
              <a:path w="338797" h="338518">
                <a:moveTo>
                  <a:pt x="281529" y="161544"/>
                </a:moveTo>
                <a:lnTo>
                  <a:pt x="281529" y="331470"/>
                </a:lnTo>
                <a:cubicBezTo>
                  <a:pt x="281529" y="336232"/>
                  <a:pt x="279158" y="338519"/>
                  <a:pt x="274510" y="338519"/>
                </a:cubicBezTo>
                <a:lnTo>
                  <a:pt x="7019" y="338519"/>
                </a:lnTo>
                <a:cubicBezTo>
                  <a:pt x="3510" y="338519"/>
                  <a:pt x="0" y="336137"/>
                  <a:pt x="0" y="331470"/>
                </a:cubicBezTo>
                <a:lnTo>
                  <a:pt x="0" y="34195"/>
                </a:lnTo>
                <a:cubicBezTo>
                  <a:pt x="0" y="30670"/>
                  <a:pt x="3510" y="27146"/>
                  <a:pt x="7019" y="27146"/>
                </a:cubicBezTo>
                <a:lnTo>
                  <a:pt x="204127" y="27146"/>
                </a:lnTo>
                <a:cubicBezTo>
                  <a:pt x="208775" y="27146"/>
                  <a:pt x="211147" y="30670"/>
                  <a:pt x="211147" y="34195"/>
                </a:cubicBezTo>
                <a:cubicBezTo>
                  <a:pt x="211147" y="38957"/>
                  <a:pt x="208775" y="41243"/>
                  <a:pt x="204127" y="41243"/>
                </a:cubicBezTo>
                <a:lnTo>
                  <a:pt x="14038" y="41243"/>
                </a:lnTo>
                <a:lnTo>
                  <a:pt x="14038" y="324421"/>
                </a:lnTo>
                <a:lnTo>
                  <a:pt x="267491" y="324421"/>
                </a:lnTo>
                <a:lnTo>
                  <a:pt x="267491" y="161639"/>
                </a:lnTo>
                <a:cubicBezTo>
                  <a:pt x="267491" y="158115"/>
                  <a:pt x="271000" y="154591"/>
                  <a:pt x="274510" y="154591"/>
                </a:cubicBezTo>
                <a:cubicBezTo>
                  <a:pt x="279158" y="154591"/>
                  <a:pt x="281529" y="158115"/>
                  <a:pt x="281529" y="161639"/>
                </a:cubicBezTo>
                <a:close/>
                <a:moveTo>
                  <a:pt x="337114" y="51721"/>
                </a:moveTo>
                <a:cubicBezTo>
                  <a:pt x="327913" y="60960"/>
                  <a:pt x="319281" y="69532"/>
                  <a:pt x="311124" y="77724"/>
                </a:cubicBezTo>
                <a:cubicBezTo>
                  <a:pt x="311124" y="77819"/>
                  <a:pt x="311029" y="77915"/>
                  <a:pt x="310934" y="78010"/>
                </a:cubicBezTo>
                <a:cubicBezTo>
                  <a:pt x="310934" y="78010"/>
                  <a:pt x="310649" y="78200"/>
                  <a:pt x="310555" y="78296"/>
                </a:cubicBezTo>
                <a:cubicBezTo>
                  <a:pt x="227908" y="161036"/>
                  <a:pt x="186579" y="202406"/>
                  <a:pt x="186579" y="202406"/>
                </a:cubicBezTo>
                <a:cubicBezTo>
                  <a:pt x="185441" y="203549"/>
                  <a:pt x="184208" y="203549"/>
                  <a:pt x="184208" y="204788"/>
                </a:cubicBezTo>
                <a:lnTo>
                  <a:pt x="113636" y="234220"/>
                </a:lnTo>
                <a:lnTo>
                  <a:pt x="111265" y="234220"/>
                </a:lnTo>
                <a:cubicBezTo>
                  <a:pt x="108893" y="234220"/>
                  <a:pt x="107755" y="234220"/>
                  <a:pt x="106522" y="233077"/>
                </a:cubicBezTo>
                <a:cubicBezTo>
                  <a:pt x="104151" y="230696"/>
                  <a:pt x="103012" y="227171"/>
                  <a:pt x="104151" y="224885"/>
                </a:cubicBezTo>
                <a:lnTo>
                  <a:pt x="134694" y="155448"/>
                </a:lnTo>
                <a:cubicBezTo>
                  <a:pt x="134694" y="154305"/>
                  <a:pt x="135832" y="153067"/>
                  <a:pt x="135832" y="153067"/>
                </a:cubicBezTo>
                <a:lnTo>
                  <a:pt x="286367" y="2381"/>
                </a:lnTo>
                <a:cubicBezTo>
                  <a:pt x="287505" y="1238"/>
                  <a:pt x="289876" y="0"/>
                  <a:pt x="292247" y="0"/>
                </a:cubicBezTo>
                <a:cubicBezTo>
                  <a:pt x="293386" y="0"/>
                  <a:pt x="295757" y="1143"/>
                  <a:pt x="296990" y="2381"/>
                </a:cubicBezTo>
                <a:lnTo>
                  <a:pt x="337019" y="42386"/>
                </a:lnTo>
                <a:cubicBezTo>
                  <a:pt x="339390" y="44767"/>
                  <a:pt x="339390" y="49435"/>
                  <a:pt x="337019" y="51816"/>
                </a:cubicBezTo>
                <a:close/>
                <a:moveTo>
                  <a:pt x="295757" y="73247"/>
                </a:moveTo>
                <a:cubicBezTo>
                  <a:pt x="279252" y="56388"/>
                  <a:pt x="270431" y="47434"/>
                  <a:pt x="265973" y="42863"/>
                </a:cubicBezTo>
                <a:lnTo>
                  <a:pt x="150819" y="157163"/>
                </a:lnTo>
                <a:cubicBezTo>
                  <a:pt x="167703" y="174117"/>
                  <a:pt x="176620" y="183071"/>
                  <a:pt x="181362" y="187833"/>
                </a:cubicBezTo>
                <a:cubicBezTo>
                  <a:pt x="241690" y="127444"/>
                  <a:pt x="276217" y="92964"/>
                  <a:pt x="295852" y="73247"/>
                </a:cubicBezTo>
                <a:close/>
                <a:moveTo>
                  <a:pt x="124260" y="214217"/>
                </a:moveTo>
                <a:cubicBezTo>
                  <a:pt x="148732" y="203835"/>
                  <a:pt x="161822" y="198311"/>
                  <a:pt x="168936" y="195358"/>
                </a:cubicBezTo>
                <a:cubicBezTo>
                  <a:pt x="155657" y="182023"/>
                  <a:pt x="147784" y="174117"/>
                  <a:pt x="143136" y="169450"/>
                </a:cubicBezTo>
                <a:cubicBezTo>
                  <a:pt x="130549" y="199232"/>
                  <a:pt x="124260" y="214153"/>
                  <a:pt x="124260" y="214217"/>
                </a:cubicBezTo>
                <a:close/>
                <a:moveTo>
                  <a:pt x="321842" y="47054"/>
                </a:moveTo>
                <a:lnTo>
                  <a:pt x="292437" y="16478"/>
                </a:lnTo>
                <a:lnTo>
                  <a:pt x="275933" y="32861"/>
                </a:lnTo>
                <a:cubicBezTo>
                  <a:pt x="292342" y="49530"/>
                  <a:pt x="301069" y="58483"/>
                  <a:pt x="305717" y="63246"/>
                </a:cubicBezTo>
                <a:cubicBezTo>
                  <a:pt x="321842" y="47149"/>
                  <a:pt x="321842" y="47054"/>
                  <a:pt x="321842" y="47054"/>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28" name="Graphic 278">
            <a:extLst>
              <a:ext uri="{FF2B5EF4-FFF2-40B4-BE49-F238E27FC236}">
                <a16:creationId xmlns:a16="http://schemas.microsoft.com/office/drawing/2014/main" id="{5EBEBF66-B25B-4728-EF9D-6635530A677A}"/>
              </a:ext>
            </a:extLst>
          </p:cNvPr>
          <p:cNvSpPr/>
          <p:nvPr/>
        </p:nvSpPr>
        <p:spPr>
          <a:xfrm>
            <a:off x="5867239" y="5333707"/>
            <a:ext cx="492125" cy="391306"/>
          </a:xfrm>
          <a:custGeom>
            <a:avLst/>
            <a:gdLst>
              <a:gd name="connsiteX0" fmla="*/ 366139 w 366560"/>
              <a:gd name="connsiteY0" fmla="*/ 142875 h 291465"/>
              <a:gd name="connsiteX1" fmla="*/ 316815 w 366560"/>
              <a:gd name="connsiteY1" fmla="*/ 30480 h 291465"/>
              <a:gd name="connsiteX2" fmla="*/ 328197 w 366560"/>
              <a:gd name="connsiteY2" fmla="*/ 30480 h 291465"/>
              <a:gd name="connsiteX3" fmla="*/ 335786 w 366560"/>
              <a:gd name="connsiteY3" fmla="*/ 22860 h 291465"/>
              <a:gd name="connsiteX4" fmla="*/ 328197 w 366560"/>
              <a:gd name="connsiteY4" fmla="*/ 15240 h 291465"/>
              <a:gd name="connsiteX5" fmla="*/ 202041 w 366560"/>
              <a:gd name="connsiteY5" fmla="*/ 15240 h 291465"/>
              <a:gd name="connsiteX6" fmla="*/ 175481 w 366560"/>
              <a:gd name="connsiteY6" fmla="*/ 0 h 291465"/>
              <a:gd name="connsiteX7" fmla="*/ 148922 w 366560"/>
              <a:gd name="connsiteY7" fmla="*/ 15240 h 291465"/>
              <a:gd name="connsiteX8" fmla="*/ 37942 w 366560"/>
              <a:gd name="connsiteY8" fmla="*/ 15240 h 291465"/>
              <a:gd name="connsiteX9" fmla="*/ 30353 w 366560"/>
              <a:gd name="connsiteY9" fmla="*/ 22860 h 291465"/>
              <a:gd name="connsiteX10" fmla="*/ 37942 w 366560"/>
              <a:gd name="connsiteY10" fmla="*/ 30480 h 291465"/>
              <a:gd name="connsiteX11" fmla="*/ 49324 w 366560"/>
              <a:gd name="connsiteY11" fmla="*/ 30480 h 291465"/>
              <a:gd name="connsiteX12" fmla="*/ 0 w 366560"/>
              <a:gd name="connsiteY12" fmla="*/ 142875 h 291465"/>
              <a:gd name="connsiteX13" fmla="*/ 0 w 366560"/>
              <a:gd name="connsiteY13" fmla="*/ 149543 h 291465"/>
              <a:gd name="connsiteX14" fmla="*/ 59758 w 366560"/>
              <a:gd name="connsiteY14" fmla="*/ 210503 h 291465"/>
              <a:gd name="connsiteX15" fmla="*/ 120466 w 366560"/>
              <a:gd name="connsiteY15" fmla="*/ 149543 h 291465"/>
              <a:gd name="connsiteX16" fmla="*/ 120466 w 366560"/>
              <a:gd name="connsiteY16" fmla="*/ 143828 h 291465"/>
              <a:gd name="connsiteX17" fmla="*/ 71141 w 366560"/>
              <a:gd name="connsiteY17" fmla="*/ 31432 h 291465"/>
              <a:gd name="connsiteX18" fmla="*/ 143231 w 366560"/>
              <a:gd name="connsiteY18" fmla="*/ 31432 h 291465"/>
              <a:gd name="connsiteX19" fmla="*/ 165996 w 366560"/>
              <a:gd name="connsiteY19" fmla="*/ 59055 h 291465"/>
              <a:gd name="connsiteX20" fmla="*/ 165996 w 366560"/>
              <a:gd name="connsiteY20" fmla="*/ 276225 h 291465"/>
              <a:gd name="connsiteX21" fmla="*/ 128054 w 366560"/>
              <a:gd name="connsiteY21" fmla="*/ 276225 h 291465"/>
              <a:gd name="connsiteX22" fmla="*/ 120466 w 366560"/>
              <a:gd name="connsiteY22" fmla="*/ 283845 h 291465"/>
              <a:gd name="connsiteX23" fmla="*/ 128054 w 366560"/>
              <a:gd name="connsiteY23" fmla="*/ 291465 h 291465"/>
              <a:gd name="connsiteX24" fmla="*/ 220063 w 366560"/>
              <a:gd name="connsiteY24" fmla="*/ 291465 h 291465"/>
              <a:gd name="connsiteX25" fmla="*/ 227651 w 366560"/>
              <a:gd name="connsiteY25" fmla="*/ 283845 h 291465"/>
              <a:gd name="connsiteX26" fmla="*/ 220063 w 366560"/>
              <a:gd name="connsiteY26" fmla="*/ 276225 h 291465"/>
              <a:gd name="connsiteX27" fmla="*/ 183070 w 366560"/>
              <a:gd name="connsiteY27" fmla="*/ 276225 h 291465"/>
              <a:gd name="connsiteX28" fmla="*/ 183070 w 366560"/>
              <a:gd name="connsiteY28" fmla="*/ 59055 h 291465"/>
              <a:gd name="connsiteX29" fmla="*/ 205835 w 366560"/>
              <a:gd name="connsiteY29" fmla="*/ 31432 h 291465"/>
              <a:gd name="connsiteX30" fmla="*/ 293101 w 366560"/>
              <a:gd name="connsiteY30" fmla="*/ 31432 h 291465"/>
              <a:gd name="connsiteX31" fmla="*/ 244725 w 366560"/>
              <a:gd name="connsiteY31" fmla="*/ 140970 h 291465"/>
              <a:gd name="connsiteX32" fmla="*/ 242828 w 366560"/>
              <a:gd name="connsiteY32" fmla="*/ 145733 h 291465"/>
              <a:gd name="connsiteX33" fmla="*/ 304484 w 366560"/>
              <a:gd name="connsiteY33" fmla="*/ 210503 h 291465"/>
              <a:gd name="connsiteX34" fmla="*/ 366139 w 366560"/>
              <a:gd name="connsiteY34" fmla="*/ 148590 h 291465"/>
              <a:gd name="connsiteX35" fmla="*/ 366139 w 366560"/>
              <a:gd name="connsiteY35" fmla="*/ 143828 h 291465"/>
              <a:gd name="connsiteX36" fmla="*/ 58810 w 366560"/>
              <a:gd name="connsiteY36" fmla="*/ 42862 h 291465"/>
              <a:gd name="connsiteX37" fmla="*/ 101495 w 366560"/>
              <a:gd name="connsiteY37" fmla="*/ 138112 h 291465"/>
              <a:gd name="connsiteX38" fmla="*/ 18022 w 366560"/>
              <a:gd name="connsiteY38" fmla="*/ 138112 h 291465"/>
              <a:gd name="connsiteX39" fmla="*/ 58810 w 366560"/>
              <a:gd name="connsiteY39" fmla="*/ 42862 h 291465"/>
              <a:gd name="connsiteX40" fmla="*/ 58810 w 366560"/>
              <a:gd name="connsiteY40" fmla="*/ 194310 h 291465"/>
              <a:gd name="connsiteX41" fmla="*/ 14228 w 366560"/>
              <a:gd name="connsiteY41" fmla="*/ 153353 h 291465"/>
              <a:gd name="connsiteX42" fmla="*/ 104340 w 366560"/>
              <a:gd name="connsiteY42" fmla="*/ 153353 h 291465"/>
              <a:gd name="connsiteX43" fmla="*/ 58810 w 366560"/>
              <a:gd name="connsiteY43" fmla="*/ 194310 h 291465"/>
              <a:gd name="connsiteX44" fmla="*/ 174533 w 366560"/>
              <a:gd name="connsiteY44" fmla="*/ 44768 h 291465"/>
              <a:gd name="connsiteX45" fmla="*/ 174533 w 366560"/>
              <a:gd name="connsiteY45" fmla="*/ 44768 h 291465"/>
              <a:gd name="connsiteX46" fmla="*/ 174533 w 366560"/>
              <a:gd name="connsiteY46" fmla="*/ 44768 h 291465"/>
              <a:gd name="connsiteX47" fmla="*/ 159356 w 366560"/>
              <a:gd name="connsiteY47" fmla="*/ 30480 h 291465"/>
              <a:gd name="connsiteX48" fmla="*/ 174533 w 366560"/>
              <a:gd name="connsiteY48" fmla="*/ 15240 h 291465"/>
              <a:gd name="connsiteX49" fmla="*/ 188761 w 366560"/>
              <a:gd name="connsiteY49" fmla="*/ 24765 h 291465"/>
              <a:gd name="connsiteX50" fmla="*/ 188761 w 366560"/>
              <a:gd name="connsiteY50" fmla="*/ 26670 h 291465"/>
              <a:gd name="connsiteX51" fmla="*/ 188761 w 366560"/>
              <a:gd name="connsiteY51" fmla="*/ 30480 h 291465"/>
              <a:gd name="connsiteX52" fmla="*/ 173584 w 366560"/>
              <a:gd name="connsiteY52" fmla="*/ 44768 h 291465"/>
              <a:gd name="connsiteX53" fmla="*/ 346220 w 366560"/>
              <a:gd name="connsiteY53" fmla="*/ 138112 h 291465"/>
              <a:gd name="connsiteX54" fmla="*/ 262748 w 366560"/>
              <a:gd name="connsiteY54" fmla="*/ 138112 h 291465"/>
              <a:gd name="connsiteX55" fmla="*/ 303535 w 366560"/>
              <a:gd name="connsiteY55" fmla="*/ 43815 h 291465"/>
              <a:gd name="connsiteX56" fmla="*/ 346220 w 366560"/>
              <a:gd name="connsiteY56" fmla="*/ 138112 h 291465"/>
              <a:gd name="connsiteX57" fmla="*/ 304484 w 366560"/>
              <a:gd name="connsiteY57" fmla="*/ 194310 h 291465"/>
              <a:gd name="connsiteX58" fmla="*/ 259902 w 366560"/>
              <a:gd name="connsiteY58" fmla="*/ 153353 h 291465"/>
              <a:gd name="connsiteX59" fmla="*/ 350014 w 366560"/>
              <a:gd name="connsiteY59" fmla="*/ 153353 h 291465"/>
              <a:gd name="connsiteX60" fmla="*/ 304484 w 366560"/>
              <a:gd name="connsiteY60" fmla="*/ 194310 h 291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366560" h="291465">
                <a:moveTo>
                  <a:pt x="366139" y="142875"/>
                </a:moveTo>
                <a:cubicBezTo>
                  <a:pt x="366139" y="142875"/>
                  <a:pt x="366139" y="142875"/>
                  <a:pt x="316815" y="30480"/>
                </a:cubicBezTo>
                <a:lnTo>
                  <a:pt x="328197" y="30480"/>
                </a:lnTo>
                <a:cubicBezTo>
                  <a:pt x="331992" y="30480"/>
                  <a:pt x="335786" y="26670"/>
                  <a:pt x="335786" y="22860"/>
                </a:cubicBezTo>
                <a:cubicBezTo>
                  <a:pt x="335786" y="19050"/>
                  <a:pt x="331992" y="15240"/>
                  <a:pt x="328197" y="15240"/>
                </a:cubicBezTo>
                <a:lnTo>
                  <a:pt x="202041" y="15240"/>
                </a:lnTo>
                <a:cubicBezTo>
                  <a:pt x="196349" y="5715"/>
                  <a:pt x="186864" y="0"/>
                  <a:pt x="175481" y="0"/>
                </a:cubicBezTo>
                <a:cubicBezTo>
                  <a:pt x="164099" y="0"/>
                  <a:pt x="154613" y="6668"/>
                  <a:pt x="148922" y="15240"/>
                </a:cubicBezTo>
                <a:lnTo>
                  <a:pt x="37942" y="15240"/>
                </a:lnTo>
                <a:cubicBezTo>
                  <a:pt x="32251" y="15240"/>
                  <a:pt x="30353" y="19050"/>
                  <a:pt x="30353" y="22860"/>
                </a:cubicBezTo>
                <a:cubicBezTo>
                  <a:pt x="30353" y="26670"/>
                  <a:pt x="33199" y="30480"/>
                  <a:pt x="37942" y="30480"/>
                </a:cubicBezTo>
                <a:lnTo>
                  <a:pt x="49324" y="30480"/>
                </a:lnTo>
                <a:cubicBezTo>
                  <a:pt x="43633" y="43815"/>
                  <a:pt x="30353" y="74295"/>
                  <a:pt x="0" y="142875"/>
                </a:cubicBezTo>
                <a:cubicBezTo>
                  <a:pt x="0" y="144780"/>
                  <a:pt x="0" y="147637"/>
                  <a:pt x="0" y="149543"/>
                </a:cubicBezTo>
                <a:cubicBezTo>
                  <a:pt x="1897" y="184785"/>
                  <a:pt x="27508" y="210503"/>
                  <a:pt x="59758" y="210503"/>
                </a:cubicBezTo>
                <a:cubicBezTo>
                  <a:pt x="92009" y="210503"/>
                  <a:pt x="119517" y="184785"/>
                  <a:pt x="120466" y="149543"/>
                </a:cubicBezTo>
                <a:cubicBezTo>
                  <a:pt x="121414" y="147637"/>
                  <a:pt x="121414" y="145733"/>
                  <a:pt x="120466" y="143828"/>
                </a:cubicBezTo>
                <a:cubicBezTo>
                  <a:pt x="120466" y="143828"/>
                  <a:pt x="104027" y="106363"/>
                  <a:pt x="71141" y="31432"/>
                </a:cubicBezTo>
                <a:lnTo>
                  <a:pt x="143231" y="31432"/>
                </a:lnTo>
                <a:cubicBezTo>
                  <a:pt x="143231" y="44768"/>
                  <a:pt x="153665" y="56197"/>
                  <a:pt x="165996" y="59055"/>
                </a:cubicBezTo>
                <a:lnTo>
                  <a:pt x="165996" y="276225"/>
                </a:lnTo>
                <a:lnTo>
                  <a:pt x="128054" y="276225"/>
                </a:lnTo>
                <a:cubicBezTo>
                  <a:pt x="124260" y="276225"/>
                  <a:pt x="120466" y="280035"/>
                  <a:pt x="120466" y="283845"/>
                </a:cubicBezTo>
                <a:cubicBezTo>
                  <a:pt x="120466" y="287655"/>
                  <a:pt x="124260" y="291465"/>
                  <a:pt x="128054" y="291465"/>
                </a:cubicBezTo>
                <a:lnTo>
                  <a:pt x="220063" y="291465"/>
                </a:lnTo>
                <a:cubicBezTo>
                  <a:pt x="223857" y="291465"/>
                  <a:pt x="227651" y="288608"/>
                  <a:pt x="227651" y="283845"/>
                </a:cubicBezTo>
                <a:cubicBezTo>
                  <a:pt x="227651" y="279083"/>
                  <a:pt x="223857" y="276225"/>
                  <a:pt x="220063" y="276225"/>
                </a:cubicBezTo>
                <a:lnTo>
                  <a:pt x="183070" y="276225"/>
                </a:lnTo>
                <a:lnTo>
                  <a:pt x="183070" y="59055"/>
                </a:lnTo>
                <a:cubicBezTo>
                  <a:pt x="196349" y="56197"/>
                  <a:pt x="205835" y="44768"/>
                  <a:pt x="205835" y="31432"/>
                </a:cubicBezTo>
                <a:lnTo>
                  <a:pt x="293101" y="31432"/>
                </a:lnTo>
                <a:cubicBezTo>
                  <a:pt x="287410" y="44768"/>
                  <a:pt x="274130" y="74295"/>
                  <a:pt x="244725" y="140970"/>
                </a:cubicBezTo>
                <a:cubicBezTo>
                  <a:pt x="243777" y="141922"/>
                  <a:pt x="242828" y="143828"/>
                  <a:pt x="242828" y="145733"/>
                </a:cubicBezTo>
                <a:cubicBezTo>
                  <a:pt x="242828" y="182880"/>
                  <a:pt x="270336" y="210503"/>
                  <a:pt x="304484" y="210503"/>
                </a:cubicBezTo>
                <a:cubicBezTo>
                  <a:pt x="338632" y="210503"/>
                  <a:pt x="365191" y="182880"/>
                  <a:pt x="366139" y="148590"/>
                </a:cubicBezTo>
                <a:cubicBezTo>
                  <a:pt x="366139" y="146685"/>
                  <a:pt x="367088" y="144780"/>
                  <a:pt x="366139" y="143828"/>
                </a:cubicBezTo>
                <a:close/>
                <a:moveTo>
                  <a:pt x="58810" y="42862"/>
                </a:moveTo>
                <a:cubicBezTo>
                  <a:pt x="58810" y="42862"/>
                  <a:pt x="58810" y="42862"/>
                  <a:pt x="101495" y="138112"/>
                </a:cubicBezTo>
                <a:lnTo>
                  <a:pt x="18022" y="138112"/>
                </a:lnTo>
                <a:cubicBezTo>
                  <a:pt x="23714" y="125730"/>
                  <a:pt x="35096" y="99060"/>
                  <a:pt x="58810" y="42862"/>
                </a:cubicBezTo>
                <a:close/>
                <a:moveTo>
                  <a:pt x="58810" y="194310"/>
                </a:moveTo>
                <a:cubicBezTo>
                  <a:pt x="35096" y="194310"/>
                  <a:pt x="17074" y="177165"/>
                  <a:pt x="14228" y="153353"/>
                </a:cubicBezTo>
                <a:lnTo>
                  <a:pt x="104340" y="153353"/>
                </a:lnTo>
                <a:cubicBezTo>
                  <a:pt x="100546" y="178118"/>
                  <a:pt x="82524" y="194310"/>
                  <a:pt x="58810" y="194310"/>
                </a:cubicBezTo>
                <a:close/>
                <a:moveTo>
                  <a:pt x="174533" y="44768"/>
                </a:moveTo>
                <a:cubicBezTo>
                  <a:pt x="174533" y="44768"/>
                  <a:pt x="174533" y="44768"/>
                  <a:pt x="174533" y="44768"/>
                </a:cubicBezTo>
                <a:cubicBezTo>
                  <a:pt x="174533" y="44768"/>
                  <a:pt x="174533" y="44768"/>
                  <a:pt x="174533" y="44768"/>
                </a:cubicBezTo>
                <a:cubicBezTo>
                  <a:pt x="166944" y="44768"/>
                  <a:pt x="159356" y="38100"/>
                  <a:pt x="159356" y="30480"/>
                </a:cubicBezTo>
                <a:cubicBezTo>
                  <a:pt x="159356" y="22860"/>
                  <a:pt x="166944" y="15240"/>
                  <a:pt x="174533" y="15240"/>
                </a:cubicBezTo>
                <a:cubicBezTo>
                  <a:pt x="182121" y="15240"/>
                  <a:pt x="186864" y="19050"/>
                  <a:pt x="188761" y="24765"/>
                </a:cubicBezTo>
                <a:cubicBezTo>
                  <a:pt x="188761" y="24765"/>
                  <a:pt x="188761" y="25718"/>
                  <a:pt x="188761" y="26670"/>
                </a:cubicBezTo>
                <a:cubicBezTo>
                  <a:pt x="188761" y="27622"/>
                  <a:pt x="188761" y="29528"/>
                  <a:pt x="188761" y="30480"/>
                </a:cubicBezTo>
                <a:cubicBezTo>
                  <a:pt x="188761" y="38100"/>
                  <a:pt x="181173" y="44768"/>
                  <a:pt x="173584" y="44768"/>
                </a:cubicBezTo>
                <a:close/>
                <a:moveTo>
                  <a:pt x="346220" y="138112"/>
                </a:moveTo>
                <a:lnTo>
                  <a:pt x="262748" y="138112"/>
                </a:lnTo>
                <a:cubicBezTo>
                  <a:pt x="268439" y="125730"/>
                  <a:pt x="279822" y="99060"/>
                  <a:pt x="303535" y="43815"/>
                </a:cubicBezTo>
                <a:cubicBezTo>
                  <a:pt x="303535" y="43815"/>
                  <a:pt x="317764" y="75247"/>
                  <a:pt x="346220" y="138112"/>
                </a:cubicBezTo>
                <a:close/>
                <a:moveTo>
                  <a:pt x="304484" y="194310"/>
                </a:moveTo>
                <a:cubicBezTo>
                  <a:pt x="280770" y="194310"/>
                  <a:pt x="262748" y="177165"/>
                  <a:pt x="259902" y="153353"/>
                </a:cubicBezTo>
                <a:lnTo>
                  <a:pt x="350014" y="153353"/>
                </a:lnTo>
                <a:cubicBezTo>
                  <a:pt x="346220" y="178118"/>
                  <a:pt x="328197" y="194310"/>
                  <a:pt x="304484" y="194310"/>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22" name="Text 1">
            <a:extLst>
              <a:ext uri="{FF2B5EF4-FFF2-40B4-BE49-F238E27FC236}">
                <a16:creationId xmlns:a16="http://schemas.microsoft.com/office/drawing/2014/main" id="{46FCBC04-846A-BEFB-302D-10B6248A2F4F}"/>
              </a:ext>
            </a:extLst>
          </p:cNvPr>
          <p:cNvSpPr/>
          <p:nvPr/>
        </p:nvSpPr>
        <p:spPr>
          <a:xfrm>
            <a:off x="658368" y="1124712"/>
            <a:ext cx="10874959" cy="558954"/>
          </a:xfrm>
          <a:prstGeom prst="rect">
            <a:avLst/>
          </a:prstGeom>
          <a:solidFill>
            <a:srgbClr val="7030A0"/>
          </a:solidFill>
          <a:ln/>
        </p:spPr>
        <p:txBody>
          <a:bodyPr wrap="square" lIns="0" tIns="0" rIns="0" bIns="0" rtlCol="0" anchor="ctr"/>
          <a:lstStyle/>
          <a:p>
            <a:pPr algn="ctr"/>
            <a:r>
              <a:rPr lang="en-US" sz="1600" b="1">
                <a:solidFill>
                  <a:schemeClr val="bg1"/>
                </a:solidFill>
                <a:latin typeface="Graphik"/>
              </a:rPr>
              <a:t>The pressure to adopt AI is everywhere. Turning that expectation into a funded, defensible budget request is where it stalls.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Why AI funding requests fail, and how to pass</a:t>
            </a:r>
            <a:endParaRPr lang="en-US" sz="2700"/>
          </a:p>
        </p:txBody>
      </p:sp>
      <p:sp>
        <p:nvSpPr>
          <p:cNvPr id="3" name="Text 1"/>
          <p:cNvSpPr/>
          <p:nvPr/>
        </p:nvSpPr>
        <p:spPr>
          <a:xfrm>
            <a:off x="658368" y="1662227"/>
            <a:ext cx="5120640" cy="365760"/>
          </a:xfrm>
          <a:prstGeom prst="rect">
            <a:avLst/>
          </a:prstGeom>
          <a:solidFill>
            <a:srgbClr val="7030A0"/>
          </a:solidFill>
          <a:ln>
            <a:solidFill>
              <a:srgbClr val="7030A0"/>
            </a:solidFill>
          </a:ln>
        </p:spPr>
        <p:txBody>
          <a:bodyPr wrap="square" lIns="0" tIns="0" rIns="0" bIns="0" rtlCol="0" anchor="ctr"/>
          <a:lstStyle/>
          <a:p>
            <a:pPr marL="0" indent="0" algn="ctr">
              <a:buNone/>
            </a:pPr>
            <a:r>
              <a:rPr lang="en-US" sz="1600" b="1" kern="0" spc="300">
                <a:solidFill>
                  <a:schemeClr val="bg1"/>
                </a:solidFill>
                <a:latin typeface="Graphik" pitchFamily="34" charset="0"/>
                <a:ea typeface="Graphik" pitchFamily="34" charset="-122"/>
                <a:cs typeface="Graphik" pitchFamily="34" charset="-120"/>
              </a:rPr>
              <a:t>WHERE THEY FAIL</a:t>
            </a:r>
            <a:endParaRPr lang="en-US" sz="1600">
              <a:solidFill>
                <a:schemeClr val="bg1"/>
              </a:solidFill>
            </a:endParaRPr>
          </a:p>
        </p:txBody>
      </p:sp>
      <p:sp>
        <p:nvSpPr>
          <p:cNvPr id="4" name="Shape 2"/>
          <p:cNvSpPr/>
          <p:nvPr/>
        </p:nvSpPr>
        <p:spPr>
          <a:xfrm>
            <a:off x="658368" y="2229155"/>
            <a:ext cx="365760" cy="365760"/>
          </a:xfrm>
          <a:prstGeom prst="ellipse">
            <a:avLst/>
          </a:prstGeom>
          <a:solidFill>
            <a:srgbClr val="F6F4FA"/>
          </a:solidFill>
          <a:ln w="12700">
            <a:solidFill>
              <a:srgbClr val="E7E2F0"/>
            </a:solidFill>
            <a:prstDash val="solid"/>
          </a:ln>
        </p:spPr>
        <p:txBody>
          <a:bodyPr/>
          <a:lstStyle/>
          <a:p>
            <a:endParaRPr lang="en-US" sz="2800"/>
          </a:p>
        </p:txBody>
      </p:sp>
      <p:sp>
        <p:nvSpPr>
          <p:cNvPr id="6" name="Text 3"/>
          <p:cNvSpPr/>
          <p:nvPr/>
        </p:nvSpPr>
        <p:spPr>
          <a:xfrm>
            <a:off x="1207008" y="2174291"/>
            <a:ext cx="4572000" cy="310896"/>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No defensible number</a:t>
            </a:r>
            <a:endParaRPr lang="en-US"/>
          </a:p>
        </p:txBody>
      </p:sp>
      <p:sp>
        <p:nvSpPr>
          <p:cNvPr id="7" name="Text 4"/>
          <p:cNvSpPr/>
          <p:nvPr/>
        </p:nvSpPr>
        <p:spPr>
          <a:xfrm>
            <a:off x="1207008" y="2485187"/>
            <a:ext cx="4572000" cy="457200"/>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Vague efficiency, no cost anatomy, no metrics</a:t>
            </a:r>
            <a:endParaRPr lang="en-US" sz="1600"/>
          </a:p>
        </p:txBody>
      </p:sp>
      <p:sp>
        <p:nvSpPr>
          <p:cNvPr id="8" name="Shape 5"/>
          <p:cNvSpPr/>
          <p:nvPr/>
        </p:nvSpPr>
        <p:spPr>
          <a:xfrm>
            <a:off x="658368" y="3280715"/>
            <a:ext cx="365760" cy="365760"/>
          </a:xfrm>
          <a:prstGeom prst="ellipse">
            <a:avLst/>
          </a:prstGeom>
          <a:solidFill>
            <a:srgbClr val="F6F4FA"/>
          </a:solidFill>
          <a:ln w="12700">
            <a:solidFill>
              <a:srgbClr val="E7E2F0"/>
            </a:solidFill>
            <a:prstDash val="solid"/>
          </a:ln>
        </p:spPr>
        <p:txBody>
          <a:bodyPr/>
          <a:lstStyle/>
          <a:p>
            <a:endParaRPr lang="en-US" sz="2800"/>
          </a:p>
        </p:txBody>
      </p:sp>
      <p:sp>
        <p:nvSpPr>
          <p:cNvPr id="10" name="Text 6"/>
          <p:cNvSpPr/>
          <p:nvPr/>
        </p:nvSpPr>
        <p:spPr>
          <a:xfrm>
            <a:off x="1207008" y="3225851"/>
            <a:ext cx="4572000" cy="310896"/>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Function before foundation</a:t>
            </a:r>
            <a:endParaRPr lang="en-US"/>
          </a:p>
        </p:txBody>
      </p:sp>
      <p:sp>
        <p:nvSpPr>
          <p:cNvPr id="11" name="Text 7"/>
          <p:cNvSpPr/>
          <p:nvPr/>
        </p:nvSpPr>
        <p:spPr>
          <a:xfrm>
            <a:off x="1207008" y="3536747"/>
            <a:ext cx="4572000" cy="457200"/>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Funded before governance, data, platform exist</a:t>
            </a:r>
            <a:endParaRPr lang="en-US" sz="1600"/>
          </a:p>
        </p:txBody>
      </p:sp>
      <p:sp>
        <p:nvSpPr>
          <p:cNvPr id="12" name="Shape 8"/>
          <p:cNvSpPr/>
          <p:nvPr/>
        </p:nvSpPr>
        <p:spPr>
          <a:xfrm>
            <a:off x="658368" y="4332275"/>
            <a:ext cx="365760" cy="365760"/>
          </a:xfrm>
          <a:prstGeom prst="ellipse">
            <a:avLst/>
          </a:prstGeom>
          <a:solidFill>
            <a:srgbClr val="F6F4FA"/>
          </a:solidFill>
          <a:ln w="12700">
            <a:solidFill>
              <a:srgbClr val="E7E2F0"/>
            </a:solidFill>
            <a:prstDash val="solid"/>
          </a:ln>
        </p:spPr>
        <p:txBody>
          <a:bodyPr/>
          <a:lstStyle/>
          <a:p>
            <a:endParaRPr lang="en-US" sz="2800"/>
          </a:p>
        </p:txBody>
      </p:sp>
      <p:sp>
        <p:nvSpPr>
          <p:cNvPr id="14" name="Text 9"/>
          <p:cNvSpPr/>
          <p:nvPr/>
        </p:nvSpPr>
        <p:spPr>
          <a:xfrm>
            <a:off x="1207008" y="4277411"/>
            <a:ext cx="4572000" cy="310896"/>
          </a:xfrm>
          <a:prstGeom prst="rect">
            <a:avLst/>
          </a:prstGeom>
          <a:noFill/>
          <a:ln/>
        </p:spPr>
        <p:txBody>
          <a:bodyPr wrap="square" lIns="0" tIns="0" rIns="0" bIns="0" rtlCol="0" anchor="ctr"/>
          <a:lstStyle/>
          <a:p>
            <a:pPr marL="0" indent="0">
              <a:buNone/>
            </a:pPr>
            <a:r>
              <a:rPr lang="en-US" b="1">
                <a:solidFill>
                  <a:srgbClr val="1A1A1A"/>
                </a:solidFill>
                <a:latin typeface="Graphik" pitchFamily="34" charset="0"/>
                <a:ea typeface="Graphik" pitchFamily="34" charset="-122"/>
                <a:cs typeface="Graphik" pitchFamily="34" charset="-120"/>
              </a:rPr>
              <a:t>Value for one team</a:t>
            </a:r>
            <a:endParaRPr lang="en-US"/>
          </a:p>
        </p:txBody>
      </p:sp>
      <p:sp>
        <p:nvSpPr>
          <p:cNvPr id="15" name="Text 10"/>
          <p:cNvSpPr/>
          <p:nvPr/>
        </p:nvSpPr>
        <p:spPr>
          <a:xfrm>
            <a:off x="1207008" y="4588307"/>
            <a:ext cx="4572000" cy="457200"/>
          </a:xfrm>
          <a:prstGeom prst="rect">
            <a:avLst/>
          </a:prstGeom>
          <a:noFill/>
          <a:ln/>
        </p:spPr>
        <p:txBody>
          <a:bodyPr wrap="square" lIns="0" tIns="0" rIns="0" bIns="0" rtlCol="0" anchor="t"/>
          <a:lstStyle/>
          <a:p>
            <a:pPr marL="0" indent="0">
              <a:lnSpc>
                <a:spcPct val="100000"/>
              </a:lnSpc>
              <a:buNone/>
            </a:pPr>
            <a:r>
              <a:rPr lang="en-US" sz="1600">
                <a:solidFill>
                  <a:srgbClr val="555555"/>
                </a:solidFill>
                <a:latin typeface="Graphik" pitchFamily="34" charset="0"/>
                <a:ea typeface="Graphik" pitchFamily="34" charset="-122"/>
                <a:cs typeface="Graphik" pitchFamily="34" charset="-120"/>
              </a:rPr>
              <a:t>Too narrow to justify the investment</a:t>
            </a:r>
            <a:endParaRPr lang="en-US" sz="1600"/>
          </a:p>
        </p:txBody>
      </p:sp>
      <p:sp>
        <p:nvSpPr>
          <p:cNvPr id="16" name="Shape 11"/>
          <p:cNvSpPr/>
          <p:nvPr/>
        </p:nvSpPr>
        <p:spPr>
          <a:xfrm>
            <a:off x="6217920" y="1418844"/>
            <a:ext cx="5315407" cy="4745736"/>
          </a:xfrm>
          <a:prstGeom prst="rect">
            <a:avLst/>
          </a:prstGeom>
          <a:solidFill>
            <a:srgbClr val="1B0A30"/>
          </a:solidFill>
          <a:ln/>
        </p:spPr>
        <p:txBody>
          <a:bodyPr/>
          <a:lstStyle/>
          <a:p>
            <a:endParaRPr lang="en-US" sz="2400"/>
          </a:p>
        </p:txBody>
      </p:sp>
      <p:sp>
        <p:nvSpPr>
          <p:cNvPr id="17" name="Text 12"/>
          <p:cNvSpPr/>
          <p:nvPr/>
        </p:nvSpPr>
        <p:spPr>
          <a:xfrm>
            <a:off x="6480048" y="1700784"/>
            <a:ext cx="4746752" cy="457200"/>
          </a:xfrm>
          <a:prstGeom prst="rect">
            <a:avLst/>
          </a:prstGeom>
          <a:noFill/>
          <a:ln/>
        </p:spPr>
        <p:txBody>
          <a:bodyPr wrap="square" lIns="0" tIns="0" rIns="0" bIns="0" rtlCol="0" anchor="ctr"/>
          <a:lstStyle/>
          <a:p>
            <a:pPr marL="0" indent="0">
              <a:buNone/>
            </a:pPr>
            <a:r>
              <a:rPr lang="en-US" sz="2400">
                <a:solidFill>
                  <a:srgbClr val="F4F1FA"/>
                </a:solidFill>
                <a:latin typeface="Graphik Black" pitchFamily="34" charset="0"/>
                <a:ea typeface="Graphik Black" pitchFamily="34" charset="-122"/>
                <a:cs typeface="Graphik Black" pitchFamily="34" charset="-120"/>
              </a:rPr>
              <a:t>How to pass</a:t>
            </a:r>
            <a:endParaRPr lang="en-US" sz="2400"/>
          </a:p>
        </p:txBody>
      </p:sp>
      <p:sp>
        <p:nvSpPr>
          <p:cNvPr id="18" name="Text 13"/>
          <p:cNvSpPr/>
          <p:nvPr/>
        </p:nvSpPr>
        <p:spPr>
          <a:xfrm>
            <a:off x="6480048" y="2377440"/>
            <a:ext cx="4746752" cy="411480"/>
          </a:xfrm>
          <a:prstGeom prst="rect">
            <a:avLst/>
          </a:prstGeom>
          <a:noFill/>
          <a:ln/>
        </p:spPr>
        <p:txBody>
          <a:bodyPr wrap="square" lIns="0" tIns="0" rIns="0" bIns="0" rtlCol="0" anchor="t"/>
          <a:lstStyle/>
          <a:p>
            <a:pPr marL="285750" indent="-285750">
              <a:lnSpc>
                <a:spcPct val="105000"/>
              </a:lnSpc>
              <a:buFont typeface="Wingdings" panose="05000000000000000000" pitchFamily="2" charset="2"/>
              <a:buChar char="ü"/>
            </a:pPr>
            <a:r>
              <a:rPr lang="en-US" sz="1600" b="1">
                <a:solidFill>
                  <a:srgbClr val="C2A3FF"/>
                </a:solidFill>
                <a:latin typeface="Graphik" pitchFamily="34" charset="0"/>
                <a:ea typeface="Graphik" pitchFamily="34" charset="-122"/>
                <a:cs typeface="Graphik" pitchFamily="34" charset="-120"/>
              </a:rPr>
              <a:t>Fundable: </a:t>
            </a:r>
            <a:r>
              <a:rPr lang="en-US" sz="1600">
                <a:solidFill>
                  <a:srgbClr val="F4F1FA"/>
                </a:solidFill>
                <a:latin typeface="Graphik" pitchFamily="34" charset="0"/>
                <a:ea typeface="Graphik" pitchFamily="34" charset="-122"/>
                <a:cs typeface="Graphik" pitchFamily="34" charset="-120"/>
              </a:rPr>
              <a:t>tie every use case to measurable outcomes</a:t>
            </a:r>
            <a:endParaRPr lang="en-US"/>
          </a:p>
        </p:txBody>
      </p:sp>
      <p:sp>
        <p:nvSpPr>
          <p:cNvPr id="19" name="Text 14"/>
          <p:cNvSpPr/>
          <p:nvPr/>
        </p:nvSpPr>
        <p:spPr>
          <a:xfrm>
            <a:off x="6480048" y="3337560"/>
            <a:ext cx="4746752" cy="411480"/>
          </a:xfrm>
          <a:prstGeom prst="rect">
            <a:avLst/>
          </a:prstGeom>
          <a:noFill/>
          <a:ln/>
        </p:spPr>
        <p:txBody>
          <a:bodyPr wrap="square" lIns="0" tIns="0" rIns="0" bIns="0" rtlCol="0" anchor="t"/>
          <a:lstStyle/>
          <a:p>
            <a:pPr marL="285750" indent="-285750">
              <a:buFont typeface="Wingdings" panose="05000000000000000000" pitchFamily="2" charset="2"/>
              <a:buChar char="ü"/>
            </a:pPr>
            <a:r>
              <a:rPr lang="en-US" sz="1600" b="1" dirty="0">
                <a:solidFill>
                  <a:srgbClr val="C2A3FF"/>
                </a:solidFill>
                <a:latin typeface="Graphik" pitchFamily="34" charset="0"/>
                <a:ea typeface="Graphik" pitchFamily="34" charset="-122"/>
                <a:cs typeface="Graphik" pitchFamily="34" charset="-120"/>
              </a:rPr>
              <a:t>Defensible: </a:t>
            </a:r>
            <a:r>
              <a:rPr lang="en-US" sz="1600" dirty="0">
                <a:solidFill>
                  <a:srgbClr val="F4F1FA"/>
                </a:solidFill>
                <a:latin typeface="Graphik" pitchFamily="34" charset="0"/>
                <a:ea typeface="Graphik" pitchFamily="34" charset="-122"/>
                <a:cs typeface="Graphik" pitchFamily="34" charset="-120"/>
              </a:rPr>
              <a:t>supervised-first, with audit trails</a:t>
            </a:r>
            <a:endParaRPr lang="en-US" dirty="0"/>
          </a:p>
        </p:txBody>
      </p:sp>
      <p:sp>
        <p:nvSpPr>
          <p:cNvPr id="20" name="Text 15"/>
          <p:cNvSpPr/>
          <p:nvPr/>
        </p:nvSpPr>
        <p:spPr>
          <a:xfrm>
            <a:off x="6480048" y="4297680"/>
            <a:ext cx="4746752" cy="548640"/>
          </a:xfrm>
          <a:prstGeom prst="rect">
            <a:avLst/>
          </a:prstGeom>
          <a:noFill/>
          <a:ln/>
        </p:spPr>
        <p:txBody>
          <a:bodyPr wrap="square" lIns="0" tIns="0" rIns="0" bIns="0" rtlCol="0" anchor="t"/>
          <a:lstStyle/>
          <a:p>
            <a:pPr marL="285750" indent="-285750">
              <a:lnSpc>
                <a:spcPct val="105000"/>
              </a:lnSpc>
              <a:buFont typeface="Wingdings" panose="05000000000000000000" pitchFamily="2" charset="2"/>
              <a:buChar char="ü"/>
            </a:pPr>
            <a:r>
              <a:rPr lang="en-US" sz="1600" b="1" dirty="0">
                <a:solidFill>
                  <a:srgbClr val="C2A3FF"/>
                </a:solidFill>
                <a:latin typeface="Graphik" pitchFamily="34" charset="0"/>
                <a:ea typeface="Graphik" pitchFamily="34" charset="-122"/>
                <a:cs typeface="Graphik" pitchFamily="34" charset="-120"/>
              </a:rPr>
              <a:t>Measurable: </a:t>
            </a:r>
            <a:r>
              <a:rPr lang="en-US" sz="1600" dirty="0">
                <a:solidFill>
                  <a:srgbClr val="F4F1FA"/>
                </a:solidFill>
                <a:latin typeface="Graphik" pitchFamily="34" charset="0"/>
                <a:ea typeface="Graphik" pitchFamily="34" charset="-122"/>
                <a:cs typeface="Graphik" pitchFamily="34" charset="-120"/>
              </a:rPr>
              <a:t>metrics upfront (cycle time, exceptions, hours)</a:t>
            </a:r>
            <a:endParaRPr lang="en-US" dirty="0"/>
          </a:p>
        </p:txBody>
      </p:sp>
      <p:pic>
        <p:nvPicPr>
          <p:cNvPr id="22" name="Image 3"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23" name="Text 17"/>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20</a:t>
            </a:r>
            <a:endParaRPr lang="en-US" sz="1100"/>
          </a:p>
        </p:txBody>
      </p:sp>
      <p:sp>
        <p:nvSpPr>
          <p:cNvPr id="24" name="Text 18"/>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26" name="Graphic 170">
            <a:extLst>
              <a:ext uri="{FF2B5EF4-FFF2-40B4-BE49-F238E27FC236}">
                <a16:creationId xmlns:a16="http://schemas.microsoft.com/office/drawing/2014/main" id="{EC4454B7-51A9-8937-8B1A-8194A35E4BCD}"/>
              </a:ext>
            </a:extLst>
          </p:cNvPr>
          <p:cNvSpPr/>
          <p:nvPr/>
        </p:nvSpPr>
        <p:spPr>
          <a:xfrm>
            <a:off x="753165" y="2307291"/>
            <a:ext cx="222196" cy="223869"/>
          </a:xfrm>
          <a:custGeom>
            <a:avLst/>
            <a:gdLst>
              <a:gd name="connsiteX0" fmla="*/ 14228 w 346860"/>
              <a:gd name="connsiteY0" fmla="*/ 14383 h 349472"/>
              <a:gd name="connsiteX1" fmla="*/ 158787 w 346860"/>
              <a:gd name="connsiteY1" fmla="*/ 14383 h 349472"/>
              <a:gd name="connsiteX2" fmla="*/ 158787 w 346860"/>
              <a:gd name="connsiteY2" fmla="*/ 80105 h 349472"/>
              <a:gd name="connsiteX3" fmla="*/ 166091 w 346860"/>
              <a:gd name="connsiteY3" fmla="*/ 87440 h 349472"/>
              <a:gd name="connsiteX4" fmla="*/ 231635 w 346860"/>
              <a:gd name="connsiteY4" fmla="*/ 87440 h 349472"/>
              <a:gd name="connsiteX5" fmla="*/ 231635 w 346860"/>
              <a:gd name="connsiteY5" fmla="*/ 138113 h 349472"/>
              <a:gd name="connsiteX6" fmla="*/ 246148 w 346860"/>
              <a:gd name="connsiteY6" fmla="*/ 138113 h 349472"/>
              <a:gd name="connsiteX7" fmla="*/ 246148 w 346860"/>
              <a:gd name="connsiteY7" fmla="*/ 79915 h 349472"/>
              <a:gd name="connsiteX8" fmla="*/ 245579 w 346860"/>
              <a:gd name="connsiteY8" fmla="*/ 77724 h 349472"/>
              <a:gd name="connsiteX9" fmla="*/ 245579 w 346860"/>
              <a:gd name="connsiteY9" fmla="*/ 77533 h 349472"/>
              <a:gd name="connsiteX10" fmla="*/ 244251 w 346860"/>
              <a:gd name="connsiteY10" fmla="*/ 75628 h 349472"/>
              <a:gd name="connsiteX11" fmla="*/ 243872 w 346860"/>
              <a:gd name="connsiteY11" fmla="*/ 75152 h 349472"/>
              <a:gd name="connsiteX12" fmla="*/ 243872 w 346860"/>
              <a:gd name="connsiteY12" fmla="*/ 75152 h 349472"/>
              <a:gd name="connsiteX13" fmla="*/ 171403 w 346860"/>
              <a:gd name="connsiteY13" fmla="*/ 2381 h 349472"/>
              <a:gd name="connsiteX14" fmla="*/ 166565 w 346860"/>
              <a:gd name="connsiteY14" fmla="*/ 0 h 349472"/>
              <a:gd name="connsiteX15" fmla="*/ 7209 w 346860"/>
              <a:gd name="connsiteY15" fmla="*/ 0 h 349472"/>
              <a:gd name="connsiteX16" fmla="*/ 0 w 346860"/>
              <a:gd name="connsiteY16" fmla="*/ 7239 h 349472"/>
              <a:gd name="connsiteX17" fmla="*/ 0 w 346860"/>
              <a:gd name="connsiteY17" fmla="*/ 312896 h 349472"/>
              <a:gd name="connsiteX18" fmla="*/ 7209 w 346860"/>
              <a:gd name="connsiteY18" fmla="*/ 320135 h 349472"/>
              <a:gd name="connsiteX19" fmla="*/ 152052 w 346860"/>
              <a:gd name="connsiteY19" fmla="*/ 320135 h 349472"/>
              <a:gd name="connsiteX20" fmla="*/ 152052 w 346860"/>
              <a:gd name="connsiteY20" fmla="*/ 305562 h 349472"/>
              <a:gd name="connsiteX21" fmla="*/ 14418 w 346860"/>
              <a:gd name="connsiteY21" fmla="*/ 305562 h 349472"/>
              <a:gd name="connsiteX22" fmla="*/ 14418 w 346860"/>
              <a:gd name="connsiteY22" fmla="*/ 14478 h 349472"/>
              <a:gd name="connsiteX23" fmla="*/ 173300 w 346860"/>
              <a:gd name="connsiteY23" fmla="*/ 24860 h 349472"/>
              <a:gd name="connsiteX24" fmla="*/ 221960 w 346860"/>
              <a:gd name="connsiteY24" fmla="*/ 72866 h 349472"/>
              <a:gd name="connsiteX25" fmla="*/ 173300 w 346860"/>
              <a:gd name="connsiteY25" fmla="*/ 72866 h 349472"/>
              <a:gd name="connsiteX26" fmla="*/ 173300 w 346860"/>
              <a:gd name="connsiteY26" fmla="*/ 24860 h 349472"/>
              <a:gd name="connsiteX27" fmla="*/ 345935 w 346860"/>
              <a:gd name="connsiteY27" fmla="*/ 338614 h 349472"/>
              <a:gd name="connsiteX28" fmla="*/ 259143 w 346860"/>
              <a:gd name="connsiteY28" fmla="*/ 164021 h 349472"/>
              <a:gd name="connsiteX29" fmla="*/ 253073 w 346860"/>
              <a:gd name="connsiteY29" fmla="*/ 160401 h 349472"/>
              <a:gd name="connsiteX30" fmla="*/ 245863 w 346860"/>
              <a:gd name="connsiteY30" fmla="*/ 164021 h 349472"/>
              <a:gd name="connsiteX31" fmla="*/ 159071 w 346860"/>
              <a:gd name="connsiteY31" fmla="*/ 338614 h 349472"/>
              <a:gd name="connsiteX32" fmla="*/ 160305 w 346860"/>
              <a:gd name="connsiteY32" fmla="*/ 345853 h 349472"/>
              <a:gd name="connsiteX33" fmla="*/ 166375 w 346860"/>
              <a:gd name="connsiteY33" fmla="*/ 349472 h 349472"/>
              <a:gd name="connsiteX34" fmla="*/ 339865 w 346860"/>
              <a:gd name="connsiteY34" fmla="*/ 349472 h 349472"/>
              <a:gd name="connsiteX35" fmla="*/ 345935 w 346860"/>
              <a:gd name="connsiteY35" fmla="*/ 345853 h 349472"/>
              <a:gd name="connsiteX36" fmla="*/ 345935 w 346860"/>
              <a:gd name="connsiteY36" fmla="*/ 338614 h 349472"/>
              <a:gd name="connsiteX37" fmla="*/ 177189 w 346860"/>
              <a:gd name="connsiteY37" fmla="*/ 334994 h 349472"/>
              <a:gd name="connsiteX38" fmla="*/ 253073 w 346860"/>
              <a:gd name="connsiteY38" fmla="*/ 183452 h 349472"/>
              <a:gd name="connsiteX39" fmla="*/ 327818 w 346860"/>
              <a:gd name="connsiteY39" fmla="*/ 334994 h 349472"/>
              <a:gd name="connsiteX40" fmla="*/ 177189 w 346860"/>
              <a:gd name="connsiteY40" fmla="*/ 334994 h 349472"/>
              <a:gd name="connsiteX41" fmla="*/ 253357 w 346860"/>
              <a:gd name="connsiteY41" fmla="*/ 231648 h 349472"/>
              <a:gd name="connsiteX42" fmla="*/ 260661 w 346860"/>
              <a:gd name="connsiteY42" fmla="*/ 238887 h 349472"/>
              <a:gd name="connsiteX43" fmla="*/ 260661 w 346860"/>
              <a:gd name="connsiteY43" fmla="*/ 285845 h 349472"/>
              <a:gd name="connsiteX44" fmla="*/ 253357 w 346860"/>
              <a:gd name="connsiteY44" fmla="*/ 293084 h 349472"/>
              <a:gd name="connsiteX45" fmla="*/ 246053 w 346860"/>
              <a:gd name="connsiteY45" fmla="*/ 285845 h 349472"/>
              <a:gd name="connsiteX46" fmla="*/ 246053 w 346860"/>
              <a:gd name="connsiteY46" fmla="*/ 238887 h 349472"/>
              <a:gd name="connsiteX47" fmla="*/ 253357 w 346860"/>
              <a:gd name="connsiteY47" fmla="*/ 231648 h 349472"/>
              <a:gd name="connsiteX48" fmla="*/ 260661 w 346860"/>
              <a:gd name="connsiteY48" fmla="*/ 309848 h 349472"/>
              <a:gd name="connsiteX49" fmla="*/ 252503 w 346860"/>
              <a:gd name="connsiteY49" fmla="*/ 317659 h 349472"/>
              <a:gd name="connsiteX50" fmla="*/ 244346 w 346860"/>
              <a:gd name="connsiteY50" fmla="*/ 309848 h 349472"/>
              <a:gd name="connsiteX51" fmla="*/ 252503 w 346860"/>
              <a:gd name="connsiteY51" fmla="*/ 302038 h 349472"/>
              <a:gd name="connsiteX52" fmla="*/ 260661 w 346860"/>
              <a:gd name="connsiteY52" fmla="*/ 309848 h 3494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346860" h="349472">
                <a:moveTo>
                  <a:pt x="14228" y="14383"/>
                </a:moveTo>
                <a:lnTo>
                  <a:pt x="158787" y="14383"/>
                </a:lnTo>
                <a:lnTo>
                  <a:pt x="158787" y="80105"/>
                </a:lnTo>
                <a:cubicBezTo>
                  <a:pt x="158787" y="83725"/>
                  <a:pt x="161253" y="87440"/>
                  <a:pt x="166091" y="87440"/>
                </a:cubicBezTo>
                <a:lnTo>
                  <a:pt x="231635" y="87440"/>
                </a:lnTo>
                <a:lnTo>
                  <a:pt x="231635" y="138113"/>
                </a:lnTo>
                <a:lnTo>
                  <a:pt x="246148" y="138113"/>
                </a:lnTo>
                <a:lnTo>
                  <a:pt x="246148" y="79915"/>
                </a:lnTo>
                <a:cubicBezTo>
                  <a:pt x="246148" y="78962"/>
                  <a:pt x="245863" y="78296"/>
                  <a:pt x="245579" y="77724"/>
                </a:cubicBezTo>
                <a:cubicBezTo>
                  <a:pt x="245579" y="77724"/>
                  <a:pt x="245579" y="77629"/>
                  <a:pt x="245579" y="77533"/>
                </a:cubicBezTo>
                <a:cubicBezTo>
                  <a:pt x="245200" y="76771"/>
                  <a:pt x="244725" y="76200"/>
                  <a:pt x="244251" y="75628"/>
                </a:cubicBezTo>
                <a:cubicBezTo>
                  <a:pt x="244061" y="75438"/>
                  <a:pt x="243966" y="75248"/>
                  <a:pt x="243872" y="75152"/>
                </a:cubicBezTo>
                <a:cubicBezTo>
                  <a:pt x="243872" y="75152"/>
                  <a:pt x="243872" y="75152"/>
                  <a:pt x="243872" y="75152"/>
                </a:cubicBezTo>
                <a:lnTo>
                  <a:pt x="171403" y="2381"/>
                </a:lnTo>
                <a:cubicBezTo>
                  <a:pt x="170169" y="0"/>
                  <a:pt x="167798" y="0"/>
                  <a:pt x="166565" y="0"/>
                </a:cubicBezTo>
                <a:lnTo>
                  <a:pt x="7209" y="0"/>
                </a:lnTo>
                <a:cubicBezTo>
                  <a:pt x="2371" y="0"/>
                  <a:pt x="0" y="3619"/>
                  <a:pt x="0" y="7239"/>
                </a:cubicBezTo>
                <a:lnTo>
                  <a:pt x="0" y="312896"/>
                </a:lnTo>
                <a:cubicBezTo>
                  <a:pt x="0" y="316516"/>
                  <a:pt x="2371" y="320135"/>
                  <a:pt x="7209" y="320135"/>
                </a:cubicBezTo>
                <a:lnTo>
                  <a:pt x="152052" y="320135"/>
                </a:lnTo>
                <a:lnTo>
                  <a:pt x="152052" y="305562"/>
                </a:lnTo>
                <a:lnTo>
                  <a:pt x="14418" y="305562"/>
                </a:lnTo>
                <a:lnTo>
                  <a:pt x="14418" y="14478"/>
                </a:lnTo>
                <a:close/>
                <a:moveTo>
                  <a:pt x="173300" y="24860"/>
                </a:moveTo>
                <a:cubicBezTo>
                  <a:pt x="181457" y="32956"/>
                  <a:pt x="196065" y="47339"/>
                  <a:pt x="221960" y="72866"/>
                </a:cubicBezTo>
                <a:lnTo>
                  <a:pt x="173300" y="72866"/>
                </a:lnTo>
                <a:lnTo>
                  <a:pt x="173300" y="24860"/>
                </a:lnTo>
                <a:close/>
                <a:moveTo>
                  <a:pt x="345935" y="338614"/>
                </a:moveTo>
                <a:lnTo>
                  <a:pt x="259143" y="164021"/>
                </a:lnTo>
                <a:cubicBezTo>
                  <a:pt x="257910" y="161639"/>
                  <a:pt x="255539" y="160401"/>
                  <a:pt x="253073" y="160401"/>
                </a:cubicBezTo>
                <a:cubicBezTo>
                  <a:pt x="249468" y="160401"/>
                  <a:pt x="247002" y="161639"/>
                  <a:pt x="245863" y="164021"/>
                </a:cubicBezTo>
                <a:lnTo>
                  <a:pt x="159071" y="338614"/>
                </a:lnTo>
                <a:cubicBezTo>
                  <a:pt x="157838" y="340995"/>
                  <a:pt x="157838" y="343471"/>
                  <a:pt x="160305" y="345853"/>
                </a:cubicBezTo>
                <a:cubicBezTo>
                  <a:pt x="161538" y="348234"/>
                  <a:pt x="163909" y="349472"/>
                  <a:pt x="166375" y="349472"/>
                </a:cubicBezTo>
                <a:lnTo>
                  <a:pt x="339865" y="349472"/>
                </a:lnTo>
                <a:cubicBezTo>
                  <a:pt x="342236" y="349472"/>
                  <a:pt x="344702" y="348234"/>
                  <a:pt x="345935" y="345853"/>
                </a:cubicBezTo>
                <a:cubicBezTo>
                  <a:pt x="347168" y="343471"/>
                  <a:pt x="347168" y="340995"/>
                  <a:pt x="345935" y="338614"/>
                </a:cubicBezTo>
                <a:close/>
                <a:moveTo>
                  <a:pt x="177189" y="334994"/>
                </a:moveTo>
                <a:lnTo>
                  <a:pt x="253073" y="183452"/>
                </a:lnTo>
                <a:lnTo>
                  <a:pt x="327818" y="334994"/>
                </a:lnTo>
                <a:lnTo>
                  <a:pt x="177189" y="334994"/>
                </a:lnTo>
                <a:close/>
                <a:moveTo>
                  <a:pt x="253357" y="231648"/>
                </a:moveTo>
                <a:cubicBezTo>
                  <a:pt x="257056" y="231648"/>
                  <a:pt x="260661" y="234029"/>
                  <a:pt x="260661" y="238887"/>
                </a:cubicBezTo>
                <a:lnTo>
                  <a:pt x="260661" y="285845"/>
                </a:lnTo>
                <a:cubicBezTo>
                  <a:pt x="260661" y="289465"/>
                  <a:pt x="256962" y="293084"/>
                  <a:pt x="253357" y="293084"/>
                </a:cubicBezTo>
                <a:cubicBezTo>
                  <a:pt x="248425" y="293084"/>
                  <a:pt x="246053" y="289465"/>
                  <a:pt x="246053" y="285845"/>
                </a:cubicBezTo>
                <a:lnTo>
                  <a:pt x="246053" y="238887"/>
                </a:lnTo>
                <a:cubicBezTo>
                  <a:pt x="246053" y="234029"/>
                  <a:pt x="248519" y="231648"/>
                  <a:pt x="253357" y="231648"/>
                </a:cubicBezTo>
                <a:close/>
                <a:moveTo>
                  <a:pt x="260661" y="309848"/>
                </a:moveTo>
                <a:cubicBezTo>
                  <a:pt x="260661" y="314134"/>
                  <a:pt x="257056" y="317659"/>
                  <a:pt x="252503" y="317659"/>
                </a:cubicBezTo>
                <a:cubicBezTo>
                  <a:pt x="247950" y="317659"/>
                  <a:pt x="244346" y="314134"/>
                  <a:pt x="244346" y="309848"/>
                </a:cubicBezTo>
                <a:cubicBezTo>
                  <a:pt x="244346" y="305562"/>
                  <a:pt x="247950" y="302038"/>
                  <a:pt x="252503" y="302038"/>
                </a:cubicBezTo>
                <a:cubicBezTo>
                  <a:pt x="257056" y="302038"/>
                  <a:pt x="260661" y="305562"/>
                  <a:pt x="260661" y="309848"/>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grpSp>
        <p:nvGrpSpPr>
          <p:cNvPr id="27" name="Group 26">
            <a:extLst>
              <a:ext uri="{FF2B5EF4-FFF2-40B4-BE49-F238E27FC236}">
                <a16:creationId xmlns:a16="http://schemas.microsoft.com/office/drawing/2014/main" id="{D9FCF131-2A07-1130-FBEA-E9F54284439D}"/>
              </a:ext>
            </a:extLst>
          </p:cNvPr>
          <p:cNvGrpSpPr/>
          <p:nvPr/>
        </p:nvGrpSpPr>
        <p:grpSpPr>
          <a:xfrm>
            <a:off x="686333" y="3347543"/>
            <a:ext cx="289027" cy="263254"/>
            <a:chOff x="4416368" y="3323266"/>
            <a:chExt cx="402578" cy="366680"/>
          </a:xfrm>
        </p:grpSpPr>
        <p:sp>
          <p:nvSpPr>
            <p:cNvPr id="28" name="Freeform 148">
              <a:extLst>
                <a:ext uri="{FF2B5EF4-FFF2-40B4-BE49-F238E27FC236}">
                  <a16:creationId xmlns:a16="http://schemas.microsoft.com/office/drawing/2014/main" id="{421219F5-7D4B-6B75-1221-204B8DDAE7E7}"/>
                </a:ext>
              </a:extLst>
            </p:cNvPr>
            <p:cNvSpPr/>
            <p:nvPr/>
          </p:nvSpPr>
          <p:spPr>
            <a:xfrm>
              <a:off x="4540438" y="3323266"/>
              <a:ext cx="278508" cy="366680"/>
            </a:xfrm>
            <a:custGeom>
              <a:avLst/>
              <a:gdLst>
                <a:gd name="connsiteX0" fmla="*/ 277545 w 278508"/>
                <a:gd name="connsiteY0" fmla="*/ 211423 h 366680"/>
                <a:gd name="connsiteX1" fmla="*/ 266542 w 278508"/>
                <a:gd name="connsiteY1" fmla="*/ 175228 h 366680"/>
                <a:gd name="connsiteX2" fmla="*/ 244820 w 278508"/>
                <a:gd name="connsiteY2" fmla="*/ 130651 h 366680"/>
                <a:gd name="connsiteX3" fmla="*/ 79109 w 278508"/>
                <a:gd name="connsiteY3" fmla="*/ 634 h 366680"/>
                <a:gd name="connsiteX4" fmla="*/ 5217 w 278508"/>
                <a:gd name="connsiteY4" fmla="*/ 28162 h 366680"/>
                <a:gd name="connsiteX5" fmla="*/ 3510 w 278508"/>
                <a:gd name="connsiteY5" fmla="*/ 38163 h 366680"/>
                <a:gd name="connsiteX6" fmla="*/ 13469 w 278508"/>
                <a:gd name="connsiteY6" fmla="*/ 39877 h 366680"/>
                <a:gd name="connsiteX7" fmla="*/ 80437 w 278508"/>
                <a:gd name="connsiteY7" fmla="*/ 14922 h 366680"/>
                <a:gd name="connsiteX8" fmla="*/ 230971 w 278508"/>
                <a:gd name="connsiteY8" fmla="*/ 134270 h 366680"/>
                <a:gd name="connsiteX9" fmla="*/ 231825 w 278508"/>
                <a:gd name="connsiteY9" fmla="*/ 136747 h 366680"/>
                <a:gd name="connsiteX10" fmla="*/ 253262 w 278508"/>
                <a:gd name="connsiteY10" fmla="*/ 180562 h 366680"/>
                <a:gd name="connsiteX11" fmla="*/ 263601 w 278508"/>
                <a:gd name="connsiteY11" fmla="*/ 214566 h 366680"/>
                <a:gd name="connsiteX12" fmla="*/ 263981 w 278508"/>
                <a:gd name="connsiteY12" fmla="*/ 215995 h 366680"/>
                <a:gd name="connsiteX13" fmla="*/ 263412 w 278508"/>
                <a:gd name="connsiteY13" fmla="*/ 220757 h 366680"/>
                <a:gd name="connsiteX14" fmla="*/ 259238 w 278508"/>
                <a:gd name="connsiteY14" fmla="*/ 222948 h 366680"/>
                <a:gd name="connsiteX15" fmla="*/ 237896 w 278508"/>
                <a:gd name="connsiteY15" fmla="*/ 222948 h 366680"/>
                <a:gd name="connsiteX16" fmla="*/ 230782 w 278508"/>
                <a:gd name="connsiteY16" fmla="*/ 229425 h 366680"/>
                <a:gd name="connsiteX17" fmla="*/ 226229 w 278508"/>
                <a:gd name="connsiteY17" fmla="*/ 276859 h 366680"/>
                <a:gd name="connsiteX18" fmla="*/ 201472 w 278508"/>
                <a:gd name="connsiteY18" fmla="*/ 302291 h 366680"/>
                <a:gd name="connsiteX19" fmla="*/ 161822 w 278508"/>
                <a:gd name="connsiteY19" fmla="*/ 306958 h 366680"/>
                <a:gd name="connsiteX20" fmla="*/ 155562 w 278508"/>
                <a:gd name="connsiteY20" fmla="*/ 314102 h 366680"/>
                <a:gd name="connsiteX21" fmla="*/ 155562 w 278508"/>
                <a:gd name="connsiteY21" fmla="*/ 352393 h 366680"/>
                <a:gd name="connsiteX22" fmla="*/ 14228 w 278508"/>
                <a:gd name="connsiteY22" fmla="*/ 352393 h 366680"/>
                <a:gd name="connsiteX23" fmla="*/ 14228 w 278508"/>
                <a:gd name="connsiteY23" fmla="*/ 272954 h 366680"/>
                <a:gd name="connsiteX24" fmla="*/ 7114 w 278508"/>
                <a:gd name="connsiteY24" fmla="*/ 265810 h 366680"/>
                <a:gd name="connsiteX25" fmla="*/ 0 w 278508"/>
                <a:gd name="connsiteY25" fmla="*/ 272954 h 366680"/>
                <a:gd name="connsiteX26" fmla="*/ 0 w 278508"/>
                <a:gd name="connsiteY26" fmla="*/ 359536 h 366680"/>
                <a:gd name="connsiteX27" fmla="*/ 7114 w 278508"/>
                <a:gd name="connsiteY27" fmla="*/ 366680 h 366680"/>
                <a:gd name="connsiteX28" fmla="*/ 162676 w 278508"/>
                <a:gd name="connsiteY28" fmla="*/ 366680 h 366680"/>
                <a:gd name="connsiteX29" fmla="*/ 169790 w 278508"/>
                <a:gd name="connsiteY29" fmla="*/ 359536 h 366680"/>
                <a:gd name="connsiteX30" fmla="*/ 169790 w 278508"/>
                <a:gd name="connsiteY30" fmla="*/ 320484 h 366680"/>
                <a:gd name="connsiteX31" fmla="*/ 203084 w 278508"/>
                <a:gd name="connsiteY31" fmla="*/ 316579 h 366680"/>
                <a:gd name="connsiteX32" fmla="*/ 240362 w 278508"/>
                <a:gd name="connsiteY32" fmla="*/ 278383 h 366680"/>
                <a:gd name="connsiteX33" fmla="*/ 244346 w 278508"/>
                <a:gd name="connsiteY33" fmla="*/ 237331 h 366680"/>
                <a:gd name="connsiteX34" fmla="*/ 259238 w 278508"/>
                <a:gd name="connsiteY34" fmla="*/ 237331 h 366680"/>
                <a:gd name="connsiteX35" fmla="*/ 275174 w 278508"/>
                <a:gd name="connsiteY35" fmla="*/ 228853 h 366680"/>
                <a:gd name="connsiteX36" fmla="*/ 277450 w 278508"/>
                <a:gd name="connsiteY36" fmla="*/ 211613 h 36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278508" h="366680">
                  <a:moveTo>
                    <a:pt x="277545" y="211423"/>
                  </a:moveTo>
                  <a:cubicBezTo>
                    <a:pt x="276976" y="208184"/>
                    <a:pt x="274130" y="194659"/>
                    <a:pt x="266542" y="175228"/>
                  </a:cubicBezTo>
                  <a:cubicBezTo>
                    <a:pt x="258953" y="155987"/>
                    <a:pt x="247666" y="135699"/>
                    <a:pt x="244820" y="130651"/>
                  </a:cubicBezTo>
                  <a:cubicBezTo>
                    <a:pt x="231161" y="50355"/>
                    <a:pt x="158692" y="-6700"/>
                    <a:pt x="79109" y="634"/>
                  </a:cubicBezTo>
                  <a:cubicBezTo>
                    <a:pt x="52739" y="3016"/>
                    <a:pt x="27128" y="12541"/>
                    <a:pt x="5217" y="28162"/>
                  </a:cubicBezTo>
                  <a:cubicBezTo>
                    <a:pt x="1992" y="30448"/>
                    <a:pt x="1233" y="34924"/>
                    <a:pt x="3510" y="38163"/>
                  </a:cubicBezTo>
                  <a:cubicBezTo>
                    <a:pt x="5786" y="41401"/>
                    <a:pt x="10244" y="42163"/>
                    <a:pt x="13469" y="39877"/>
                  </a:cubicBezTo>
                  <a:cubicBezTo>
                    <a:pt x="33389" y="25685"/>
                    <a:pt x="56533" y="17113"/>
                    <a:pt x="80437" y="14922"/>
                  </a:cubicBezTo>
                  <a:cubicBezTo>
                    <a:pt x="153001" y="8254"/>
                    <a:pt x="219115" y="60737"/>
                    <a:pt x="230971" y="134270"/>
                  </a:cubicBezTo>
                  <a:cubicBezTo>
                    <a:pt x="231066" y="135127"/>
                    <a:pt x="231446" y="135985"/>
                    <a:pt x="231825" y="136747"/>
                  </a:cubicBezTo>
                  <a:cubicBezTo>
                    <a:pt x="231920" y="136937"/>
                    <a:pt x="245105" y="159892"/>
                    <a:pt x="253262" y="180562"/>
                  </a:cubicBezTo>
                  <a:cubicBezTo>
                    <a:pt x="261230" y="200850"/>
                    <a:pt x="263601" y="214471"/>
                    <a:pt x="263601" y="214566"/>
                  </a:cubicBezTo>
                  <a:cubicBezTo>
                    <a:pt x="263601" y="215042"/>
                    <a:pt x="263791" y="215518"/>
                    <a:pt x="263981" y="215995"/>
                  </a:cubicBezTo>
                  <a:cubicBezTo>
                    <a:pt x="264835" y="218281"/>
                    <a:pt x="263981" y="220090"/>
                    <a:pt x="263412" y="220757"/>
                  </a:cubicBezTo>
                  <a:cubicBezTo>
                    <a:pt x="262843" y="221424"/>
                    <a:pt x="261609" y="222948"/>
                    <a:pt x="259238" y="222948"/>
                  </a:cubicBezTo>
                  <a:lnTo>
                    <a:pt x="237896" y="222948"/>
                  </a:lnTo>
                  <a:cubicBezTo>
                    <a:pt x="234196" y="222948"/>
                    <a:pt x="231161" y="225710"/>
                    <a:pt x="230782" y="229425"/>
                  </a:cubicBezTo>
                  <a:lnTo>
                    <a:pt x="226229" y="276859"/>
                  </a:lnTo>
                  <a:cubicBezTo>
                    <a:pt x="224995" y="290004"/>
                    <a:pt x="214562" y="300672"/>
                    <a:pt x="201472" y="302291"/>
                  </a:cubicBezTo>
                  <a:lnTo>
                    <a:pt x="161822" y="306958"/>
                  </a:lnTo>
                  <a:cubicBezTo>
                    <a:pt x="158218" y="307339"/>
                    <a:pt x="155562" y="310387"/>
                    <a:pt x="155562" y="314102"/>
                  </a:cubicBezTo>
                  <a:lnTo>
                    <a:pt x="155562" y="352393"/>
                  </a:lnTo>
                  <a:lnTo>
                    <a:pt x="14228" y="352393"/>
                  </a:lnTo>
                  <a:lnTo>
                    <a:pt x="14228" y="272954"/>
                  </a:lnTo>
                  <a:cubicBezTo>
                    <a:pt x="14228" y="269049"/>
                    <a:pt x="11003" y="265810"/>
                    <a:pt x="7114" y="265810"/>
                  </a:cubicBezTo>
                  <a:cubicBezTo>
                    <a:pt x="3225" y="265810"/>
                    <a:pt x="0" y="269049"/>
                    <a:pt x="0" y="272954"/>
                  </a:cubicBezTo>
                  <a:lnTo>
                    <a:pt x="0" y="359536"/>
                  </a:lnTo>
                  <a:cubicBezTo>
                    <a:pt x="0" y="363442"/>
                    <a:pt x="3225" y="366680"/>
                    <a:pt x="7114" y="366680"/>
                  </a:cubicBezTo>
                  <a:lnTo>
                    <a:pt x="162676" y="366680"/>
                  </a:lnTo>
                  <a:cubicBezTo>
                    <a:pt x="166565" y="366680"/>
                    <a:pt x="169790" y="363442"/>
                    <a:pt x="169790" y="359536"/>
                  </a:cubicBezTo>
                  <a:lnTo>
                    <a:pt x="169790" y="320484"/>
                  </a:lnTo>
                  <a:lnTo>
                    <a:pt x="203084" y="316579"/>
                  </a:lnTo>
                  <a:cubicBezTo>
                    <a:pt x="222814" y="314293"/>
                    <a:pt x="238465" y="298195"/>
                    <a:pt x="240362" y="278383"/>
                  </a:cubicBezTo>
                  <a:lnTo>
                    <a:pt x="244346" y="237331"/>
                  </a:lnTo>
                  <a:lnTo>
                    <a:pt x="259238" y="237331"/>
                  </a:lnTo>
                  <a:cubicBezTo>
                    <a:pt x="265593" y="237331"/>
                    <a:pt x="271569" y="234187"/>
                    <a:pt x="275174" y="228853"/>
                  </a:cubicBezTo>
                  <a:cubicBezTo>
                    <a:pt x="278589" y="223805"/>
                    <a:pt x="279442" y="217328"/>
                    <a:pt x="277450" y="211613"/>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29" name="Freeform 149">
              <a:extLst>
                <a:ext uri="{FF2B5EF4-FFF2-40B4-BE49-F238E27FC236}">
                  <a16:creationId xmlns:a16="http://schemas.microsoft.com/office/drawing/2014/main" id="{352E5502-B2A5-9018-8123-B9EB6462CF93}"/>
                </a:ext>
              </a:extLst>
            </p:cNvPr>
            <p:cNvSpPr/>
            <p:nvPr/>
          </p:nvSpPr>
          <p:spPr>
            <a:xfrm>
              <a:off x="4416368" y="3461441"/>
              <a:ext cx="242448" cy="44100"/>
            </a:xfrm>
            <a:custGeom>
              <a:avLst/>
              <a:gdLst>
                <a:gd name="connsiteX0" fmla="*/ 201377 w 242448"/>
                <a:gd name="connsiteY0" fmla="*/ 30480 h 44100"/>
                <a:gd name="connsiteX1" fmla="*/ 220917 w 242448"/>
                <a:gd name="connsiteY1" fmla="*/ 43243 h 44100"/>
                <a:gd name="connsiteX2" fmla="*/ 242449 w 242448"/>
                <a:gd name="connsiteY2" fmla="*/ 21622 h 44100"/>
                <a:gd name="connsiteX3" fmla="*/ 220917 w 242448"/>
                <a:gd name="connsiteY3" fmla="*/ 0 h 44100"/>
                <a:gd name="connsiteX4" fmla="*/ 200238 w 242448"/>
                <a:gd name="connsiteY4" fmla="*/ 16097 h 44100"/>
                <a:gd name="connsiteX5" fmla="*/ 42021 w 242448"/>
                <a:gd name="connsiteY5" fmla="*/ 16097 h 44100"/>
                <a:gd name="connsiteX6" fmla="*/ 21532 w 242448"/>
                <a:gd name="connsiteY6" fmla="*/ 857 h 44100"/>
                <a:gd name="connsiteX7" fmla="*/ 0 w 242448"/>
                <a:gd name="connsiteY7" fmla="*/ 22479 h 44100"/>
                <a:gd name="connsiteX8" fmla="*/ 21532 w 242448"/>
                <a:gd name="connsiteY8" fmla="*/ 44101 h 44100"/>
                <a:gd name="connsiteX9" fmla="*/ 41452 w 242448"/>
                <a:gd name="connsiteY9" fmla="*/ 30480 h 44100"/>
                <a:gd name="connsiteX10" fmla="*/ 201377 w 242448"/>
                <a:gd name="connsiteY10" fmla="*/ 30480 h 44100"/>
                <a:gd name="connsiteX11" fmla="*/ 220917 w 242448"/>
                <a:gd name="connsiteY11" fmla="*/ 12478 h 44100"/>
                <a:gd name="connsiteX12" fmla="*/ 230118 w 242448"/>
                <a:gd name="connsiteY12" fmla="*/ 21717 h 44100"/>
                <a:gd name="connsiteX13" fmla="*/ 220917 w 242448"/>
                <a:gd name="connsiteY13" fmla="*/ 30956 h 44100"/>
                <a:gd name="connsiteX14" fmla="*/ 211716 w 242448"/>
                <a:gd name="connsiteY14" fmla="*/ 21717 h 44100"/>
                <a:gd name="connsiteX15" fmla="*/ 220917 w 242448"/>
                <a:gd name="connsiteY15" fmla="*/ 12478 h 44100"/>
                <a:gd name="connsiteX16" fmla="*/ 21532 w 242448"/>
                <a:gd name="connsiteY16" fmla="*/ 31718 h 44100"/>
                <a:gd name="connsiteX17" fmla="*/ 12331 w 242448"/>
                <a:gd name="connsiteY17" fmla="*/ 22479 h 44100"/>
                <a:gd name="connsiteX18" fmla="*/ 21532 w 242448"/>
                <a:gd name="connsiteY18" fmla="*/ 13240 h 44100"/>
                <a:gd name="connsiteX19" fmla="*/ 30353 w 242448"/>
                <a:gd name="connsiteY19" fmla="*/ 20479 h 44100"/>
                <a:gd name="connsiteX20" fmla="*/ 29784 w 242448"/>
                <a:gd name="connsiteY20" fmla="*/ 23241 h 44100"/>
                <a:gd name="connsiteX21" fmla="*/ 30164 w 242448"/>
                <a:gd name="connsiteY21" fmla="*/ 25241 h 44100"/>
                <a:gd name="connsiteX22" fmla="*/ 21532 w 242448"/>
                <a:gd name="connsiteY22" fmla="*/ 31718 h 44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42448" h="44100">
                  <a:moveTo>
                    <a:pt x="201377" y="30480"/>
                  </a:moveTo>
                  <a:cubicBezTo>
                    <a:pt x="204791" y="38005"/>
                    <a:pt x="212190" y="43243"/>
                    <a:pt x="220917" y="43243"/>
                  </a:cubicBezTo>
                  <a:cubicBezTo>
                    <a:pt x="232774" y="43243"/>
                    <a:pt x="242449" y="33528"/>
                    <a:pt x="242449" y="21622"/>
                  </a:cubicBezTo>
                  <a:cubicBezTo>
                    <a:pt x="242449" y="9715"/>
                    <a:pt x="232774" y="0"/>
                    <a:pt x="220917" y="0"/>
                  </a:cubicBezTo>
                  <a:cubicBezTo>
                    <a:pt x="210957" y="0"/>
                    <a:pt x="202610" y="6858"/>
                    <a:pt x="200238" y="16097"/>
                  </a:cubicBezTo>
                  <a:lnTo>
                    <a:pt x="42021" y="16097"/>
                  </a:lnTo>
                  <a:cubicBezTo>
                    <a:pt x="39270" y="7334"/>
                    <a:pt x="31207" y="857"/>
                    <a:pt x="21532" y="857"/>
                  </a:cubicBezTo>
                  <a:cubicBezTo>
                    <a:pt x="9675" y="857"/>
                    <a:pt x="0" y="10573"/>
                    <a:pt x="0" y="22479"/>
                  </a:cubicBezTo>
                  <a:cubicBezTo>
                    <a:pt x="0" y="34385"/>
                    <a:pt x="9675" y="44101"/>
                    <a:pt x="21532" y="44101"/>
                  </a:cubicBezTo>
                  <a:cubicBezTo>
                    <a:pt x="30638" y="44101"/>
                    <a:pt x="38321" y="38481"/>
                    <a:pt x="41452" y="30480"/>
                  </a:cubicBezTo>
                  <a:lnTo>
                    <a:pt x="201377" y="30480"/>
                  </a:lnTo>
                  <a:close/>
                  <a:moveTo>
                    <a:pt x="220917" y="12478"/>
                  </a:moveTo>
                  <a:cubicBezTo>
                    <a:pt x="225944" y="12478"/>
                    <a:pt x="230118" y="16573"/>
                    <a:pt x="230118" y="21717"/>
                  </a:cubicBezTo>
                  <a:cubicBezTo>
                    <a:pt x="230118" y="26860"/>
                    <a:pt x="226039" y="30956"/>
                    <a:pt x="220917" y="30956"/>
                  </a:cubicBezTo>
                  <a:cubicBezTo>
                    <a:pt x="215795" y="30956"/>
                    <a:pt x="211716" y="26860"/>
                    <a:pt x="211716" y="21717"/>
                  </a:cubicBezTo>
                  <a:cubicBezTo>
                    <a:pt x="211716" y="16573"/>
                    <a:pt x="215795" y="12478"/>
                    <a:pt x="220917" y="12478"/>
                  </a:cubicBezTo>
                  <a:close/>
                  <a:moveTo>
                    <a:pt x="21532" y="31718"/>
                  </a:moveTo>
                  <a:cubicBezTo>
                    <a:pt x="16505" y="31718"/>
                    <a:pt x="12331" y="27622"/>
                    <a:pt x="12331" y="22479"/>
                  </a:cubicBezTo>
                  <a:cubicBezTo>
                    <a:pt x="12331" y="17335"/>
                    <a:pt x="16410" y="13240"/>
                    <a:pt x="21532" y="13240"/>
                  </a:cubicBezTo>
                  <a:cubicBezTo>
                    <a:pt x="25895" y="13240"/>
                    <a:pt x="29405" y="16383"/>
                    <a:pt x="30353" y="20479"/>
                  </a:cubicBezTo>
                  <a:cubicBezTo>
                    <a:pt x="29974" y="21336"/>
                    <a:pt x="29784" y="22288"/>
                    <a:pt x="29784" y="23241"/>
                  </a:cubicBezTo>
                  <a:cubicBezTo>
                    <a:pt x="29784" y="23908"/>
                    <a:pt x="29974" y="24574"/>
                    <a:pt x="30164" y="25241"/>
                  </a:cubicBezTo>
                  <a:cubicBezTo>
                    <a:pt x="29026" y="28956"/>
                    <a:pt x="25611" y="31718"/>
                    <a:pt x="21532" y="31718"/>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30" name="Freeform 150">
              <a:extLst>
                <a:ext uri="{FF2B5EF4-FFF2-40B4-BE49-F238E27FC236}">
                  <a16:creationId xmlns:a16="http://schemas.microsoft.com/office/drawing/2014/main" id="{84DCB018-2444-651D-014D-76D8A883CE65}"/>
                </a:ext>
              </a:extLst>
            </p:cNvPr>
            <p:cNvSpPr/>
            <p:nvPr/>
          </p:nvSpPr>
          <p:spPr>
            <a:xfrm>
              <a:off x="4471573" y="3364286"/>
              <a:ext cx="187243" cy="78676"/>
            </a:xfrm>
            <a:custGeom>
              <a:avLst/>
              <a:gdLst>
                <a:gd name="connsiteX0" fmla="*/ 7019 w 187243"/>
                <a:gd name="connsiteY0" fmla="*/ 78677 h 78676"/>
                <a:gd name="connsiteX1" fmla="*/ 88025 w 187243"/>
                <a:gd name="connsiteY1" fmla="*/ 78677 h 78676"/>
                <a:gd name="connsiteX2" fmla="*/ 92104 w 187243"/>
                <a:gd name="connsiteY2" fmla="*/ 77343 h 78676"/>
                <a:gd name="connsiteX3" fmla="*/ 150155 w 187243"/>
                <a:gd name="connsiteY3" fmla="*/ 36481 h 78676"/>
                <a:gd name="connsiteX4" fmla="*/ 165711 w 187243"/>
                <a:gd name="connsiteY4" fmla="*/ 43244 h 78676"/>
                <a:gd name="connsiteX5" fmla="*/ 187243 w 187243"/>
                <a:gd name="connsiteY5" fmla="*/ 21622 h 78676"/>
                <a:gd name="connsiteX6" fmla="*/ 165711 w 187243"/>
                <a:gd name="connsiteY6" fmla="*/ 0 h 78676"/>
                <a:gd name="connsiteX7" fmla="*/ 144179 w 187243"/>
                <a:gd name="connsiteY7" fmla="*/ 21622 h 78676"/>
                <a:gd name="connsiteX8" fmla="*/ 144369 w 187243"/>
                <a:gd name="connsiteY8" fmla="*/ 23050 h 78676"/>
                <a:gd name="connsiteX9" fmla="*/ 85844 w 187243"/>
                <a:gd name="connsiteY9" fmla="*/ 64294 h 78676"/>
                <a:gd name="connsiteX10" fmla="*/ 7114 w 187243"/>
                <a:gd name="connsiteY10" fmla="*/ 64294 h 78676"/>
                <a:gd name="connsiteX11" fmla="*/ 0 w 187243"/>
                <a:gd name="connsiteY11" fmla="*/ 71438 h 78676"/>
                <a:gd name="connsiteX12" fmla="*/ 7114 w 187243"/>
                <a:gd name="connsiteY12" fmla="*/ 78581 h 78676"/>
                <a:gd name="connsiteX13" fmla="*/ 165711 w 187243"/>
                <a:gd name="connsiteY13" fmla="*/ 12573 h 78676"/>
                <a:gd name="connsiteX14" fmla="*/ 174912 w 187243"/>
                <a:gd name="connsiteY14" fmla="*/ 21812 h 78676"/>
                <a:gd name="connsiteX15" fmla="*/ 165711 w 187243"/>
                <a:gd name="connsiteY15" fmla="*/ 31052 h 78676"/>
                <a:gd name="connsiteX16" fmla="*/ 156510 w 187243"/>
                <a:gd name="connsiteY16" fmla="*/ 21812 h 78676"/>
                <a:gd name="connsiteX17" fmla="*/ 165711 w 187243"/>
                <a:gd name="connsiteY17" fmla="*/ 12573 h 78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7243" h="78676">
                  <a:moveTo>
                    <a:pt x="7019" y="78677"/>
                  </a:moveTo>
                  <a:lnTo>
                    <a:pt x="88025" y="78677"/>
                  </a:lnTo>
                  <a:cubicBezTo>
                    <a:pt x="89448" y="78677"/>
                    <a:pt x="90871" y="78200"/>
                    <a:pt x="92104" y="77343"/>
                  </a:cubicBezTo>
                  <a:lnTo>
                    <a:pt x="150155" y="36481"/>
                  </a:lnTo>
                  <a:cubicBezTo>
                    <a:pt x="154044" y="40672"/>
                    <a:pt x="159546" y="43244"/>
                    <a:pt x="165711" y="43244"/>
                  </a:cubicBezTo>
                  <a:cubicBezTo>
                    <a:pt x="177568" y="43244"/>
                    <a:pt x="187243" y="33528"/>
                    <a:pt x="187243" y="21622"/>
                  </a:cubicBezTo>
                  <a:cubicBezTo>
                    <a:pt x="187243" y="9716"/>
                    <a:pt x="177568" y="0"/>
                    <a:pt x="165711" y="0"/>
                  </a:cubicBezTo>
                  <a:cubicBezTo>
                    <a:pt x="153854" y="0"/>
                    <a:pt x="144179" y="9716"/>
                    <a:pt x="144179" y="21622"/>
                  </a:cubicBezTo>
                  <a:cubicBezTo>
                    <a:pt x="144179" y="22098"/>
                    <a:pt x="144274" y="22574"/>
                    <a:pt x="144369" y="23050"/>
                  </a:cubicBezTo>
                  <a:lnTo>
                    <a:pt x="85844" y="64294"/>
                  </a:lnTo>
                  <a:lnTo>
                    <a:pt x="7114" y="64294"/>
                  </a:lnTo>
                  <a:cubicBezTo>
                    <a:pt x="3225" y="64294"/>
                    <a:pt x="0" y="67532"/>
                    <a:pt x="0" y="71438"/>
                  </a:cubicBezTo>
                  <a:cubicBezTo>
                    <a:pt x="0" y="75343"/>
                    <a:pt x="3225" y="78581"/>
                    <a:pt x="7114" y="78581"/>
                  </a:cubicBezTo>
                  <a:close/>
                  <a:moveTo>
                    <a:pt x="165711" y="12573"/>
                  </a:moveTo>
                  <a:cubicBezTo>
                    <a:pt x="170739" y="12573"/>
                    <a:pt x="174912" y="16669"/>
                    <a:pt x="174912" y="21812"/>
                  </a:cubicBezTo>
                  <a:cubicBezTo>
                    <a:pt x="174912" y="26956"/>
                    <a:pt x="170833" y="31052"/>
                    <a:pt x="165711" y="31052"/>
                  </a:cubicBezTo>
                  <a:cubicBezTo>
                    <a:pt x="160589" y="31052"/>
                    <a:pt x="156510" y="26956"/>
                    <a:pt x="156510" y="21812"/>
                  </a:cubicBezTo>
                  <a:cubicBezTo>
                    <a:pt x="156510" y="16669"/>
                    <a:pt x="160589" y="12573"/>
                    <a:pt x="165711" y="12573"/>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31" name="Freeform 151">
              <a:extLst>
                <a:ext uri="{FF2B5EF4-FFF2-40B4-BE49-F238E27FC236}">
                  <a16:creationId xmlns:a16="http://schemas.microsoft.com/office/drawing/2014/main" id="{56E9F107-F9D8-C861-5ACF-1C86C8BF2998}"/>
                </a:ext>
              </a:extLst>
            </p:cNvPr>
            <p:cNvSpPr/>
            <p:nvPr/>
          </p:nvSpPr>
          <p:spPr>
            <a:xfrm>
              <a:off x="4471573" y="3529259"/>
              <a:ext cx="187338" cy="75247"/>
            </a:xfrm>
            <a:custGeom>
              <a:avLst/>
              <a:gdLst>
                <a:gd name="connsiteX0" fmla="*/ 144274 w 187338"/>
                <a:gd name="connsiteY0" fmla="*/ 52864 h 75247"/>
                <a:gd name="connsiteX1" fmla="*/ 144274 w 187338"/>
                <a:gd name="connsiteY1" fmla="*/ 53626 h 75247"/>
                <a:gd name="connsiteX2" fmla="*/ 165806 w 187338"/>
                <a:gd name="connsiteY2" fmla="*/ 75248 h 75247"/>
                <a:gd name="connsiteX3" fmla="*/ 187338 w 187338"/>
                <a:gd name="connsiteY3" fmla="*/ 53626 h 75247"/>
                <a:gd name="connsiteX4" fmla="*/ 165806 w 187338"/>
                <a:gd name="connsiteY4" fmla="*/ 32004 h 75247"/>
                <a:gd name="connsiteX5" fmla="*/ 149776 w 187338"/>
                <a:gd name="connsiteY5" fmla="*/ 39338 h 75247"/>
                <a:gd name="connsiteX6" fmla="*/ 92009 w 187338"/>
                <a:gd name="connsiteY6" fmla="*/ 1143 h 75247"/>
                <a:gd name="connsiteX7" fmla="*/ 88120 w 187338"/>
                <a:gd name="connsiteY7" fmla="*/ 0 h 75247"/>
                <a:gd name="connsiteX8" fmla="*/ 7114 w 187338"/>
                <a:gd name="connsiteY8" fmla="*/ 0 h 75247"/>
                <a:gd name="connsiteX9" fmla="*/ 0 w 187338"/>
                <a:gd name="connsiteY9" fmla="*/ 7144 h 75247"/>
                <a:gd name="connsiteX10" fmla="*/ 7114 w 187338"/>
                <a:gd name="connsiteY10" fmla="*/ 14288 h 75247"/>
                <a:gd name="connsiteX11" fmla="*/ 86033 w 187338"/>
                <a:gd name="connsiteY11" fmla="*/ 14288 h 75247"/>
                <a:gd name="connsiteX12" fmla="*/ 144369 w 187338"/>
                <a:gd name="connsiteY12" fmla="*/ 52864 h 75247"/>
                <a:gd name="connsiteX13" fmla="*/ 165711 w 187338"/>
                <a:gd name="connsiteY13" fmla="*/ 44387 h 75247"/>
                <a:gd name="connsiteX14" fmla="*/ 174912 w 187338"/>
                <a:gd name="connsiteY14" fmla="*/ 53626 h 75247"/>
                <a:gd name="connsiteX15" fmla="*/ 165711 w 187338"/>
                <a:gd name="connsiteY15" fmla="*/ 62865 h 75247"/>
                <a:gd name="connsiteX16" fmla="*/ 156510 w 187338"/>
                <a:gd name="connsiteY16" fmla="*/ 53626 h 75247"/>
                <a:gd name="connsiteX17" fmla="*/ 165711 w 187338"/>
                <a:gd name="connsiteY17" fmla="*/ 44387 h 752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87338" h="75247">
                  <a:moveTo>
                    <a:pt x="144274" y="52864"/>
                  </a:moveTo>
                  <a:cubicBezTo>
                    <a:pt x="144274" y="52864"/>
                    <a:pt x="144274" y="53340"/>
                    <a:pt x="144274" y="53626"/>
                  </a:cubicBezTo>
                  <a:cubicBezTo>
                    <a:pt x="144274" y="65532"/>
                    <a:pt x="153949" y="75248"/>
                    <a:pt x="165806" y="75248"/>
                  </a:cubicBezTo>
                  <a:cubicBezTo>
                    <a:pt x="177663" y="75248"/>
                    <a:pt x="187338" y="65532"/>
                    <a:pt x="187338" y="53626"/>
                  </a:cubicBezTo>
                  <a:cubicBezTo>
                    <a:pt x="187338" y="41720"/>
                    <a:pt x="177663" y="32004"/>
                    <a:pt x="165806" y="32004"/>
                  </a:cubicBezTo>
                  <a:cubicBezTo>
                    <a:pt x="159451" y="32004"/>
                    <a:pt x="153760" y="34862"/>
                    <a:pt x="149776" y="39338"/>
                  </a:cubicBezTo>
                  <a:lnTo>
                    <a:pt x="92009" y="1143"/>
                  </a:lnTo>
                  <a:cubicBezTo>
                    <a:pt x="90871" y="381"/>
                    <a:pt x="89448" y="0"/>
                    <a:pt x="88120" y="0"/>
                  </a:cubicBezTo>
                  <a:lnTo>
                    <a:pt x="7114" y="0"/>
                  </a:lnTo>
                  <a:cubicBezTo>
                    <a:pt x="3225" y="0"/>
                    <a:pt x="0" y="3239"/>
                    <a:pt x="0" y="7144"/>
                  </a:cubicBezTo>
                  <a:cubicBezTo>
                    <a:pt x="0" y="11049"/>
                    <a:pt x="3225" y="14288"/>
                    <a:pt x="7114" y="14288"/>
                  </a:cubicBezTo>
                  <a:lnTo>
                    <a:pt x="86033" y="14288"/>
                  </a:lnTo>
                  <a:lnTo>
                    <a:pt x="144369" y="52864"/>
                  </a:lnTo>
                  <a:close/>
                  <a:moveTo>
                    <a:pt x="165711" y="44387"/>
                  </a:moveTo>
                  <a:cubicBezTo>
                    <a:pt x="170739" y="44387"/>
                    <a:pt x="174912" y="48482"/>
                    <a:pt x="174912" y="53626"/>
                  </a:cubicBezTo>
                  <a:cubicBezTo>
                    <a:pt x="174912" y="58769"/>
                    <a:pt x="170833" y="62865"/>
                    <a:pt x="165711" y="62865"/>
                  </a:cubicBezTo>
                  <a:cubicBezTo>
                    <a:pt x="160589" y="62865"/>
                    <a:pt x="156510" y="58769"/>
                    <a:pt x="156510" y="53626"/>
                  </a:cubicBezTo>
                  <a:cubicBezTo>
                    <a:pt x="156510" y="48482"/>
                    <a:pt x="160589" y="44387"/>
                    <a:pt x="165711" y="44387"/>
                  </a:cubicBez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grpSp>
      <p:sp>
        <p:nvSpPr>
          <p:cNvPr id="32" name="Graphic 29">
            <a:extLst>
              <a:ext uri="{FF2B5EF4-FFF2-40B4-BE49-F238E27FC236}">
                <a16:creationId xmlns:a16="http://schemas.microsoft.com/office/drawing/2014/main" id="{D146AF7B-CCA7-6960-F266-5BEF0DA802D8}"/>
              </a:ext>
            </a:extLst>
          </p:cNvPr>
          <p:cNvSpPr/>
          <p:nvPr/>
        </p:nvSpPr>
        <p:spPr>
          <a:xfrm>
            <a:off x="747286" y="4391446"/>
            <a:ext cx="304543" cy="306590"/>
          </a:xfrm>
          <a:custGeom>
            <a:avLst/>
            <a:gdLst>
              <a:gd name="connsiteX0" fmla="*/ 46384 w 373158"/>
              <a:gd name="connsiteY0" fmla="*/ 132969 h 375666"/>
              <a:gd name="connsiteX1" fmla="*/ 46384 w 373158"/>
              <a:gd name="connsiteY1" fmla="*/ 101917 h 375666"/>
              <a:gd name="connsiteX2" fmla="*/ 54257 w 373158"/>
              <a:gd name="connsiteY2" fmla="*/ 94107 h 375666"/>
              <a:gd name="connsiteX3" fmla="*/ 62130 w 373158"/>
              <a:gd name="connsiteY3" fmla="*/ 101917 h 375666"/>
              <a:gd name="connsiteX4" fmla="*/ 62130 w 373158"/>
              <a:gd name="connsiteY4" fmla="*/ 132969 h 375666"/>
              <a:gd name="connsiteX5" fmla="*/ 54257 w 373158"/>
              <a:gd name="connsiteY5" fmla="*/ 140779 h 375666"/>
              <a:gd name="connsiteX6" fmla="*/ 46384 w 373158"/>
              <a:gd name="connsiteY6" fmla="*/ 132969 h 375666"/>
              <a:gd name="connsiteX7" fmla="*/ 154993 w 373158"/>
              <a:gd name="connsiteY7" fmla="*/ 101917 h 375666"/>
              <a:gd name="connsiteX8" fmla="*/ 147594 w 373158"/>
              <a:gd name="connsiteY8" fmla="*/ 94107 h 375666"/>
              <a:gd name="connsiteX9" fmla="*/ 140100 w 373158"/>
              <a:gd name="connsiteY9" fmla="*/ 101917 h 375666"/>
              <a:gd name="connsiteX10" fmla="*/ 140100 w 373158"/>
              <a:gd name="connsiteY10" fmla="*/ 132969 h 375666"/>
              <a:gd name="connsiteX11" fmla="*/ 147594 w 373158"/>
              <a:gd name="connsiteY11" fmla="*/ 140779 h 375666"/>
              <a:gd name="connsiteX12" fmla="*/ 154993 w 373158"/>
              <a:gd name="connsiteY12" fmla="*/ 132969 h 375666"/>
              <a:gd name="connsiteX13" fmla="*/ 154993 w 373158"/>
              <a:gd name="connsiteY13" fmla="*/ 101917 h 375666"/>
              <a:gd name="connsiteX14" fmla="*/ 116482 w 373158"/>
              <a:gd name="connsiteY14" fmla="*/ 172498 h 375666"/>
              <a:gd name="connsiteX15" fmla="*/ 108609 w 373158"/>
              <a:gd name="connsiteY15" fmla="*/ 180308 h 375666"/>
              <a:gd name="connsiteX16" fmla="*/ 108609 w 373158"/>
              <a:gd name="connsiteY16" fmla="*/ 211360 h 375666"/>
              <a:gd name="connsiteX17" fmla="*/ 116482 w 373158"/>
              <a:gd name="connsiteY17" fmla="*/ 219170 h 375666"/>
              <a:gd name="connsiteX18" fmla="*/ 124355 w 373158"/>
              <a:gd name="connsiteY18" fmla="*/ 211360 h 375666"/>
              <a:gd name="connsiteX19" fmla="*/ 124355 w 373158"/>
              <a:gd name="connsiteY19" fmla="*/ 180308 h 375666"/>
              <a:gd name="connsiteX20" fmla="*/ 116482 w 373158"/>
              <a:gd name="connsiteY20" fmla="*/ 172498 h 375666"/>
              <a:gd name="connsiteX21" fmla="*/ 154993 w 373158"/>
              <a:gd name="connsiteY21" fmla="*/ 180213 h 375666"/>
              <a:gd name="connsiteX22" fmla="*/ 147594 w 373158"/>
              <a:gd name="connsiteY22" fmla="*/ 172402 h 375666"/>
              <a:gd name="connsiteX23" fmla="*/ 140100 w 373158"/>
              <a:gd name="connsiteY23" fmla="*/ 180213 h 375666"/>
              <a:gd name="connsiteX24" fmla="*/ 140100 w 373158"/>
              <a:gd name="connsiteY24" fmla="*/ 211265 h 375666"/>
              <a:gd name="connsiteX25" fmla="*/ 147594 w 373158"/>
              <a:gd name="connsiteY25" fmla="*/ 219075 h 375666"/>
              <a:gd name="connsiteX26" fmla="*/ 154993 w 373158"/>
              <a:gd name="connsiteY26" fmla="*/ 211265 h 375666"/>
              <a:gd name="connsiteX27" fmla="*/ 154993 w 373158"/>
              <a:gd name="connsiteY27" fmla="*/ 180213 h 375666"/>
              <a:gd name="connsiteX28" fmla="*/ 116577 w 373158"/>
              <a:gd name="connsiteY28" fmla="*/ 140779 h 375666"/>
              <a:gd name="connsiteX29" fmla="*/ 85654 w 373158"/>
              <a:gd name="connsiteY29" fmla="*/ 140779 h 375666"/>
              <a:gd name="connsiteX30" fmla="*/ 77876 w 373158"/>
              <a:gd name="connsiteY30" fmla="*/ 132969 h 375666"/>
              <a:gd name="connsiteX31" fmla="*/ 77876 w 373158"/>
              <a:gd name="connsiteY31" fmla="*/ 101917 h 375666"/>
              <a:gd name="connsiteX32" fmla="*/ 85654 w 373158"/>
              <a:gd name="connsiteY32" fmla="*/ 94107 h 375666"/>
              <a:gd name="connsiteX33" fmla="*/ 116577 w 373158"/>
              <a:gd name="connsiteY33" fmla="*/ 94107 h 375666"/>
              <a:gd name="connsiteX34" fmla="*/ 124355 w 373158"/>
              <a:gd name="connsiteY34" fmla="*/ 101917 h 375666"/>
              <a:gd name="connsiteX35" fmla="*/ 124355 w 373158"/>
              <a:gd name="connsiteY35" fmla="*/ 132969 h 375666"/>
              <a:gd name="connsiteX36" fmla="*/ 116577 w 373158"/>
              <a:gd name="connsiteY36" fmla="*/ 140779 h 375666"/>
              <a:gd name="connsiteX37" fmla="*/ 108893 w 373158"/>
              <a:gd name="connsiteY37" fmla="*/ 109728 h 375666"/>
              <a:gd name="connsiteX38" fmla="*/ 93432 w 373158"/>
              <a:gd name="connsiteY38" fmla="*/ 109728 h 375666"/>
              <a:gd name="connsiteX39" fmla="*/ 93432 w 373158"/>
              <a:gd name="connsiteY39" fmla="*/ 125254 h 375666"/>
              <a:gd name="connsiteX40" fmla="*/ 108893 w 373158"/>
              <a:gd name="connsiteY40" fmla="*/ 125254 h 375666"/>
              <a:gd name="connsiteX41" fmla="*/ 108893 w 373158"/>
              <a:gd name="connsiteY41" fmla="*/ 109728 h 375666"/>
              <a:gd name="connsiteX42" fmla="*/ 92863 w 373158"/>
              <a:gd name="connsiteY42" fmla="*/ 211265 h 375666"/>
              <a:gd name="connsiteX43" fmla="*/ 85085 w 373158"/>
              <a:gd name="connsiteY43" fmla="*/ 219075 h 375666"/>
              <a:gd name="connsiteX44" fmla="*/ 54162 w 373158"/>
              <a:gd name="connsiteY44" fmla="*/ 219075 h 375666"/>
              <a:gd name="connsiteX45" fmla="*/ 46384 w 373158"/>
              <a:gd name="connsiteY45" fmla="*/ 211265 h 375666"/>
              <a:gd name="connsiteX46" fmla="*/ 46384 w 373158"/>
              <a:gd name="connsiteY46" fmla="*/ 180213 h 375666"/>
              <a:gd name="connsiteX47" fmla="*/ 54162 w 373158"/>
              <a:gd name="connsiteY47" fmla="*/ 172402 h 375666"/>
              <a:gd name="connsiteX48" fmla="*/ 85085 w 373158"/>
              <a:gd name="connsiteY48" fmla="*/ 172402 h 375666"/>
              <a:gd name="connsiteX49" fmla="*/ 92863 w 373158"/>
              <a:gd name="connsiteY49" fmla="*/ 180213 h 375666"/>
              <a:gd name="connsiteX50" fmla="*/ 92863 w 373158"/>
              <a:gd name="connsiteY50" fmla="*/ 211265 h 375666"/>
              <a:gd name="connsiteX51" fmla="*/ 77307 w 373158"/>
              <a:gd name="connsiteY51" fmla="*/ 188023 h 375666"/>
              <a:gd name="connsiteX52" fmla="*/ 61845 w 373158"/>
              <a:gd name="connsiteY52" fmla="*/ 188023 h 375666"/>
              <a:gd name="connsiteX53" fmla="*/ 61845 w 373158"/>
              <a:gd name="connsiteY53" fmla="*/ 203549 h 375666"/>
              <a:gd name="connsiteX54" fmla="*/ 77307 w 373158"/>
              <a:gd name="connsiteY54" fmla="*/ 203549 h 375666"/>
              <a:gd name="connsiteX55" fmla="*/ 77307 w 373158"/>
              <a:gd name="connsiteY55" fmla="*/ 188023 h 375666"/>
              <a:gd name="connsiteX56" fmla="*/ 108609 w 373158"/>
              <a:gd name="connsiteY56" fmla="*/ 289465 h 375666"/>
              <a:gd name="connsiteX57" fmla="*/ 108609 w 373158"/>
              <a:gd name="connsiteY57" fmla="*/ 257842 h 375666"/>
              <a:gd name="connsiteX58" fmla="*/ 116387 w 373158"/>
              <a:gd name="connsiteY58" fmla="*/ 249936 h 375666"/>
              <a:gd name="connsiteX59" fmla="*/ 147309 w 373158"/>
              <a:gd name="connsiteY59" fmla="*/ 249936 h 375666"/>
              <a:gd name="connsiteX60" fmla="*/ 155088 w 373158"/>
              <a:gd name="connsiteY60" fmla="*/ 257842 h 375666"/>
              <a:gd name="connsiteX61" fmla="*/ 155088 w 373158"/>
              <a:gd name="connsiteY61" fmla="*/ 289465 h 375666"/>
              <a:gd name="connsiteX62" fmla="*/ 147309 w 373158"/>
              <a:gd name="connsiteY62" fmla="*/ 297371 h 375666"/>
              <a:gd name="connsiteX63" fmla="*/ 116387 w 373158"/>
              <a:gd name="connsiteY63" fmla="*/ 297371 h 375666"/>
              <a:gd name="connsiteX64" fmla="*/ 108609 w 373158"/>
              <a:gd name="connsiteY64" fmla="*/ 289465 h 375666"/>
              <a:gd name="connsiteX65" fmla="*/ 124070 w 373158"/>
              <a:gd name="connsiteY65" fmla="*/ 281559 h 375666"/>
              <a:gd name="connsiteX66" fmla="*/ 139531 w 373158"/>
              <a:gd name="connsiteY66" fmla="*/ 281559 h 375666"/>
              <a:gd name="connsiteX67" fmla="*/ 139531 w 373158"/>
              <a:gd name="connsiteY67" fmla="*/ 265748 h 375666"/>
              <a:gd name="connsiteX68" fmla="*/ 124070 w 373158"/>
              <a:gd name="connsiteY68" fmla="*/ 265748 h 375666"/>
              <a:gd name="connsiteX69" fmla="*/ 124070 w 373158"/>
              <a:gd name="connsiteY69" fmla="*/ 281559 h 375666"/>
              <a:gd name="connsiteX70" fmla="*/ 46384 w 373158"/>
              <a:gd name="connsiteY70" fmla="*/ 257746 h 375666"/>
              <a:gd name="connsiteX71" fmla="*/ 46384 w 373158"/>
              <a:gd name="connsiteY71" fmla="*/ 289369 h 375666"/>
              <a:gd name="connsiteX72" fmla="*/ 54257 w 373158"/>
              <a:gd name="connsiteY72" fmla="*/ 297275 h 375666"/>
              <a:gd name="connsiteX73" fmla="*/ 62130 w 373158"/>
              <a:gd name="connsiteY73" fmla="*/ 289369 h 375666"/>
              <a:gd name="connsiteX74" fmla="*/ 62130 w 373158"/>
              <a:gd name="connsiteY74" fmla="*/ 257746 h 375666"/>
              <a:gd name="connsiteX75" fmla="*/ 54257 w 373158"/>
              <a:gd name="connsiteY75" fmla="*/ 249841 h 375666"/>
              <a:gd name="connsiteX76" fmla="*/ 46384 w 373158"/>
              <a:gd name="connsiteY76" fmla="*/ 257746 h 375666"/>
              <a:gd name="connsiteX77" fmla="*/ 77971 w 373158"/>
              <a:gd name="connsiteY77" fmla="*/ 257746 h 375666"/>
              <a:gd name="connsiteX78" fmla="*/ 77971 w 373158"/>
              <a:gd name="connsiteY78" fmla="*/ 289369 h 375666"/>
              <a:gd name="connsiteX79" fmla="*/ 85464 w 373158"/>
              <a:gd name="connsiteY79" fmla="*/ 297275 h 375666"/>
              <a:gd name="connsiteX80" fmla="*/ 92863 w 373158"/>
              <a:gd name="connsiteY80" fmla="*/ 289369 h 375666"/>
              <a:gd name="connsiteX81" fmla="*/ 92863 w 373158"/>
              <a:gd name="connsiteY81" fmla="*/ 257746 h 375666"/>
              <a:gd name="connsiteX82" fmla="*/ 85464 w 373158"/>
              <a:gd name="connsiteY82" fmla="*/ 249841 h 375666"/>
              <a:gd name="connsiteX83" fmla="*/ 77971 w 373158"/>
              <a:gd name="connsiteY83" fmla="*/ 257746 h 375666"/>
              <a:gd name="connsiteX84" fmla="*/ 373159 w 373158"/>
              <a:gd name="connsiteY84" fmla="*/ 274034 h 375666"/>
              <a:gd name="connsiteX85" fmla="*/ 271949 w 373158"/>
              <a:gd name="connsiteY85" fmla="*/ 375666 h 375666"/>
              <a:gd name="connsiteX86" fmla="*/ 170739 w 373158"/>
              <a:gd name="connsiteY86" fmla="*/ 274034 h 375666"/>
              <a:gd name="connsiteX87" fmla="*/ 271949 w 373158"/>
              <a:gd name="connsiteY87" fmla="*/ 172402 h 375666"/>
              <a:gd name="connsiteX88" fmla="*/ 373159 w 373158"/>
              <a:gd name="connsiteY88" fmla="*/ 274034 h 375666"/>
              <a:gd name="connsiteX89" fmla="*/ 357603 w 373158"/>
              <a:gd name="connsiteY89" fmla="*/ 274034 h 375666"/>
              <a:gd name="connsiteX90" fmla="*/ 271949 w 373158"/>
              <a:gd name="connsiteY90" fmla="*/ 188023 h 375666"/>
              <a:gd name="connsiteX91" fmla="*/ 186295 w 373158"/>
              <a:gd name="connsiteY91" fmla="*/ 274034 h 375666"/>
              <a:gd name="connsiteX92" fmla="*/ 271949 w 373158"/>
              <a:gd name="connsiteY92" fmla="*/ 360045 h 375666"/>
              <a:gd name="connsiteX93" fmla="*/ 357603 w 373158"/>
              <a:gd name="connsiteY93" fmla="*/ 274034 h 375666"/>
              <a:gd name="connsiteX94" fmla="*/ 317763 w 373158"/>
              <a:gd name="connsiteY94" fmla="*/ 242792 h 375666"/>
              <a:gd name="connsiteX95" fmla="*/ 264645 w 373158"/>
              <a:gd name="connsiteY95" fmla="*/ 302514 h 375666"/>
              <a:gd name="connsiteX96" fmla="*/ 227082 w 373158"/>
              <a:gd name="connsiteY96" fmla="*/ 266129 h 375666"/>
              <a:gd name="connsiteX97" fmla="*/ 216743 w 373158"/>
              <a:gd name="connsiteY97" fmla="*/ 266129 h 375666"/>
              <a:gd name="connsiteX98" fmla="*/ 216743 w 373158"/>
              <a:gd name="connsiteY98" fmla="*/ 276511 h 375666"/>
              <a:gd name="connsiteX99" fmla="*/ 258195 w 373158"/>
              <a:gd name="connsiteY99" fmla="*/ 319373 h 375666"/>
              <a:gd name="connsiteX100" fmla="*/ 264645 w 373158"/>
              <a:gd name="connsiteY100" fmla="*/ 321945 h 375666"/>
              <a:gd name="connsiteX101" fmla="*/ 269862 w 373158"/>
              <a:gd name="connsiteY101" fmla="*/ 319373 h 375666"/>
              <a:gd name="connsiteX102" fmla="*/ 329431 w 373158"/>
              <a:gd name="connsiteY102" fmla="*/ 253175 h 375666"/>
              <a:gd name="connsiteX103" fmla="*/ 329431 w 373158"/>
              <a:gd name="connsiteY103" fmla="*/ 242792 h 375666"/>
              <a:gd name="connsiteX104" fmla="*/ 317763 w 373158"/>
              <a:gd name="connsiteY104" fmla="*/ 242792 h 375666"/>
              <a:gd name="connsiteX105" fmla="*/ 15556 w 373158"/>
              <a:gd name="connsiteY105" fmla="*/ 328327 h 375666"/>
              <a:gd name="connsiteX106" fmla="*/ 171213 w 373158"/>
              <a:gd name="connsiteY106" fmla="*/ 328327 h 375666"/>
              <a:gd name="connsiteX107" fmla="*/ 171213 w 373158"/>
              <a:gd name="connsiteY107" fmla="*/ 343948 h 375666"/>
              <a:gd name="connsiteX108" fmla="*/ 7778 w 373158"/>
              <a:gd name="connsiteY108" fmla="*/ 343948 h 375666"/>
              <a:gd name="connsiteX109" fmla="*/ 0 w 373158"/>
              <a:gd name="connsiteY109" fmla="*/ 336137 h 375666"/>
              <a:gd name="connsiteX110" fmla="*/ 0 w 373158"/>
              <a:gd name="connsiteY110" fmla="*/ 7810 h 375666"/>
              <a:gd name="connsiteX111" fmla="*/ 7778 w 373158"/>
              <a:gd name="connsiteY111" fmla="*/ 0 h 375666"/>
              <a:gd name="connsiteX112" fmla="*/ 178991 w 373158"/>
              <a:gd name="connsiteY112" fmla="*/ 0 h 375666"/>
              <a:gd name="connsiteX113" fmla="*/ 179940 w 373158"/>
              <a:gd name="connsiteY113" fmla="*/ 286 h 375666"/>
              <a:gd name="connsiteX114" fmla="*/ 185156 w 373158"/>
              <a:gd name="connsiteY114" fmla="*/ 3715 h 375666"/>
              <a:gd name="connsiteX115" fmla="*/ 260661 w 373158"/>
              <a:gd name="connsiteY115" fmla="*/ 79534 h 375666"/>
              <a:gd name="connsiteX116" fmla="*/ 262843 w 373158"/>
              <a:gd name="connsiteY116" fmla="*/ 81439 h 375666"/>
              <a:gd name="connsiteX117" fmla="*/ 264455 w 373158"/>
              <a:gd name="connsiteY117" fmla="*/ 86011 h 375666"/>
              <a:gd name="connsiteX118" fmla="*/ 264455 w 373158"/>
              <a:gd name="connsiteY118" fmla="*/ 156400 h 375666"/>
              <a:gd name="connsiteX119" fmla="*/ 248899 w 373158"/>
              <a:gd name="connsiteY119" fmla="*/ 156400 h 375666"/>
              <a:gd name="connsiteX120" fmla="*/ 248899 w 373158"/>
              <a:gd name="connsiteY120" fmla="*/ 94202 h 375666"/>
              <a:gd name="connsiteX121" fmla="*/ 178517 w 373158"/>
              <a:gd name="connsiteY121" fmla="*/ 94202 h 375666"/>
              <a:gd name="connsiteX122" fmla="*/ 170739 w 373158"/>
              <a:gd name="connsiteY122" fmla="*/ 86392 h 375666"/>
              <a:gd name="connsiteX123" fmla="*/ 170739 w 373158"/>
              <a:gd name="connsiteY123" fmla="*/ 15716 h 375666"/>
              <a:gd name="connsiteX124" fmla="*/ 15461 w 373158"/>
              <a:gd name="connsiteY124" fmla="*/ 15716 h 375666"/>
              <a:gd name="connsiteX125" fmla="*/ 15461 w 373158"/>
              <a:gd name="connsiteY125" fmla="*/ 328422 h 375666"/>
              <a:gd name="connsiteX126" fmla="*/ 186390 w 373158"/>
              <a:gd name="connsiteY126" fmla="*/ 78486 h 375666"/>
              <a:gd name="connsiteX127" fmla="*/ 237706 w 373158"/>
              <a:gd name="connsiteY127" fmla="*/ 78486 h 375666"/>
              <a:gd name="connsiteX128" fmla="*/ 186390 w 373158"/>
              <a:gd name="connsiteY128" fmla="*/ 26003 h 375666"/>
              <a:gd name="connsiteX129" fmla="*/ 186390 w 373158"/>
              <a:gd name="connsiteY129" fmla="*/ 78486 h 375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73158" h="375666">
                <a:moveTo>
                  <a:pt x="46384" y="132969"/>
                </a:moveTo>
                <a:lnTo>
                  <a:pt x="46384" y="101917"/>
                </a:lnTo>
                <a:cubicBezTo>
                  <a:pt x="46384" y="98012"/>
                  <a:pt x="50368" y="94107"/>
                  <a:pt x="54257" y="94107"/>
                </a:cubicBezTo>
                <a:cubicBezTo>
                  <a:pt x="59474" y="94107"/>
                  <a:pt x="62130" y="98012"/>
                  <a:pt x="62130" y="101917"/>
                </a:cubicBezTo>
                <a:lnTo>
                  <a:pt x="62130" y="132969"/>
                </a:lnTo>
                <a:cubicBezTo>
                  <a:pt x="62130" y="136874"/>
                  <a:pt x="59474" y="140779"/>
                  <a:pt x="54257" y="140779"/>
                </a:cubicBezTo>
                <a:cubicBezTo>
                  <a:pt x="50273" y="140779"/>
                  <a:pt x="46384" y="136874"/>
                  <a:pt x="46384" y="132969"/>
                </a:cubicBezTo>
                <a:close/>
                <a:moveTo>
                  <a:pt x="154993" y="101917"/>
                </a:moveTo>
                <a:cubicBezTo>
                  <a:pt x="154993" y="98012"/>
                  <a:pt x="152526" y="94107"/>
                  <a:pt x="147594" y="94107"/>
                </a:cubicBezTo>
                <a:cubicBezTo>
                  <a:pt x="143895" y="94107"/>
                  <a:pt x="140100" y="98012"/>
                  <a:pt x="140100" y="101917"/>
                </a:cubicBezTo>
                <a:lnTo>
                  <a:pt x="140100" y="132969"/>
                </a:lnTo>
                <a:cubicBezTo>
                  <a:pt x="140100" y="136874"/>
                  <a:pt x="143800" y="140779"/>
                  <a:pt x="147594" y="140779"/>
                </a:cubicBezTo>
                <a:cubicBezTo>
                  <a:pt x="152526" y="140779"/>
                  <a:pt x="154993" y="136874"/>
                  <a:pt x="154993" y="132969"/>
                </a:cubicBezTo>
                <a:lnTo>
                  <a:pt x="154993" y="101917"/>
                </a:lnTo>
                <a:close/>
                <a:moveTo>
                  <a:pt x="116482" y="172498"/>
                </a:moveTo>
                <a:cubicBezTo>
                  <a:pt x="112498" y="172498"/>
                  <a:pt x="108609" y="176403"/>
                  <a:pt x="108609" y="180308"/>
                </a:cubicBezTo>
                <a:lnTo>
                  <a:pt x="108609" y="211360"/>
                </a:lnTo>
                <a:cubicBezTo>
                  <a:pt x="108609" y="215265"/>
                  <a:pt x="112593" y="219170"/>
                  <a:pt x="116482" y="219170"/>
                </a:cubicBezTo>
                <a:cubicBezTo>
                  <a:pt x="121699" y="219170"/>
                  <a:pt x="124355" y="215265"/>
                  <a:pt x="124355" y="211360"/>
                </a:cubicBezTo>
                <a:lnTo>
                  <a:pt x="124355" y="180308"/>
                </a:lnTo>
                <a:cubicBezTo>
                  <a:pt x="124355" y="176403"/>
                  <a:pt x="121699" y="172498"/>
                  <a:pt x="116482" y="172498"/>
                </a:cubicBezTo>
                <a:close/>
                <a:moveTo>
                  <a:pt x="154993" y="180213"/>
                </a:moveTo>
                <a:cubicBezTo>
                  <a:pt x="154993" y="176308"/>
                  <a:pt x="152526" y="172402"/>
                  <a:pt x="147594" y="172402"/>
                </a:cubicBezTo>
                <a:cubicBezTo>
                  <a:pt x="143895" y="172402"/>
                  <a:pt x="140100" y="176308"/>
                  <a:pt x="140100" y="180213"/>
                </a:cubicBezTo>
                <a:lnTo>
                  <a:pt x="140100" y="211265"/>
                </a:lnTo>
                <a:cubicBezTo>
                  <a:pt x="140100" y="215170"/>
                  <a:pt x="143800" y="219075"/>
                  <a:pt x="147594" y="219075"/>
                </a:cubicBezTo>
                <a:cubicBezTo>
                  <a:pt x="152526" y="219075"/>
                  <a:pt x="154993" y="215170"/>
                  <a:pt x="154993" y="211265"/>
                </a:cubicBezTo>
                <a:lnTo>
                  <a:pt x="154993" y="180213"/>
                </a:lnTo>
                <a:close/>
                <a:moveTo>
                  <a:pt x="116577" y="140779"/>
                </a:moveTo>
                <a:lnTo>
                  <a:pt x="85654" y="140779"/>
                </a:lnTo>
                <a:cubicBezTo>
                  <a:pt x="81765" y="140779"/>
                  <a:pt x="77876" y="136874"/>
                  <a:pt x="77876" y="132969"/>
                </a:cubicBezTo>
                <a:lnTo>
                  <a:pt x="77876" y="101917"/>
                </a:lnTo>
                <a:cubicBezTo>
                  <a:pt x="77876" y="98012"/>
                  <a:pt x="81765" y="94107"/>
                  <a:pt x="85654" y="94107"/>
                </a:cubicBezTo>
                <a:lnTo>
                  <a:pt x="116577" y="94107"/>
                </a:lnTo>
                <a:cubicBezTo>
                  <a:pt x="121699" y="94107"/>
                  <a:pt x="124355" y="98012"/>
                  <a:pt x="124355" y="101917"/>
                </a:cubicBezTo>
                <a:lnTo>
                  <a:pt x="124355" y="132969"/>
                </a:lnTo>
                <a:cubicBezTo>
                  <a:pt x="124355" y="136874"/>
                  <a:pt x="121793" y="140779"/>
                  <a:pt x="116577" y="140779"/>
                </a:cubicBezTo>
                <a:close/>
                <a:moveTo>
                  <a:pt x="108893" y="109728"/>
                </a:moveTo>
                <a:lnTo>
                  <a:pt x="93432" y="109728"/>
                </a:lnTo>
                <a:lnTo>
                  <a:pt x="93432" y="125254"/>
                </a:lnTo>
                <a:lnTo>
                  <a:pt x="108893" y="125254"/>
                </a:lnTo>
                <a:lnTo>
                  <a:pt x="108893" y="109728"/>
                </a:lnTo>
                <a:close/>
                <a:moveTo>
                  <a:pt x="92863" y="211265"/>
                </a:moveTo>
                <a:cubicBezTo>
                  <a:pt x="92863" y="215170"/>
                  <a:pt x="90302" y="219075"/>
                  <a:pt x="85085" y="219075"/>
                </a:cubicBezTo>
                <a:lnTo>
                  <a:pt x="54162" y="219075"/>
                </a:lnTo>
                <a:cubicBezTo>
                  <a:pt x="50273" y="219075"/>
                  <a:pt x="46384" y="215170"/>
                  <a:pt x="46384" y="211265"/>
                </a:cubicBezTo>
                <a:lnTo>
                  <a:pt x="46384" y="180213"/>
                </a:lnTo>
                <a:cubicBezTo>
                  <a:pt x="46384" y="176308"/>
                  <a:pt x="50273" y="172402"/>
                  <a:pt x="54162" y="172402"/>
                </a:cubicBezTo>
                <a:lnTo>
                  <a:pt x="85085" y="172402"/>
                </a:lnTo>
                <a:cubicBezTo>
                  <a:pt x="90207" y="172402"/>
                  <a:pt x="92863" y="176308"/>
                  <a:pt x="92863" y="180213"/>
                </a:cubicBezTo>
                <a:lnTo>
                  <a:pt x="92863" y="211265"/>
                </a:lnTo>
                <a:close/>
                <a:moveTo>
                  <a:pt x="77307" y="188023"/>
                </a:moveTo>
                <a:lnTo>
                  <a:pt x="61845" y="188023"/>
                </a:lnTo>
                <a:lnTo>
                  <a:pt x="61845" y="203549"/>
                </a:lnTo>
                <a:lnTo>
                  <a:pt x="77307" y="203549"/>
                </a:lnTo>
                <a:lnTo>
                  <a:pt x="77307" y="188023"/>
                </a:lnTo>
                <a:close/>
                <a:moveTo>
                  <a:pt x="108609" y="289465"/>
                </a:moveTo>
                <a:lnTo>
                  <a:pt x="108609" y="257842"/>
                </a:lnTo>
                <a:cubicBezTo>
                  <a:pt x="108609" y="253841"/>
                  <a:pt x="112498" y="249936"/>
                  <a:pt x="116387" y="249936"/>
                </a:cubicBezTo>
                <a:lnTo>
                  <a:pt x="147309" y="249936"/>
                </a:lnTo>
                <a:cubicBezTo>
                  <a:pt x="152432" y="249936"/>
                  <a:pt x="155088" y="253937"/>
                  <a:pt x="155088" y="257842"/>
                </a:cubicBezTo>
                <a:lnTo>
                  <a:pt x="155088" y="289465"/>
                </a:lnTo>
                <a:cubicBezTo>
                  <a:pt x="155088" y="293465"/>
                  <a:pt x="152526" y="297371"/>
                  <a:pt x="147309" y="297371"/>
                </a:cubicBezTo>
                <a:lnTo>
                  <a:pt x="116387" y="297371"/>
                </a:lnTo>
                <a:cubicBezTo>
                  <a:pt x="112498" y="297371"/>
                  <a:pt x="108609" y="293370"/>
                  <a:pt x="108609" y="289465"/>
                </a:cubicBezTo>
                <a:close/>
                <a:moveTo>
                  <a:pt x="124070" y="281559"/>
                </a:moveTo>
                <a:lnTo>
                  <a:pt x="139531" y="281559"/>
                </a:lnTo>
                <a:lnTo>
                  <a:pt x="139531" y="265748"/>
                </a:lnTo>
                <a:lnTo>
                  <a:pt x="124070" y="265748"/>
                </a:lnTo>
                <a:lnTo>
                  <a:pt x="124070" y="281559"/>
                </a:lnTo>
                <a:close/>
                <a:moveTo>
                  <a:pt x="46384" y="257746"/>
                </a:moveTo>
                <a:lnTo>
                  <a:pt x="46384" y="289369"/>
                </a:lnTo>
                <a:cubicBezTo>
                  <a:pt x="46384" y="293370"/>
                  <a:pt x="50368" y="297275"/>
                  <a:pt x="54257" y="297275"/>
                </a:cubicBezTo>
                <a:cubicBezTo>
                  <a:pt x="59474" y="297275"/>
                  <a:pt x="62130" y="293275"/>
                  <a:pt x="62130" y="289369"/>
                </a:cubicBezTo>
                <a:lnTo>
                  <a:pt x="62130" y="257746"/>
                </a:lnTo>
                <a:cubicBezTo>
                  <a:pt x="62130" y="253746"/>
                  <a:pt x="59474" y="249841"/>
                  <a:pt x="54257" y="249841"/>
                </a:cubicBezTo>
                <a:cubicBezTo>
                  <a:pt x="50273" y="249841"/>
                  <a:pt x="46384" y="253841"/>
                  <a:pt x="46384" y="257746"/>
                </a:cubicBezTo>
                <a:close/>
                <a:moveTo>
                  <a:pt x="77971" y="257746"/>
                </a:moveTo>
                <a:lnTo>
                  <a:pt x="77971" y="289369"/>
                </a:lnTo>
                <a:cubicBezTo>
                  <a:pt x="77971" y="293370"/>
                  <a:pt x="81670" y="297275"/>
                  <a:pt x="85464" y="297275"/>
                </a:cubicBezTo>
                <a:cubicBezTo>
                  <a:pt x="90397" y="297275"/>
                  <a:pt x="92863" y="293275"/>
                  <a:pt x="92863" y="289369"/>
                </a:cubicBezTo>
                <a:lnTo>
                  <a:pt x="92863" y="257746"/>
                </a:lnTo>
                <a:cubicBezTo>
                  <a:pt x="92863" y="253746"/>
                  <a:pt x="90397" y="249841"/>
                  <a:pt x="85464" y="249841"/>
                </a:cubicBezTo>
                <a:cubicBezTo>
                  <a:pt x="81765" y="249841"/>
                  <a:pt x="77971" y="253841"/>
                  <a:pt x="77971" y="257746"/>
                </a:cubicBezTo>
                <a:close/>
                <a:moveTo>
                  <a:pt x="373159" y="274034"/>
                </a:moveTo>
                <a:cubicBezTo>
                  <a:pt x="373159" y="330041"/>
                  <a:pt x="327723" y="375666"/>
                  <a:pt x="271949" y="375666"/>
                </a:cubicBezTo>
                <a:cubicBezTo>
                  <a:pt x="216174" y="375666"/>
                  <a:pt x="170739" y="330041"/>
                  <a:pt x="170739" y="274034"/>
                </a:cubicBezTo>
                <a:cubicBezTo>
                  <a:pt x="170739" y="218027"/>
                  <a:pt x="216174" y="172402"/>
                  <a:pt x="271949" y="172402"/>
                </a:cubicBezTo>
                <a:cubicBezTo>
                  <a:pt x="327723" y="172402"/>
                  <a:pt x="373159" y="218027"/>
                  <a:pt x="373159" y="274034"/>
                </a:cubicBezTo>
                <a:close/>
                <a:moveTo>
                  <a:pt x="357603" y="274034"/>
                </a:moveTo>
                <a:cubicBezTo>
                  <a:pt x="357603" y="227171"/>
                  <a:pt x="319945" y="188023"/>
                  <a:pt x="271949" y="188023"/>
                </a:cubicBezTo>
                <a:cubicBezTo>
                  <a:pt x="223952" y="188023"/>
                  <a:pt x="186295" y="227076"/>
                  <a:pt x="186295" y="274034"/>
                </a:cubicBezTo>
                <a:cubicBezTo>
                  <a:pt x="186295" y="320992"/>
                  <a:pt x="225185" y="360045"/>
                  <a:pt x="271949" y="360045"/>
                </a:cubicBezTo>
                <a:cubicBezTo>
                  <a:pt x="318712" y="360045"/>
                  <a:pt x="357603" y="320992"/>
                  <a:pt x="357603" y="274034"/>
                </a:cubicBezTo>
                <a:close/>
                <a:moveTo>
                  <a:pt x="317763" y="242792"/>
                </a:moveTo>
                <a:lnTo>
                  <a:pt x="264645" y="302514"/>
                </a:lnTo>
                <a:lnTo>
                  <a:pt x="227082" y="266129"/>
                </a:lnTo>
                <a:cubicBezTo>
                  <a:pt x="224521" y="262223"/>
                  <a:pt x="219304" y="262223"/>
                  <a:pt x="216743" y="266129"/>
                </a:cubicBezTo>
                <a:cubicBezTo>
                  <a:pt x="212854" y="268700"/>
                  <a:pt x="212854" y="273939"/>
                  <a:pt x="216743" y="276511"/>
                </a:cubicBezTo>
                <a:lnTo>
                  <a:pt x="258195" y="319373"/>
                </a:lnTo>
                <a:cubicBezTo>
                  <a:pt x="260756" y="320707"/>
                  <a:pt x="262084" y="321945"/>
                  <a:pt x="264645" y="321945"/>
                </a:cubicBezTo>
                <a:cubicBezTo>
                  <a:pt x="265973" y="321945"/>
                  <a:pt x="268534" y="320612"/>
                  <a:pt x="269862" y="319373"/>
                </a:cubicBezTo>
                <a:lnTo>
                  <a:pt x="329431" y="253175"/>
                </a:lnTo>
                <a:cubicBezTo>
                  <a:pt x="331992" y="250603"/>
                  <a:pt x="331992" y="245364"/>
                  <a:pt x="329431" y="242792"/>
                </a:cubicBezTo>
                <a:cubicBezTo>
                  <a:pt x="325542" y="240221"/>
                  <a:pt x="320325" y="240221"/>
                  <a:pt x="317763" y="242792"/>
                </a:cubicBezTo>
                <a:close/>
                <a:moveTo>
                  <a:pt x="15556" y="328327"/>
                </a:moveTo>
                <a:lnTo>
                  <a:pt x="171213" y="328327"/>
                </a:lnTo>
                <a:lnTo>
                  <a:pt x="171213" y="343948"/>
                </a:lnTo>
                <a:lnTo>
                  <a:pt x="7778" y="343948"/>
                </a:lnTo>
                <a:cubicBezTo>
                  <a:pt x="3889" y="343948"/>
                  <a:pt x="0" y="340042"/>
                  <a:pt x="0" y="336137"/>
                </a:cubicBezTo>
                <a:lnTo>
                  <a:pt x="0" y="7810"/>
                </a:lnTo>
                <a:cubicBezTo>
                  <a:pt x="0" y="3905"/>
                  <a:pt x="3889" y="0"/>
                  <a:pt x="7778" y="0"/>
                </a:cubicBezTo>
                <a:lnTo>
                  <a:pt x="178991" y="0"/>
                </a:lnTo>
                <a:cubicBezTo>
                  <a:pt x="178991" y="0"/>
                  <a:pt x="179655" y="191"/>
                  <a:pt x="179940" y="286"/>
                </a:cubicBezTo>
                <a:cubicBezTo>
                  <a:pt x="182406" y="667"/>
                  <a:pt x="184113" y="1905"/>
                  <a:pt x="185156" y="3715"/>
                </a:cubicBezTo>
                <a:cubicBezTo>
                  <a:pt x="242354" y="61151"/>
                  <a:pt x="256962" y="75819"/>
                  <a:pt x="260661" y="79534"/>
                </a:cubicBezTo>
                <a:cubicBezTo>
                  <a:pt x="261515" y="80010"/>
                  <a:pt x="262273" y="80677"/>
                  <a:pt x="262843" y="81439"/>
                </a:cubicBezTo>
                <a:cubicBezTo>
                  <a:pt x="264360" y="82582"/>
                  <a:pt x="264455" y="83820"/>
                  <a:pt x="264455" y="86011"/>
                </a:cubicBezTo>
                <a:lnTo>
                  <a:pt x="264455" y="156400"/>
                </a:lnTo>
                <a:lnTo>
                  <a:pt x="248899" y="156400"/>
                </a:lnTo>
                <a:lnTo>
                  <a:pt x="248899" y="94202"/>
                </a:lnTo>
                <a:lnTo>
                  <a:pt x="178517" y="94202"/>
                </a:lnTo>
                <a:cubicBezTo>
                  <a:pt x="174628" y="94202"/>
                  <a:pt x="170739" y="90297"/>
                  <a:pt x="170739" y="86392"/>
                </a:cubicBezTo>
                <a:lnTo>
                  <a:pt x="170739" y="15716"/>
                </a:lnTo>
                <a:lnTo>
                  <a:pt x="15461" y="15716"/>
                </a:lnTo>
                <a:lnTo>
                  <a:pt x="15461" y="328422"/>
                </a:lnTo>
                <a:close/>
                <a:moveTo>
                  <a:pt x="186390" y="78486"/>
                </a:moveTo>
                <a:lnTo>
                  <a:pt x="237706" y="78486"/>
                </a:lnTo>
                <a:cubicBezTo>
                  <a:pt x="209914" y="50006"/>
                  <a:pt x="194642" y="34480"/>
                  <a:pt x="186390" y="26003"/>
                </a:cubicBezTo>
                <a:lnTo>
                  <a:pt x="186390" y="78486"/>
                </a:lnTo>
                <a:close/>
              </a:path>
            </a:pathLst>
          </a:custGeom>
          <a:solidFill>
            <a:srgbClr val="A100FF"/>
          </a:solidFill>
          <a:ln w="9485" cap="flat">
            <a:noFill/>
            <a:prstDash val="solid"/>
            <a:miter/>
          </a:ln>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CR" sz="1800" b="0" i="0" u="none" strike="noStrike" kern="0" cap="none" spc="0" normalizeH="0" baseline="0" noProof="0">
              <a:ln>
                <a:noFill/>
              </a:ln>
              <a:solidFill>
                <a:sysClr val="windowText" lastClr="000000"/>
              </a:solidFill>
              <a:effectLst/>
              <a:uLnTx/>
              <a:uFillTx/>
            </a:endParaRPr>
          </a:p>
        </p:txBody>
      </p:sp>
      <p:sp>
        <p:nvSpPr>
          <p:cNvPr id="5" name="Text 15">
            <a:extLst>
              <a:ext uri="{FF2B5EF4-FFF2-40B4-BE49-F238E27FC236}">
                <a16:creationId xmlns:a16="http://schemas.microsoft.com/office/drawing/2014/main" id="{54B6110B-97FD-1971-79AC-CD2DA1F7AAF1}"/>
              </a:ext>
            </a:extLst>
          </p:cNvPr>
          <p:cNvSpPr/>
          <p:nvPr/>
        </p:nvSpPr>
        <p:spPr>
          <a:xfrm>
            <a:off x="6478210" y="5257800"/>
            <a:ext cx="4746752" cy="548640"/>
          </a:xfrm>
          <a:prstGeom prst="rect">
            <a:avLst/>
          </a:prstGeom>
          <a:noFill/>
          <a:ln/>
        </p:spPr>
        <p:txBody>
          <a:bodyPr wrap="square" lIns="0" tIns="0" rIns="0" bIns="0" rtlCol="0" anchor="t"/>
          <a:lstStyle/>
          <a:p>
            <a:pPr marL="285750" indent="-285750">
              <a:lnSpc>
                <a:spcPct val="105000"/>
              </a:lnSpc>
              <a:buFont typeface="Wingdings" panose="05000000000000000000" pitchFamily="2" charset="2"/>
              <a:buChar char="ü"/>
            </a:pPr>
            <a:r>
              <a:rPr lang="en-US" sz="1600" b="1" dirty="0">
                <a:solidFill>
                  <a:srgbClr val="C2A3FF"/>
                </a:solidFill>
                <a:latin typeface="Graphik" pitchFamily="34" charset="0"/>
                <a:ea typeface="Graphik" pitchFamily="34" charset="-122"/>
                <a:cs typeface="Graphik" pitchFamily="34" charset="-120"/>
              </a:rPr>
              <a:t>Foundation first and frame value agency-wide</a:t>
            </a:r>
            <a:endParaRPr lang="en-US" dirty="0"/>
          </a:p>
        </p:txBody>
      </p:sp>
      <p:sp>
        <p:nvSpPr>
          <p:cNvPr id="38" name="TextBox 37"/>
          <p:cNvSpPr txBox="1"/>
          <p:nvPr/>
        </p:nvSpPr>
        <p:spPr>
          <a:xfrm>
            <a:off x="658368" y="6216224"/>
            <a:ext cx="10058400" cy="274320"/>
          </a:xfrm>
          <a:prstGeom prst="rect">
            <a:avLst/>
          </a:prstGeom>
          <a:noFill/>
        </p:spPr>
        <p:txBody>
          <a:bodyPr wrap="square" lIns="45720" rIns="45720" anchor="t">
            <a:spAutoFit/>
          </a:bodyPr>
          <a:lstStyle/>
          <a:p>
            <a:r>
              <a:rPr sz="1050" b="0" i="1" dirty="0">
                <a:solidFill>
                  <a:srgbClr val="7A7A7A"/>
                </a:solidFill>
                <a:latin typeface="Graphik Regular"/>
              </a:rPr>
              <a:t>Source: RAND, Root Causes of Failure for AI Projects (2024).</a:t>
            </a:r>
          </a:p>
        </p:txBody>
      </p:sp>
      <p:sp>
        <p:nvSpPr>
          <p:cNvPr id="40" name="TextBox 39"/>
          <p:cNvSpPr txBox="1"/>
          <p:nvPr/>
        </p:nvSpPr>
        <p:spPr>
          <a:xfrm>
            <a:off x="658368" y="1078992"/>
            <a:ext cx="10789920" cy="310896"/>
          </a:xfrm>
          <a:prstGeom prst="rect">
            <a:avLst/>
          </a:prstGeom>
          <a:noFill/>
        </p:spPr>
        <p:txBody>
          <a:bodyPr wrap="square" lIns="27432" tIns="27432" rIns="27432" bIns="27432" anchor="t">
            <a:spAutoFit/>
          </a:bodyPr>
          <a:lstStyle/>
          <a:p>
            <a:r>
              <a:rPr sz="1350" b="1" i="0">
                <a:solidFill>
                  <a:srgbClr val="460073"/>
                </a:solidFill>
                <a:latin typeface="Graphik-Semibold"/>
              </a:rPr>
              <a:t>More than 80% of AI projects fail, about twice the rate of ordinary IT (RAND).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Don't sign away your exit</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The most expensive AI clause is the one that traps your data and your ability to switch.</a:t>
            </a:r>
          </a:p>
        </p:txBody>
      </p:sp>
      <p:sp>
        <p:nvSpPr>
          <p:cNvPr id="4" name="Rectangle 3"/>
          <p:cNvSpPr/>
          <p:nvPr/>
        </p:nvSpPr>
        <p:spPr>
          <a:xfrm>
            <a:off x="658368" y="2148840"/>
            <a:ext cx="128016" cy="246888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960120" y="2194560"/>
            <a:ext cx="4297680" cy="1463040"/>
          </a:xfrm>
          <a:prstGeom prst="rect">
            <a:avLst/>
          </a:prstGeom>
          <a:noFill/>
        </p:spPr>
        <p:txBody>
          <a:bodyPr wrap="square" lIns="45720" rIns="45720" anchor="t">
            <a:spAutoFit/>
          </a:bodyPr>
          <a:lstStyle/>
          <a:p>
            <a:r>
              <a:rPr sz="3200" b="1" i="0">
                <a:solidFill>
                  <a:srgbClr val="A100FF"/>
                </a:solidFill>
                <a:latin typeface="Graphik-Semibold"/>
              </a:rPr>
              <a:t>Data rights, not price</a:t>
            </a:r>
          </a:p>
        </p:txBody>
      </p:sp>
      <p:sp>
        <p:nvSpPr>
          <p:cNvPr id="6" name="TextBox 5"/>
          <p:cNvSpPr txBox="1"/>
          <p:nvPr/>
        </p:nvSpPr>
        <p:spPr>
          <a:xfrm>
            <a:off x="960120" y="3703320"/>
            <a:ext cx="4297680" cy="914400"/>
          </a:xfrm>
          <a:prstGeom prst="rect">
            <a:avLst/>
          </a:prstGeom>
          <a:noFill/>
        </p:spPr>
        <p:txBody>
          <a:bodyPr wrap="square" lIns="45720" rIns="45720" anchor="t">
            <a:spAutoFit/>
          </a:bodyPr>
          <a:lstStyle/>
          <a:p>
            <a:r>
              <a:rPr sz="1400" b="0" i="0">
                <a:solidFill>
                  <a:srgbClr val="1A1A1A"/>
                </a:solidFill>
                <a:latin typeface="Graphik"/>
              </a:rPr>
              <a:t>was the hardest problem federal auditors found in real AI contracts, harder than cost.</a:t>
            </a:r>
          </a:p>
        </p:txBody>
      </p:sp>
      <p:sp>
        <p:nvSpPr>
          <p:cNvPr id="7" name="Rectangle 6"/>
          <p:cNvSpPr/>
          <p:nvPr/>
        </p:nvSpPr>
        <p:spPr>
          <a:xfrm>
            <a:off x="5852160" y="1874519"/>
            <a:ext cx="5413248" cy="86868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6089904" y="1965960"/>
            <a:ext cx="4937760" cy="685800"/>
          </a:xfrm>
          <a:prstGeom prst="rect">
            <a:avLst/>
          </a:prstGeom>
          <a:noFill/>
        </p:spPr>
        <p:txBody>
          <a:bodyPr wrap="square" lIns="45720" rIns="45720" anchor="t">
            <a:spAutoFit/>
          </a:bodyPr>
          <a:lstStyle/>
          <a:p>
            <a:r>
              <a:rPr sz="1500" b="1" i="0">
                <a:solidFill>
                  <a:srgbClr val="460073"/>
                </a:solidFill>
                <a:latin typeface="Graphik-Semibold"/>
              </a:rPr>
              <a:t>Portability</a:t>
            </a:r>
          </a:p>
          <a:p>
            <a:pPr>
              <a:spcBef>
                <a:spcPts val="300"/>
              </a:spcBef>
            </a:pPr>
            <a:r>
              <a:rPr sz="1250" b="0" i="0">
                <a:solidFill>
                  <a:srgbClr val="555555"/>
                </a:solidFill>
                <a:latin typeface="Graphik"/>
              </a:rPr>
              <a:t>Your data and your models move with you.</a:t>
            </a:r>
          </a:p>
        </p:txBody>
      </p:sp>
      <p:sp>
        <p:nvSpPr>
          <p:cNvPr id="9" name="Rectangle 8"/>
          <p:cNvSpPr/>
          <p:nvPr/>
        </p:nvSpPr>
        <p:spPr>
          <a:xfrm>
            <a:off x="5852160" y="2880360"/>
            <a:ext cx="5413248" cy="86868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089904" y="2971800"/>
            <a:ext cx="4937760" cy="685800"/>
          </a:xfrm>
          <a:prstGeom prst="rect">
            <a:avLst/>
          </a:prstGeom>
          <a:noFill/>
        </p:spPr>
        <p:txBody>
          <a:bodyPr wrap="square" lIns="45720" rIns="45720" anchor="t">
            <a:spAutoFit/>
          </a:bodyPr>
          <a:lstStyle/>
          <a:p>
            <a:r>
              <a:rPr sz="1500" b="1" i="0">
                <a:solidFill>
                  <a:srgbClr val="460073"/>
                </a:solidFill>
                <a:latin typeface="Graphik-Semibold"/>
              </a:rPr>
              <a:t>Pricing transparency</a:t>
            </a:r>
          </a:p>
          <a:p>
            <a:pPr>
              <a:spcBef>
                <a:spcPts val="300"/>
              </a:spcBef>
            </a:pPr>
            <a:r>
              <a:rPr sz="1250" b="0" i="0">
                <a:solidFill>
                  <a:srgbClr val="555555"/>
                </a:solidFill>
                <a:latin typeface="Graphik"/>
              </a:rPr>
              <a:t>You see the usage-based cost. No hidden meter.</a:t>
            </a:r>
          </a:p>
        </p:txBody>
      </p:sp>
      <p:sp>
        <p:nvSpPr>
          <p:cNvPr id="11" name="Rectangle 10"/>
          <p:cNvSpPr/>
          <p:nvPr/>
        </p:nvSpPr>
        <p:spPr>
          <a:xfrm>
            <a:off x="5852160" y="3886200"/>
            <a:ext cx="5413248" cy="86868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089904" y="3977639"/>
            <a:ext cx="4937760" cy="685800"/>
          </a:xfrm>
          <a:prstGeom prst="rect">
            <a:avLst/>
          </a:prstGeom>
          <a:noFill/>
        </p:spPr>
        <p:txBody>
          <a:bodyPr wrap="square" lIns="45720" rIns="45720" anchor="t">
            <a:spAutoFit/>
          </a:bodyPr>
          <a:lstStyle/>
          <a:p>
            <a:r>
              <a:rPr sz="1500" b="1" i="0">
                <a:solidFill>
                  <a:srgbClr val="460073"/>
                </a:solidFill>
                <a:latin typeface="Graphik-Semibold"/>
              </a:rPr>
              <a:t>No lock-in</a:t>
            </a:r>
          </a:p>
          <a:p>
            <a:pPr>
              <a:spcBef>
                <a:spcPts val="300"/>
              </a:spcBef>
            </a:pPr>
            <a:r>
              <a:rPr sz="1250" b="0" i="0">
                <a:solidFill>
                  <a:srgbClr val="555555"/>
                </a:solidFill>
                <a:latin typeface="Graphik"/>
              </a:rPr>
              <a:t>No minimum-spend trap. You can switch vendors.</a:t>
            </a:r>
          </a:p>
        </p:txBody>
      </p:sp>
      <p:sp>
        <p:nvSpPr>
          <p:cNvPr id="13" name="Rectangle 12"/>
          <p:cNvSpPr/>
          <p:nvPr/>
        </p:nvSpPr>
        <p:spPr>
          <a:xfrm>
            <a:off x="658368" y="5321808"/>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a:solidFill>
                  <a:srgbClr val="460073"/>
                </a:solidFill>
                <a:latin typeface="Graphik-Semibold"/>
              </a:rPr>
              <a:t>Put these three in your solicitation. It is nearly the language the federal government now requires.</a:t>
            </a:r>
          </a:p>
        </p:txBody>
      </p:sp>
      <p:sp>
        <p:nvSpPr>
          <p:cNvPr id="14" name="TextBox 13"/>
          <p:cNvSpPr txBox="1"/>
          <p:nvPr/>
        </p:nvSpPr>
        <p:spPr>
          <a:xfrm>
            <a:off x="658368" y="6144768"/>
            <a:ext cx="10607040" cy="274320"/>
          </a:xfrm>
          <a:prstGeom prst="rect">
            <a:avLst/>
          </a:prstGeom>
          <a:noFill/>
        </p:spPr>
        <p:txBody>
          <a:bodyPr wrap="square" lIns="45720" rIns="45720" anchor="t">
            <a:spAutoFit/>
          </a:bodyPr>
          <a:lstStyle/>
          <a:p>
            <a:r>
              <a:rPr sz="1050" b="0" i="1">
                <a:solidFill>
                  <a:srgbClr val="7A7A7A"/>
                </a:solidFill>
                <a:latin typeface="Graphik Regular"/>
              </a:rPr>
              <a:t>Sources: GAO-26-107859 (AI Acquisitions, 2026); OMB M-25-22 (2025).</a:t>
            </a:r>
          </a:p>
        </p:txBody>
      </p:sp>
      <p:sp>
        <p:nvSpPr>
          <p:cNvPr id="15" name="TextBox 14"/>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6" name="Picture 15" descr="image.png"/>
          <p:cNvPicPr>
            <a:picLocks noChangeAspect="1"/>
          </p:cNvPicPr>
          <p:nvPr/>
        </p:nvPicPr>
        <p:blipFill>
          <a:blip r:embed="rId3"/>
          <a:stretch>
            <a:fillRect/>
          </a:stretch>
        </p:blipFill>
        <p:spPr>
          <a:xfrm>
            <a:off x="658368" y="6446520"/>
            <a:ext cx="182880" cy="201168"/>
          </a:xfrm>
          <a:prstGeom prst="rect">
            <a:avLst/>
          </a:prstGeom>
        </p:spPr>
      </p:pic>
      <p:sp>
        <p:nvSpPr>
          <p:cNvPr id="17"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The five questions a budget analyst will ask</a:t>
            </a:r>
            <a:endParaRPr lang="en-US" sz="2700"/>
          </a:p>
        </p:txBody>
      </p:sp>
      <p:sp>
        <p:nvSpPr>
          <p:cNvPr id="3" name="Text 1"/>
          <p:cNvSpPr/>
          <p:nvPr/>
        </p:nvSpPr>
        <p:spPr>
          <a:xfrm>
            <a:off x="658368" y="1124712"/>
            <a:ext cx="1087495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An LBB analyst, or your own agency's budget office, probes an AI request the same way every time.</a:t>
            </a:r>
            <a:endParaRPr lang="en-US" sz="1600" b="1">
              <a:solidFill>
                <a:schemeClr val="bg1"/>
              </a:solidFill>
            </a:endParaRPr>
          </a:p>
        </p:txBody>
      </p:sp>
      <p:sp>
        <p:nvSpPr>
          <p:cNvPr id="4" name="Shape 2"/>
          <p:cNvSpPr/>
          <p:nvPr/>
        </p:nvSpPr>
        <p:spPr>
          <a:xfrm>
            <a:off x="751311" y="1973072"/>
            <a:ext cx="1955536" cy="3025648"/>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sp>
        <p:nvSpPr>
          <p:cNvPr id="5" name="Shape 3"/>
          <p:cNvSpPr/>
          <p:nvPr/>
        </p:nvSpPr>
        <p:spPr>
          <a:xfrm>
            <a:off x="914400" y="2247392"/>
            <a:ext cx="402336" cy="402336"/>
          </a:xfrm>
          <a:prstGeom prst="rect">
            <a:avLst/>
          </a:prstGeom>
          <a:solidFill>
            <a:srgbClr val="1A1A1A"/>
          </a:solidFill>
          <a:ln/>
        </p:spPr>
        <p:txBody>
          <a:bodyPr/>
          <a:lstStyle/>
          <a:p>
            <a:endParaRPr lang="en-US"/>
          </a:p>
        </p:txBody>
      </p:sp>
      <p:sp>
        <p:nvSpPr>
          <p:cNvPr id="6" name="Text 4"/>
          <p:cNvSpPr/>
          <p:nvPr/>
        </p:nvSpPr>
        <p:spPr>
          <a:xfrm>
            <a:off x="914400" y="2247392"/>
            <a:ext cx="402336" cy="402336"/>
          </a:xfrm>
          <a:prstGeom prst="rect">
            <a:avLst/>
          </a:prstGeom>
          <a:noFill/>
          <a:ln/>
        </p:spPr>
        <p:txBody>
          <a:bodyPr wrap="square" lIns="0" tIns="0" rIns="0" bIns="0" rtlCol="0" anchor="ctr"/>
          <a:lstStyle/>
          <a:p>
            <a:pPr marL="0" indent="0" algn="ctr">
              <a:buNone/>
            </a:pPr>
            <a:r>
              <a:rPr lang="en-US" sz="1800" b="1">
                <a:solidFill>
                  <a:srgbClr val="FFFFFF"/>
                </a:solidFill>
                <a:latin typeface="Graphik" pitchFamily="34" charset="0"/>
                <a:ea typeface="Graphik" pitchFamily="34" charset="-122"/>
                <a:cs typeface="Graphik" pitchFamily="34" charset="-120"/>
              </a:rPr>
              <a:t>1</a:t>
            </a:r>
            <a:endParaRPr lang="en-US" sz="1800"/>
          </a:p>
        </p:txBody>
      </p:sp>
      <p:sp>
        <p:nvSpPr>
          <p:cNvPr id="7" name="Text 5"/>
          <p:cNvSpPr/>
          <p:nvPr/>
        </p:nvSpPr>
        <p:spPr>
          <a:xfrm>
            <a:off x="914400" y="2841752"/>
            <a:ext cx="1498336" cy="914400"/>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What outcome, and baseline?</a:t>
            </a:r>
            <a:endParaRPr lang="en-US" sz="1600"/>
          </a:p>
        </p:txBody>
      </p:sp>
      <p:sp>
        <p:nvSpPr>
          <p:cNvPr id="8" name="Text 6"/>
          <p:cNvSpPr/>
          <p:nvPr/>
        </p:nvSpPr>
        <p:spPr>
          <a:xfrm>
            <a:off x="914400" y="3644392"/>
            <a:ext cx="1498336" cy="1984248"/>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Name the metric and today's number</a:t>
            </a:r>
            <a:endParaRPr lang="en-US" sz="1400"/>
          </a:p>
        </p:txBody>
      </p:sp>
      <p:sp>
        <p:nvSpPr>
          <p:cNvPr id="9" name="Shape 7"/>
          <p:cNvSpPr/>
          <p:nvPr/>
        </p:nvSpPr>
        <p:spPr>
          <a:xfrm>
            <a:off x="2981167" y="1973072"/>
            <a:ext cx="1955536" cy="3025648"/>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sp>
        <p:nvSpPr>
          <p:cNvPr id="10" name="Shape 8"/>
          <p:cNvSpPr/>
          <p:nvPr/>
        </p:nvSpPr>
        <p:spPr>
          <a:xfrm>
            <a:off x="3144256" y="2247392"/>
            <a:ext cx="402336" cy="402336"/>
          </a:xfrm>
          <a:prstGeom prst="rect">
            <a:avLst/>
          </a:prstGeom>
          <a:solidFill>
            <a:srgbClr val="1A1A1A"/>
          </a:solidFill>
          <a:ln/>
        </p:spPr>
        <p:txBody>
          <a:bodyPr/>
          <a:lstStyle/>
          <a:p>
            <a:endParaRPr lang="en-US"/>
          </a:p>
        </p:txBody>
      </p:sp>
      <p:sp>
        <p:nvSpPr>
          <p:cNvPr id="11" name="Text 9"/>
          <p:cNvSpPr/>
          <p:nvPr/>
        </p:nvSpPr>
        <p:spPr>
          <a:xfrm>
            <a:off x="3144256" y="2247392"/>
            <a:ext cx="402336" cy="402336"/>
          </a:xfrm>
          <a:prstGeom prst="rect">
            <a:avLst/>
          </a:prstGeom>
          <a:noFill/>
          <a:ln/>
        </p:spPr>
        <p:txBody>
          <a:bodyPr wrap="square" lIns="0" tIns="0" rIns="0" bIns="0" rtlCol="0" anchor="ctr"/>
          <a:lstStyle/>
          <a:p>
            <a:pPr marL="0" indent="0" algn="ctr">
              <a:buNone/>
            </a:pPr>
            <a:r>
              <a:rPr lang="en-US" sz="1800" b="1">
                <a:solidFill>
                  <a:srgbClr val="FFFFFF"/>
                </a:solidFill>
                <a:latin typeface="Graphik" pitchFamily="34" charset="0"/>
                <a:ea typeface="Graphik" pitchFamily="34" charset="-122"/>
                <a:cs typeface="Graphik" pitchFamily="34" charset="-120"/>
              </a:rPr>
              <a:t>2</a:t>
            </a:r>
            <a:endParaRPr lang="en-US" sz="1800"/>
          </a:p>
        </p:txBody>
      </p:sp>
      <p:sp>
        <p:nvSpPr>
          <p:cNvPr id="12" name="Text 10"/>
          <p:cNvSpPr/>
          <p:nvPr/>
        </p:nvSpPr>
        <p:spPr>
          <a:xfrm>
            <a:off x="3144256" y="2841752"/>
            <a:ext cx="1498336" cy="914400"/>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Why not base budget?</a:t>
            </a:r>
            <a:endParaRPr lang="en-US" sz="1600"/>
          </a:p>
        </p:txBody>
      </p:sp>
      <p:sp>
        <p:nvSpPr>
          <p:cNvPr id="13" name="Text 11"/>
          <p:cNvSpPr/>
          <p:nvPr/>
        </p:nvSpPr>
        <p:spPr>
          <a:xfrm>
            <a:off x="3144256" y="3644392"/>
            <a:ext cx="1498336" cy="1984248"/>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Show why staff and systems can't close the gap</a:t>
            </a:r>
            <a:endParaRPr lang="en-US" sz="1400"/>
          </a:p>
        </p:txBody>
      </p:sp>
      <p:sp>
        <p:nvSpPr>
          <p:cNvPr id="14" name="Shape 12"/>
          <p:cNvSpPr/>
          <p:nvPr/>
        </p:nvSpPr>
        <p:spPr>
          <a:xfrm>
            <a:off x="5191231" y="1973072"/>
            <a:ext cx="1955536" cy="3025648"/>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sp>
        <p:nvSpPr>
          <p:cNvPr id="15" name="Shape 13"/>
          <p:cNvSpPr/>
          <p:nvPr/>
        </p:nvSpPr>
        <p:spPr>
          <a:xfrm>
            <a:off x="5374112" y="2247392"/>
            <a:ext cx="402336" cy="402336"/>
          </a:xfrm>
          <a:prstGeom prst="rect">
            <a:avLst/>
          </a:prstGeom>
          <a:solidFill>
            <a:srgbClr val="1A1A1A"/>
          </a:solidFill>
          <a:ln/>
        </p:spPr>
        <p:txBody>
          <a:bodyPr/>
          <a:lstStyle/>
          <a:p>
            <a:endParaRPr lang="en-US"/>
          </a:p>
        </p:txBody>
      </p:sp>
      <p:sp>
        <p:nvSpPr>
          <p:cNvPr id="16" name="Text 14"/>
          <p:cNvSpPr/>
          <p:nvPr/>
        </p:nvSpPr>
        <p:spPr>
          <a:xfrm>
            <a:off x="5374112" y="2247392"/>
            <a:ext cx="402336" cy="402336"/>
          </a:xfrm>
          <a:prstGeom prst="rect">
            <a:avLst/>
          </a:prstGeom>
          <a:noFill/>
          <a:ln/>
        </p:spPr>
        <p:txBody>
          <a:bodyPr wrap="square" lIns="0" tIns="0" rIns="0" bIns="0" rtlCol="0" anchor="ctr"/>
          <a:lstStyle/>
          <a:p>
            <a:pPr marL="0" indent="0" algn="ctr">
              <a:buNone/>
            </a:pPr>
            <a:r>
              <a:rPr lang="en-US" sz="1800" b="1">
                <a:solidFill>
                  <a:srgbClr val="FFFFFF"/>
                </a:solidFill>
                <a:latin typeface="Graphik" pitchFamily="34" charset="0"/>
                <a:ea typeface="Graphik" pitchFamily="34" charset="-122"/>
                <a:cs typeface="Graphik" pitchFamily="34" charset="-120"/>
              </a:rPr>
              <a:t>3</a:t>
            </a:r>
            <a:endParaRPr lang="en-US" sz="1800"/>
          </a:p>
        </p:txBody>
      </p:sp>
      <p:sp>
        <p:nvSpPr>
          <p:cNvPr id="17" name="Text 15"/>
          <p:cNvSpPr/>
          <p:nvPr/>
        </p:nvSpPr>
        <p:spPr>
          <a:xfrm>
            <a:off x="5374112" y="2841752"/>
            <a:ext cx="1498336" cy="914400"/>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Recurring cost next biennium?</a:t>
            </a:r>
            <a:endParaRPr lang="en-US" sz="1600"/>
          </a:p>
        </p:txBody>
      </p:sp>
      <p:sp>
        <p:nvSpPr>
          <p:cNvPr id="18" name="Text 16"/>
          <p:cNvSpPr/>
          <p:nvPr/>
        </p:nvSpPr>
        <p:spPr>
          <a:xfrm>
            <a:off x="5374112" y="3674872"/>
            <a:ext cx="1498336" cy="1181608"/>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Split one-time from run and consumption</a:t>
            </a:r>
            <a:endParaRPr lang="en-US" sz="1400"/>
          </a:p>
        </p:txBody>
      </p:sp>
      <p:sp>
        <p:nvSpPr>
          <p:cNvPr id="19" name="Shape 17"/>
          <p:cNvSpPr/>
          <p:nvPr/>
        </p:nvSpPr>
        <p:spPr>
          <a:xfrm>
            <a:off x="7421087" y="1973072"/>
            <a:ext cx="1955536" cy="3025648"/>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sp>
        <p:nvSpPr>
          <p:cNvPr id="20" name="Shape 18"/>
          <p:cNvSpPr/>
          <p:nvPr/>
        </p:nvSpPr>
        <p:spPr>
          <a:xfrm>
            <a:off x="7603968" y="2247392"/>
            <a:ext cx="402336" cy="402336"/>
          </a:xfrm>
          <a:prstGeom prst="rect">
            <a:avLst/>
          </a:prstGeom>
          <a:solidFill>
            <a:srgbClr val="1A1A1A"/>
          </a:solidFill>
          <a:ln/>
        </p:spPr>
        <p:txBody>
          <a:bodyPr/>
          <a:lstStyle/>
          <a:p>
            <a:endParaRPr lang="en-US"/>
          </a:p>
        </p:txBody>
      </p:sp>
      <p:sp>
        <p:nvSpPr>
          <p:cNvPr id="21" name="Text 19"/>
          <p:cNvSpPr/>
          <p:nvPr/>
        </p:nvSpPr>
        <p:spPr>
          <a:xfrm>
            <a:off x="7603968" y="2247392"/>
            <a:ext cx="402336" cy="402336"/>
          </a:xfrm>
          <a:prstGeom prst="rect">
            <a:avLst/>
          </a:prstGeom>
          <a:noFill/>
          <a:ln/>
        </p:spPr>
        <p:txBody>
          <a:bodyPr wrap="square" lIns="0" tIns="0" rIns="0" bIns="0" rtlCol="0" anchor="ctr"/>
          <a:lstStyle/>
          <a:p>
            <a:pPr marL="0" indent="0" algn="ctr">
              <a:buNone/>
            </a:pPr>
            <a:r>
              <a:rPr lang="en-US" sz="1800" b="1">
                <a:solidFill>
                  <a:srgbClr val="FFFFFF"/>
                </a:solidFill>
                <a:latin typeface="Graphik" pitchFamily="34" charset="0"/>
                <a:ea typeface="Graphik" pitchFamily="34" charset="-122"/>
                <a:cs typeface="Graphik" pitchFamily="34" charset="-120"/>
              </a:rPr>
              <a:t>4</a:t>
            </a:r>
            <a:endParaRPr lang="en-US" sz="1800"/>
          </a:p>
        </p:txBody>
      </p:sp>
      <p:sp>
        <p:nvSpPr>
          <p:cNvPr id="22" name="Text 20"/>
          <p:cNvSpPr/>
          <p:nvPr/>
        </p:nvSpPr>
        <p:spPr>
          <a:xfrm>
            <a:off x="7603968" y="2841752"/>
            <a:ext cx="1498336" cy="914400"/>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What happens to FTEs?</a:t>
            </a:r>
            <a:endParaRPr lang="en-US" sz="1600"/>
          </a:p>
        </p:txBody>
      </p:sp>
      <p:sp>
        <p:nvSpPr>
          <p:cNvPr id="23" name="Text 21"/>
          <p:cNvSpPr/>
          <p:nvPr/>
        </p:nvSpPr>
        <p:spPr>
          <a:xfrm>
            <a:off x="7603968" y="3644392"/>
            <a:ext cx="1498336" cy="1984248"/>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Capacity recovery, not cuts</a:t>
            </a:r>
            <a:endParaRPr lang="en-US" sz="1400"/>
          </a:p>
        </p:txBody>
      </p:sp>
      <p:sp>
        <p:nvSpPr>
          <p:cNvPr id="24" name="Shape 22"/>
          <p:cNvSpPr/>
          <p:nvPr/>
        </p:nvSpPr>
        <p:spPr>
          <a:xfrm>
            <a:off x="9577791" y="1973072"/>
            <a:ext cx="1955536" cy="3025648"/>
          </a:xfrm>
          <a:prstGeom prst="rect">
            <a:avLst/>
          </a:prstGeom>
          <a:solidFill>
            <a:srgbClr val="F6F4FA"/>
          </a:solidFill>
          <a:ln w="50800">
            <a:solidFill>
              <a:srgbClr val="7030A0"/>
            </a:solidFill>
          </a:ln>
          <a:effectLst>
            <a:outerShdw blurRad="114300" dist="38100" dir="5400000" algn="bl" rotWithShape="0">
              <a:srgbClr val="1B0A30">
                <a:alpha val="10000"/>
              </a:srgbClr>
            </a:outerShdw>
          </a:effectLst>
        </p:spPr>
        <p:txBody>
          <a:bodyPr/>
          <a:lstStyle/>
          <a:p>
            <a:endParaRPr lang="en-US"/>
          </a:p>
        </p:txBody>
      </p:sp>
      <p:sp>
        <p:nvSpPr>
          <p:cNvPr id="25" name="Shape 23"/>
          <p:cNvSpPr/>
          <p:nvPr/>
        </p:nvSpPr>
        <p:spPr>
          <a:xfrm>
            <a:off x="9833823" y="2247392"/>
            <a:ext cx="402336" cy="402336"/>
          </a:xfrm>
          <a:prstGeom prst="rect">
            <a:avLst/>
          </a:prstGeom>
          <a:solidFill>
            <a:srgbClr val="1A1A1A"/>
          </a:solidFill>
          <a:ln/>
        </p:spPr>
        <p:txBody>
          <a:bodyPr/>
          <a:lstStyle/>
          <a:p>
            <a:endParaRPr lang="en-US"/>
          </a:p>
        </p:txBody>
      </p:sp>
      <p:sp>
        <p:nvSpPr>
          <p:cNvPr id="26" name="Text 24"/>
          <p:cNvSpPr/>
          <p:nvPr/>
        </p:nvSpPr>
        <p:spPr>
          <a:xfrm>
            <a:off x="9833823" y="2247392"/>
            <a:ext cx="402336" cy="402336"/>
          </a:xfrm>
          <a:prstGeom prst="rect">
            <a:avLst/>
          </a:prstGeom>
          <a:noFill/>
          <a:ln/>
        </p:spPr>
        <p:txBody>
          <a:bodyPr wrap="square" lIns="0" tIns="0" rIns="0" bIns="0" rtlCol="0" anchor="ctr"/>
          <a:lstStyle/>
          <a:p>
            <a:pPr marL="0" indent="0" algn="ctr">
              <a:buNone/>
            </a:pPr>
            <a:r>
              <a:rPr lang="en-US" sz="1800" b="1">
                <a:solidFill>
                  <a:srgbClr val="FFFFFF"/>
                </a:solidFill>
                <a:latin typeface="Graphik" pitchFamily="34" charset="0"/>
                <a:ea typeface="Graphik" pitchFamily="34" charset="-122"/>
                <a:cs typeface="Graphik" pitchFamily="34" charset="-120"/>
              </a:rPr>
              <a:t>5</a:t>
            </a:r>
            <a:endParaRPr lang="en-US" sz="1800"/>
          </a:p>
        </p:txBody>
      </p:sp>
      <p:sp>
        <p:nvSpPr>
          <p:cNvPr id="27" name="Text 25"/>
          <p:cNvSpPr/>
          <p:nvPr/>
        </p:nvSpPr>
        <p:spPr>
          <a:xfrm>
            <a:off x="9833823" y="2841752"/>
            <a:ext cx="1498336" cy="914400"/>
          </a:xfrm>
          <a:prstGeom prst="rect">
            <a:avLst/>
          </a:prstGeom>
          <a:noFill/>
          <a:ln/>
        </p:spPr>
        <p:txBody>
          <a:bodyPr wrap="square" lIns="0" tIns="0" rIns="0" bIns="0" rtlCol="0" anchor="t"/>
          <a:lstStyle/>
          <a:p>
            <a:pPr marL="0" indent="0">
              <a:lnSpc>
                <a:spcPct val="100000"/>
              </a:lnSpc>
              <a:buNone/>
            </a:pPr>
            <a:r>
              <a:rPr lang="en-US" sz="1600" b="1">
                <a:solidFill>
                  <a:srgbClr val="1A1A1A"/>
                </a:solidFill>
                <a:latin typeface="Graphik" pitchFamily="34" charset="0"/>
                <a:ea typeface="Graphik" pitchFamily="34" charset="-122"/>
                <a:cs typeface="Graphik" pitchFamily="34" charset="-120"/>
              </a:rPr>
              <a:t>Who is accountable?</a:t>
            </a:r>
            <a:endParaRPr lang="en-US" sz="1600"/>
          </a:p>
        </p:txBody>
      </p:sp>
      <p:sp>
        <p:nvSpPr>
          <p:cNvPr id="28" name="Text 26"/>
          <p:cNvSpPr/>
          <p:nvPr/>
        </p:nvSpPr>
        <p:spPr>
          <a:xfrm>
            <a:off x="9833823" y="3644392"/>
            <a:ext cx="1498336" cy="1984248"/>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Human-in-the-loop, controls, audit trail</a:t>
            </a:r>
            <a:endParaRPr lang="en-US" sz="1400"/>
          </a:p>
        </p:txBody>
      </p:sp>
      <p:sp>
        <p:nvSpPr>
          <p:cNvPr id="29" name="Text 27"/>
          <p:cNvSpPr/>
          <p:nvPr/>
        </p:nvSpPr>
        <p:spPr>
          <a:xfrm>
            <a:off x="2597339" y="5471527"/>
            <a:ext cx="7347936" cy="365760"/>
          </a:xfrm>
          <a:prstGeom prst="rect">
            <a:avLst/>
          </a:prstGeom>
          <a:noFill/>
          <a:ln/>
        </p:spPr>
        <p:txBody>
          <a:bodyPr wrap="square" lIns="0" tIns="0" rIns="0" bIns="0" rtlCol="0" anchor="ctr"/>
          <a:lstStyle/>
          <a:p>
            <a:pPr marL="0" indent="0" algn="l">
              <a:buNone/>
            </a:pPr>
            <a:r>
              <a:rPr lang="en-US" sz="2000" b="1" i="1">
                <a:solidFill>
                  <a:srgbClr val="460073"/>
                </a:solidFill>
                <a:latin typeface="Graphik" pitchFamily="34" charset="0"/>
                <a:ea typeface="Graphik" pitchFamily="34" charset="-122"/>
                <a:cs typeface="Graphik" pitchFamily="34" charset="-120"/>
              </a:rPr>
              <a:t>Pre-answer all five up front, and the request is fundable.</a:t>
            </a:r>
            <a:endParaRPr lang="en-US" sz="2000"/>
          </a:p>
        </p:txBody>
      </p:sp>
      <p:pic>
        <p:nvPicPr>
          <p:cNvPr id="30"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31" name="Text 28"/>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22</a:t>
            </a:r>
            <a:endParaRPr lang="en-US" sz="1000"/>
          </a:p>
        </p:txBody>
      </p:sp>
      <p:sp>
        <p:nvSpPr>
          <p:cNvPr id="32" name="Text 29"/>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A fundable roadmap across the biennium</a:t>
            </a:r>
            <a:endParaRPr lang="en-US" sz="2700"/>
          </a:p>
        </p:txBody>
      </p:sp>
      <p:sp>
        <p:nvSpPr>
          <p:cNvPr id="3" name="Text 1"/>
          <p:cNvSpPr/>
          <p:nvPr/>
        </p:nvSpPr>
        <p:spPr>
          <a:xfrm>
            <a:off x="658368" y="1124712"/>
            <a:ext cx="1087495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Fund the foundation first, prove value on a starter set, then scale.</a:t>
            </a:r>
            <a:endParaRPr lang="en-US" sz="1600" b="1">
              <a:solidFill>
                <a:schemeClr val="bg1"/>
              </a:solidFill>
            </a:endParaRPr>
          </a:p>
        </p:txBody>
      </p:sp>
      <p:sp>
        <p:nvSpPr>
          <p:cNvPr id="9" name="Text 7"/>
          <p:cNvSpPr/>
          <p:nvPr/>
        </p:nvSpPr>
        <p:spPr>
          <a:xfrm>
            <a:off x="3155366" y="1764792"/>
            <a:ext cx="320040" cy="1783080"/>
          </a:xfrm>
          <a:prstGeom prst="rect">
            <a:avLst/>
          </a:prstGeom>
          <a:noFill/>
          <a:ln/>
        </p:spPr>
        <p:txBody>
          <a:bodyPr wrap="square" lIns="0" tIns="0" rIns="0" bIns="0" rtlCol="0" anchor="ctr"/>
          <a:lstStyle/>
          <a:p>
            <a:pPr marL="0" indent="0" algn="ctr">
              <a:buNone/>
            </a:pPr>
            <a:r>
              <a:rPr lang="en-US" sz="2400">
                <a:solidFill>
                  <a:srgbClr val="7500C0"/>
                </a:solidFill>
                <a:latin typeface="Graphik" pitchFamily="34" charset="0"/>
                <a:ea typeface="Graphik" pitchFamily="34" charset="-122"/>
                <a:cs typeface="Graphik" pitchFamily="34" charset="-120"/>
              </a:rPr>
              <a:t>→</a:t>
            </a:r>
            <a:endParaRPr lang="en-US" sz="2400"/>
          </a:p>
        </p:txBody>
      </p:sp>
      <p:sp>
        <p:nvSpPr>
          <p:cNvPr id="15" name="Text 13"/>
          <p:cNvSpPr/>
          <p:nvPr/>
        </p:nvSpPr>
        <p:spPr>
          <a:xfrm>
            <a:off x="5954116" y="1764792"/>
            <a:ext cx="320040" cy="1783080"/>
          </a:xfrm>
          <a:prstGeom prst="rect">
            <a:avLst/>
          </a:prstGeom>
          <a:noFill/>
          <a:ln/>
        </p:spPr>
        <p:txBody>
          <a:bodyPr wrap="square" lIns="0" tIns="0" rIns="0" bIns="0" rtlCol="0" anchor="ctr"/>
          <a:lstStyle/>
          <a:p>
            <a:pPr marL="0" indent="0" algn="ctr">
              <a:buNone/>
            </a:pPr>
            <a:r>
              <a:rPr lang="en-US" sz="2400">
                <a:solidFill>
                  <a:srgbClr val="7500C0"/>
                </a:solidFill>
                <a:latin typeface="Graphik" pitchFamily="34" charset="0"/>
                <a:ea typeface="Graphik" pitchFamily="34" charset="-122"/>
                <a:cs typeface="Graphik" pitchFamily="34" charset="-120"/>
              </a:rPr>
              <a:t>→</a:t>
            </a:r>
            <a:endParaRPr lang="en-US" sz="2400"/>
          </a:p>
        </p:txBody>
      </p:sp>
      <p:sp>
        <p:nvSpPr>
          <p:cNvPr id="21" name="Text 19"/>
          <p:cNvSpPr/>
          <p:nvPr/>
        </p:nvSpPr>
        <p:spPr>
          <a:xfrm>
            <a:off x="8752865" y="1764792"/>
            <a:ext cx="320040" cy="1783080"/>
          </a:xfrm>
          <a:prstGeom prst="rect">
            <a:avLst/>
          </a:prstGeom>
          <a:noFill/>
          <a:ln/>
        </p:spPr>
        <p:txBody>
          <a:bodyPr wrap="square" lIns="0" tIns="0" rIns="0" bIns="0" rtlCol="0" anchor="ctr"/>
          <a:lstStyle/>
          <a:p>
            <a:pPr marL="0" indent="0" algn="ctr">
              <a:buNone/>
            </a:pPr>
            <a:r>
              <a:rPr lang="en-US" sz="2400">
                <a:solidFill>
                  <a:srgbClr val="7500C0"/>
                </a:solidFill>
                <a:latin typeface="Graphik" pitchFamily="34" charset="0"/>
                <a:ea typeface="Graphik" pitchFamily="34" charset="-122"/>
                <a:cs typeface="Graphik" pitchFamily="34" charset="-120"/>
              </a:rPr>
              <a:t>→</a:t>
            </a:r>
            <a:endParaRPr lang="en-US" sz="2400"/>
          </a:p>
        </p:txBody>
      </p:sp>
      <p:grpSp>
        <p:nvGrpSpPr>
          <p:cNvPr id="36" name="Group 35">
            <a:extLst>
              <a:ext uri="{FF2B5EF4-FFF2-40B4-BE49-F238E27FC236}">
                <a16:creationId xmlns:a16="http://schemas.microsoft.com/office/drawing/2014/main" id="{C433AC1D-FD2A-9DE1-0D92-E5D118DA01C9}"/>
              </a:ext>
            </a:extLst>
          </p:cNvPr>
          <p:cNvGrpSpPr/>
          <p:nvPr/>
        </p:nvGrpSpPr>
        <p:grpSpPr>
          <a:xfrm>
            <a:off x="9117304" y="1764792"/>
            <a:ext cx="2478710" cy="2146808"/>
            <a:chOff x="9117304" y="1764792"/>
            <a:chExt cx="2478710" cy="2146808"/>
          </a:xfrm>
        </p:grpSpPr>
        <p:sp>
          <p:nvSpPr>
            <p:cNvPr id="22" name="Shape 20"/>
            <p:cNvSpPr/>
            <p:nvPr/>
          </p:nvSpPr>
          <p:spPr>
            <a:xfrm>
              <a:off x="9117304" y="1764792"/>
              <a:ext cx="2478710" cy="2146808"/>
            </a:xfrm>
            <a:prstGeom prst="rect">
              <a:avLst/>
            </a:prstGeom>
            <a:solidFill>
              <a:srgbClr val="F6F4FA"/>
            </a:solidFill>
            <a:ln w="50800">
              <a:solidFill>
                <a:srgbClr val="7030A0"/>
              </a:solidFill>
              <a:prstDash val="solid"/>
            </a:ln>
          </p:spPr>
          <p:txBody>
            <a:bodyPr/>
            <a:lstStyle/>
            <a:p>
              <a:endParaRPr lang="en-US" sz="2800"/>
            </a:p>
          </p:txBody>
        </p:sp>
        <p:sp>
          <p:nvSpPr>
            <p:cNvPr id="23" name="Shape 21"/>
            <p:cNvSpPr/>
            <p:nvPr/>
          </p:nvSpPr>
          <p:spPr>
            <a:xfrm>
              <a:off x="9328937" y="2039112"/>
              <a:ext cx="384048" cy="384048"/>
            </a:xfrm>
            <a:prstGeom prst="rect">
              <a:avLst/>
            </a:prstGeom>
            <a:solidFill>
              <a:srgbClr val="1A1A1A"/>
            </a:solidFill>
            <a:ln/>
          </p:spPr>
          <p:txBody>
            <a:bodyPr/>
            <a:lstStyle/>
            <a:p>
              <a:endParaRPr lang="en-US" sz="2800"/>
            </a:p>
          </p:txBody>
        </p:sp>
        <p:sp>
          <p:nvSpPr>
            <p:cNvPr id="24" name="Text 22"/>
            <p:cNvSpPr/>
            <p:nvPr/>
          </p:nvSpPr>
          <p:spPr>
            <a:xfrm>
              <a:off x="9328937" y="2039112"/>
              <a:ext cx="384048" cy="384048"/>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4</a:t>
              </a:r>
              <a:endParaRPr lang="en-US" sz="2400"/>
            </a:p>
          </p:txBody>
        </p:sp>
        <p:sp>
          <p:nvSpPr>
            <p:cNvPr id="25" name="Text 23"/>
            <p:cNvSpPr/>
            <p:nvPr/>
          </p:nvSpPr>
          <p:spPr>
            <a:xfrm>
              <a:off x="9328937" y="2569464"/>
              <a:ext cx="1975790" cy="457200"/>
            </a:xfrm>
            <a:prstGeom prst="rect">
              <a:avLst/>
            </a:prstGeom>
            <a:noFill/>
            <a:ln/>
          </p:spPr>
          <p:txBody>
            <a:bodyPr wrap="square" lIns="0" tIns="0" rIns="0" bIns="0" rtlCol="0" anchor="t"/>
            <a:lstStyle/>
            <a:p>
              <a:pPr marL="0" indent="0">
                <a:lnSpc>
                  <a:spcPct val="100000"/>
                </a:lnSpc>
                <a:buNone/>
              </a:pPr>
              <a:r>
                <a:rPr lang="en-US" sz="2000" b="1">
                  <a:solidFill>
                    <a:srgbClr val="1A1A1A"/>
                  </a:solidFill>
                  <a:latin typeface="Graphik" pitchFamily="34" charset="0"/>
                  <a:ea typeface="Graphik" pitchFamily="34" charset="-122"/>
                  <a:cs typeface="Graphik" pitchFamily="34" charset="-120"/>
                </a:rPr>
                <a:t>Beyond</a:t>
              </a:r>
              <a:endParaRPr lang="en-US" sz="2000"/>
            </a:p>
          </p:txBody>
        </p:sp>
        <p:sp>
          <p:nvSpPr>
            <p:cNvPr id="26" name="Text 24"/>
            <p:cNvSpPr/>
            <p:nvPr/>
          </p:nvSpPr>
          <p:spPr>
            <a:xfrm>
              <a:off x="9328937" y="2971800"/>
              <a:ext cx="1975790" cy="50292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Expand on the shared foundation</a:t>
              </a:r>
              <a:endParaRPr lang="en-US" sz="1400"/>
            </a:p>
          </p:txBody>
        </p:sp>
      </p:grpSp>
      <p:sp>
        <p:nvSpPr>
          <p:cNvPr id="27" name="Shape 25"/>
          <p:cNvSpPr/>
          <p:nvPr/>
        </p:nvSpPr>
        <p:spPr>
          <a:xfrm>
            <a:off x="595986" y="4452112"/>
            <a:ext cx="11138814" cy="566928"/>
          </a:xfrm>
          <a:prstGeom prst="rect">
            <a:avLst/>
          </a:prstGeom>
          <a:solidFill>
            <a:srgbClr val="E6DCFF"/>
          </a:solidFill>
          <a:ln/>
        </p:spPr>
        <p:txBody>
          <a:bodyPr/>
          <a:lstStyle/>
          <a:p>
            <a:endParaRPr lang="en-US"/>
          </a:p>
        </p:txBody>
      </p:sp>
      <p:sp>
        <p:nvSpPr>
          <p:cNvPr id="28" name="Text 26"/>
          <p:cNvSpPr/>
          <p:nvPr/>
        </p:nvSpPr>
        <p:spPr>
          <a:xfrm>
            <a:off x="658368" y="4452112"/>
            <a:ext cx="11076432" cy="566928"/>
          </a:xfrm>
          <a:prstGeom prst="rect">
            <a:avLst/>
          </a:prstGeom>
          <a:noFill/>
          <a:ln/>
        </p:spPr>
        <p:txBody>
          <a:bodyPr wrap="square" lIns="0" tIns="0" rIns="0" bIns="0" rtlCol="0" anchor="ctr"/>
          <a:lstStyle/>
          <a:p>
            <a:pPr marL="0" indent="0" algn="ctr">
              <a:buNone/>
            </a:pPr>
            <a:r>
              <a:rPr lang="en-US" b="1" kern="0" spc="100" dirty="0">
                <a:solidFill>
                  <a:srgbClr val="460073"/>
                </a:solidFill>
                <a:latin typeface="Graphik" pitchFamily="34" charset="0"/>
                <a:ea typeface="Graphik" pitchFamily="34" charset="-122"/>
                <a:cs typeface="Graphik" pitchFamily="34" charset="-120"/>
              </a:rPr>
              <a:t>FOUNDATION: </a:t>
            </a:r>
            <a:r>
              <a:rPr lang="en-US" dirty="0">
                <a:solidFill>
                  <a:srgbClr val="1A1A1A"/>
                </a:solidFill>
                <a:latin typeface="Graphik" pitchFamily="34" charset="0"/>
              </a:rPr>
              <a:t>Governance</a:t>
            </a:r>
            <a:r>
              <a:rPr lang="en-US" dirty="0">
                <a:solidFill>
                  <a:srgbClr val="1A1A1A"/>
                </a:solidFill>
                <a:latin typeface="Graphik" pitchFamily="34" charset="0"/>
                <a:ea typeface="Graphik" pitchFamily="34" charset="-122"/>
                <a:cs typeface="Graphik" pitchFamily="34" charset="-120"/>
              </a:rPr>
              <a:t>, Data, Knowledge, and Platform. Funded once; it powers every phase.</a:t>
            </a:r>
            <a:endParaRPr lang="en-US" dirty="0"/>
          </a:p>
        </p:txBody>
      </p:sp>
      <p:sp>
        <p:nvSpPr>
          <p:cNvPr id="29" name="Text 27"/>
          <p:cNvSpPr/>
          <p:nvPr/>
        </p:nvSpPr>
        <p:spPr>
          <a:xfrm>
            <a:off x="658368" y="5220208"/>
            <a:ext cx="10874959" cy="365760"/>
          </a:xfrm>
          <a:prstGeom prst="rect">
            <a:avLst/>
          </a:prstGeom>
          <a:noFill/>
          <a:ln/>
        </p:spPr>
        <p:txBody>
          <a:bodyPr wrap="square" lIns="0" tIns="0" rIns="0" bIns="0" rtlCol="0" anchor="ctr"/>
          <a:lstStyle/>
          <a:p>
            <a:pPr marL="0" indent="0" algn="ctr">
              <a:buNone/>
            </a:pPr>
            <a:r>
              <a:rPr lang="en-US" sz="2000" i="1">
                <a:solidFill>
                  <a:srgbClr val="555555"/>
                </a:solidFill>
                <a:latin typeface="Graphik" pitchFamily="34" charset="0"/>
                <a:ea typeface="Graphik" pitchFamily="34" charset="-122"/>
                <a:cs typeface="Graphik" pitchFamily="34" charset="-120"/>
              </a:rPr>
              <a:t>The build is front-loaded; each added use case then costs less, even as total consumption keeps climbing.</a:t>
            </a:r>
            <a:endParaRPr lang="en-US" sz="2000"/>
          </a:p>
        </p:txBody>
      </p:sp>
      <p:pic>
        <p:nvPicPr>
          <p:cNvPr id="30"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31" name="Text 28"/>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23</a:t>
            </a:r>
            <a:endParaRPr lang="en-US" sz="1000"/>
          </a:p>
        </p:txBody>
      </p:sp>
      <p:sp>
        <p:nvSpPr>
          <p:cNvPr id="32" name="Text 29"/>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grpSp>
        <p:nvGrpSpPr>
          <p:cNvPr id="33" name="Group 32">
            <a:extLst>
              <a:ext uri="{FF2B5EF4-FFF2-40B4-BE49-F238E27FC236}">
                <a16:creationId xmlns:a16="http://schemas.microsoft.com/office/drawing/2014/main" id="{9DC7C0FA-08F6-8143-FAC3-34702FCB6FBC}"/>
              </a:ext>
            </a:extLst>
          </p:cNvPr>
          <p:cNvGrpSpPr/>
          <p:nvPr/>
        </p:nvGrpSpPr>
        <p:grpSpPr>
          <a:xfrm>
            <a:off x="757630" y="1764792"/>
            <a:ext cx="2478710" cy="2146808"/>
            <a:chOff x="757630" y="1764792"/>
            <a:chExt cx="2478710" cy="2146808"/>
          </a:xfrm>
        </p:grpSpPr>
        <p:sp>
          <p:nvSpPr>
            <p:cNvPr id="4" name="Shape 2"/>
            <p:cNvSpPr/>
            <p:nvPr/>
          </p:nvSpPr>
          <p:spPr>
            <a:xfrm>
              <a:off x="757630" y="1764792"/>
              <a:ext cx="2478710" cy="2146808"/>
            </a:xfrm>
            <a:prstGeom prst="rect">
              <a:avLst/>
            </a:prstGeom>
            <a:solidFill>
              <a:srgbClr val="1B0A30"/>
            </a:solidFill>
            <a:ln w="50800">
              <a:solidFill>
                <a:srgbClr val="7030A0"/>
              </a:solidFill>
            </a:ln>
          </p:spPr>
          <p:txBody>
            <a:bodyPr/>
            <a:lstStyle/>
            <a:p>
              <a:endParaRPr lang="en-US" sz="2800"/>
            </a:p>
          </p:txBody>
        </p:sp>
        <p:sp>
          <p:nvSpPr>
            <p:cNvPr id="5" name="Shape 3"/>
            <p:cNvSpPr/>
            <p:nvPr/>
          </p:nvSpPr>
          <p:spPr>
            <a:xfrm>
              <a:off x="932688" y="2039112"/>
              <a:ext cx="384048" cy="384048"/>
            </a:xfrm>
            <a:prstGeom prst="rect">
              <a:avLst/>
            </a:prstGeom>
            <a:solidFill>
              <a:srgbClr val="A100FF"/>
            </a:solidFill>
            <a:ln/>
          </p:spPr>
          <p:txBody>
            <a:bodyPr/>
            <a:lstStyle/>
            <a:p>
              <a:endParaRPr lang="en-US" sz="2800"/>
            </a:p>
          </p:txBody>
        </p:sp>
        <p:sp>
          <p:nvSpPr>
            <p:cNvPr id="6" name="Text 4"/>
            <p:cNvSpPr/>
            <p:nvPr/>
          </p:nvSpPr>
          <p:spPr>
            <a:xfrm>
              <a:off x="932688" y="2039112"/>
              <a:ext cx="384048" cy="384048"/>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1</a:t>
              </a:r>
              <a:endParaRPr lang="en-US" sz="2400"/>
            </a:p>
          </p:txBody>
        </p:sp>
        <p:sp>
          <p:nvSpPr>
            <p:cNvPr id="7" name="Text 5"/>
            <p:cNvSpPr/>
            <p:nvPr/>
          </p:nvSpPr>
          <p:spPr>
            <a:xfrm>
              <a:off x="932688" y="2569464"/>
              <a:ext cx="1975790" cy="457200"/>
            </a:xfrm>
            <a:prstGeom prst="rect">
              <a:avLst/>
            </a:prstGeom>
            <a:noFill/>
            <a:ln/>
          </p:spPr>
          <p:txBody>
            <a:bodyPr wrap="square" lIns="0" tIns="0" rIns="0" bIns="0" rtlCol="0" anchor="t"/>
            <a:lstStyle/>
            <a:p>
              <a:pPr marL="0" indent="0">
                <a:lnSpc>
                  <a:spcPct val="100000"/>
                </a:lnSpc>
                <a:buNone/>
              </a:pPr>
              <a:r>
                <a:rPr lang="en-US" sz="2000" b="1">
                  <a:solidFill>
                    <a:srgbClr val="F4F1FA"/>
                  </a:solidFill>
                  <a:latin typeface="Graphik" pitchFamily="34" charset="0"/>
                  <a:ea typeface="Graphik" pitchFamily="34" charset="-122"/>
                  <a:cs typeface="Graphik" pitchFamily="34" charset="-120"/>
                </a:rPr>
                <a:t>This LAR Cycle</a:t>
              </a:r>
              <a:endParaRPr lang="en-US" sz="2000"/>
            </a:p>
          </p:txBody>
        </p:sp>
        <p:sp>
          <p:nvSpPr>
            <p:cNvPr id="8" name="Text 6"/>
            <p:cNvSpPr/>
            <p:nvPr/>
          </p:nvSpPr>
          <p:spPr>
            <a:xfrm>
              <a:off x="932688" y="2971800"/>
              <a:ext cx="1975790" cy="502920"/>
            </a:xfrm>
            <a:prstGeom prst="rect">
              <a:avLst/>
            </a:prstGeom>
            <a:noFill/>
            <a:ln/>
          </p:spPr>
          <p:txBody>
            <a:bodyPr wrap="square" lIns="0" tIns="0" rIns="0" bIns="0" rtlCol="0" anchor="t"/>
            <a:lstStyle/>
            <a:p>
              <a:pPr marL="0" indent="0">
                <a:lnSpc>
                  <a:spcPct val="105000"/>
                </a:lnSpc>
                <a:buNone/>
              </a:pPr>
              <a:r>
                <a:rPr lang="en-US" sz="1400">
                  <a:solidFill>
                    <a:srgbClr val="B9A8D6"/>
                  </a:solidFill>
                  <a:latin typeface="Graphik" pitchFamily="34" charset="0"/>
                  <a:ea typeface="Graphik" pitchFamily="34" charset="-122"/>
                  <a:cs typeface="Graphik" pitchFamily="34" charset="-120"/>
                </a:rPr>
                <a:t>Build and submit the funding case</a:t>
              </a:r>
              <a:endParaRPr lang="en-US" sz="1400"/>
            </a:p>
          </p:txBody>
        </p:sp>
      </p:grpSp>
      <p:grpSp>
        <p:nvGrpSpPr>
          <p:cNvPr id="34" name="Group 33">
            <a:extLst>
              <a:ext uri="{FF2B5EF4-FFF2-40B4-BE49-F238E27FC236}">
                <a16:creationId xmlns:a16="http://schemas.microsoft.com/office/drawing/2014/main" id="{FF6FE315-CFDB-D55F-07EA-2EF27814818D}"/>
              </a:ext>
            </a:extLst>
          </p:cNvPr>
          <p:cNvGrpSpPr/>
          <p:nvPr/>
        </p:nvGrpSpPr>
        <p:grpSpPr>
          <a:xfrm>
            <a:off x="3556380" y="1764792"/>
            <a:ext cx="2478710" cy="2146808"/>
            <a:chOff x="3556380" y="1764792"/>
            <a:chExt cx="2478710" cy="2146808"/>
          </a:xfrm>
        </p:grpSpPr>
        <p:sp>
          <p:nvSpPr>
            <p:cNvPr id="10" name="Shape 8"/>
            <p:cNvSpPr/>
            <p:nvPr/>
          </p:nvSpPr>
          <p:spPr>
            <a:xfrm>
              <a:off x="3556380" y="1764792"/>
              <a:ext cx="2478710" cy="2146808"/>
            </a:xfrm>
            <a:prstGeom prst="rect">
              <a:avLst/>
            </a:prstGeom>
            <a:solidFill>
              <a:srgbClr val="F6F4FA"/>
            </a:solidFill>
            <a:ln w="50800">
              <a:solidFill>
                <a:srgbClr val="7030A0"/>
              </a:solidFill>
              <a:prstDash val="solid"/>
            </a:ln>
          </p:spPr>
          <p:txBody>
            <a:bodyPr/>
            <a:lstStyle/>
            <a:p>
              <a:endParaRPr lang="en-US" sz="2800"/>
            </a:p>
          </p:txBody>
        </p:sp>
        <p:sp>
          <p:nvSpPr>
            <p:cNvPr id="11" name="Shape 9"/>
            <p:cNvSpPr/>
            <p:nvPr/>
          </p:nvSpPr>
          <p:spPr>
            <a:xfrm>
              <a:off x="3731438" y="2039112"/>
              <a:ext cx="384048" cy="384048"/>
            </a:xfrm>
            <a:prstGeom prst="rect">
              <a:avLst/>
            </a:prstGeom>
            <a:solidFill>
              <a:srgbClr val="1A1A1A"/>
            </a:solidFill>
            <a:ln/>
          </p:spPr>
          <p:txBody>
            <a:bodyPr/>
            <a:lstStyle/>
            <a:p>
              <a:endParaRPr lang="en-US" sz="2800"/>
            </a:p>
          </p:txBody>
        </p:sp>
        <p:sp>
          <p:nvSpPr>
            <p:cNvPr id="12" name="Text 10"/>
            <p:cNvSpPr/>
            <p:nvPr/>
          </p:nvSpPr>
          <p:spPr>
            <a:xfrm>
              <a:off x="3731438" y="2039112"/>
              <a:ext cx="384048" cy="384048"/>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2</a:t>
              </a:r>
              <a:endParaRPr lang="en-US" sz="2400"/>
            </a:p>
          </p:txBody>
        </p:sp>
        <p:sp>
          <p:nvSpPr>
            <p:cNvPr id="13" name="Text 11"/>
            <p:cNvSpPr/>
            <p:nvPr/>
          </p:nvSpPr>
          <p:spPr>
            <a:xfrm>
              <a:off x="3731438" y="2569464"/>
              <a:ext cx="1975790" cy="457200"/>
            </a:xfrm>
            <a:prstGeom prst="rect">
              <a:avLst/>
            </a:prstGeom>
            <a:noFill/>
            <a:ln/>
          </p:spPr>
          <p:txBody>
            <a:bodyPr wrap="square" lIns="0" tIns="0" rIns="0" bIns="0" rtlCol="0" anchor="t"/>
            <a:lstStyle/>
            <a:p>
              <a:pPr marL="0" indent="0">
                <a:lnSpc>
                  <a:spcPct val="100000"/>
                </a:lnSpc>
                <a:buNone/>
              </a:pPr>
              <a:r>
                <a:rPr lang="en-US" sz="2000" b="1">
                  <a:solidFill>
                    <a:srgbClr val="1A1A1A"/>
                  </a:solidFill>
                  <a:latin typeface="Graphik" pitchFamily="34" charset="0"/>
                  <a:ea typeface="Graphik" pitchFamily="34" charset="-122"/>
                  <a:cs typeface="Graphik" pitchFamily="34" charset="-120"/>
                </a:rPr>
                <a:t>FY1: Build</a:t>
              </a:r>
              <a:endParaRPr lang="en-US" sz="2000"/>
            </a:p>
          </p:txBody>
        </p:sp>
        <p:sp>
          <p:nvSpPr>
            <p:cNvPr id="14" name="Text 12"/>
            <p:cNvSpPr/>
            <p:nvPr/>
          </p:nvSpPr>
          <p:spPr>
            <a:xfrm>
              <a:off x="3731438" y="2971800"/>
              <a:ext cx="1975790" cy="50292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Fund the foundation, plus 1-2 starter use cases</a:t>
              </a:r>
              <a:endParaRPr lang="en-US" sz="1400"/>
            </a:p>
          </p:txBody>
        </p:sp>
      </p:grpSp>
      <p:grpSp>
        <p:nvGrpSpPr>
          <p:cNvPr id="35" name="Group 34">
            <a:extLst>
              <a:ext uri="{FF2B5EF4-FFF2-40B4-BE49-F238E27FC236}">
                <a16:creationId xmlns:a16="http://schemas.microsoft.com/office/drawing/2014/main" id="{501D6C1C-C8CB-7E5B-6A5C-C3B9773FE549}"/>
              </a:ext>
            </a:extLst>
          </p:cNvPr>
          <p:cNvGrpSpPr/>
          <p:nvPr/>
        </p:nvGrpSpPr>
        <p:grpSpPr>
          <a:xfrm>
            <a:off x="6355130" y="1764792"/>
            <a:ext cx="2478710" cy="2146808"/>
            <a:chOff x="6355130" y="1764792"/>
            <a:chExt cx="2478710" cy="2146808"/>
          </a:xfrm>
        </p:grpSpPr>
        <p:sp>
          <p:nvSpPr>
            <p:cNvPr id="16" name="Shape 14"/>
            <p:cNvSpPr/>
            <p:nvPr/>
          </p:nvSpPr>
          <p:spPr>
            <a:xfrm>
              <a:off x="6355130" y="1764792"/>
              <a:ext cx="2478710" cy="2146808"/>
            </a:xfrm>
            <a:prstGeom prst="rect">
              <a:avLst/>
            </a:prstGeom>
            <a:solidFill>
              <a:srgbClr val="F6F4FA"/>
            </a:solidFill>
            <a:ln w="50800">
              <a:solidFill>
                <a:srgbClr val="7030A0"/>
              </a:solidFill>
              <a:prstDash val="solid"/>
            </a:ln>
          </p:spPr>
          <p:txBody>
            <a:bodyPr/>
            <a:lstStyle/>
            <a:p>
              <a:endParaRPr lang="en-US" sz="2800"/>
            </a:p>
          </p:txBody>
        </p:sp>
        <p:sp>
          <p:nvSpPr>
            <p:cNvPr id="17" name="Shape 15"/>
            <p:cNvSpPr/>
            <p:nvPr/>
          </p:nvSpPr>
          <p:spPr>
            <a:xfrm>
              <a:off x="6530188" y="2039112"/>
              <a:ext cx="384048" cy="384048"/>
            </a:xfrm>
            <a:prstGeom prst="rect">
              <a:avLst/>
            </a:prstGeom>
            <a:solidFill>
              <a:srgbClr val="1A1A1A"/>
            </a:solidFill>
            <a:ln/>
          </p:spPr>
          <p:txBody>
            <a:bodyPr/>
            <a:lstStyle/>
            <a:p>
              <a:endParaRPr lang="en-US" sz="2800"/>
            </a:p>
          </p:txBody>
        </p:sp>
        <p:sp>
          <p:nvSpPr>
            <p:cNvPr id="18" name="Text 16"/>
            <p:cNvSpPr/>
            <p:nvPr/>
          </p:nvSpPr>
          <p:spPr>
            <a:xfrm>
              <a:off x="6530188" y="2039112"/>
              <a:ext cx="384048" cy="384048"/>
            </a:xfrm>
            <a:prstGeom prst="rect">
              <a:avLst/>
            </a:prstGeom>
            <a:noFill/>
            <a:ln/>
          </p:spPr>
          <p:txBody>
            <a:bodyPr wrap="square" lIns="0" tIns="0" rIns="0" bIns="0" rtlCol="0" anchor="ctr"/>
            <a:lstStyle/>
            <a:p>
              <a:pPr marL="0" indent="0" algn="ctr">
                <a:buNone/>
              </a:pPr>
              <a:r>
                <a:rPr lang="en-US" sz="2400" b="1">
                  <a:solidFill>
                    <a:srgbClr val="FFFFFF"/>
                  </a:solidFill>
                  <a:latin typeface="Graphik" pitchFamily="34" charset="0"/>
                  <a:ea typeface="Graphik" pitchFamily="34" charset="-122"/>
                  <a:cs typeface="Graphik" pitchFamily="34" charset="-120"/>
                </a:rPr>
                <a:t>3</a:t>
              </a:r>
              <a:endParaRPr lang="en-US" sz="2400"/>
            </a:p>
          </p:txBody>
        </p:sp>
        <p:sp>
          <p:nvSpPr>
            <p:cNvPr id="19" name="Text 17"/>
            <p:cNvSpPr/>
            <p:nvPr/>
          </p:nvSpPr>
          <p:spPr>
            <a:xfrm>
              <a:off x="6530188" y="2569464"/>
              <a:ext cx="2115972" cy="457200"/>
            </a:xfrm>
            <a:prstGeom prst="rect">
              <a:avLst/>
            </a:prstGeom>
            <a:noFill/>
            <a:ln/>
          </p:spPr>
          <p:txBody>
            <a:bodyPr wrap="square" lIns="0" tIns="0" rIns="0" bIns="0" rtlCol="0" anchor="t"/>
            <a:lstStyle/>
            <a:p>
              <a:pPr marL="0" indent="0">
                <a:lnSpc>
                  <a:spcPct val="100000"/>
                </a:lnSpc>
                <a:buNone/>
              </a:pPr>
              <a:r>
                <a:rPr lang="en-US" sz="2000" b="1">
                  <a:solidFill>
                    <a:srgbClr val="1A1A1A"/>
                  </a:solidFill>
                  <a:latin typeface="Graphik" pitchFamily="34" charset="0"/>
                  <a:ea typeface="Graphik" pitchFamily="34" charset="-122"/>
                  <a:cs typeface="Graphik" pitchFamily="34" charset="-120"/>
                </a:rPr>
                <a:t>FY2: Run &amp; Scale</a:t>
              </a:r>
              <a:endParaRPr lang="en-US" sz="2000"/>
            </a:p>
          </p:txBody>
        </p:sp>
        <p:sp>
          <p:nvSpPr>
            <p:cNvPr id="20" name="Text 18"/>
            <p:cNvSpPr/>
            <p:nvPr/>
          </p:nvSpPr>
          <p:spPr>
            <a:xfrm>
              <a:off x="6557962" y="2994660"/>
              <a:ext cx="1975790" cy="50292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Add use cases; run cost drops; document outcomes</a:t>
              </a:r>
              <a:endParaRPr lang="en-US" sz="1400"/>
            </a:p>
          </p:txBody>
        </p:sp>
      </p:gr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368" y="329184"/>
            <a:ext cx="11064240" cy="822960"/>
          </a:xfrm>
          <a:prstGeom prst="rect">
            <a:avLst/>
          </a:prstGeom>
          <a:noFill/>
        </p:spPr>
        <p:txBody>
          <a:bodyPr wrap="square" lIns="36576" tIns="36576" rIns="36576" bIns="36576" anchor="ctr">
            <a:spAutoFit/>
          </a:bodyPr>
          <a:lstStyle/>
          <a:p>
            <a:r>
              <a:rPr sz="2900" b="1" i="0">
                <a:solidFill>
                  <a:srgbClr val="000000"/>
                </a:solidFill>
                <a:latin typeface="Graphik-Semibold"/>
              </a:rPr>
              <a:t>Key takeaways: your move after this session</a:t>
            </a:r>
          </a:p>
        </p:txBody>
      </p:sp>
      <p:sp>
        <p:nvSpPr>
          <p:cNvPr id="5" name="Rectangle 4"/>
          <p:cNvSpPr/>
          <p:nvPr/>
        </p:nvSpPr>
        <p:spPr>
          <a:xfrm>
            <a:off x="457200" y="1844938"/>
            <a:ext cx="566928" cy="566928"/>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i="0">
                <a:solidFill>
                  <a:srgbClr val="FFFFFF"/>
                </a:solidFill>
                <a:latin typeface="Graphik-Semibold"/>
              </a:rPr>
              <a:t>1</a:t>
            </a:r>
          </a:p>
        </p:txBody>
      </p:sp>
      <p:sp>
        <p:nvSpPr>
          <p:cNvPr id="6" name="TextBox 5"/>
          <p:cNvSpPr txBox="1"/>
          <p:nvPr/>
        </p:nvSpPr>
        <p:spPr>
          <a:xfrm>
            <a:off x="1207008" y="2009166"/>
            <a:ext cx="10515600" cy="311624"/>
          </a:xfrm>
          <a:prstGeom prst="rect">
            <a:avLst/>
          </a:prstGeom>
          <a:noFill/>
        </p:spPr>
        <p:txBody>
          <a:bodyPr wrap="square" lIns="36576" tIns="36576" rIns="36576" bIns="36576" anchor="ctr">
            <a:spAutoFit/>
          </a:bodyPr>
          <a:lstStyle/>
          <a:p>
            <a:pPr>
              <a:lnSpc>
                <a:spcPct val="104000"/>
              </a:lnSpc>
            </a:pPr>
            <a:r>
              <a:rPr sz="1600" b="0" i="0">
                <a:solidFill>
                  <a:srgbClr val="1A1A1A"/>
                </a:solidFill>
                <a:latin typeface="Graphik Regular"/>
              </a:rPr>
              <a:t>Pick one use case that is high value and low friction and name the outcome it improves.</a:t>
            </a:r>
          </a:p>
        </p:txBody>
      </p:sp>
      <p:sp>
        <p:nvSpPr>
          <p:cNvPr id="7" name="Rectangle 6"/>
          <p:cNvSpPr/>
          <p:nvPr/>
        </p:nvSpPr>
        <p:spPr>
          <a:xfrm>
            <a:off x="457200" y="2686186"/>
            <a:ext cx="566928" cy="566928"/>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i="0">
                <a:solidFill>
                  <a:srgbClr val="FFFFFF"/>
                </a:solidFill>
                <a:latin typeface="Graphik-Semibold"/>
              </a:rPr>
              <a:t>2</a:t>
            </a:r>
          </a:p>
        </p:txBody>
      </p:sp>
      <p:sp>
        <p:nvSpPr>
          <p:cNvPr id="8" name="TextBox 7"/>
          <p:cNvSpPr txBox="1"/>
          <p:nvPr/>
        </p:nvSpPr>
        <p:spPr>
          <a:xfrm>
            <a:off x="1207008" y="2850414"/>
            <a:ext cx="10515600" cy="311624"/>
          </a:xfrm>
          <a:prstGeom prst="rect">
            <a:avLst/>
          </a:prstGeom>
          <a:noFill/>
        </p:spPr>
        <p:txBody>
          <a:bodyPr wrap="square" lIns="36576" tIns="36576" rIns="36576" bIns="36576" anchor="ctr">
            <a:spAutoFit/>
          </a:bodyPr>
          <a:lstStyle/>
          <a:p>
            <a:pPr>
              <a:lnSpc>
                <a:spcPct val="104000"/>
              </a:lnSpc>
            </a:pPr>
            <a:r>
              <a:rPr sz="1600" b="0" i="0">
                <a:solidFill>
                  <a:srgbClr val="1A1A1A"/>
                </a:solidFill>
                <a:latin typeface="Graphik Regular"/>
              </a:rPr>
              <a:t>Baseline one metric now, before you build (cycle time, error rate, hours, backlog).</a:t>
            </a:r>
          </a:p>
        </p:txBody>
      </p:sp>
      <p:sp>
        <p:nvSpPr>
          <p:cNvPr id="9" name="Rectangle 8"/>
          <p:cNvSpPr/>
          <p:nvPr/>
        </p:nvSpPr>
        <p:spPr>
          <a:xfrm>
            <a:off x="457200" y="3527434"/>
            <a:ext cx="566928" cy="566928"/>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i="0">
                <a:solidFill>
                  <a:srgbClr val="FFFFFF"/>
                </a:solidFill>
                <a:latin typeface="Graphik-Semibold"/>
              </a:rPr>
              <a:t>3</a:t>
            </a:r>
          </a:p>
        </p:txBody>
      </p:sp>
      <p:sp>
        <p:nvSpPr>
          <p:cNvPr id="10" name="TextBox 9"/>
          <p:cNvSpPr txBox="1"/>
          <p:nvPr/>
        </p:nvSpPr>
        <p:spPr>
          <a:xfrm>
            <a:off x="1207008" y="3691662"/>
            <a:ext cx="10515600" cy="311624"/>
          </a:xfrm>
          <a:prstGeom prst="rect">
            <a:avLst/>
          </a:prstGeom>
          <a:noFill/>
        </p:spPr>
        <p:txBody>
          <a:bodyPr wrap="square" lIns="36576" tIns="36576" rIns="36576" bIns="36576" anchor="ctr">
            <a:spAutoFit/>
          </a:bodyPr>
          <a:lstStyle/>
          <a:p>
            <a:pPr>
              <a:lnSpc>
                <a:spcPct val="104000"/>
              </a:lnSpc>
            </a:pPr>
            <a:r>
              <a:rPr sz="1600" b="0" i="0">
                <a:solidFill>
                  <a:srgbClr val="1A1A1A"/>
                </a:solidFill>
                <a:latin typeface="Graphik Regular"/>
              </a:rPr>
              <a:t>Fund the foundation first (governance, data, knowledge, platform), then the use case.</a:t>
            </a:r>
          </a:p>
        </p:txBody>
      </p:sp>
      <p:sp>
        <p:nvSpPr>
          <p:cNvPr id="11" name="Rectangle 10"/>
          <p:cNvSpPr/>
          <p:nvPr/>
        </p:nvSpPr>
        <p:spPr>
          <a:xfrm>
            <a:off x="457200" y="4368682"/>
            <a:ext cx="566928" cy="566928"/>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sz="2400" b="1" i="0">
                <a:solidFill>
                  <a:srgbClr val="FFFFFF"/>
                </a:solidFill>
                <a:latin typeface="Graphik-Semibold"/>
              </a:rPr>
              <a:t>4</a:t>
            </a:r>
          </a:p>
        </p:txBody>
      </p:sp>
      <p:sp>
        <p:nvSpPr>
          <p:cNvPr id="12" name="TextBox 11"/>
          <p:cNvSpPr txBox="1"/>
          <p:nvPr/>
        </p:nvSpPr>
        <p:spPr>
          <a:xfrm>
            <a:off x="1207008" y="4532910"/>
            <a:ext cx="10515600" cy="311624"/>
          </a:xfrm>
          <a:prstGeom prst="rect">
            <a:avLst/>
          </a:prstGeom>
          <a:noFill/>
        </p:spPr>
        <p:txBody>
          <a:bodyPr wrap="square" lIns="36576" tIns="36576" rIns="36576" bIns="36576" anchor="ctr">
            <a:spAutoFit/>
          </a:bodyPr>
          <a:lstStyle/>
          <a:p>
            <a:pPr>
              <a:lnSpc>
                <a:spcPct val="104000"/>
              </a:lnSpc>
            </a:pPr>
            <a:r>
              <a:rPr sz="1600" b="0" i="0">
                <a:solidFill>
                  <a:srgbClr val="1A1A1A"/>
                </a:solidFill>
                <a:latin typeface="Graphik Regular"/>
              </a:rPr>
              <a:t>Build the appropriations-ready case: price it like a utility, split one-time from ongoing, budget the consumption, and keep humans in the loop.</a:t>
            </a:r>
          </a:p>
        </p:txBody>
      </p:sp>
      <p:sp>
        <p:nvSpPr>
          <p:cNvPr id="13" name="Rectangle 12"/>
          <p:cNvSpPr/>
          <p:nvPr/>
        </p:nvSpPr>
        <p:spPr>
          <a:xfrm>
            <a:off x="457200" y="5577840"/>
            <a:ext cx="11274552" cy="566928"/>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wrap="square" lIns="182880" rIns="182880" rtlCol="0" anchor="ctr"/>
          <a:lstStyle/>
          <a:p>
            <a:pPr algn="ctr">
              <a:lnSpc>
                <a:spcPct val="104000"/>
              </a:lnSpc>
            </a:pPr>
            <a:r>
              <a:rPr b="1" i="0">
                <a:solidFill>
                  <a:srgbClr val="FFFFFF"/>
                </a:solidFill>
                <a:latin typeface="Graphik-Semibold"/>
              </a:rPr>
              <a:t>A focused team can produce an appropriations-ready AI case in about six weeks.</a:t>
            </a:r>
          </a:p>
        </p:txBody>
      </p:sp>
      <p:sp>
        <p:nvSpPr>
          <p:cNvPr id="14" name="Text 1">
            <a:extLst>
              <a:ext uri="{FF2B5EF4-FFF2-40B4-BE49-F238E27FC236}">
                <a16:creationId xmlns:a16="http://schemas.microsoft.com/office/drawing/2014/main" id="{BE025219-FC1D-29B4-329C-BBD9E025A11B}"/>
              </a:ext>
            </a:extLst>
          </p:cNvPr>
          <p:cNvSpPr/>
          <p:nvPr/>
        </p:nvSpPr>
        <p:spPr>
          <a:xfrm>
            <a:off x="658368" y="1124712"/>
            <a:ext cx="10874959" cy="384048"/>
          </a:xfrm>
          <a:prstGeom prst="rect">
            <a:avLst/>
          </a:prstGeom>
          <a:solidFill>
            <a:srgbClr val="7030A0"/>
          </a:solidFill>
          <a:ln/>
        </p:spPr>
        <p:txBody>
          <a:bodyPr wrap="square" lIns="0" tIns="0" rIns="0" bIns="0" rtlCol="0" anchor="ctr"/>
          <a:lstStyle/>
          <a:p>
            <a:pPr algn="ctr">
              <a:lnSpc>
                <a:spcPct val="105000"/>
              </a:lnSpc>
            </a:pPr>
            <a:r>
              <a:rPr lang="en-US" sz="1600" b="1">
                <a:solidFill>
                  <a:schemeClr val="bg1"/>
                </a:solidFill>
                <a:latin typeface="Graphik Regular"/>
              </a:rPr>
              <a:t>You do not need a big program to begin. You need a decision and one disciplined case.</a:t>
            </a:r>
          </a:p>
        </p:txBody>
      </p:sp>
      <p:pic>
        <p:nvPicPr>
          <p:cNvPr id="15" name="Image 4" descr="assets/chevron_purple.png">
            <a:extLst>
              <a:ext uri="{FF2B5EF4-FFF2-40B4-BE49-F238E27FC236}">
                <a16:creationId xmlns:a16="http://schemas.microsoft.com/office/drawing/2014/main" id="{1B663381-542D-3B5F-E748-A0568E9ED5B0}"/>
              </a:ext>
            </a:extLst>
          </p:cNvPr>
          <p:cNvPicPr>
            <a:picLocks noChangeAspect="1"/>
          </p:cNvPicPr>
          <p:nvPr/>
        </p:nvPicPr>
        <p:blipFill>
          <a:blip r:embed="rId3"/>
          <a:stretch>
            <a:fillRect/>
          </a:stretch>
        </p:blipFill>
        <p:spPr>
          <a:xfrm>
            <a:off x="658368" y="6446520"/>
            <a:ext cx="183264" cy="201168"/>
          </a:xfrm>
          <a:prstGeom prst="rect">
            <a:avLst/>
          </a:prstGeom>
        </p:spPr>
      </p:pic>
      <p:sp>
        <p:nvSpPr>
          <p:cNvPr id="16" name="Text 17">
            <a:extLst>
              <a:ext uri="{FF2B5EF4-FFF2-40B4-BE49-F238E27FC236}">
                <a16:creationId xmlns:a16="http://schemas.microsoft.com/office/drawing/2014/main" id="{47CAA9D0-9552-1CD4-3ECA-0472840133E5}"/>
              </a:ext>
            </a:extLst>
          </p:cNvPr>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24</a:t>
            </a:r>
            <a:endParaRPr lang="en-US" sz="1000"/>
          </a:p>
        </p:txBody>
      </p:sp>
      <p:sp>
        <p:nvSpPr>
          <p:cNvPr id="17" name="Text 18">
            <a:extLst>
              <a:ext uri="{FF2B5EF4-FFF2-40B4-BE49-F238E27FC236}">
                <a16:creationId xmlns:a16="http://schemas.microsoft.com/office/drawing/2014/main" id="{AB5725A2-4E19-3B95-36B8-E1F771169F1F}"/>
              </a:ext>
            </a:extLst>
          </p:cNvPr>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17">
    <p:bg>
      <p:bgPr>
        <a:solidFill>
          <a:srgbClr val="1B0A30"/>
        </a:solidFill>
        <a:effectLst/>
      </p:bgPr>
    </p:bg>
    <p:spTree>
      <p:nvGrpSpPr>
        <p:cNvPr id="1" name=""/>
        <p:cNvGrpSpPr/>
        <p:nvPr/>
      </p:nvGrpSpPr>
      <p:grpSpPr>
        <a:xfrm>
          <a:off x="0" y="0"/>
          <a:ext cx="0" cy="0"/>
          <a:chOff x="0" y="0"/>
          <a:chExt cx="0" cy="0"/>
        </a:xfrm>
      </p:grpSpPr>
      <p:sp>
        <p:nvSpPr>
          <p:cNvPr id="4" name="Text 1"/>
          <p:cNvSpPr/>
          <p:nvPr/>
        </p:nvSpPr>
        <p:spPr>
          <a:xfrm>
            <a:off x="658368" y="1960632"/>
            <a:ext cx="10058400" cy="1097280"/>
          </a:xfrm>
          <a:prstGeom prst="rect">
            <a:avLst/>
          </a:prstGeom>
          <a:noFill/>
          <a:ln/>
        </p:spPr>
        <p:txBody>
          <a:bodyPr wrap="square" lIns="0" tIns="0" rIns="0" bIns="0" rtlCol="0" anchor="ctr"/>
          <a:lstStyle/>
          <a:p>
            <a:pPr marL="0" indent="0" algn="ctr">
              <a:buNone/>
            </a:pPr>
            <a:r>
              <a:rPr lang="en-US" sz="5200">
                <a:solidFill>
                  <a:srgbClr val="F4F1FA"/>
                </a:solidFill>
                <a:latin typeface="Graphik Black" panose="020B0A03030202060203" pitchFamily="34" charset="0"/>
                <a:ea typeface="GT Sectra Fine Bk" pitchFamily="34" charset="-122"/>
                <a:cs typeface="GT Sectra Fine Bk" pitchFamily="34" charset="-120"/>
              </a:rPr>
              <a:t>From Budget </a:t>
            </a:r>
            <a:r>
              <a:rPr lang="en-US" sz="5200">
                <a:solidFill>
                  <a:srgbClr val="A100FF"/>
                </a:solidFill>
                <a:latin typeface="Graphik Black" panose="020B0A03030202060203" pitchFamily="34" charset="0"/>
                <a:ea typeface="GT Sectra Fine Bk" pitchFamily="34" charset="-122"/>
                <a:cs typeface="GT Sectra Fine Bk" pitchFamily="34" charset="-120"/>
              </a:rPr>
              <a:t>to Impact.</a:t>
            </a:r>
            <a:endParaRPr lang="en-US" sz="5200">
              <a:latin typeface="Graphik Black" panose="020B0A03030202060203" pitchFamily="34" charset="0"/>
            </a:endParaRPr>
          </a:p>
        </p:txBody>
      </p:sp>
      <p:sp>
        <p:nvSpPr>
          <p:cNvPr id="5" name="Text 2"/>
          <p:cNvSpPr/>
          <p:nvPr/>
        </p:nvSpPr>
        <p:spPr>
          <a:xfrm>
            <a:off x="1540256" y="3628039"/>
            <a:ext cx="7315200" cy="548640"/>
          </a:xfrm>
          <a:prstGeom prst="rect">
            <a:avLst/>
          </a:prstGeom>
          <a:noFill/>
          <a:ln/>
        </p:spPr>
        <p:txBody>
          <a:bodyPr wrap="square" lIns="0" tIns="0" rIns="0" bIns="0" rtlCol="0" anchor="ctr"/>
          <a:lstStyle/>
          <a:p>
            <a:pPr marL="0" indent="0" algn="ctr">
              <a:buNone/>
            </a:pPr>
            <a:r>
              <a:rPr lang="en-US" sz="2800" b="1">
                <a:solidFill>
                  <a:srgbClr val="C2A3FF"/>
                </a:solidFill>
                <a:latin typeface="Graphik" pitchFamily="34" charset="0"/>
                <a:ea typeface="Graphik" pitchFamily="34" charset="-122"/>
                <a:cs typeface="Graphik" pitchFamily="34" charset="-120"/>
              </a:rPr>
              <a:t>Questions?</a:t>
            </a:r>
          </a:p>
          <a:p>
            <a:pPr marL="0" indent="0" algn="ctr">
              <a:buNone/>
            </a:pPr>
            <a:endParaRPr lang="en-US" sz="2800" b="1">
              <a:solidFill>
                <a:srgbClr val="C2A3FF"/>
              </a:solidFill>
              <a:latin typeface="Graphik" pitchFamily="34" charset="0"/>
            </a:endParaRPr>
          </a:p>
          <a:p>
            <a:pPr marL="0" indent="0" algn="ctr">
              <a:buNone/>
            </a:pPr>
            <a:r>
              <a:rPr lang="en-US" sz="3600" b="1">
                <a:solidFill>
                  <a:srgbClr val="C2A3FF"/>
                </a:solidFill>
                <a:latin typeface="Graphik" pitchFamily="34" charset="0"/>
              </a:rPr>
              <a:t>Thank You!</a:t>
            </a:r>
            <a:endParaRPr lang="en-US" sz="3600" b="1"/>
          </a:p>
        </p:txBody>
      </p:sp>
      <p:sp>
        <p:nvSpPr>
          <p:cNvPr id="9" name="Text 5"/>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B9A8D6"/>
                </a:solidFill>
                <a:latin typeface="Graphik" pitchFamily="34" charset="0"/>
                <a:ea typeface="Graphik" pitchFamily="34" charset="-122"/>
                <a:cs typeface="Graphik" pitchFamily="34" charset="-120"/>
              </a:rPr>
              <a:t>25</a:t>
            </a:r>
            <a:endParaRPr lang="en-US" sz="1000"/>
          </a:p>
        </p:txBody>
      </p:sp>
      <p:sp>
        <p:nvSpPr>
          <p:cNvPr id="10" name="Text 6"/>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B9A8D6"/>
                </a:solidFill>
                <a:latin typeface="Graphik" pitchFamily="34" charset="0"/>
                <a:ea typeface="Graphik" pitchFamily="34" charset="-122"/>
                <a:cs typeface="Graphik" pitchFamily="34" charset="-120"/>
              </a:rPr>
              <a:t>Copyright © 2026 Accenture. All rights reserved.</a:t>
            </a:r>
            <a:endParaRPr lang="en-US" sz="800"/>
          </a:p>
        </p:txBody>
      </p:sp>
      <p:grpSp>
        <p:nvGrpSpPr>
          <p:cNvPr id="20" name="Group 19">
            <a:extLst>
              <a:ext uri="{FF2B5EF4-FFF2-40B4-BE49-F238E27FC236}">
                <a16:creationId xmlns:a16="http://schemas.microsoft.com/office/drawing/2014/main" id="{DF28604A-93C8-5654-80CF-314D1E8429F5}"/>
              </a:ext>
            </a:extLst>
          </p:cNvPr>
          <p:cNvGrpSpPr/>
          <p:nvPr/>
        </p:nvGrpSpPr>
        <p:grpSpPr>
          <a:xfrm>
            <a:off x="9024169" y="429938"/>
            <a:ext cx="2234838" cy="750129"/>
            <a:chOff x="3676674" y="734739"/>
            <a:chExt cx="1431528" cy="480496"/>
          </a:xfrm>
        </p:grpSpPr>
        <p:pic>
          <p:nvPicPr>
            <p:cNvPr id="21" name="Accenture logo" descr="Accenture logo">
              <a:extLst>
                <a:ext uri="{FF2B5EF4-FFF2-40B4-BE49-F238E27FC236}">
                  <a16:creationId xmlns:a16="http://schemas.microsoft.com/office/drawing/2014/main" id="{618C4F2D-0304-C6DE-0B8C-735A10936B92}"/>
                </a:ext>
              </a:extLst>
            </p:cNvPr>
            <p:cNvPicPr>
              <a:picLocks noChangeAspect="1"/>
            </p:cNvPicPr>
            <p:nvPr/>
          </p:nvPicPr>
          <p:blipFill>
            <a:blip r:embed="rId3"/>
            <a:stretch>
              <a:fillRect/>
            </a:stretch>
          </p:blipFill>
          <p:spPr>
            <a:xfrm>
              <a:off x="3676674" y="819209"/>
              <a:ext cx="725924" cy="191501"/>
            </a:xfrm>
            <a:prstGeom prst="rect">
              <a:avLst/>
            </a:prstGeom>
          </p:spPr>
        </p:pic>
        <p:sp>
          <p:nvSpPr>
            <p:cNvPr id="22" name="TextBox 21">
              <a:extLst>
                <a:ext uri="{FF2B5EF4-FFF2-40B4-BE49-F238E27FC236}">
                  <a16:creationId xmlns:a16="http://schemas.microsoft.com/office/drawing/2014/main" id="{CFA43743-7EA9-352F-63FD-C908E27C4C80}"/>
                </a:ext>
              </a:extLst>
            </p:cNvPr>
            <p:cNvSpPr txBox="1"/>
            <p:nvPr/>
          </p:nvSpPr>
          <p:spPr>
            <a:xfrm>
              <a:off x="4402598" y="768409"/>
              <a:ext cx="243840" cy="414008"/>
            </a:xfrm>
            <a:prstGeom prst="rect">
              <a:avLst/>
            </a:prstGeom>
            <a:noFill/>
          </p:spPr>
          <p:txBody>
            <a:bodyPr wrap="square">
              <a:spAutoFit/>
            </a:bodyPr>
            <a:lstStyle/>
            <a:p>
              <a:r>
                <a:rPr lang="en-US" sz="3600">
                  <a:solidFill>
                    <a:srgbClr val="B9A8D6"/>
                  </a:solidFill>
                  <a:latin typeface="Graphik" pitchFamily="34" charset="0"/>
                  <a:ea typeface="Graphik" pitchFamily="34" charset="-122"/>
                  <a:cs typeface="Graphik" pitchFamily="34" charset="-120"/>
                </a:rPr>
                <a:t>|</a:t>
              </a:r>
              <a:endParaRPr lang="en-US" sz="3600"/>
            </a:p>
          </p:txBody>
        </p:sp>
        <p:pic>
          <p:nvPicPr>
            <p:cNvPr id="23" name="Picture 22">
              <a:extLst>
                <a:ext uri="{FF2B5EF4-FFF2-40B4-BE49-F238E27FC236}">
                  <a16:creationId xmlns:a16="http://schemas.microsoft.com/office/drawing/2014/main" id="{0B8C2A14-5C21-2160-CEB8-F6B7FA3972BA}"/>
                </a:ext>
              </a:extLst>
            </p:cNvPr>
            <p:cNvPicPr>
              <a:picLocks noChangeAspect="1"/>
            </p:cNvPicPr>
            <p:nvPr/>
          </p:nvPicPr>
          <p:blipFill>
            <a:blip r:embed="rId4"/>
            <a:stretch>
              <a:fillRect/>
            </a:stretch>
          </p:blipFill>
          <p:spPr>
            <a:xfrm>
              <a:off x="4598804" y="734739"/>
              <a:ext cx="509398" cy="480496"/>
            </a:xfrm>
            <a:prstGeom prst="rect">
              <a:avLst/>
            </a:prstGeom>
          </p:spPr>
        </p:pic>
      </p:grpSp>
      <p:sp>
        <p:nvSpPr>
          <p:cNvPr id="24" name="Shape 4">
            <a:extLst>
              <a:ext uri="{FF2B5EF4-FFF2-40B4-BE49-F238E27FC236}">
                <a16:creationId xmlns:a16="http://schemas.microsoft.com/office/drawing/2014/main" id="{BB978ED3-28D9-ACCC-97E6-C23242E0DFF2}"/>
              </a:ext>
            </a:extLst>
          </p:cNvPr>
          <p:cNvSpPr/>
          <p:nvPr/>
        </p:nvSpPr>
        <p:spPr>
          <a:xfrm>
            <a:off x="638048" y="5477486"/>
            <a:ext cx="3649472" cy="0"/>
          </a:xfrm>
          <a:prstGeom prst="line">
            <a:avLst/>
          </a:prstGeom>
          <a:noFill/>
          <a:ln w="38100">
            <a:solidFill>
              <a:srgbClr val="7500C0"/>
            </a:solidFill>
            <a:prstDash val="solid"/>
          </a:ln>
        </p:spPr>
        <p:txBody>
          <a:bodyPr/>
          <a:lstStyle/>
          <a:p>
            <a:endParaRPr lang="en-US"/>
          </a:p>
        </p:txBody>
      </p:sp>
      <p:sp>
        <p:nvSpPr>
          <p:cNvPr id="25" name="Text 5">
            <a:extLst>
              <a:ext uri="{FF2B5EF4-FFF2-40B4-BE49-F238E27FC236}">
                <a16:creationId xmlns:a16="http://schemas.microsoft.com/office/drawing/2014/main" id="{D16B7850-96DF-459E-A36A-3631474DE182}"/>
              </a:ext>
            </a:extLst>
          </p:cNvPr>
          <p:cNvSpPr/>
          <p:nvPr/>
        </p:nvSpPr>
        <p:spPr>
          <a:xfrm>
            <a:off x="658368" y="5582395"/>
            <a:ext cx="6400800" cy="640080"/>
          </a:xfrm>
          <a:prstGeom prst="rect">
            <a:avLst/>
          </a:prstGeom>
          <a:noFill/>
          <a:ln/>
        </p:spPr>
        <p:txBody>
          <a:bodyPr wrap="square" lIns="0" tIns="0" rIns="0" bIns="0" rtlCol="0" anchor="t"/>
          <a:lstStyle/>
          <a:p>
            <a:pPr marL="0" indent="0">
              <a:lnSpc>
                <a:spcPct val="120000"/>
              </a:lnSpc>
              <a:buNone/>
            </a:pPr>
            <a:r>
              <a:rPr lang="en-US" sz="2000" b="1">
                <a:solidFill>
                  <a:srgbClr val="B9A8D6"/>
                </a:solidFill>
                <a:latin typeface="Graphik" pitchFamily="34" charset="0"/>
                <a:ea typeface="Graphik" pitchFamily="34" charset="-122"/>
                <a:cs typeface="Graphik" pitchFamily="34" charset="-120"/>
              </a:rPr>
              <a:t>TSABAA 2026 Summer Conference</a:t>
            </a:r>
            <a:endParaRPr lang="en-US" sz="2000" b="1"/>
          </a:p>
          <a:p>
            <a:pPr marL="0" indent="0">
              <a:lnSpc>
                <a:spcPct val="120000"/>
              </a:lnSpc>
              <a:buNone/>
            </a:pPr>
            <a:r>
              <a:rPr lang="en-US" sz="1250" b="1">
                <a:solidFill>
                  <a:srgbClr val="F4F1FA"/>
                </a:solidFill>
                <a:latin typeface="Graphik" pitchFamily="34" charset="0"/>
                <a:ea typeface="Graphik" pitchFamily="34" charset="-122"/>
                <a:cs typeface="Graphik" pitchFamily="34" charset="-120"/>
              </a:rPr>
              <a:t>Ryan Callison, Managing Director, Accenture</a:t>
            </a:r>
            <a:endParaRPr lang="en-US" sz="12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45720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Sources and References</a:t>
            </a:r>
            <a:endParaRPr lang="en-US" sz="2700"/>
          </a:p>
        </p:txBody>
      </p:sp>
      <p:sp>
        <p:nvSpPr>
          <p:cNvPr id="3" name="Text 1"/>
          <p:cNvSpPr/>
          <p:nvPr/>
        </p:nvSpPr>
        <p:spPr>
          <a:xfrm>
            <a:off x="658368" y="1078992"/>
            <a:ext cx="10692079" cy="365760"/>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Figures are from public sources, verified July 2026; per-use-case pricing is illustrative.</a:t>
            </a:r>
            <a:endParaRPr lang="en-US" sz="1600" b="1">
              <a:solidFill>
                <a:schemeClr val="bg1"/>
              </a:solidFill>
            </a:endParaRPr>
          </a:p>
        </p:txBody>
      </p:sp>
      <p:sp>
        <p:nvSpPr>
          <p:cNvPr id="4" name="Text 2"/>
          <p:cNvSpPr/>
          <p:nvPr/>
        </p:nvSpPr>
        <p:spPr>
          <a:xfrm>
            <a:off x="658368" y="1746504"/>
            <a:ext cx="5117440" cy="274320"/>
          </a:xfrm>
          <a:prstGeom prst="rect">
            <a:avLst/>
          </a:prstGeom>
          <a:noFill/>
          <a:ln/>
        </p:spPr>
        <p:txBody>
          <a:bodyPr wrap="square" lIns="0" tIns="0" rIns="0" bIns="0" rtlCol="0" anchor="ctr"/>
          <a:lstStyle/>
          <a:p>
            <a:pPr marL="0" indent="0">
              <a:buNone/>
            </a:pPr>
            <a:r>
              <a:rPr lang="en-US" sz="1400" b="1" kern="0" spc="200">
                <a:solidFill>
                  <a:srgbClr val="A100FF"/>
                </a:solidFill>
                <a:latin typeface="Graphik" pitchFamily="34" charset="0"/>
                <a:ea typeface="Graphik" pitchFamily="34" charset="-122"/>
                <a:cs typeface="Graphik" pitchFamily="34" charset="-120"/>
              </a:rPr>
              <a:t>BENCHMARKING SOURCES</a:t>
            </a:r>
            <a:endParaRPr lang="en-US" sz="1400"/>
          </a:p>
        </p:txBody>
      </p:sp>
      <p:sp>
        <p:nvSpPr>
          <p:cNvPr id="5" name="Text 3"/>
          <p:cNvSpPr/>
          <p:nvPr/>
        </p:nvSpPr>
        <p:spPr>
          <a:xfrm>
            <a:off x="658368" y="2157984"/>
            <a:ext cx="5117440" cy="3657600"/>
          </a:xfrm>
          <a:prstGeom prst="rect">
            <a:avLst/>
          </a:prstGeom>
          <a:noFill/>
          <a:ln/>
        </p:spPr>
        <p:txBody>
          <a:bodyPr wrap="square" lIns="0" tIns="0" rIns="0" bIns="0" rtlCol="0" anchor="t"/>
          <a:lstStyle/>
          <a:p>
            <a:pPr marL="256032" indent="-182880">
              <a:lnSpc>
                <a:spcPct val="110000"/>
              </a:lnSpc>
              <a:spcAft>
                <a:spcPts val="800"/>
              </a:spcAft>
              <a:buSzPct val="100000"/>
              <a:buFont typeface="Arial"/>
              <a:buChar char="•"/>
            </a:pPr>
            <a:r>
              <a:rPr sz="1300">
                <a:solidFill>
                  <a:srgbClr val="555555"/>
                </a:solidFill>
                <a:latin typeface="Graphik"/>
              </a:rPr>
              <a:t>AI = #1 state-CIO priority (2026): NASCIO Top 10 Priorities</a:t>
            </a:r>
            <a:endParaRPr lang="en-US" sz="1400"/>
          </a:p>
          <a:p>
            <a:pPr marL="256032" indent="-182880">
              <a:spcBef>
                <a:spcPts val="500"/>
              </a:spcBef>
              <a:buFont typeface="Arial"/>
              <a:buChar char="•"/>
            </a:pPr>
            <a:r>
              <a:rPr sz="1300">
                <a:solidFill>
                  <a:srgbClr val="555555"/>
                </a:solidFill>
                <a:latin typeface="Graphik"/>
              </a:rPr>
              <a:t>90% pilot, 25% funded: NASCIO 2025 State CIO Survey</a:t>
            </a:r>
          </a:p>
          <a:p>
            <a:pPr marL="256032" indent="-182880">
              <a:spcBef>
                <a:spcPts val="500"/>
              </a:spcBef>
              <a:buFont typeface="Arial"/>
              <a:buChar char="•"/>
            </a:pPr>
            <a:r>
              <a:rPr sz="1300">
                <a:solidFill>
                  <a:srgbClr val="555555"/>
                </a:solidFill>
                <a:latin typeface="Graphik"/>
              </a:rPr>
              <a:t>Cost trend + Jevons paradox: Stanford HAI AI Index 2025; Menlo Ventures, State of Generative AI 2025</a:t>
            </a:r>
          </a:p>
          <a:p>
            <a:pPr marL="256032" indent="-182880">
              <a:spcBef>
                <a:spcPts val="500"/>
              </a:spcBef>
              <a:buFont typeface="Arial"/>
              <a:buChar char="•"/>
            </a:pPr>
            <a:r>
              <a:rPr sz="1300">
                <a:solidFill>
                  <a:srgbClr val="555555"/>
                </a:solidFill>
                <a:latin typeface="Graphik"/>
              </a:rPr>
              <a:t>Agentic token use (~15x): Anthropic, How We Built Our Multi-Agent Research System (2025)</a:t>
            </a:r>
          </a:p>
          <a:p>
            <a:pPr marL="256032" indent="-182880">
              <a:spcBef>
                <a:spcPts val="500"/>
              </a:spcBef>
              <a:buFont typeface="Arial"/>
              <a:buChar char="•"/>
            </a:pPr>
            <a:r>
              <a:rPr sz="1300">
                <a:solidFill>
                  <a:srgbClr val="555555"/>
                </a:solidFill>
                <a:latin typeface="Graphik"/>
              </a:rPr>
              <a:t>AI acquisition, lock-in, data rights: GAO-26-107859 (2026); OMB M-25-22 (2025); RAND, Root Causes of Failure for AI Projects (2024)</a:t>
            </a:r>
          </a:p>
          <a:p>
            <a:pPr marL="256032" indent="-182880">
              <a:spcBef>
                <a:spcPts val="500"/>
              </a:spcBef>
              <a:buFont typeface="Arial"/>
              <a:buChar char="•"/>
            </a:pPr>
            <a:r>
              <a:rPr sz="1300">
                <a:solidFill>
                  <a:srgbClr val="555555"/>
                </a:solidFill>
                <a:latin typeface="Graphik"/>
              </a:rPr>
              <a:t>Peer-state AI funding: Utah LFA, SB 149 Fiscal Note (2024); California LAO 2025-26 Spending Plan</a:t>
            </a:r>
          </a:p>
          <a:p>
            <a:pPr marL="256032" indent="-182880">
              <a:spcBef>
                <a:spcPts val="500"/>
              </a:spcBef>
              <a:buFont typeface="Arial"/>
              <a:buChar char="•"/>
            </a:pPr>
            <a:r>
              <a:rPr sz="1300">
                <a:solidFill>
                  <a:srgbClr val="555555"/>
                </a:solidFill>
                <a:latin typeface="Graphik"/>
              </a:rPr>
              <a:t>Texas: HB 149 / TRAIGA; SB 1964 (2025); LBB LAR Instructions (89R); DIR Data Center Services; Budget 101; Gov't Code Ch. 771</a:t>
            </a:r>
          </a:p>
          <a:p>
            <a:pPr marL="256032" indent="-182880">
              <a:spcBef>
                <a:spcPts val="500"/>
              </a:spcBef>
              <a:buFont typeface="Arial"/>
              <a:buChar char="•"/>
            </a:pPr>
            <a:r>
              <a:rPr sz="1300">
                <a:solidFill>
                  <a:srgbClr val="555555"/>
                </a:solidFill>
                <a:latin typeface="Graphik"/>
              </a:rPr>
              <a:t>Provider pricing (Anthropic, Google, AWS, Microsoft), as of 2026</a:t>
            </a:r>
          </a:p>
        </p:txBody>
      </p:sp>
      <p:sp>
        <p:nvSpPr>
          <p:cNvPr id="6" name="Text 4"/>
          <p:cNvSpPr/>
          <p:nvPr/>
        </p:nvSpPr>
        <p:spPr>
          <a:xfrm>
            <a:off x="6415888" y="1746504"/>
            <a:ext cx="5117440" cy="274320"/>
          </a:xfrm>
          <a:prstGeom prst="rect">
            <a:avLst/>
          </a:prstGeom>
          <a:noFill/>
          <a:ln/>
        </p:spPr>
        <p:txBody>
          <a:bodyPr wrap="square" lIns="0" tIns="0" rIns="0" bIns="0" rtlCol="0" anchor="ctr"/>
          <a:lstStyle/>
          <a:p>
            <a:pPr marL="0" indent="0">
              <a:buNone/>
            </a:pPr>
            <a:r>
              <a:rPr lang="en-US" sz="1400" b="1" kern="0" spc="200">
                <a:solidFill>
                  <a:srgbClr val="A100FF"/>
                </a:solidFill>
                <a:latin typeface="Graphik" pitchFamily="34" charset="0"/>
                <a:ea typeface="Graphik" pitchFamily="34" charset="-122"/>
                <a:cs typeface="Graphik" pitchFamily="34" charset="-120"/>
              </a:rPr>
              <a:t>PRICING AND METHODOLOGY NOTES</a:t>
            </a:r>
            <a:endParaRPr lang="en-US" sz="1400"/>
          </a:p>
        </p:txBody>
      </p:sp>
      <p:sp>
        <p:nvSpPr>
          <p:cNvPr id="7" name="Text 5"/>
          <p:cNvSpPr/>
          <p:nvPr/>
        </p:nvSpPr>
        <p:spPr>
          <a:xfrm>
            <a:off x="6415888" y="2157984"/>
            <a:ext cx="5117440" cy="3657600"/>
          </a:xfrm>
          <a:prstGeom prst="rect">
            <a:avLst/>
          </a:prstGeom>
          <a:noFill/>
          <a:ln/>
        </p:spPr>
        <p:txBody>
          <a:bodyPr wrap="square" lIns="0" tIns="0" rIns="0" bIns="0" rtlCol="0" anchor="t"/>
          <a:lstStyle/>
          <a:p>
            <a:pPr marL="152400" indent="-152400">
              <a:lnSpc>
                <a:spcPct val="110000"/>
              </a:lnSpc>
              <a:spcAft>
                <a:spcPts val="800"/>
              </a:spcAft>
              <a:buSzPct val="100000"/>
              <a:buChar char="•"/>
            </a:pPr>
            <a:r>
              <a:rPr lang="en-US" sz="1400">
                <a:solidFill>
                  <a:srgbClr val="555555"/>
                </a:solidFill>
                <a:latin typeface="Graphik" pitchFamily="34" charset="0"/>
                <a:ea typeface="Graphik" pitchFamily="34" charset="-122"/>
                <a:cs typeface="Graphik" pitchFamily="34" charset="-120"/>
              </a:rPr>
              <a:t>Pricing figures are illustrative; calibrate to agency scope and volume</a:t>
            </a:r>
            <a:endParaRPr lang="en-US" sz="1400"/>
          </a:p>
          <a:p>
            <a:pPr marL="152400" indent="-152400">
              <a:lnSpc>
                <a:spcPct val="110000"/>
              </a:lnSpc>
              <a:spcAft>
                <a:spcPts val="800"/>
              </a:spcAft>
              <a:buSzPct val="100000"/>
              <a:buChar char="•"/>
            </a:pPr>
            <a:r>
              <a:rPr lang="en-US" sz="1400">
                <a:solidFill>
                  <a:srgbClr val="555555"/>
                </a:solidFill>
                <a:latin typeface="Graphik" pitchFamily="34" charset="0"/>
                <a:ea typeface="Graphik" pitchFamily="34" charset="-122"/>
                <a:cs typeface="Graphik" pitchFamily="34" charset="-120"/>
              </a:rPr>
              <a:t>Case study is anonymized from a real large Texas state agency engagement</a:t>
            </a:r>
            <a:endParaRPr lang="en-US" sz="1400"/>
          </a:p>
          <a:p>
            <a:pPr marL="152400" indent="-152400">
              <a:lnSpc>
                <a:spcPct val="110000"/>
              </a:lnSpc>
              <a:spcAft>
                <a:spcPts val="800"/>
              </a:spcAft>
              <a:buSzPct val="100000"/>
              <a:buChar char="•"/>
            </a:pPr>
            <a:r>
              <a:rPr lang="en-US" sz="1400">
                <a:solidFill>
                  <a:srgbClr val="555555"/>
                </a:solidFill>
                <a:latin typeface="Graphik" pitchFamily="34" charset="0"/>
                <a:ea typeface="Graphik" pitchFamily="34" charset="-122"/>
                <a:cs typeface="Graphik" pitchFamily="34" charset="-120"/>
              </a:rPr>
              <a:t>Consumption model reflects current usage-based provider pricing</a:t>
            </a:r>
            <a:endParaRPr lang="en-US" sz="1400"/>
          </a:p>
          <a:p>
            <a:pPr marL="152400" indent="-152400">
              <a:lnSpc>
                <a:spcPct val="110000"/>
              </a:lnSpc>
              <a:spcAft>
                <a:spcPts val="800"/>
              </a:spcAft>
              <a:buSzPct val="100000"/>
              <a:buChar char="•"/>
            </a:pPr>
            <a:r>
              <a:rPr lang="en-US" sz="1400">
                <a:solidFill>
                  <a:srgbClr val="555555"/>
                </a:solidFill>
                <a:latin typeface="Graphik" pitchFamily="34" charset="0"/>
                <a:ea typeface="Graphik" pitchFamily="34" charset="-122"/>
                <a:cs typeface="Graphik" pitchFamily="34" charset="-120"/>
              </a:rPr>
              <a:t>Cost anatomy, capacity framing, and the six-week model reflect Accenture delivery experience</a:t>
            </a:r>
            <a:endParaRPr lang="en-US" sz="1400"/>
          </a:p>
        </p:txBody>
      </p:sp>
      <p:pic>
        <p:nvPicPr>
          <p:cNvPr id="8"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9" name="Text 6"/>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26</a:t>
            </a:r>
            <a:endParaRPr lang="en-US" sz="1000"/>
          </a:p>
        </p:txBody>
      </p:sp>
      <p:sp>
        <p:nvSpPr>
          <p:cNvPr id="10" name="Text 7"/>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58368" y="566928"/>
            <a:ext cx="10874959" cy="502920"/>
          </a:xfrm>
          <a:prstGeom prst="rect">
            <a:avLst/>
          </a:prstGeom>
          <a:noFill/>
          <a:ln/>
        </p:spPr>
        <p:txBody>
          <a:bodyPr wrap="square" lIns="0" tIns="0" rIns="0" bIns="0" rtlCol="0" anchor="ctr"/>
          <a:lstStyle/>
          <a:p>
            <a:pPr marL="0" indent="0" algn="l">
              <a:lnSpc>
                <a:spcPct val="100000"/>
              </a:lnSpc>
              <a:buNone/>
            </a:pPr>
            <a:r>
              <a:rPr lang="en-US" sz="2700">
                <a:solidFill>
                  <a:srgbClr val="1A1A1A"/>
                </a:solidFill>
                <a:latin typeface="Graphik Black" pitchFamily="34" charset="0"/>
                <a:ea typeface="Graphik Black" pitchFamily="34" charset="-122"/>
                <a:cs typeface="Graphik Black" pitchFamily="34" charset="-120"/>
              </a:rPr>
              <a:t>What other states are doing, and the funding gap</a:t>
            </a:r>
            <a:endParaRPr lang="en-US" sz="2700"/>
          </a:p>
        </p:txBody>
      </p:sp>
      <p:sp>
        <p:nvSpPr>
          <p:cNvPr id="3" name="Text 1"/>
          <p:cNvSpPr/>
          <p:nvPr/>
        </p:nvSpPr>
        <p:spPr>
          <a:xfrm>
            <a:off x="658368" y="1124712"/>
            <a:ext cx="10692079" cy="384048"/>
          </a:xfrm>
          <a:prstGeom prst="rect">
            <a:avLst/>
          </a:prstGeom>
          <a:solidFill>
            <a:srgbClr val="7030A0"/>
          </a:solidFill>
          <a:ln/>
        </p:spPr>
        <p:txBody>
          <a:bodyPr wrap="square" lIns="0" tIns="0" rIns="0" bIns="0" rtlCol="0" anchor="ctr"/>
          <a:lstStyle/>
          <a:p>
            <a:pPr marL="0" indent="0" algn="ctr">
              <a:lnSpc>
                <a:spcPct val="110000"/>
              </a:lnSpc>
              <a:buNone/>
            </a:pPr>
            <a:r>
              <a:rPr lang="en-US" sz="1600" b="1">
                <a:solidFill>
                  <a:schemeClr val="bg1"/>
                </a:solidFill>
                <a:latin typeface="Graphik" pitchFamily="34" charset="0"/>
                <a:ea typeface="Graphik" pitchFamily="34" charset="-122"/>
                <a:cs typeface="Graphik" pitchFamily="34" charset="-120"/>
              </a:rPr>
              <a:t>AI is the top priority in state government, but appropriations have not caught up.</a:t>
            </a:r>
            <a:endParaRPr lang="en-US" sz="1600" b="1">
              <a:solidFill>
                <a:schemeClr val="bg1"/>
              </a:solidFill>
            </a:endParaRPr>
          </a:p>
        </p:txBody>
      </p:sp>
      <p:sp>
        <p:nvSpPr>
          <p:cNvPr id="4" name="Text 2"/>
          <p:cNvSpPr/>
          <p:nvPr/>
        </p:nvSpPr>
        <p:spPr>
          <a:xfrm>
            <a:off x="1674368" y="1764792"/>
            <a:ext cx="1261872" cy="868680"/>
          </a:xfrm>
          <a:prstGeom prst="rect">
            <a:avLst/>
          </a:prstGeom>
          <a:noFill/>
          <a:ln/>
        </p:spPr>
        <p:txBody>
          <a:bodyPr wrap="square" lIns="0" tIns="0" rIns="0" bIns="0" rtlCol="0" anchor="ctr"/>
          <a:lstStyle/>
          <a:p>
            <a:pPr marL="0" indent="0" algn="l">
              <a:buNone/>
            </a:pPr>
            <a:r>
              <a:rPr lang="en-US" sz="5000" b="1">
                <a:solidFill>
                  <a:srgbClr val="1A1A1A"/>
                </a:solidFill>
                <a:latin typeface="Graphik" pitchFamily="34" charset="0"/>
                <a:ea typeface="GT Sectra Fine Bk" pitchFamily="34" charset="-122"/>
                <a:cs typeface="GT Sectra Fine Bk" pitchFamily="34" charset="-120"/>
              </a:rPr>
              <a:t>#1</a:t>
            </a:r>
            <a:endParaRPr lang="en-US" sz="5000" b="1"/>
          </a:p>
        </p:txBody>
      </p:sp>
      <p:sp>
        <p:nvSpPr>
          <p:cNvPr id="5" name="Shape 3"/>
          <p:cNvSpPr/>
          <p:nvPr/>
        </p:nvSpPr>
        <p:spPr>
          <a:xfrm>
            <a:off x="676656" y="2715768"/>
            <a:ext cx="3045866" cy="0"/>
          </a:xfrm>
          <a:prstGeom prst="line">
            <a:avLst/>
          </a:prstGeom>
          <a:noFill/>
          <a:ln w="12700">
            <a:solidFill>
              <a:srgbClr val="E7E2F0"/>
            </a:solidFill>
            <a:prstDash val="solid"/>
          </a:ln>
        </p:spPr>
        <p:txBody>
          <a:bodyPr/>
          <a:lstStyle/>
          <a:p>
            <a:endParaRPr lang="en-US"/>
          </a:p>
        </p:txBody>
      </p:sp>
      <p:sp>
        <p:nvSpPr>
          <p:cNvPr id="6" name="Text 4"/>
          <p:cNvSpPr/>
          <p:nvPr/>
        </p:nvSpPr>
        <p:spPr>
          <a:xfrm>
            <a:off x="800992" y="2807208"/>
            <a:ext cx="2788536" cy="64008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State-CIO priority for 2026, up from #2 in 2025 (NASCIO)</a:t>
            </a:r>
            <a:endParaRPr lang="en-US" sz="1400"/>
          </a:p>
        </p:txBody>
      </p:sp>
      <p:sp>
        <p:nvSpPr>
          <p:cNvPr id="7" name="Text 5"/>
          <p:cNvSpPr/>
          <p:nvPr/>
        </p:nvSpPr>
        <p:spPr>
          <a:xfrm>
            <a:off x="4626864" y="1764792"/>
            <a:ext cx="2560320" cy="868680"/>
          </a:xfrm>
          <a:prstGeom prst="rect">
            <a:avLst/>
          </a:prstGeom>
          <a:noFill/>
          <a:ln/>
        </p:spPr>
        <p:txBody>
          <a:bodyPr wrap="square" lIns="0" tIns="0" rIns="0" bIns="0" rtlCol="0" anchor="ctr"/>
          <a:lstStyle/>
          <a:p>
            <a:pPr marL="0" indent="0" algn="ctr">
              <a:buNone/>
            </a:pPr>
            <a:r>
              <a:rPr lang="en-US" sz="5000" b="1">
                <a:solidFill>
                  <a:srgbClr val="1A1A1A"/>
                </a:solidFill>
                <a:latin typeface="Graphik" pitchFamily="34" charset="0"/>
                <a:ea typeface="GT Sectra Fine Bk" pitchFamily="34" charset="-122"/>
                <a:cs typeface="GT Sectra Fine Bk" pitchFamily="34" charset="-120"/>
              </a:rPr>
              <a:t>~$1.1M</a:t>
            </a:r>
            <a:endParaRPr lang="en-US" sz="5000" b="1"/>
          </a:p>
        </p:txBody>
      </p:sp>
      <p:sp>
        <p:nvSpPr>
          <p:cNvPr id="8" name="Shape 6"/>
          <p:cNvSpPr/>
          <p:nvPr/>
        </p:nvSpPr>
        <p:spPr>
          <a:xfrm>
            <a:off x="4454042" y="2715768"/>
            <a:ext cx="3045866" cy="0"/>
          </a:xfrm>
          <a:prstGeom prst="line">
            <a:avLst/>
          </a:prstGeom>
          <a:noFill/>
          <a:ln w="12700">
            <a:solidFill>
              <a:srgbClr val="E7E2F0"/>
            </a:solidFill>
            <a:prstDash val="solid"/>
          </a:ln>
        </p:spPr>
        <p:txBody>
          <a:bodyPr/>
          <a:lstStyle/>
          <a:p>
            <a:endParaRPr lang="en-US"/>
          </a:p>
        </p:txBody>
      </p:sp>
      <p:sp>
        <p:nvSpPr>
          <p:cNvPr id="9" name="Text 7"/>
          <p:cNvSpPr/>
          <p:nvPr/>
        </p:nvSpPr>
        <p:spPr>
          <a:xfrm>
            <a:off x="4515002" y="2807208"/>
            <a:ext cx="2980030" cy="64008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The first state AI office, self-funded from fees, not general revenue (Utah, SB 149)</a:t>
            </a:r>
            <a:endParaRPr lang="en-US" sz="1400"/>
          </a:p>
        </p:txBody>
      </p:sp>
      <p:sp>
        <p:nvSpPr>
          <p:cNvPr id="10" name="Text 8"/>
          <p:cNvSpPr/>
          <p:nvPr/>
        </p:nvSpPr>
        <p:spPr>
          <a:xfrm>
            <a:off x="8629701" y="1764792"/>
            <a:ext cx="2424379" cy="868680"/>
          </a:xfrm>
          <a:prstGeom prst="rect">
            <a:avLst/>
          </a:prstGeom>
          <a:noFill/>
          <a:ln/>
        </p:spPr>
        <p:txBody>
          <a:bodyPr wrap="square" lIns="0" tIns="0" rIns="0" bIns="0" rtlCol="0" anchor="ctr"/>
          <a:lstStyle/>
          <a:p>
            <a:pPr marL="0" indent="0" algn="l">
              <a:buNone/>
            </a:pPr>
            <a:r>
              <a:rPr lang="en-US" sz="5000" b="1">
                <a:solidFill>
                  <a:srgbClr val="1A1A1A"/>
                </a:solidFill>
                <a:latin typeface="Graphik" pitchFamily="34" charset="0"/>
                <a:ea typeface="GT Sectra Fine Bk" pitchFamily="34" charset="-122"/>
                <a:cs typeface="GT Sectra Fine Bk" pitchFamily="34" charset="-120"/>
              </a:rPr>
              <a:t>~$25M</a:t>
            </a:r>
            <a:endParaRPr lang="en-US" sz="5000" b="1"/>
          </a:p>
        </p:txBody>
      </p:sp>
      <p:sp>
        <p:nvSpPr>
          <p:cNvPr id="11" name="Shape 9"/>
          <p:cNvSpPr/>
          <p:nvPr/>
        </p:nvSpPr>
        <p:spPr>
          <a:xfrm>
            <a:off x="8231429" y="2715768"/>
            <a:ext cx="3045866" cy="0"/>
          </a:xfrm>
          <a:prstGeom prst="line">
            <a:avLst/>
          </a:prstGeom>
          <a:noFill/>
          <a:ln w="12700">
            <a:solidFill>
              <a:srgbClr val="E7E2F0"/>
            </a:solidFill>
            <a:prstDash val="solid"/>
          </a:ln>
        </p:spPr>
        <p:txBody>
          <a:bodyPr/>
          <a:lstStyle/>
          <a:p>
            <a:endParaRPr lang="en-US"/>
          </a:p>
        </p:txBody>
      </p:sp>
      <p:sp>
        <p:nvSpPr>
          <p:cNvPr id="12" name="Text 10"/>
          <p:cNvSpPr/>
          <p:nvPr/>
        </p:nvSpPr>
        <p:spPr>
          <a:xfrm>
            <a:off x="8231429" y="2807208"/>
            <a:ext cx="2832811" cy="640080"/>
          </a:xfrm>
          <a:prstGeom prst="rect">
            <a:avLst/>
          </a:prstGeom>
          <a:noFill/>
          <a:ln/>
        </p:spPr>
        <p:txBody>
          <a:bodyPr wrap="square" lIns="0" tIns="0" rIns="0" bIns="0" rtlCol="0" anchor="t"/>
          <a:lstStyle/>
          <a:p>
            <a:pPr marL="0" indent="0">
              <a:lnSpc>
                <a:spcPct val="105000"/>
              </a:lnSpc>
              <a:buNone/>
            </a:pPr>
            <a:r>
              <a:rPr lang="en-US" sz="1400">
                <a:solidFill>
                  <a:srgbClr val="555555"/>
                </a:solidFill>
                <a:latin typeface="Graphik" pitchFamily="34" charset="0"/>
                <a:ea typeface="Graphik" pitchFamily="34" charset="-122"/>
                <a:cs typeface="Graphik" pitchFamily="34" charset="-120"/>
              </a:rPr>
              <a:t>HB 149 funds AI oversight; SB 1964 adds a DIR AI inventory and ethics code</a:t>
            </a:r>
            <a:endParaRPr lang="en-US" sz="1400"/>
          </a:p>
        </p:txBody>
      </p:sp>
      <p:sp>
        <p:nvSpPr>
          <p:cNvPr id="13" name="Shape 11"/>
          <p:cNvSpPr/>
          <p:nvPr/>
        </p:nvSpPr>
        <p:spPr>
          <a:xfrm>
            <a:off x="658368" y="3913632"/>
            <a:ext cx="10874959" cy="2075688"/>
          </a:xfrm>
          <a:prstGeom prst="rect">
            <a:avLst/>
          </a:prstGeom>
          <a:solidFill>
            <a:srgbClr val="1B0A30"/>
          </a:solidFill>
          <a:ln/>
        </p:spPr>
        <p:txBody>
          <a:bodyPr/>
          <a:lstStyle/>
          <a:p>
            <a:endParaRPr lang="en-US"/>
          </a:p>
        </p:txBody>
      </p:sp>
      <p:sp>
        <p:nvSpPr>
          <p:cNvPr id="14" name="Text 12"/>
          <p:cNvSpPr/>
          <p:nvPr/>
        </p:nvSpPr>
        <p:spPr>
          <a:xfrm>
            <a:off x="1069848" y="4224528"/>
            <a:ext cx="5486400" cy="310896"/>
          </a:xfrm>
          <a:prstGeom prst="rect">
            <a:avLst/>
          </a:prstGeom>
          <a:noFill/>
          <a:ln/>
        </p:spPr>
        <p:txBody>
          <a:bodyPr wrap="square" lIns="0" tIns="0" rIns="0" bIns="0" rtlCol="0" anchor="ctr"/>
          <a:lstStyle/>
          <a:p>
            <a:pPr marL="0" indent="0">
              <a:buNone/>
            </a:pPr>
            <a:r>
              <a:rPr lang="en-US" sz="1600" b="1" kern="0" spc="300">
                <a:solidFill>
                  <a:srgbClr val="C2A3FF"/>
                </a:solidFill>
                <a:latin typeface="Graphik" pitchFamily="34" charset="0"/>
                <a:ea typeface="Graphik" pitchFamily="34" charset="-122"/>
                <a:cs typeface="Graphik" pitchFamily="34" charset="-120"/>
              </a:rPr>
              <a:t>THE PILOT-TO-FUNDING GAP</a:t>
            </a:r>
            <a:endParaRPr lang="en-US" sz="1600"/>
          </a:p>
        </p:txBody>
      </p:sp>
      <p:sp>
        <p:nvSpPr>
          <p:cNvPr id="15" name="Text 13"/>
          <p:cNvSpPr/>
          <p:nvPr/>
        </p:nvSpPr>
        <p:spPr>
          <a:xfrm>
            <a:off x="1069848" y="4727448"/>
            <a:ext cx="1005840" cy="457200"/>
          </a:xfrm>
          <a:prstGeom prst="rect">
            <a:avLst/>
          </a:prstGeom>
          <a:noFill/>
          <a:ln/>
        </p:spPr>
        <p:txBody>
          <a:bodyPr wrap="square" lIns="0" tIns="0" rIns="0" bIns="0" rtlCol="0" anchor="ctr"/>
          <a:lstStyle/>
          <a:p>
            <a:pPr marL="0" indent="0">
              <a:buNone/>
            </a:pPr>
            <a:r>
              <a:rPr lang="en-US" sz="2200" b="1">
                <a:solidFill>
                  <a:srgbClr val="FFFFFF"/>
                </a:solidFill>
                <a:latin typeface="Graphik" pitchFamily="34" charset="0"/>
                <a:ea typeface="Graphik" pitchFamily="34" charset="-122"/>
                <a:cs typeface="Graphik" pitchFamily="34" charset="-120"/>
              </a:rPr>
              <a:t>90%</a:t>
            </a:r>
            <a:endParaRPr lang="en-US" sz="2200"/>
          </a:p>
        </p:txBody>
      </p:sp>
      <p:sp>
        <p:nvSpPr>
          <p:cNvPr id="16" name="Shape 14"/>
          <p:cNvSpPr/>
          <p:nvPr/>
        </p:nvSpPr>
        <p:spPr>
          <a:xfrm>
            <a:off x="2167128" y="4818888"/>
            <a:ext cx="5852160" cy="365760"/>
          </a:xfrm>
          <a:prstGeom prst="rect">
            <a:avLst/>
          </a:prstGeom>
          <a:solidFill>
            <a:srgbClr val="2C1248"/>
          </a:solidFill>
          <a:ln/>
        </p:spPr>
        <p:txBody>
          <a:bodyPr/>
          <a:lstStyle/>
          <a:p>
            <a:endParaRPr lang="en-US"/>
          </a:p>
        </p:txBody>
      </p:sp>
      <p:sp>
        <p:nvSpPr>
          <p:cNvPr id="17" name="Shape 15"/>
          <p:cNvSpPr/>
          <p:nvPr/>
        </p:nvSpPr>
        <p:spPr>
          <a:xfrm>
            <a:off x="2167128" y="4818888"/>
            <a:ext cx="5266944" cy="365760"/>
          </a:xfrm>
          <a:prstGeom prst="rect">
            <a:avLst/>
          </a:prstGeom>
          <a:solidFill>
            <a:srgbClr val="A100FF"/>
          </a:solidFill>
          <a:ln/>
        </p:spPr>
        <p:txBody>
          <a:bodyPr/>
          <a:lstStyle/>
          <a:p>
            <a:endParaRPr lang="en-US"/>
          </a:p>
        </p:txBody>
      </p:sp>
      <p:sp>
        <p:nvSpPr>
          <p:cNvPr id="18" name="Text 16"/>
          <p:cNvSpPr/>
          <p:nvPr/>
        </p:nvSpPr>
        <p:spPr>
          <a:xfrm>
            <a:off x="8231428" y="4764024"/>
            <a:ext cx="2790507" cy="411480"/>
          </a:xfrm>
          <a:prstGeom prst="rect">
            <a:avLst/>
          </a:prstGeom>
          <a:noFill/>
          <a:ln/>
        </p:spPr>
        <p:txBody>
          <a:bodyPr wrap="square" lIns="0" tIns="0" rIns="0" bIns="0" rtlCol="0" anchor="ctr"/>
          <a:lstStyle/>
          <a:p>
            <a:pPr marL="0" indent="0">
              <a:buNone/>
            </a:pPr>
            <a:r>
              <a:rPr lang="en-US" sz="1600" b="1" dirty="0">
                <a:solidFill>
                  <a:srgbClr val="F4F1FA"/>
                </a:solidFill>
                <a:latin typeface="Graphik" pitchFamily="34" charset="0"/>
                <a:ea typeface="Graphik" pitchFamily="34" charset="-122"/>
                <a:cs typeface="Graphik" pitchFamily="34" charset="-120"/>
              </a:rPr>
              <a:t>Are running AI pilots</a:t>
            </a:r>
            <a:endParaRPr lang="en-US" sz="1600" b="1" dirty="0"/>
          </a:p>
        </p:txBody>
      </p:sp>
      <p:sp>
        <p:nvSpPr>
          <p:cNvPr id="19" name="Text 17"/>
          <p:cNvSpPr/>
          <p:nvPr/>
        </p:nvSpPr>
        <p:spPr>
          <a:xfrm>
            <a:off x="1069848" y="5396128"/>
            <a:ext cx="1005840" cy="457200"/>
          </a:xfrm>
          <a:prstGeom prst="rect">
            <a:avLst/>
          </a:prstGeom>
          <a:noFill/>
          <a:ln/>
        </p:spPr>
        <p:txBody>
          <a:bodyPr wrap="square" lIns="0" tIns="0" rIns="0" bIns="0" rtlCol="0" anchor="ctr"/>
          <a:lstStyle/>
          <a:p>
            <a:pPr marL="0" indent="0">
              <a:buNone/>
            </a:pPr>
            <a:r>
              <a:rPr lang="en-US" sz="2200" b="1">
                <a:solidFill>
                  <a:srgbClr val="FFFFFF"/>
                </a:solidFill>
                <a:latin typeface="Graphik" pitchFamily="34" charset="0"/>
                <a:ea typeface="Graphik" pitchFamily="34" charset="-122"/>
                <a:cs typeface="Graphik" pitchFamily="34" charset="-120"/>
              </a:rPr>
              <a:t>25%</a:t>
            </a:r>
            <a:endParaRPr lang="en-US" sz="2200"/>
          </a:p>
        </p:txBody>
      </p:sp>
      <p:sp>
        <p:nvSpPr>
          <p:cNvPr id="20" name="Shape 18"/>
          <p:cNvSpPr/>
          <p:nvPr/>
        </p:nvSpPr>
        <p:spPr>
          <a:xfrm>
            <a:off x="2167128" y="5487568"/>
            <a:ext cx="5852160" cy="365760"/>
          </a:xfrm>
          <a:prstGeom prst="rect">
            <a:avLst/>
          </a:prstGeom>
          <a:solidFill>
            <a:srgbClr val="2C1248"/>
          </a:solidFill>
          <a:ln/>
        </p:spPr>
        <p:txBody>
          <a:bodyPr/>
          <a:lstStyle/>
          <a:p>
            <a:endParaRPr lang="en-US"/>
          </a:p>
        </p:txBody>
      </p:sp>
      <p:sp>
        <p:nvSpPr>
          <p:cNvPr id="21" name="Shape 19"/>
          <p:cNvSpPr/>
          <p:nvPr/>
        </p:nvSpPr>
        <p:spPr>
          <a:xfrm>
            <a:off x="2167128" y="5487568"/>
            <a:ext cx="1463040" cy="365760"/>
          </a:xfrm>
          <a:prstGeom prst="rect">
            <a:avLst/>
          </a:prstGeom>
          <a:solidFill>
            <a:srgbClr val="C2A3FF"/>
          </a:solidFill>
          <a:ln/>
        </p:spPr>
        <p:txBody>
          <a:bodyPr/>
          <a:lstStyle/>
          <a:p>
            <a:endParaRPr lang="en-US"/>
          </a:p>
        </p:txBody>
      </p:sp>
      <p:sp>
        <p:nvSpPr>
          <p:cNvPr id="22" name="Text 20"/>
          <p:cNvSpPr/>
          <p:nvPr/>
        </p:nvSpPr>
        <p:spPr>
          <a:xfrm>
            <a:off x="8239731" y="5432704"/>
            <a:ext cx="3291840" cy="411480"/>
          </a:xfrm>
          <a:prstGeom prst="rect">
            <a:avLst/>
          </a:prstGeom>
          <a:noFill/>
          <a:ln/>
        </p:spPr>
        <p:txBody>
          <a:bodyPr wrap="square" lIns="0" tIns="0" rIns="0" bIns="0" rtlCol="0" anchor="ctr"/>
          <a:lstStyle/>
          <a:p>
            <a:pPr marL="0" indent="0">
              <a:buNone/>
            </a:pPr>
            <a:r>
              <a:rPr lang="en-US" sz="1600" b="1" dirty="0">
                <a:solidFill>
                  <a:srgbClr val="F4F1FA"/>
                </a:solidFill>
                <a:latin typeface="Graphik" pitchFamily="34" charset="0"/>
                <a:ea typeface="Graphik" pitchFamily="34" charset="-122"/>
                <a:cs typeface="Graphik" pitchFamily="34" charset="-120"/>
              </a:rPr>
              <a:t>Have dedicated AI funding</a:t>
            </a:r>
            <a:endParaRPr lang="en-US" sz="1600" b="1" dirty="0"/>
          </a:p>
        </p:txBody>
      </p:sp>
      <p:sp>
        <p:nvSpPr>
          <p:cNvPr id="23" name="Text 21"/>
          <p:cNvSpPr/>
          <p:nvPr/>
        </p:nvSpPr>
        <p:spPr>
          <a:xfrm>
            <a:off x="658368" y="6144768"/>
            <a:ext cx="7315200" cy="274320"/>
          </a:xfrm>
          <a:prstGeom prst="rect">
            <a:avLst/>
          </a:prstGeom>
          <a:noFill/>
          <a:ln/>
        </p:spPr>
        <p:txBody>
          <a:bodyPr wrap="square" lIns="0" tIns="0" rIns="0" bIns="0" rtlCol="0" anchor="ctr"/>
          <a:lstStyle/>
          <a:p>
            <a:pPr marL="0" indent="0">
              <a:buNone/>
            </a:pPr>
            <a:r>
              <a:rPr lang="en-US" sz="900" i="1">
                <a:solidFill>
                  <a:srgbClr val="8A8A8A"/>
                </a:solidFill>
                <a:latin typeface="Graphik" pitchFamily="34" charset="0"/>
                <a:ea typeface="Graphik" pitchFamily="34" charset="-122"/>
                <a:cs typeface="Graphik" pitchFamily="34" charset="-120"/>
              </a:rPr>
              <a:t>Sources: NASCIO 2025 State CIO Survey; Utah LFA, SB 149 Fiscal Note (2024); Texas SB 1964 (2025)</a:t>
            </a:r>
            <a:endParaRPr lang="en-US" sz="900"/>
          </a:p>
        </p:txBody>
      </p:sp>
      <p:pic>
        <p:nvPicPr>
          <p:cNvPr id="24"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25" name="Text 22"/>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3</a:t>
            </a:r>
            <a:endParaRPr lang="en-US" sz="1000"/>
          </a:p>
        </p:txBody>
      </p:sp>
      <p:sp>
        <p:nvSpPr>
          <p:cNvPr id="26" name="Text 23"/>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27" name="Rectangle 26">
            <a:extLst>
              <a:ext uri="{FF2B5EF4-FFF2-40B4-BE49-F238E27FC236}">
                <a16:creationId xmlns:a16="http://schemas.microsoft.com/office/drawing/2014/main" id="{7FBFCE7A-9810-289E-7072-19F51ADF57AD}"/>
              </a:ext>
            </a:extLst>
          </p:cNvPr>
          <p:cNvSpPr/>
          <p:nvPr/>
        </p:nvSpPr>
        <p:spPr>
          <a:xfrm>
            <a:off x="597408" y="1764792"/>
            <a:ext cx="3109873" cy="1845920"/>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0C238E44-DCF5-CA97-0631-B6D29461EBEF}"/>
              </a:ext>
            </a:extLst>
          </p:cNvPr>
          <p:cNvSpPr/>
          <p:nvPr/>
        </p:nvSpPr>
        <p:spPr>
          <a:xfrm>
            <a:off x="4356608" y="1764792"/>
            <a:ext cx="3109873" cy="1845920"/>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296DAA96-B8EC-3436-EC2C-D5928B5B8D16}"/>
              </a:ext>
            </a:extLst>
          </p:cNvPr>
          <p:cNvSpPr/>
          <p:nvPr/>
        </p:nvSpPr>
        <p:spPr>
          <a:xfrm>
            <a:off x="8034528" y="1764792"/>
            <a:ext cx="3109873" cy="1845920"/>
          </a:xfrm>
          <a:prstGeom prst="rect">
            <a:avLst/>
          </a:prstGeom>
          <a:noFill/>
          <a:ln w="508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The path: price it, fund it, defend it</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Three questions this hour answers, in order: what AI costs, how to fund it, and how to defend it.</a:t>
            </a:r>
          </a:p>
        </p:txBody>
      </p:sp>
      <p:sp>
        <p:nvSpPr>
          <p:cNvPr id="4" name="Rectangle 3"/>
          <p:cNvSpPr/>
          <p:nvPr/>
        </p:nvSpPr>
        <p:spPr>
          <a:xfrm>
            <a:off x="658368" y="2148840"/>
            <a:ext cx="3502152"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58368" y="2148840"/>
            <a:ext cx="3502152" cy="9144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32688" y="2395728"/>
            <a:ext cx="2953512" cy="2834640"/>
          </a:xfrm>
          <a:prstGeom prst="rect">
            <a:avLst/>
          </a:prstGeom>
          <a:noFill/>
        </p:spPr>
        <p:txBody>
          <a:bodyPr wrap="square" lIns="45720" rIns="45720" anchor="t">
            <a:spAutoFit/>
          </a:bodyPr>
          <a:lstStyle/>
          <a:p>
            <a:r>
              <a:rPr sz="3800" b="1" i="0">
                <a:solidFill>
                  <a:srgbClr val="A100FF"/>
                </a:solidFill>
                <a:latin typeface="Graphik-Semibold"/>
              </a:rPr>
              <a:t>01</a:t>
            </a:r>
          </a:p>
          <a:p>
            <a:pPr>
              <a:spcBef>
                <a:spcPts val="400"/>
              </a:spcBef>
            </a:pPr>
            <a:r>
              <a:rPr sz="2100" b="1" i="0">
                <a:solidFill>
                  <a:srgbClr val="460073"/>
                </a:solidFill>
                <a:latin typeface="Graphik-Semibold"/>
              </a:rPr>
              <a:t>PRICE IT</a:t>
            </a:r>
          </a:p>
          <a:p>
            <a:pPr>
              <a:spcBef>
                <a:spcPts val="1200"/>
              </a:spcBef>
            </a:pPr>
            <a:r>
              <a:rPr sz="1350" b="0" i="0">
                <a:solidFill>
                  <a:srgbClr val="555555"/>
                </a:solidFill>
                <a:latin typeface="Graphik"/>
              </a:rPr>
              <a:t>What an AI use case actually costs, and how to budget a meter, not a purchase.</a:t>
            </a:r>
          </a:p>
        </p:txBody>
      </p:sp>
      <p:sp>
        <p:nvSpPr>
          <p:cNvPr id="7" name="Rectangle 6"/>
          <p:cNvSpPr/>
          <p:nvPr/>
        </p:nvSpPr>
        <p:spPr>
          <a:xfrm>
            <a:off x="4343400" y="2148840"/>
            <a:ext cx="3502152"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Rectangle 7"/>
          <p:cNvSpPr/>
          <p:nvPr/>
        </p:nvSpPr>
        <p:spPr>
          <a:xfrm>
            <a:off x="4343400" y="2148840"/>
            <a:ext cx="3502152" cy="9144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617720" y="2395728"/>
            <a:ext cx="2953512" cy="2834640"/>
          </a:xfrm>
          <a:prstGeom prst="rect">
            <a:avLst/>
          </a:prstGeom>
          <a:noFill/>
        </p:spPr>
        <p:txBody>
          <a:bodyPr wrap="square" lIns="45720" rIns="45720" anchor="t">
            <a:spAutoFit/>
          </a:bodyPr>
          <a:lstStyle/>
          <a:p>
            <a:r>
              <a:rPr sz="3800" b="1" i="0">
                <a:solidFill>
                  <a:srgbClr val="A100FF"/>
                </a:solidFill>
                <a:latin typeface="Graphik-Semibold"/>
              </a:rPr>
              <a:t>02</a:t>
            </a:r>
          </a:p>
          <a:p>
            <a:pPr>
              <a:spcBef>
                <a:spcPts val="400"/>
              </a:spcBef>
            </a:pPr>
            <a:r>
              <a:rPr sz="2100" b="1" i="0">
                <a:solidFill>
                  <a:srgbClr val="460073"/>
                </a:solidFill>
                <a:latin typeface="Graphik-Semibold"/>
              </a:rPr>
              <a:t>FUND IT</a:t>
            </a:r>
          </a:p>
          <a:p>
            <a:pPr>
              <a:spcBef>
                <a:spcPts val="1200"/>
              </a:spcBef>
            </a:pPr>
            <a:r>
              <a:rPr sz="1350" b="0" i="0">
                <a:solidFill>
                  <a:srgbClr val="555555"/>
                </a:solidFill>
                <a:latin typeface="Graphik"/>
              </a:rPr>
              <a:t>How to fund a metered service inside a fixed biennium, with instruments you already use.</a:t>
            </a:r>
          </a:p>
        </p:txBody>
      </p:sp>
      <p:sp>
        <p:nvSpPr>
          <p:cNvPr id="10" name="Rectangle 9"/>
          <p:cNvSpPr/>
          <p:nvPr/>
        </p:nvSpPr>
        <p:spPr>
          <a:xfrm>
            <a:off x="8028431" y="2148840"/>
            <a:ext cx="3502152"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8028431" y="2148840"/>
            <a:ext cx="3502152" cy="9144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302752" y="2395728"/>
            <a:ext cx="2953512" cy="2834640"/>
          </a:xfrm>
          <a:prstGeom prst="rect">
            <a:avLst/>
          </a:prstGeom>
          <a:noFill/>
        </p:spPr>
        <p:txBody>
          <a:bodyPr wrap="square" lIns="45720" rIns="45720" anchor="t">
            <a:spAutoFit/>
          </a:bodyPr>
          <a:lstStyle/>
          <a:p>
            <a:r>
              <a:rPr sz="3800" b="1" i="0">
                <a:solidFill>
                  <a:srgbClr val="A100FF"/>
                </a:solidFill>
                <a:latin typeface="Graphik-Semibold"/>
              </a:rPr>
              <a:t>03</a:t>
            </a:r>
          </a:p>
          <a:p>
            <a:pPr>
              <a:spcBef>
                <a:spcPts val="400"/>
              </a:spcBef>
            </a:pPr>
            <a:r>
              <a:rPr sz="2100" b="1" i="0">
                <a:solidFill>
                  <a:srgbClr val="460073"/>
                </a:solidFill>
                <a:latin typeface="Graphik-Semibold"/>
              </a:rPr>
              <a:t>DEFEND IT</a:t>
            </a:r>
          </a:p>
          <a:p>
            <a:pPr>
              <a:spcBef>
                <a:spcPts val="1200"/>
              </a:spcBef>
            </a:pPr>
            <a:r>
              <a:rPr sz="1350" b="0" i="0">
                <a:solidFill>
                  <a:srgbClr val="555555"/>
                </a:solidFill>
                <a:latin typeface="Graphik"/>
              </a:rPr>
              <a:t>How to prove the value and pass the five questions a budget analyst will ask.</a:t>
            </a:r>
          </a:p>
        </p:txBody>
      </p:sp>
      <p:sp>
        <p:nvSpPr>
          <p:cNvPr id="13" name="TextBox 12"/>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4" name="Picture 13" descr="image.png"/>
          <p:cNvPicPr>
            <a:picLocks noChangeAspect="1"/>
          </p:cNvPicPr>
          <p:nvPr/>
        </p:nvPicPr>
        <p:blipFill>
          <a:blip r:embed="rId3"/>
          <a:stretch>
            <a:fillRect/>
          </a:stretch>
        </p:blipFill>
        <p:spPr>
          <a:xfrm>
            <a:off x="658368" y="6446520"/>
            <a:ext cx="182880" cy="201168"/>
          </a:xfrm>
          <a:prstGeom prst="rect">
            <a:avLst/>
          </a:prstGeom>
        </p:spPr>
      </p:pic>
      <p:sp>
        <p:nvSpPr>
          <p:cNvPr id="15"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chemeClr val="bg1"/>
        </a:solidFill>
        <a:effectLst/>
      </p:bgPr>
    </p:bg>
    <p:spTree>
      <p:nvGrpSpPr>
        <p:cNvPr id="1" name=""/>
        <p:cNvGrpSpPr/>
        <p:nvPr/>
      </p:nvGrpSpPr>
      <p:grpSpPr>
        <a:xfrm>
          <a:off x="0" y="0"/>
          <a:ext cx="0" cy="0"/>
          <a:chOff x="0" y="0"/>
          <a:chExt cx="0" cy="0"/>
        </a:xfrm>
      </p:grpSpPr>
      <p:sp>
        <p:nvSpPr>
          <p:cNvPr id="2" name="Text 0"/>
          <p:cNvSpPr/>
          <p:nvPr/>
        </p:nvSpPr>
        <p:spPr>
          <a:xfrm>
            <a:off x="658368" y="678688"/>
            <a:ext cx="7315200" cy="274320"/>
          </a:xfrm>
          <a:prstGeom prst="rect">
            <a:avLst/>
          </a:prstGeom>
          <a:noFill/>
          <a:ln/>
        </p:spPr>
        <p:txBody>
          <a:bodyPr wrap="square" lIns="0" tIns="0" rIns="0" bIns="0" rtlCol="0" anchor="ctr"/>
          <a:lstStyle/>
          <a:p>
            <a:r>
              <a:rPr lang="en-US" sz="2800" b="1">
                <a:solidFill>
                  <a:srgbClr val="111111"/>
                </a:solidFill>
                <a:latin typeface="Graphik"/>
              </a:rPr>
              <a:t>What an AI use case actually costs</a:t>
            </a:r>
          </a:p>
        </p:txBody>
      </p:sp>
      <p:sp>
        <p:nvSpPr>
          <p:cNvPr id="3" name="Text 1"/>
          <p:cNvSpPr/>
          <p:nvPr/>
        </p:nvSpPr>
        <p:spPr>
          <a:xfrm>
            <a:off x="658368" y="1168400"/>
            <a:ext cx="10791952" cy="365760"/>
          </a:xfrm>
          <a:prstGeom prst="rect">
            <a:avLst/>
          </a:prstGeom>
          <a:solidFill>
            <a:srgbClr val="7030A0"/>
          </a:solidFill>
          <a:ln/>
        </p:spPr>
        <p:txBody>
          <a:bodyPr wrap="square" lIns="0" tIns="0" rIns="0" bIns="0" rtlCol="0" anchor="ctr"/>
          <a:lstStyle/>
          <a:p>
            <a:pPr algn="ctr"/>
            <a:r>
              <a:rPr lang="en-US" sz="1600" b="1">
                <a:solidFill>
                  <a:schemeClr val="bg1"/>
                </a:solidFill>
                <a:latin typeface="Graphik"/>
              </a:rPr>
              <a:t>Five components add up to one funded line item. The last one is the one budgets forget.</a:t>
            </a:r>
          </a:p>
        </p:txBody>
      </p:sp>
      <p:sp>
        <p:nvSpPr>
          <p:cNvPr id="8" name="Text 6"/>
          <p:cNvSpPr/>
          <p:nvPr/>
        </p:nvSpPr>
        <p:spPr>
          <a:xfrm>
            <a:off x="809407" y="4858574"/>
            <a:ext cx="2057400" cy="548640"/>
          </a:xfrm>
          <a:prstGeom prst="rect">
            <a:avLst/>
          </a:prstGeom>
          <a:noFill/>
          <a:ln/>
        </p:spPr>
        <p:txBody>
          <a:bodyPr wrap="square" lIns="0" tIns="0" rIns="0" bIns="0" rtlCol="0" anchor="ctr"/>
          <a:lstStyle/>
          <a:p>
            <a:pPr marL="0" indent="0" algn="r">
              <a:buNone/>
            </a:pPr>
            <a:r>
              <a:rPr lang="en-US" sz="1500" b="1" i="1">
                <a:solidFill>
                  <a:srgbClr val="7030A0"/>
                </a:solidFill>
                <a:latin typeface="Graphik" pitchFamily="34" charset="0"/>
                <a:ea typeface="Graphik" pitchFamily="34" charset="-122"/>
                <a:cs typeface="Graphik" pitchFamily="34" charset="-120"/>
              </a:rPr>
              <a:t>One-time + recurring</a:t>
            </a:r>
            <a:endParaRPr lang="en-US" sz="1500" b="1">
              <a:solidFill>
                <a:srgbClr val="7030A0"/>
              </a:solidFill>
            </a:endParaRPr>
          </a:p>
        </p:txBody>
      </p:sp>
      <p:sp>
        <p:nvSpPr>
          <p:cNvPr id="12" name="Text 10"/>
          <p:cNvSpPr/>
          <p:nvPr/>
        </p:nvSpPr>
        <p:spPr>
          <a:xfrm>
            <a:off x="2432091" y="4898210"/>
            <a:ext cx="2057400" cy="548640"/>
          </a:xfrm>
          <a:prstGeom prst="rect">
            <a:avLst/>
          </a:prstGeom>
          <a:noFill/>
          <a:ln/>
        </p:spPr>
        <p:txBody>
          <a:bodyPr wrap="square" lIns="0" tIns="0" rIns="0" bIns="0" rtlCol="0" anchor="ctr"/>
          <a:lstStyle/>
          <a:p>
            <a:pPr marL="0" indent="0" algn="r">
              <a:buNone/>
            </a:pPr>
            <a:r>
              <a:rPr lang="en-US" sz="1500" b="1" i="1">
                <a:solidFill>
                  <a:srgbClr val="7030A0"/>
                </a:solidFill>
                <a:latin typeface="Graphik" pitchFamily="34" charset="0"/>
                <a:ea typeface="Graphik" pitchFamily="34" charset="-122"/>
                <a:cs typeface="Graphik" pitchFamily="34" charset="-120"/>
              </a:rPr>
              <a:t>One-time</a:t>
            </a:r>
            <a:endParaRPr lang="en-US" sz="1500" b="1">
              <a:solidFill>
                <a:srgbClr val="7030A0"/>
              </a:solidFill>
            </a:endParaRPr>
          </a:p>
        </p:txBody>
      </p:sp>
      <p:sp>
        <p:nvSpPr>
          <p:cNvPr id="16" name="Text 14"/>
          <p:cNvSpPr/>
          <p:nvPr/>
        </p:nvSpPr>
        <p:spPr>
          <a:xfrm>
            <a:off x="4523761" y="4887084"/>
            <a:ext cx="2057400" cy="548640"/>
          </a:xfrm>
          <a:prstGeom prst="rect">
            <a:avLst/>
          </a:prstGeom>
          <a:noFill/>
          <a:ln/>
        </p:spPr>
        <p:txBody>
          <a:bodyPr wrap="square" lIns="0" tIns="0" rIns="0" bIns="0" rtlCol="0" anchor="ctr"/>
          <a:lstStyle/>
          <a:p>
            <a:pPr marL="0" indent="0" algn="r">
              <a:buNone/>
            </a:pPr>
            <a:r>
              <a:rPr lang="en-US" sz="1500" b="1" i="1">
                <a:solidFill>
                  <a:srgbClr val="7030A0"/>
                </a:solidFill>
                <a:latin typeface="Graphik" pitchFamily="34" charset="0"/>
                <a:ea typeface="Graphik" pitchFamily="34" charset="-122"/>
                <a:cs typeface="Graphik" pitchFamily="34" charset="-120"/>
              </a:rPr>
              <a:t>Recurring</a:t>
            </a:r>
            <a:endParaRPr lang="en-US" sz="1500" b="1">
              <a:solidFill>
                <a:srgbClr val="7030A0"/>
              </a:solidFill>
            </a:endParaRPr>
          </a:p>
        </p:txBody>
      </p:sp>
      <p:sp>
        <p:nvSpPr>
          <p:cNvPr id="20" name="Text 18"/>
          <p:cNvSpPr/>
          <p:nvPr/>
        </p:nvSpPr>
        <p:spPr>
          <a:xfrm>
            <a:off x="6673811" y="4870252"/>
            <a:ext cx="2057400" cy="548640"/>
          </a:xfrm>
          <a:prstGeom prst="rect">
            <a:avLst/>
          </a:prstGeom>
          <a:noFill/>
          <a:ln/>
        </p:spPr>
        <p:txBody>
          <a:bodyPr wrap="square" lIns="0" tIns="0" rIns="0" bIns="0" rtlCol="0" anchor="ctr"/>
          <a:lstStyle/>
          <a:p>
            <a:pPr marL="0" indent="0" algn="r">
              <a:buNone/>
            </a:pPr>
            <a:r>
              <a:rPr lang="en-US" sz="1500" b="1" i="1">
                <a:solidFill>
                  <a:srgbClr val="7030A0"/>
                </a:solidFill>
                <a:latin typeface="Graphik" pitchFamily="34" charset="0"/>
                <a:ea typeface="Graphik" pitchFamily="34" charset="-122"/>
                <a:cs typeface="Graphik" pitchFamily="34" charset="-120"/>
              </a:rPr>
              <a:t>Recurring</a:t>
            </a:r>
            <a:endParaRPr lang="en-US" sz="1500" b="1">
              <a:solidFill>
                <a:srgbClr val="7030A0"/>
              </a:solidFill>
            </a:endParaRPr>
          </a:p>
        </p:txBody>
      </p:sp>
      <p:sp>
        <p:nvSpPr>
          <p:cNvPr id="24" name="Text 22"/>
          <p:cNvSpPr/>
          <p:nvPr/>
        </p:nvSpPr>
        <p:spPr>
          <a:xfrm>
            <a:off x="9201607" y="4887084"/>
            <a:ext cx="2057400" cy="548640"/>
          </a:xfrm>
          <a:prstGeom prst="rect">
            <a:avLst/>
          </a:prstGeom>
          <a:noFill/>
          <a:ln/>
        </p:spPr>
        <p:txBody>
          <a:bodyPr wrap="square" lIns="0" tIns="0" rIns="0" bIns="0" rtlCol="0" anchor="ctr"/>
          <a:lstStyle/>
          <a:p>
            <a:pPr marL="0" indent="0" algn="r">
              <a:buNone/>
            </a:pPr>
            <a:r>
              <a:rPr lang="en-US" sz="1500" b="1" i="1">
                <a:solidFill>
                  <a:srgbClr val="7030A0"/>
                </a:solidFill>
                <a:latin typeface="Graphik" pitchFamily="34" charset="0"/>
                <a:ea typeface="Graphik" pitchFamily="34" charset="-122"/>
                <a:cs typeface="Graphik" pitchFamily="34" charset="-120"/>
              </a:rPr>
              <a:t>Usage-driven</a:t>
            </a:r>
            <a:endParaRPr lang="en-US" sz="1500" b="1">
              <a:solidFill>
                <a:srgbClr val="7030A0"/>
              </a:solidFill>
            </a:endParaRPr>
          </a:p>
        </p:txBody>
      </p:sp>
      <p:sp>
        <p:nvSpPr>
          <p:cNvPr id="25" name="Text 23"/>
          <p:cNvSpPr/>
          <p:nvPr/>
        </p:nvSpPr>
        <p:spPr>
          <a:xfrm>
            <a:off x="7634690" y="5467916"/>
            <a:ext cx="4233838" cy="1097280"/>
          </a:xfrm>
          <a:prstGeom prst="rect">
            <a:avLst/>
          </a:prstGeom>
          <a:noFill/>
          <a:ln/>
        </p:spPr>
        <p:txBody>
          <a:bodyPr wrap="square" lIns="0" tIns="0" rIns="0" bIns="0" rtlCol="0" anchor="ctr"/>
          <a:lstStyle/>
          <a:p>
            <a:pPr marL="0" indent="0" algn="ctr">
              <a:lnSpc>
                <a:spcPct val="115000"/>
              </a:lnSpc>
              <a:buNone/>
            </a:pPr>
            <a:r>
              <a:rPr lang="en-US" sz="1600" b="1">
                <a:solidFill>
                  <a:srgbClr val="A100FF"/>
                </a:solidFill>
                <a:latin typeface="Graphik" pitchFamily="34" charset="0"/>
                <a:ea typeface="Graphik" pitchFamily="34" charset="-122"/>
                <a:cs typeface="Graphik" pitchFamily="34" charset="-120"/>
              </a:rPr>
              <a:t>Variable and usage-driven.  </a:t>
            </a:r>
            <a:r>
              <a:rPr lang="en-US" sz="1600" b="1">
                <a:solidFill>
                  <a:srgbClr val="A100FF"/>
                </a:solidFill>
                <a:latin typeface="Graphik" pitchFamily="34" charset="0"/>
              </a:rPr>
              <a:t>The line-item LAR templates miss.</a:t>
            </a:r>
          </a:p>
        </p:txBody>
      </p:sp>
      <p:pic>
        <p:nvPicPr>
          <p:cNvPr id="26" name="Image 0" descr="assets/chevron_purple.png"/>
          <p:cNvPicPr>
            <a:picLocks noChangeAspect="1"/>
          </p:cNvPicPr>
          <p:nvPr/>
        </p:nvPicPr>
        <p:blipFill>
          <a:blip r:embed="rId3"/>
          <a:stretch>
            <a:fillRect/>
          </a:stretch>
        </p:blipFill>
        <p:spPr>
          <a:xfrm>
            <a:off x="658368" y="6446520"/>
            <a:ext cx="183264" cy="201168"/>
          </a:xfrm>
          <a:prstGeom prst="rect">
            <a:avLst/>
          </a:prstGeom>
        </p:spPr>
      </p:pic>
      <p:sp>
        <p:nvSpPr>
          <p:cNvPr id="27" name="Text 24"/>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5</a:t>
            </a:r>
            <a:endParaRPr lang="en-US" sz="1000"/>
          </a:p>
        </p:txBody>
      </p:sp>
      <p:sp>
        <p:nvSpPr>
          <p:cNvPr id="28" name="Text 25"/>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
        <p:nvSpPr>
          <p:cNvPr id="50" name="TextBox 49">
            <a:extLst>
              <a:ext uri="{FF2B5EF4-FFF2-40B4-BE49-F238E27FC236}">
                <a16:creationId xmlns:a16="http://schemas.microsoft.com/office/drawing/2014/main" id="{E65D349C-A1BF-F618-6B78-5845055B6F9A}"/>
              </a:ext>
            </a:extLst>
          </p:cNvPr>
          <p:cNvSpPr txBox="1"/>
          <p:nvPr/>
        </p:nvSpPr>
        <p:spPr>
          <a:xfrm>
            <a:off x="777240" y="2240280"/>
            <a:ext cx="10835640" cy="246221"/>
          </a:xfrm>
          <a:prstGeom prst="rect">
            <a:avLst/>
          </a:prstGeom>
          <a:noFill/>
        </p:spPr>
        <p:txBody>
          <a:bodyPr wrap="square" lIns="36576" tIns="0" rIns="36576" bIns="0" anchor="t">
            <a:spAutoFit/>
          </a:bodyPr>
          <a:lstStyle/>
          <a:p>
            <a:pPr algn="l"/>
            <a:r>
              <a:rPr sz="1600" b="1" i="0">
                <a:solidFill>
                  <a:srgbClr val="460073"/>
                </a:solidFill>
                <a:latin typeface="Graphik"/>
              </a:rPr>
              <a:t>TOTAL COST OF ONE AI USE CASE</a:t>
            </a:r>
          </a:p>
        </p:txBody>
      </p:sp>
      <p:sp>
        <p:nvSpPr>
          <p:cNvPr id="51" name="Rectangle 50">
            <a:extLst>
              <a:ext uri="{FF2B5EF4-FFF2-40B4-BE49-F238E27FC236}">
                <a16:creationId xmlns:a16="http://schemas.microsoft.com/office/drawing/2014/main" id="{7CEF7BEA-133C-4B7F-5690-C79430944BD1}"/>
              </a:ext>
            </a:extLst>
          </p:cNvPr>
          <p:cNvSpPr/>
          <p:nvPr/>
        </p:nvSpPr>
        <p:spPr>
          <a:xfrm>
            <a:off x="777240" y="2651760"/>
            <a:ext cx="2139696" cy="1554480"/>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2" name="TextBox 51">
            <a:extLst>
              <a:ext uri="{FF2B5EF4-FFF2-40B4-BE49-F238E27FC236}">
                <a16:creationId xmlns:a16="http://schemas.microsoft.com/office/drawing/2014/main" id="{FB295D76-18E5-3322-6BB5-1DE5D16131BD}"/>
              </a:ext>
            </a:extLst>
          </p:cNvPr>
          <p:cNvSpPr txBox="1"/>
          <p:nvPr/>
        </p:nvSpPr>
        <p:spPr>
          <a:xfrm>
            <a:off x="886968" y="2761488"/>
            <a:ext cx="1984248" cy="365760"/>
          </a:xfrm>
          <a:prstGeom prst="rect">
            <a:avLst/>
          </a:prstGeom>
          <a:noFill/>
        </p:spPr>
        <p:txBody>
          <a:bodyPr wrap="square" lIns="36576" tIns="0" rIns="36576" bIns="0" anchor="t">
            <a:spAutoFit/>
          </a:bodyPr>
          <a:lstStyle/>
          <a:p>
            <a:pPr algn="l"/>
            <a:r>
              <a:rPr sz="1800" b="1" i="0">
                <a:solidFill>
                  <a:srgbClr val="FFFFFF"/>
                </a:solidFill>
                <a:latin typeface="Graphik"/>
              </a:rPr>
              <a:t>1</a:t>
            </a:r>
          </a:p>
        </p:txBody>
      </p:sp>
      <p:sp>
        <p:nvSpPr>
          <p:cNvPr id="53" name="Rounded Rectangle 7">
            <a:extLst>
              <a:ext uri="{FF2B5EF4-FFF2-40B4-BE49-F238E27FC236}">
                <a16:creationId xmlns:a16="http://schemas.microsoft.com/office/drawing/2014/main" id="{09E0BF34-2B9D-25D0-641B-FDBFF636631E}"/>
              </a:ext>
            </a:extLst>
          </p:cNvPr>
          <p:cNvSpPr/>
          <p:nvPr/>
        </p:nvSpPr>
        <p:spPr>
          <a:xfrm>
            <a:off x="1604772" y="3337560"/>
            <a:ext cx="512064" cy="100584"/>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4" name="Rounded Rectangle 8">
            <a:extLst>
              <a:ext uri="{FF2B5EF4-FFF2-40B4-BE49-F238E27FC236}">
                <a16:creationId xmlns:a16="http://schemas.microsoft.com/office/drawing/2014/main" id="{5BA890CF-A3D7-A719-FF0E-20E161585599}"/>
              </a:ext>
            </a:extLst>
          </p:cNvPr>
          <p:cNvSpPr/>
          <p:nvPr/>
        </p:nvSpPr>
        <p:spPr>
          <a:xfrm>
            <a:off x="1604772" y="3493008"/>
            <a:ext cx="512064" cy="100584"/>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5" name="Rounded Rectangle 9">
            <a:extLst>
              <a:ext uri="{FF2B5EF4-FFF2-40B4-BE49-F238E27FC236}">
                <a16:creationId xmlns:a16="http://schemas.microsoft.com/office/drawing/2014/main" id="{394731EA-5D4E-5F4E-1011-EA162EE8FAEB}"/>
              </a:ext>
            </a:extLst>
          </p:cNvPr>
          <p:cNvSpPr/>
          <p:nvPr/>
        </p:nvSpPr>
        <p:spPr>
          <a:xfrm>
            <a:off x="1604772" y="3648456"/>
            <a:ext cx="512064" cy="100584"/>
          </a:xfrm>
          <a:prstGeom prst="round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6" name="Rectangle 55">
            <a:extLst>
              <a:ext uri="{FF2B5EF4-FFF2-40B4-BE49-F238E27FC236}">
                <a16:creationId xmlns:a16="http://schemas.microsoft.com/office/drawing/2014/main" id="{491B0B47-20A4-E9C3-5C79-A9F34ED7953F}"/>
              </a:ext>
            </a:extLst>
          </p:cNvPr>
          <p:cNvSpPr/>
          <p:nvPr/>
        </p:nvSpPr>
        <p:spPr>
          <a:xfrm>
            <a:off x="2971800" y="2651760"/>
            <a:ext cx="2112264" cy="1554480"/>
          </a:xfrm>
          <a:prstGeom prst="rect">
            <a:avLst/>
          </a:prstGeom>
          <a:solidFill>
            <a:srgbClr val="5C00A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7" name="TextBox 56">
            <a:extLst>
              <a:ext uri="{FF2B5EF4-FFF2-40B4-BE49-F238E27FC236}">
                <a16:creationId xmlns:a16="http://schemas.microsoft.com/office/drawing/2014/main" id="{517AEEB6-8E60-55C6-1383-E2F281E020F6}"/>
              </a:ext>
            </a:extLst>
          </p:cNvPr>
          <p:cNvSpPr txBox="1"/>
          <p:nvPr/>
        </p:nvSpPr>
        <p:spPr>
          <a:xfrm>
            <a:off x="3054096" y="2761488"/>
            <a:ext cx="1984248" cy="365760"/>
          </a:xfrm>
          <a:prstGeom prst="rect">
            <a:avLst/>
          </a:prstGeom>
          <a:noFill/>
        </p:spPr>
        <p:txBody>
          <a:bodyPr wrap="square" lIns="36576" tIns="0" rIns="36576" bIns="0" anchor="t">
            <a:spAutoFit/>
          </a:bodyPr>
          <a:lstStyle/>
          <a:p>
            <a:pPr algn="l"/>
            <a:r>
              <a:rPr sz="1800" b="1" i="0">
                <a:solidFill>
                  <a:srgbClr val="FFFFFF"/>
                </a:solidFill>
                <a:latin typeface="Graphik"/>
              </a:rPr>
              <a:t>2</a:t>
            </a:r>
          </a:p>
        </p:txBody>
      </p:sp>
      <p:sp>
        <p:nvSpPr>
          <p:cNvPr id="58" name="Folded Corner 14">
            <a:extLst>
              <a:ext uri="{FF2B5EF4-FFF2-40B4-BE49-F238E27FC236}">
                <a16:creationId xmlns:a16="http://schemas.microsoft.com/office/drawing/2014/main" id="{DC81D201-64EB-BC66-7D1C-519C2A54ABC2}"/>
              </a:ext>
            </a:extLst>
          </p:cNvPr>
          <p:cNvSpPr/>
          <p:nvPr/>
        </p:nvSpPr>
        <p:spPr>
          <a:xfrm>
            <a:off x="3845052" y="3282696"/>
            <a:ext cx="365760" cy="512064"/>
          </a:xfrm>
          <a:prstGeom prst="foldedCorner">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9" name="Rectangle 58">
            <a:extLst>
              <a:ext uri="{FF2B5EF4-FFF2-40B4-BE49-F238E27FC236}">
                <a16:creationId xmlns:a16="http://schemas.microsoft.com/office/drawing/2014/main" id="{249CE9E3-3D27-0992-10DA-425296AE1081}"/>
              </a:ext>
            </a:extLst>
          </p:cNvPr>
          <p:cNvSpPr/>
          <p:nvPr/>
        </p:nvSpPr>
        <p:spPr>
          <a:xfrm>
            <a:off x="5138928" y="2651760"/>
            <a:ext cx="2112264" cy="1554480"/>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0" name="TextBox 59">
            <a:extLst>
              <a:ext uri="{FF2B5EF4-FFF2-40B4-BE49-F238E27FC236}">
                <a16:creationId xmlns:a16="http://schemas.microsoft.com/office/drawing/2014/main" id="{0C6D8823-B50F-6643-CDB6-35136CE9F8FD}"/>
              </a:ext>
            </a:extLst>
          </p:cNvPr>
          <p:cNvSpPr txBox="1"/>
          <p:nvPr/>
        </p:nvSpPr>
        <p:spPr>
          <a:xfrm>
            <a:off x="5221224" y="2761488"/>
            <a:ext cx="1984248" cy="365760"/>
          </a:xfrm>
          <a:prstGeom prst="rect">
            <a:avLst/>
          </a:prstGeom>
          <a:noFill/>
        </p:spPr>
        <p:txBody>
          <a:bodyPr wrap="square" lIns="36576" tIns="0" rIns="36576" bIns="0" anchor="t">
            <a:spAutoFit/>
          </a:bodyPr>
          <a:lstStyle/>
          <a:p>
            <a:pPr algn="l"/>
            <a:r>
              <a:rPr sz="1800" b="1" i="0">
                <a:solidFill>
                  <a:srgbClr val="FFFFFF"/>
                </a:solidFill>
                <a:latin typeface="Graphik"/>
              </a:rPr>
              <a:t>3</a:t>
            </a:r>
          </a:p>
        </p:txBody>
      </p:sp>
      <p:sp>
        <p:nvSpPr>
          <p:cNvPr id="61" name="Gear 6 19">
            <a:extLst>
              <a:ext uri="{FF2B5EF4-FFF2-40B4-BE49-F238E27FC236}">
                <a16:creationId xmlns:a16="http://schemas.microsoft.com/office/drawing/2014/main" id="{542DC572-8C65-BD4B-6601-8CD725434C8E}"/>
              </a:ext>
            </a:extLst>
          </p:cNvPr>
          <p:cNvSpPr/>
          <p:nvPr/>
        </p:nvSpPr>
        <p:spPr>
          <a:xfrm>
            <a:off x="5920740" y="3264408"/>
            <a:ext cx="548640" cy="548640"/>
          </a:xfrm>
          <a:prstGeom prst="gear6">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2" name="Rectangle 61">
            <a:extLst>
              <a:ext uri="{FF2B5EF4-FFF2-40B4-BE49-F238E27FC236}">
                <a16:creationId xmlns:a16="http://schemas.microsoft.com/office/drawing/2014/main" id="{2AE08534-0DB1-E090-4A80-8B3524F204FE}"/>
              </a:ext>
            </a:extLst>
          </p:cNvPr>
          <p:cNvSpPr/>
          <p:nvPr/>
        </p:nvSpPr>
        <p:spPr>
          <a:xfrm>
            <a:off x="7306056" y="2651760"/>
            <a:ext cx="2112264" cy="1554480"/>
          </a:xfrm>
          <a:prstGeom prst="rect">
            <a:avLst/>
          </a:prstGeom>
          <a:solidFill>
            <a:srgbClr val="9020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3" name="TextBox 62">
            <a:extLst>
              <a:ext uri="{FF2B5EF4-FFF2-40B4-BE49-F238E27FC236}">
                <a16:creationId xmlns:a16="http://schemas.microsoft.com/office/drawing/2014/main" id="{DE84AD70-8D09-AD2D-EF8D-1A20C3A4E696}"/>
              </a:ext>
            </a:extLst>
          </p:cNvPr>
          <p:cNvSpPr txBox="1"/>
          <p:nvPr/>
        </p:nvSpPr>
        <p:spPr>
          <a:xfrm>
            <a:off x="7388352" y="2761488"/>
            <a:ext cx="1984248" cy="365760"/>
          </a:xfrm>
          <a:prstGeom prst="rect">
            <a:avLst/>
          </a:prstGeom>
          <a:noFill/>
        </p:spPr>
        <p:txBody>
          <a:bodyPr wrap="square" lIns="36576" tIns="0" rIns="36576" bIns="0" anchor="t">
            <a:spAutoFit/>
          </a:bodyPr>
          <a:lstStyle/>
          <a:p>
            <a:pPr algn="l"/>
            <a:r>
              <a:rPr sz="1800" b="1" i="0">
                <a:solidFill>
                  <a:srgbClr val="FFFFFF"/>
                </a:solidFill>
                <a:latin typeface="Graphik"/>
              </a:rPr>
              <a:t>4</a:t>
            </a:r>
          </a:p>
        </p:txBody>
      </p:sp>
      <p:sp>
        <p:nvSpPr>
          <p:cNvPr id="64" name="Circular Arrow 24">
            <a:extLst>
              <a:ext uri="{FF2B5EF4-FFF2-40B4-BE49-F238E27FC236}">
                <a16:creationId xmlns:a16="http://schemas.microsoft.com/office/drawing/2014/main" id="{AA672746-0AD5-EDCE-C8F1-76D07207CDB0}"/>
              </a:ext>
            </a:extLst>
          </p:cNvPr>
          <p:cNvSpPr/>
          <p:nvPr/>
        </p:nvSpPr>
        <p:spPr>
          <a:xfrm>
            <a:off x="8087867" y="3264408"/>
            <a:ext cx="548640" cy="548640"/>
          </a:xfrm>
          <a:prstGeom prst="circularArrow">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5" name="Rectangle 64">
            <a:extLst>
              <a:ext uri="{FF2B5EF4-FFF2-40B4-BE49-F238E27FC236}">
                <a16:creationId xmlns:a16="http://schemas.microsoft.com/office/drawing/2014/main" id="{35AFA98E-4E7B-DDCC-017F-F597FCE3B969}"/>
              </a:ext>
            </a:extLst>
          </p:cNvPr>
          <p:cNvSpPr/>
          <p:nvPr/>
        </p:nvSpPr>
        <p:spPr>
          <a:xfrm>
            <a:off x="9473184" y="2651760"/>
            <a:ext cx="2139696" cy="155448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6" name="TextBox 65">
            <a:extLst>
              <a:ext uri="{FF2B5EF4-FFF2-40B4-BE49-F238E27FC236}">
                <a16:creationId xmlns:a16="http://schemas.microsoft.com/office/drawing/2014/main" id="{6B9DA46A-99D8-EE80-9A05-777DA183E54F}"/>
              </a:ext>
            </a:extLst>
          </p:cNvPr>
          <p:cNvSpPr txBox="1"/>
          <p:nvPr/>
        </p:nvSpPr>
        <p:spPr>
          <a:xfrm>
            <a:off x="9555480" y="2761488"/>
            <a:ext cx="1984248" cy="365760"/>
          </a:xfrm>
          <a:prstGeom prst="rect">
            <a:avLst/>
          </a:prstGeom>
          <a:noFill/>
        </p:spPr>
        <p:txBody>
          <a:bodyPr wrap="square" lIns="36576" tIns="0" rIns="36576" bIns="0" anchor="t">
            <a:spAutoFit/>
          </a:bodyPr>
          <a:lstStyle/>
          <a:p>
            <a:pPr algn="l"/>
            <a:r>
              <a:rPr sz="1800" b="1" i="0">
                <a:solidFill>
                  <a:srgbClr val="FFFFFF"/>
                </a:solidFill>
                <a:latin typeface="Graphik"/>
              </a:rPr>
              <a:t>5</a:t>
            </a:r>
          </a:p>
        </p:txBody>
      </p:sp>
      <p:sp>
        <p:nvSpPr>
          <p:cNvPr id="67" name="Rectangle 66">
            <a:extLst>
              <a:ext uri="{FF2B5EF4-FFF2-40B4-BE49-F238E27FC236}">
                <a16:creationId xmlns:a16="http://schemas.microsoft.com/office/drawing/2014/main" id="{8CA7C596-EFAE-A67A-F440-9A778E0F1820}"/>
              </a:ext>
            </a:extLst>
          </p:cNvPr>
          <p:cNvSpPr/>
          <p:nvPr/>
        </p:nvSpPr>
        <p:spPr>
          <a:xfrm>
            <a:off x="10254996" y="3611879"/>
            <a:ext cx="100584" cy="20116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8" name="Rectangle 67">
            <a:extLst>
              <a:ext uri="{FF2B5EF4-FFF2-40B4-BE49-F238E27FC236}">
                <a16:creationId xmlns:a16="http://schemas.microsoft.com/office/drawing/2014/main" id="{2F0DC1A8-59DE-7356-86CD-A3EC2F7AD596}"/>
              </a:ext>
            </a:extLst>
          </p:cNvPr>
          <p:cNvSpPr/>
          <p:nvPr/>
        </p:nvSpPr>
        <p:spPr>
          <a:xfrm>
            <a:off x="10410444" y="3502152"/>
            <a:ext cx="100584" cy="310896"/>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9" name="Rectangle 68">
            <a:extLst>
              <a:ext uri="{FF2B5EF4-FFF2-40B4-BE49-F238E27FC236}">
                <a16:creationId xmlns:a16="http://schemas.microsoft.com/office/drawing/2014/main" id="{99562C04-88E9-C1C7-EBD6-9CD5596B33F3}"/>
              </a:ext>
            </a:extLst>
          </p:cNvPr>
          <p:cNvSpPr/>
          <p:nvPr/>
        </p:nvSpPr>
        <p:spPr>
          <a:xfrm>
            <a:off x="10565892" y="3392424"/>
            <a:ext cx="100584" cy="42062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0" name="Rectangle 69">
            <a:extLst>
              <a:ext uri="{FF2B5EF4-FFF2-40B4-BE49-F238E27FC236}">
                <a16:creationId xmlns:a16="http://schemas.microsoft.com/office/drawing/2014/main" id="{04558E7D-C0FC-4C2C-5291-D98202A7BF46}"/>
              </a:ext>
            </a:extLst>
          </p:cNvPr>
          <p:cNvSpPr/>
          <p:nvPr/>
        </p:nvSpPr>
        <p:spPr>
          <a:xfrm>
            <a:off x="10721340" y="3282696"/>
            <a:ext cx="100584" cy="53035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1" name="TextBox 70">
            <a:extLst>
              <a:ext uri="{FF2B5EF4-FFF2-40B4-BE49-F238E27FC236}">
                <a16:creationId xmlns:a16="http://schemas.microsoft.com/office/drawing/2014/main" id="{E0A22CA7-3852-A159-16AB-DC65A5580C27}"/>
              </a:ext>
            </a:extLst>
          </p:cNvPr>
          <p:cNvSpPr txBox="1"/>
          <p:nvPr/>
        </p:nvSpPr>
        <p:spPr>
          <a:xfrm>
            <a:off x="777240" y="4370831"/>
            <a:ext cx="2167128" cy="492443"/>
          </a:xfrm>
          <a:prstGeom prst="rect">
            <a:avLst/>
          </a:prstGeom>
          <a:noFill/>
        </p:spPr>
        <p:txBody>
          <a:bodyPr wrap="square" lIns="36576" tIns="0" rIns="36576" bIns="0" anchor="t">
            <a:spAutoFit/>
          </a:bodyPr>
          <a:lstStyle/>
          <a:p>
            <a:pPr algn="ctr"/>
            <a:r>
              <a:rPr sz="1600" b="1" i="0">
                <a:solidFill>
                  <a:srgbClr val="111111"/>
                </a:solidFill>
                <a:latin typeface="Graphik"/>
              </a:rPr>
              <a:t>Foundational </a:t>
            </a:r>
            <a:r>
              <a:rPr lang="en-US" sz="1600" b="1" i="0">
                <a:solidFill>
                  <a:srgbClr val="111111"/>
                </a:solidFill>
                <a:latin typeface="Graphik"/>
              </a:rPr>
              <a:t>R</a:t>
            </a:r>
            <a:r>
              <a:rPr sz="1600" b="1" i="0">
                <a:solidFill>
                  <a:srgbClr val="111111"/>
                </a:solidFill>
                <a:latin typeface="Graphik"/>
              </a:rPr>
              <a:t>eadiness</a:t>
            </a:r>
          </a:p>
        </p:txBody>
      </p:sp>
      <p:sp>
        <p:nvSpPr>
          <p:cNvPr id="72" name="TextBox 71">
            <a:extLst>
              <a:ext uri="{FF2B5EF4-FFF2-40B4-BE49-F238E27FC236}">
                <a16:creationId xmlns:a16="http://schemas.microsoft.com/office/drawing/2014/main" id="{C9589E9D-3C61-BCCC-064F-E4F7F97E3CA1}"/>
              </a:ext>
            </a:extLst>
          </p:cNvPr>
          <p:cNvSpPr txBox="1"/>
          <p:nvPr/>
        </p:nvSpPr>
        <p:spPr>
          <a:xfrm>
            <a:off x="2944368" y="4370831"/>
            <a:ext cx="2167128" cy="246221"/>
          </a:xfrm>
          <a:prstGeom prst="rect">
            <a:avLst/>
          </a:prstGeom>
          <a:noFill/>
        </p:spPr>
        <p:txBody>
          <a:bodyPr wrap="square" lIns="36576" tIns="0" rIns="36576" bIns="0" anchor="t">
            <a:spAutoFit/>
          </a:bodyPr>
          <a:lstStyle/>
          <a:p>
            <a:pPr algn="ctr"/>
            <a:r>
              <a:rPr sz="1600" b="1" i="0">
                <a:solidFill>
                  <a:srgbClr val="111111"/>
                </a:solidFill>
                <a:latin typeface="Graphik"/>
              </a:rPr>
              <a:t>Design &amp; </a:t>
            </a:r>
            <a:r>
              <a:rPr lang="en-US" sz="1600" b="1" i="0">
                <a:solidFill>
                  <a:srgbClr val="111111"/>
                </a:solidFill>
                <a:latin typeface="Graphik"/>
              </a:rPr>
              <a:t>B</a:t>
            </a:r>
            <a:r>
              <a:rPr sz="1600" b="1" i="0">
                <a:solidFill>
                  <a:srgbClr val="111111"/>
                </a:solidFill>
                <a:latin typeface="Graphik"/>
              </a:rPr>
              <a:t>uild</a:t>
            </a:r>
          </a:p>
        </p:txBody>
      </p:sp>
      <p:sp>
        <p:nvSpPr>
          <p:cNvPr id="73" name="TextBox 72">
            <a:extLst>
              <a:ext uri="{FF2B5EF4-FFF2-40B4-BE49-F238E27FC236}">
                <a16:creationId xmlns:a16="http://schemas.microsoft.com/office/drawing/2014/main" id="{0F803A79-B9C6-B229-14AD-60EBF2F750BA}"/>
              </a:ext>
            </a:extLst>
          </p:cNvPr>
          <p:cNvSpPr txBox="1"/>
          <p:nvPr/>
        </p:nvSpPr>
        <p:spPr>
          <a:xfrm>
            <a:off x="5067428" y="4370831"/>
            <a:ext cx="2167128" cy="492443"/>
          </a:xfrm>
          <a:prstGeom prst="rect">
            <a:avLst/>
          </a:prstGeom>
          <a:noFill/>
        </p:spPr>
        <p:txBody>
          <a:bodyPr wrap="square" lIns="36576" tIns="0" rIns="36576" bIns="0" anchor="t">
            <a:spAutoFit/>
          </a:bodyPr>
          <a:lstStyle/>
          <a:p>
            <a:pPr algn="ctr"/>
            <a:r>
              <a:rPr sz="1600" b="1" i="0">
                <a:solidFill>
                  <a:srgbClr val="111111"/>
                </a:solidFill>
                <a:latin typeface="Graphik"/>
              </a:rPr>
              <a:t>Technology &amp; </a:t>
            </a:r>
            <a:r>
              <a:rPr lang="en-US" sz="1600" b="1" i="0">
                <a:solidFill>
                  <a:srgbClr val="111111"/>
                </a:solidFill>
                <a:latin typeface="Graphik"/>
              </a:rPr>
              <a:t>L</a:t>
            </a:r>
            <a:r>
              <a:rPr sz="1600" b="1" i="0">
                <a:solidFill>
                  <a:srgbClr val="111111"/>
                </a:solidFill>
                <a:latin typeface="Graphik"/>
              </a:rPr>
              <a:t>icensing</a:t>
            </a:r>
          </a:p>
        </p:txBody>
      </p:sp>
      <p:sp>
        <p:nvSpPr>
          <p:cNvPr id="74" name="TextBox 73">
            <a:extLst>
              <a:ext uri="{FF2B5EF4-FFF2-40B4-BE49-F238E27FC236}">
                <a16:creationId xmlns:a16="http://schemas.microsoft.com/office/drawing/2014/main" id="{808D2D68-EA32-7E0C-01B2-36CF6E35587F}"/>
              </a:ext>
            </a:extLst>
          </p:cNvPr>
          <p:cNvSpPr txBox="1"/>
          <p:nvPr/>
        </p:nvSpPr>
        <p:spPr>
          <a:xfrm>
            <a:off x="7278624" y="4370831"/>
            <a:ext cx="2167128" cy="246221"/>
          </a:xfrm>
          <a:prstGeom prst="rect">
            <a:avLst/>
          </a:prstGeom>
          <a:noFill/>
        </p:spPr>
        <p:txBody>
          <a:bodyPr wrap="square" lIns="36576" tIns="0" rIns="36576" bIns="0" anchor="t">
            <a:spAutoFit/>
          </a:bodyPr>
          <a:lstStyle/>
          <a:p>
            <a:pPr algn="ctr"/>
            <a:r>
              <a:rPr sz="1600" b="1" i="0">
                <a:solidFill>
                  <a:srgbClr val="111111"/>
                </a:solidFill>
                <a:latin typeface="Graphik"/>
              </a:rPr>
              <a:t>Run &amp; </a:t>
            </a:r>
            <a:r>
              <a:rPr lang="en-US" sz="1600" b="1" i="0">
                <a:solidFill>
                  <a:srgbClr val="111111"/>
                </a:solidFill>
                <a:latin typeface="Graphik"/>
              </a:rPr>
              <a:t>O</a:t>
            </a:r>
            <a:r>
              <a:rPr sz="1600" b="1" i="0">
                <a:solidFill>
                  <a:srgbClr val="111111"/>
                </a:solidFill>
                <a:latin typeface="Graphik"/>
              </a:rPr>
              <a:t>perations</a:t>
            </a:r>
          </a:p>
        </p:txBody>
      </p:sp>
      <p:sp>
        <p:nvSpPr>
          <p:cNvPr id="75" name="TextBox 74">
            <a:extLst>
              <a:ext uri="{FF2B5EF4-FFF2-40B4-BE49-F238E27FC236}">
                <a16:creationId xmlns:a16="http://schemas.microsoft.com/office/drawing/2014/main" id="{82E41192-D624-287E-8417-9622C9EB3104}"/>
              </a:ext>
            </a:extLst>
          </p:cNvPr>
          <p:cNvSpPr txBox="1"/>
          <p:nvPr/>
        </p:nvSpPr>
        <p:spPr>
          <a:xfrm>
            <a:off x="9445752" y="4370831"/>
            <a:ext cx="2167128" cy="492443"/>
          </a:xfrm>
          <a:prstGeom prst="rect">
            <a:avLst/>
          </a:prstGeom>
          <a:noFill/>
        </p:spPr>
        <p:txBody>
          <a:bodyPr wrap="square" lIns="36576" tIns="0" rIns="36576" bIns="0" anchor="t">
            <a:spAutoFit/>
          </a:bodyPr>
          <a:lstStyle/>
          <a:p>
            <a:pPr algn="ctr"/>
            <a:r>
              <a:rPr sz="1600" b="1" i="0">
                <a:solidFill>
                  <a:srgbClr val="111111"/>
                </a:solidFill>
                <a:latin typeface="Graphik"/>
              </a:rPr>
              <a:t>Consumption / </a:t>
            </a:r>
            <a:r>
              <a:rPr lang="en-US" sz="1600" b="1" i="0">
                <a:solidFill>
                  <a:srgbClr val="111111"/>
                </a:solidFill>
                <a:latin typeface="Graphik"/>
              </a:rPr>
              <a:t>T</a:t>
            </a:r>
            <a:r>
              <a:rPr sz="1600" b="1" i="0">
                <a:solidFill>
                  <a:srgbClr val="111111"/>
                </a:solidFill>
                <a:latin typeface="Graphik"/>
              </a:rPr>
              <a:t>oken </a:t>
            </a:r>
            <a:r>
              <a:rPr lang="en-US" sz="1600" b="1" i="0">
                <a:solidFill>
                  <a:srgbClr val="111111"/>
                </a:solidFill>
                <a:latin typeface="Graphik"/>
              </a:rPr>
              <a:t>C</a:t>
            </a:r>
            <a:r>
              <a:rPr sz="1600" b="1" i="0">
                <a:solidFill>
                  <a:srgbClr val="111111"/>
                </a:solidFill>
                <a:latin typeface="Graphik"/>
              </a:rPr>
              <a:t>osts</a:t>
            </a:r>
          </a:p>
        </p:txBody>
      </p:sp>
      <p:sp>
        <p:nvSpPr>
          <p:cNvPr id="76" name="TextBox 75"/>
          <p:cNvSpPr txBox="1"/>
          <p:nvPr/>
        </p:nvSpPr>
        <p:spPr>
          <a:xfrm>
            <a:off x="8778240" y="384048"/>
            <a:ext cx="2743200" cy="310896"/>
          </a:xfrm>
          <a:prstGeom prst="rect">
            <a:avLst/>
          </a:prstGeom>
          <a:noFill/>
        </p:spPr>
        <p:txBody>
          <a:bodyPr wrap="square" lIns="27432" tIns="27432" rIns="27432" bIns="27432" anchor="t">
            <a:spAutoFit/>
          </a:bodyPr>
          <a:lstStyle/>
          <a:p>
            <a:pPr algn="r"/>
            <a:r>
              <a:rPr sz="1200" b="1" i="0">
                <a:solidFill>
                  <a:srgbClr val="A100FF"/>
                </a:solidFill>
                <a:latin typeface="Graphik-Semibold"/>
              </a:rPr>
              <a:t>PRICE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58368" y="329184"/>
            <a:ext cx="10881360" cy="822960"/>
          </a:xfrm>
          <a:prstGeom prst="rect">
            <a:avLst/>
          </a:prstGeom>
          <a:noFill/>
        </p:spPr>
        <p:txBody>
          <a:bodyPr wrap="square" lIns="45720" rIns="45720" anchor="t">
            <a:spAutoFit/>
          </a:bodyPr>
          <a:lstStyle/>
          <a:p>
            <a:r>
              <a:rPr sz="2900" b="1" i="0">
                <a:solidFill>
                  <a:srgbClr val="000000"/>
                </a:solidFill>
                <a:latin typeface="Graphik-Semibold"/>
              </a:rPr>
              <a:t>How AI reaches your budget: build vs. buy</a:t>
            </a:r>
          </a:p>
        </p:txBody>
      </p:sp>
      <p:sp>
        <p:nvSpPr>
          <p:cNvPr id="3" name="Rectangle 2"/>
          <p:cNvSpPr/>
          <p:nvPr/>
        </p:nvSpPr>
        <p:spPr>
          <a:xfrm>
            <a:off x="658368" y="1170432"/>
            <a:ext cx="10872216" cy="457200"/>
          </a:xfrm>
          <a:prstGeom prst="rect">
            <a:avLst/>
          </a:prstGeom>
          <a:solidFill>
            <a:srgbClr val="7030A0"/>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50" b="1" i="0">
                <a:solidFill>
                  <a:srgbClr val="FFFFFF"/>
                </a:solidFill>
                <a:latin typeface="Graphik Regular"/>
              </a:rPr>
              <a:t>AI hits your budget two ways, and you budget them differently.</a:t>
            </a:r>
          </a:p>
        </p:txBody>
      </p:sp>
      <p:sp>
        <p:nvSpPr>
          <p:cNvPr id="4" name="Rectangle 3"/>
          <p:cNvSpPr/>
          <p:nvPr/>
        </p:nvSpPr>
        <p:spPr>
          <a:xfrm>
            <a:off x="658368" y="1874519"/>
            <a:ext cx="5230368"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TextBox 4"/>
          <p:cNvSpPr txBox="1"/>
          <p:nvPr/>
        </p:nvSpPr>
        <p:spPr>
          <a:xfrm>
            <a:off x="896112" y="2057400"/>
            <a:ext cx="4754880" cy="2926080"/>
          </a:xfrm>
          <a:prstGeom prst="rect">
            <a:avLst/>
          </a:prstGeom>
          <a:noFill/>
        </p:spPr>
        <p:txBody>
          <a:bodyPr wrap="square" lIns="45720" rIns="45720" anchor="t">
            <a:spAutoFit/>
          </a:bodyPr>
          <a:lstStyle/>
          <a:p>
            <a:r>
              <a:rPr sz="1700" b="1" i="0">
                <a:solidFill>
                  <a:srgbClr val="A100FF"/>
                </a:solidFill>
                <a:latin typeface="Graphik-Semibold"/>
              </a:rPr>
              <a:t>AI you build</a:t>
            </a:r>
          </a:p>
          <a:p>
            <a:pPr>
              <a:spcBef>
                <a:spcPts val="800"/>
              </a:spcBef>
            </a:pPr>
            <a:r>
              <a:rPr sz="1350" b="1" i="0">
                <a:solidFill>
                  <a:srgbClr val="1A1A1A"/>
                </a:solidFill>
                <a:latin typeface="Graphik-Semibold"/>
              </a:rPr>
              <a:t>You pay the meter directly, and you control the levers.</a:t>
            </a:r>
          </a:p>
          <a:p>
            <a:pPr marL="219456" indent="-164592">
              <a:spcBef>
                <a:spcPts val="700"/>
              </a:spcBef>
              <a:buFont typeface="Arial"/>
              <a:buChar char="•"/>
            </a:pPr>
            <a:r>
              <a:rPr sz="1350" b="0" i="0">
                <a:solidFill>
                  <a:srgbClr val="555555"/>
                </a:solidFill>
                <a:latin typeface="Graphik"/>
              </a:rPr>
              <a:t>Cost is the full five-part anatomy: foundation, build, licenses, run, and consumption.</a:t>
            </a:r>
          </a:p>
          <a:p>
            <a:pPr marL="219456" indent="-164592">
              <a:spcBef>
                <a:spcPts val="700"/>
              </a:spcBef>
              <a:buFont typeface="Arial"/>
              <a:buChar char="•"/>
            </a:pPr>
            <a:r>
              <a:rPr sz="1350" b="0" i="0">
                <a:solidFill>
                  <a:srgbClr val="555555"/>
                </a:solidFill>
                <a:latin typeface="Graphik"/>
              </a:rPr>
              <a:t>You choose the model, batch and cache the work, and can buy committed capacity.</a:t>
            </a:r>
          </a:p>
          <a:p>
            <a:pPr marL="219456" indent="-164592">
              <a:spcBef>
                <a:spcPts val="700"/>
              </a:spcBef>
              <a:buFont typeface="Arial"/>
              <a:buChar char="•"/>
            </a:pPr>
            <a:r>
              <a:rPr sz="1350" b="0" i="0">
                <a:solidFill>
                  <a:srgbClr val="555555"/>
                </a:solidFill>
                <a:latin typeface="Graphik"/>
              </a:rPr>
              <a:t>The foundation you fund is reusable across every future use case.</a:t>
            </a:r>
          </a:p>
        </p:txBody>
      </p:sp>
      <p:sp>
        <p:nvSpPr>
          <p:cNvPr id="6" name="Rectangle 5"/>
          <p:cNvSpPr/>
          <p:nvPr/>
        </p:nvSpPr>
        <p:spPr>
          <a:xfrm>
            <a:off x="6035040" y="1874519"/>
            <a:ext cx="5230368" cy="3246120"/>
          </a:xfrm>
          <a:prstGeom prst="rect">
            <a:avLst/>
          </a:prstGeom>
          <a:solidFill>
            <a:srgbClr val="F2F5F8"/>
          </a:solidFill>
          <a:ln w="9525">
            <a:solidFill>
              <a:srgbClr val="D6DF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6272784" y="2057400"/>
            <a:ext cx="4754880" cy="2926080"/>
          </a:xfrm>
          <a:prstGeom prst="rect">
            <a:avLst/>
          </a:prstGeom>
          <a:noFill/>
        </p:spPr>
        <p:txBody>
          <a:bodyPr wrap="square" lIns="45720" rIns="45720" anchor="t">
            <a:spAutoFit/>
          </a:bodyPr>
          <a:lstStyle/>
          <a:p>
            <a:r>
              <a:rPr sz="1700" b="1" i="0">
                <a:solidFill>
                  <a:srgbClr val="A100FF"/>
                </a:solidFill>
                <a:latin typeface="Graphik-Semibold"/>
              </a:rPr>
              <a:t>AI you buy (built into software)</a:t>
            </a:r>
          </a:p>
          <a:p>
            <a:pPr>
              <a:spcBef>
                <a:spcPts val="800"/>
              </a:spcBef>
            </a:pPr>
            <a:r>
              <a:rPr sz="1350" b="1" i="0">
                <a:solidFill>
                  <a:srgbClr val="1A1A1A"/>
                </a:solidFill>
                <a:latin typeface="Graphik-Semibold"/>
              </a:rPr>
              <a:t>The cost is bundled into software you already license.</a:t>
            </a:r>
          </a:p>
          <a:p>
            <a:pPr marL="219456" indent="-164592">
              <a:spcBef>
                <a:spcPts val="700"/>
              </a:spcBef>
              <a:buFont typeface="Arial"/>
              <a:buChar char="•"/>
            </a:pPr>
            <a:r>
              <a:rPr sz="1350" b="0" i="0">
                <a:solidFill>
                  <a:srgbClr val="555555"/>
                </a:solidFill>
                <a:latin typeface="Graphik"/>
              </a:rPr>
              <a:t>It shows up as a per-seat uplift, an add-on module, or AI credits at renewal.</a:t>
            </a:r>
          </a:p>
          <a:p>
            <a:pPr marL="219456" indent="-164592">
              <a:spcBef>
                <a:spcPts val="700"/>
              </a:spcBef>
              <a:buFont typeface="Arial"/>
              <a:buChar char="•"/>
            </a:pPr>
            <a:r>
              <a:rPr sz="1350" b="0" i="0">
                <a:solidFill>
                  <a:srgbClr val="555555"/>
                </a:solidFill>
                <a:latin typeface="Graphik"/>
              </a:rPr>
              <a:t>Less to build, but less visibility into the usage cost, and harder to switch.</a:t>
            </a:r>
          </a:p>
          <a:p>
            <a:pPr marL="219456" indent="-164592">
              <a:spcBef>
                <a:spcPts val="700"/>
              </a:spcBef>
              <a:buFont typeface="Arial"/>
              <a:buChar char="•"/>
            </a:pPr>
            <a:r>
              <a:rPr sz="1350" b="0" i="0">
                <a:solidFill>
                  <a:srgbClr val="555555"/>
                </a:solidFill>
                <a:latin typeface="Graphik"/>
              </a:rPr>
              <a:t>Watch the renewal: that is where the AI premium tends to land.</a:t>
            </a:r>
          </a:p>
        </p:txBody>
      </p:sp>
      <p:sp>
        <p:nvSpPr>
          <p:cNvPr id="8" name="Rectangle 7"/>
          <p:cNvSpPr/>
          <p:nvPr/>
        </p:nvSpPr>
        <p:spPr>
          <a:xfrm>
            <a:off x="658368" y="5321808"/>
            <a:ext cx="10872216" cy="457200"/>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37160" tIns="18288" bIns="18288" rtlCol="0" anchor="ctr"/>
          <a:lstStyle/>
          <a:p>
            <a:pPr algn="ctr"/>
            <a:r>
              <a:rPr sz="1500" b="1" i="0">
                <a:solidFill>
                  <a:srgbClr val="460073"/>
                </a:solidFill>
                <a:latin typeface="Graphik-Semibold"/>
              </a:rPr>
              <a:t>Know which one you are buying before you price it. Most agencies will do both.</a:t>
            </a:r>
          </a:p>
        </p:txBody>
      </p:sp>
      <p:sp>
        <p:nvSpPr>
          <p:cNvPr id="9" name="TextBox 8"/>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8A8A8A"/>
                </a:solidFill>
                <a:latin typeface="Graphik"/>
              </a:rPr>
              <a:t>Copyright © 2026 Accenture. All rights reserved.</a:t>
            </a:r>
          </a:p>
        </p:txBody>
      </p:sp>
      <p:pic>
        <p:nvPicPr>
          <p:cNvPr id="10" name="Picture 9" descr="image.png"/>
          <p:cNvPicPr>
            <a:picLocks noChangeAspect="1"/>
          </p:cNvPicPr>
          <p:nvPr/>
        </p:nvPicPr>
        <p:blipFill>
          <a:blip r:embed="rId3"/>
          <a:stretch>
            <a:fillRect/>
          </a:stretch>
        </p:blipFill>
        <p:spPr>
          <a:xfrm>
            <a:off x="658368" y="6446520"/>
            <a:ext cx="182880" cy="201168"/>
          </a:xfrm>
          <a:prstGeom prst="rect">
            <a:avLst/>
          </a:prstGeom>
        </p:spPr>
      </p:pic>
      <p:sp>
        <p:nvSpPr>
          <p:cNvPr id="11"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8A8A8A"/>
                </a:solidFill>
                <a:latin typeface="Graphik"/>
              </a:rPr>
              <a:t>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77240" y="592667"/>
            <a:ext cx="10789920" cy="640080"/>
          </a:xfrm>
          <a:prstGeom prst="rect">
            <a:avLst/>
          </a:prstGeom>
          <a:noFill/>
        </p:spPr>
        <p:txBody>
          <a:bodyPr wrap="square" lIns="36576" tIns="0" rIns="36576" bIns="0" anchor="t">
            <a:spAutoFit/>
          </a:bodyPr>
          <a:lstStyle/>
          <a:p>
            <a:pPr algn="l"/>
            <a:r>
              <a:rPr sz="2900" b="1" i="0" dirty="0">
                <a:solidFill>
                  <a:srgbClr val="111111"/>
                </a:solidFill>
                <a:latin typeface="Graphik"/>
              </a:rPr>
              <a:t>AI is priced like a utility. Budget it like one.</a:t>
            </a:r>
          </a:p>
        </p:txBody>
      </p:sp>
      <p:sp>
        <p:nvSpPr>
          <p:cNvPr id="4" name="TextBox 3"/>
          <p:cNvSpPr txBox="1"/>
          <p:nvPr/>
        </p:nvSpPr>
        <p:spPr>
          <a:xfrm>
            <a:off x="777240" y="1207008"/>
            <a:ext cx="10789920" cy="548640"/>
          </a:xfrm>
          <a:prstGeom prst="rect">
            <a:avLst/>
          </a:prstGeom>
          <a:noFill/>
        </p:spPr>
        <p:txBody>
          <a:bodyPr wrap="square" lIns="36576" tIns="0" rIns="36576" bIns="0" anchor="t">
            <a:spAutoFit/>
          </a:bodyPr>
          <a:lstStyle/>
          <a:p>
            <a:pPr algn="l"/>
            <a:r>
              <a:rPr sz="1400" b="0" i="0">
                <a:solidFill>
                  <a:srgbClr val="6B7280"/>
                </a:solidFill>
                <a:latin typeface="Graphik"/>
              </a:rPr>
              <a:t>Appropriations assume you buy an asset and maintain it. AI breaks that mold.</a:t>
            </a:r>
          </a:p>
        </p:txBody>
      </p:sp>
      <p:sp>
        <p:nvSpPr>
          <p:cNvPr id="5" name="TextBox 4"/>
          <p:cNvSpPr txBox="1"/>
          <p:nvPr/>
        </p:nvSpPr>
        <p:spPr>
          <a:xfrm>
            <a:off x="777240" y="1874519"/>
            <a:ext cx="4937760" cy="276999"/>
          </a:xfrm>
          <a:prstGeom prst="rect">
            <a:avLst/>
          </a:prstGeom>
          <a:noFill/>
        </p:spPr>
        <p:txBody>
          <a:bodyPr wrap="square" lIns="36576" tIns="0" rIns="36576" bIns="0" anchor="t">
            <a:spAutoFit/>
          </a:bodyPr>
          <a:lstStyle/>
          <a:p>
            <a:pPr algn="l"/>
            <a:r>
              <a:rPr b="1" i="0">
                <a:solidFill>
                  <a:srgbClr val="111111"/>
                </a:solidFill>
                <a:latin typeface="Graphik"/>
              </a:rPr>
              <a:t>The old model: buy and maintain</a:t>
            </a:r>
          </a:p>
        </p:txBody>
      </p:sp>
      <p:sp>
        <p:nvSpPr>
          <p:cNvPr id="6" name="Rectangle 5"/>
          <p:cNvSpPr/>
          <p:nvPr/>
        </p:nvSpPr>
        <p:spPr>
          <a:xfrm>
            <a:off x="1371600" y="2514600"/>
            <a:ext cx="1371600" cy="2377440"/>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1371600" y="4983480"/>
            <a:ext cx="1371600" cy="169277"/>
          </a:xfrm>
          <a:prstGeom prst="rect">
            <a:avLst/>
          </a:prstGeom>
          <a:noFill/>
        </p:spPr>
        <p:txBody>
          <a:bodyPr wrap="square" lIns="36576" tIns="0" rIns="36576" bIns="0" anchor="t">
            <a:spAutoFit/>
          </a:bodyPr>
          <a:lstStyle/>
          <a:p>
            <a:pPr algn="ctr"/>
            <a:r>
              <a:rPr lang="en-US" sz="1100" b="0" i="0">
                <a:latin typeface="Graphik"/>
              </a:rPr>
              <a:t>C</a:t>
            </a:r>
            <a:r>
              <a:rPr sz="1100" b="0" i="0">
                <a:latin typeface="Graphik"/>
              </a:rPr>
              <a:t>apital</a:t>
            </a:r>
          </a:p>
        </p:txBody>
      </p:sp>
      <p:sp>
        <p:nvSpPr>
          <p:cNvPr id="8" name="Rectangle 7"/>
          <p:cNvSpPr/>
          <p:nvPr/>
        </p:nvSpPr>
        <p:spPr>
          <a:xfrm>
            <a:off x="3108960" y="4434840"/>
            <a:ext cx="365760" cy="457200"/>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611880" y="4270248"/>
            <a:ext cx="365760" cy="621792"/>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4114800" y="4105655"/>
            <a:ext cx="365760" cy="786384"/>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Rectangle 10"/>
          <p:cNvSpPr/>
          <p:nvPr/>
        </p:nvSpPr>
        <p:spPr>
          <a:xfrm>
            <a:off x="4617720" y="3941063"/>
            <a:ext cx="365760" cy="950976"/>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3063240" y="4983480"/>
            <a:ext cx="2194560" cy="169277"/>
          </a:xfrm>
          <a:prstGeom prst="rect">
            <a:avLst/>
          </a:prstGeom>
          <a:noFill/>
        </p:spPr>
        <p:txBody>
          <a:bodyPr wrap="square" lIns="36576" tIns="0" rIns="36576" bIns="0" anchor="t">
            <a:spAutoFit/>
          </a:bodyPr>
          <a:lstStyle/>
          <a:p>
            <a:pPr algn="l"/>
            <a:r>
              <a:rPr sz="1100" b="0" i="0">
                <a:latin typeface="Graphik"/>
              </a:rPr>
              <a:t>+ </a:t>
            </a:r>
            <a:r>
              <a:rPr lang="en-US" sz="1100" b="0" i="0">
                <a:latin typeface="Graphik"/>
              </a:rPr>
              <a:t>M</a:t>
            </a:r>
            <a:r>
              <a:rPr sz="1100" b="0" i="0">
                <a:latin typeface="Graphik"/>
              </a:rPr>
              <a:t>aintenance, only rises</a:t>
            </a:r>
          </a:p>
        </p:txBody>
      </p:sp>
      <p:sp>
        <p:nvSpPr>
          <p:cNvPr id="13" name="TextBox 12"/>
          <p:cNvSpPr txBox="1"/>
          <p:nvPr/>
        </p:nvSpPr>
        <p:spPr>
          <a:xfrm>
            <a:off x="777240" y="5349240"/>
            <a:ext cx="4937760" cy="184666"/>
          </a:xfrm>
          <a:prstGeom prst="rect">
            <a:avLst/>
          </a:prstGeom>
          <a:noFill/>
        </p:spPr>
        <p:txBody>
          <a:bodyPr wrap="square" lIns="36576" tIns="0" rIns="36576" bIns="0" anchor="t">
            <a:spAutoFit/>
          </a:bodyPr>
          <a:lstStyle/>
          <a:p>
            <a:pPr algn="l"/>
            <a:r>
              <a:rPr sz="1200" b="0" i="0">
                <a:solidFill>
                  <a:srgbClr val="333333"/>
                </a:solidFill>
                <a:latin typeface="Graphik"/>
              </a:rPr>
              <a:t>A known, fixed price depreciated over years. You own the cost.</a:t>
            </a:r>
          </a:p>
        </p:txBody>
      </p:sp>
      <p:sp>
        <p:nvSpPr>
          <p:cNvPr id="14" name="Rectangle 13"/>
          <p:cNvSpPr/>
          <p:nvPr/>
        </p:nvSpPr>
        <p:spPr>
          <a:xfrm>
            <a:off x="5897880" y="2011680"/>
            <a:ext cx="18288" cy="3657600"/>
          </a:xfrm>
          <a:prstGeom prst="rect">
            <a:avLst/>
          </a:prstGeom>
          <a:solidFill>
            <a:srgbClr val="DDDDD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6263640" y="1874519"/>
            <a:ext cx="5120640" cy="276999"/>
          </a:xfrm>
          <a:prstGeom prst="rect">
            <a:avLst/>
          </a:prstGeom>
          <a:noFill/>
        </p:spPr>
        <p:txBody>
          <a:bodyPr wrap="square" lIns="36576" tIns="0" rIns="36576" bIns="0" anchor="t">
            <a:spAutoFit/>
          </a:bodyPr>
          <a:lstStyle/>
          <a:p>
            <a:pPr algn="l"/>
            <a:r>
              <a:rPr b="1" i="0">
                <a:solidFill>
                  <a:srgbClr val="111111"/>
                </a:solidFill>
                <a:latin typeface="Graphik"/>
              </a:rPr>
              <a:t>The AI model: meter and cap</a:t>
            </a:r>
          </a:p>
        </p:txBody>
      </p:sp>
      <p:sp>
        <p:nvSpPr>
          <p:cNvPr id="16" name="Rectangle 15"/>
          <p:cNvSpPr/>
          <p:nvPr/>
        </p:nvSpPr>
        <p:spPr>
          <a:xfrm>
            <a:off x="6492240" y="3977639"/>
            <a:ext cx="640080" cy="914400"/>
          </a:xfrm>
          <a:prstGeom prst="rect">
            <a:avLst/>
          </a:prstGeom>
          <a:solidFill>
            <a:srgbClr val="750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6400800" y="4937760"/>
            <a:ext cx="822960" cy="169277"/>
          </a:xfrm>
          <a:prstGeom prst="rect">
            <a:avLst/>
          </a:prstGeom>
          <a:noFill/>
        </p:spPr>
        <p:txBody>
          <a:bodyPr wrap="square" lIns="36576" tIns="0" rIns="36576" bIns="0" anchor="t">
            <a:spAutoFit/>
          </a:bodyPr>
          <a:lstStyle/>
          <a:p>
            <a:pPr algn="ctr"/>
            <a:r>
              <a:rPr lang="en-US" sz="1100" b="0" i="0">
                <a:latin typeface="Graphik"/>
              </a:rPr>
              <a:t>U</a:t>
            </a:r>
            <a:r>
              <a:rPr sz="1100" b="0" i="0">
                <a:latin typeface="Graphik"/>
              </a:rPr>
              <a:t>pfront</a:t>
            </a:r>
          </a:p>
        </p:txBody>
      </p:sp>
      <p:sp>
        <p:nvSpPr>
          <p:cNvPr id="18" name="Rectangle 17"/>
          <p:cNvSpPr/>
          <p:nvPr/>
        </p:nvSpPr>
        <p:spPr>
          <a:xfrm>
            <a:off x="7680960" y="3200399"/>
            <a:ext cx="530352" cy="169164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8394192" y="3474720"/>
            <a:ext cx="530352" cy="1417320"/>
          </a:xfrm>
          <a:prstGeom prst="rect">
            <a:avLst/>
          </a:prstGeom>
          <a:solidFill>
            <a:srgbClr val="9020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Rectangle 19"/>
          <p:cNvSpPr/>
          <p:nvPr/>
        </p:nvSpPr>
        <p:spPr>
          <a:xfrm>
            <a:off x="9107424" y="3703320"/>
            <a:ext cx="530352" cy="118872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9820656" y="3931920"/>
            <a:ext cx="530352" cy="960120"/>
          </a:xfrm>
          <a:prstGeom prst="rect">
            <a:avLst/>
          </a:prstGeom>
          <a:solidFill>
            <a:srgbClr val="9020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10533888" y="4114800"/>
            <a:ext cx="530352" cy="77724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7589520" y="4937760"/>
            <a:ext cx="3657600" cy="169277"/>
          </a:xfrm>
          <a:prstGeom prst="rect">
            <a:avLst/>
          </a:prstGeom>
          <a:noFill/>
        </p:spPr>
        <p:txBody>
          <a:bodyPr wrap="square" lIns="36576" tIns="0" rIns="36576" bIns="0" anchor="t">
            <a:spAutoFit/>
          </a:bodyPr>
          <a:lstStyle/>
          <a:p>
            <a:pPr algn="l"/>
            <a:r>
              <a:rPr lang="en-US" sz="1100" b="0" i="0">
                <a:latin typeface="Graphik"/>
              </a:rPr>
              <a:t>Unit price falls</a:t>
            </a:r>
          </a:p>
        </p:txBody>
      </p:sp>
      <p:sp>
        <p:nvSpPr>
          <p:cNvPr id="24" name="TextBox 23"/>
          <p:cNvSpPr txBox="1"/>
          <p:nvPr/>
        </p:nvSpPr>
        <p:spPr>
          <a:xfrm>
            <a:off x="6263640" y="5349240"/>
            <a:ext cx="5120640" cy="184666"/>
          </a:xfrm>
          <a:prstGeom prst="rect">
            <a:avLst/>
          </a:prstGeom>
          <a:noFill/>
        </p:spPr>
        <p:txBody>
          <a:bodyPr wrap="square" lIns="36576" tIns="0" rIns="36576" bIns="0" anchor="t">
            <a:spAutoFit/>
          </a:bodyPr>
          <a:lstStyle/>
          <a:p>
            <a:pPr algn="l"/>
            <a:r>
              <a:rPr sz="1200" b="0" i="0">
                <a:solidFill>
                  <a:srgbClr val="333333"/>
                </a:solidFill>
                <a:latin typeface="Graphik"/>
              </a:rPr>
              <a:t>Modest upfront, then usage-based charges at a falling unit price.</a:t>
            </a:r>
          </a:p>
        </p:txBody>
      </p:sp>
      <p:sp>
        <p:nvSpPr>
          <p:cNvPr id="25" name="Rounded Rectangle 24"/>
          <p:cNvSpPr/>
          <p:nvPr/>
        </p:nvSpPr>
        <p:spPr>
          <a:xfrm>
            <a:off x="566928" y="5943600"/>
            <a:ext cx="11045952" cy="457200"/>
          </a:xfrm>
          <a:prstGeom prst="round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lIns="182880" rtlCol="0" anchor="ctr"/>
          <a:lstStyle/>
          <a:p>
            <a:pPr algn="ctr"/>
            <a:r>
              <a:rPr sz="1400" b="1">
                <a:solidFill>
                  <a:srgbClr val="460073"/>
                </a:solidFill>
                <a:latin typeface="Graphik"/>
              </a:rPr>
              <a:t>How to budget it: cap the outcome, split one-time from recurring, tie consumption to verifiable volume, phase the ramp.</a:t>
            </a:r>
          </a:p>
        </p:txBody>
      </p:sp>
      <p:sp>
        <p:nvSpPr>
          <p:cNvPr id="26" name="Text 1">
            <a:extLst>
              <a:ext uri="{FF2B5EF4-FFF2-40B4-BE49-F238E27FC236}">
                <a16:creationId xmlns:a16="http://schemas.microsoft.com/office/drawing/2014/main" id="{D6D1E461-B134-9672-D982-AD4BBA8EF87C}"/>
              </a:ext>
            </a:extLst>
          </p:cNvPr>
          <p:cNvSpPr/>
          <p:nvPr/>
        </p:nvSpPr>
        <p:spPr>
          <a:xfrm>
            <a:off x="658368" y="1168400"/>
            <a:ext cx="10791952" cy="365760"/>
          </a:xfrm>
          <a:prstGeom prst="rect">
            <a:avLst/>
          </a:prstGeom>
          <a:solidFill>
            <a:srgbClr val="7030A0"/>
          </a:solidFill>
          <a:ln/>
        </p:spPr>
        <p:txBody>
          <a:bodyPr wrap="square" lIns="0" tIns="0" rIns="0" bIns="0" rtlCol="0" anchor="ctr"/>
          <a:lstStyle/>
          <a:p>
            <a:pPr algn="ctr"/>
            <a:r>
              <a:rPr lang="en-US" sz="1600" b="1">
                <a:solidFill>
                  <a:schemeClr val="bg1"/>
                </a:solidFill>
                <a:latin typeface="Graphik"/>
              </a:rPr>
              <a:t>Appropriations assume you buy an asset and maintain it. AI breaks that mold.</a:t>
            </a:r>
          </a:p>
        </p:txBody>
      </p:sp>
      <p:sp>
        <p:nvSpPr>
          <p:cNvPr id="27" name="Text 24">
            <a:extLst>
              <a:ext uri="{FF2B5EF4-FFF2-40B4-BE49-F238E27FC236}">
                <a16:creationId xmlns:a16="http://schemas.microsoft.com/office/drawing/2014/main" id="{CA3FD996-FEF9-62C1-0D80-09DCCB82D10B}"/>
              </a:ext>
            </a:extLst>
          </p:cNvPr>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ea typeface="Graphik" pitchFamily="34" charset="-122"/>
                <a:cs typeface="Graphik" pitchFamily="34" charset="-120"/>
              </a:rPr>
              <a:t>7</a:t>
            </a:r>
            <a:endParaRPr lang="en-US" sz="1000"/>
          </a:p>
        </p:txBody>
      </p:sp>
      <p:pic>
        <p:nvPicPr>
          <p:cNvPr id="28" name="Image 0" descr="assets/chevron_purple.png">
            <a:extLst>
              <a:ext uri="{FF2B5EF4-FFF2-40B4-BE49-F238E27FC236}">
                <a16:creationId xmlns:a16="http://schemas.microsoft.com/office/drawing/2014/main" id="{537EEB72-C371-8F7E-CEF2-33CBE2EC8136}"/>
              </a:ext>
            </a:extLst>
          </p:cNvPr>
          <p:cNvPicPr>
            <a:picLocks noChangeAspect="1"/>
          </p:cNvPicPr>
          <p:nvPr/>
        </p:nvPicPr>
        <p:blipFill>
          <a:blip r:embed="rId3"/>
          <a:stretch>
            <a:fillRect/>
          </a:stretch>
        </p:blipFill>
        <p:spPr>
          <a:xfrm>
            <a:off x="658368" y="6446520"/>
            <a:ext cx="183264" cy="201168"/>
          </a:xfrm>
          <a:prstGeom prst="rect">
            <a:avLst/>
          </a:prstGeom>
        </p:spPr>
      </p:pic>
      <p:sp>
        <p:nvSpPr>
          <p:cNvPr id="29" name="Text 30">
            <a:extLst>
              <a:ext uri="{FF2B5EF4-FFF2-40B4-BE49-F238E27FC236}">
                <a16:creationId xmlns:a16="http://schemas.microsoft.com/office/drawing/2014/main" id="{4D2FFF45-FF08-9D02-D3EF-0AE95AEEC640}"/>
              </a:ext>
            </a:extLst>
          </p:cNvPr>
          <p:cNvSpPr/>
          <p:nvPr/>
        </p:nvSpPr>
        <p:spPr>
          <a:xfrm>
            <a:off x="10984687" y="6400800"/>
            <a:ext cx="548640" cy="310896"/>
          </a:xfrm>
          <a:prstGeom prst="rect">
            <a:avLst/>
          </a:prstGeom>
          <a:noFill/>
          <a:ln/>
        </p:spPr>
        <p:txBody>
          <a:bodyPr wrap="square" lIns="0" tIns="0" rIns="0" bIns="0" rtlCol="0" anchor="ctr"/>
          <a:lstStyle/>
          <a:p>
            <a:pPr marL="0" indent="0" algn="r">
              <a:buNone/>
            </a:pPr>
            <a:endParaRPr lang="en-US" sz="1000"/>
          </a:p>
        </p:txBody>
      </p:sp>
      <p:sp>
        <p:nvSpPr>
          <p:cNvPr id="30" name="Text 31">
            <a:extLst>
              <a:ext uri="{FF2B5EF4-FFF2-40B4-BE49-F238E27FC236}">
                <a16:creationId xmlns:a16="http://schemas.microsoft.com/office/drawing/2014/main" id="{4167D269-1618-5B44-39BD-5E59E57CAD86}"/>
              </a:ext>
            </a:extLst>
          </p:cNvPr>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6934"/>
            <a:ext cx="12198096" cy="6858000"/>
          </a:xfrm>
          <a:prstGeom prst="rect">
            <a:avLst/>
          </a:prstGeom>
          <a:solidFill>
            <a:srgbClr val="4600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5184648" y="1993392"/>
            <a:ext cx="1828800" cy="54864"/>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914400" y="2212848"/>
            <a:ext cx="10360152" cy="365760"/>
          </a:xfrm>
          <a:prstGeom prst="rect">
            <a:avLst/>
          </a:prstGeom>
          <a:noFill/>
        </p:spPr>
        <p:txBody>
          <a:bodyPr wrap="square" lIns="45720" rIns="45720" anchor="ctr">
            <a:spAutoFit/>
          </a:bodyPr>
          <a:lstStyle/>
          <a:p>
            <a:pPr algn="ctr"/>
            <a:r>
              <a:rPr sz="1500" b="1" i="0">
                <a:solidFill>
                  <a:srgbClr val="A100FF"/>
                </a:solidFill>
                <a:latin typeface="Graphik-Semibold"/>
              </a:rPr>
              <a:t>THE ONE RULE FOR BUDGETING AI</a:t>
            </a:r>
          </a:p>
        </p:txBody>
      </p:sp>
      <p:sp>
        <p:nvSpPr>
          <p:cNvPr id="5" name="TextBox 4"/>
          <p:cNvSpPr txBox="1"/>
          <p:nvPr/>
        </p:nvSpPr>
        <p:spPr>
          <a:xfrm>
            <a:off x="731520" y="2697480"/>
            <a:ext cx="10725912" cy="1783080"/>
          </a:xfrm>
          <a:prstGeom prst="rect">
            <a:avLst/>
          </a:prstGeom>
          <a:noFill/>
        </p:spPr>
        <p:txBody>
          <a:bodyPr wrap="square" lIns="45720" rIns="45720" anchor="ctr">
            <a:spAutoFit/>
          </a:bodyPr>
          <a:lstStyle/>
          <a:p>
            <a:pPr algn="ctr"/>
            <a:r>
              <a:rPr sz="4000" b="1" i="0">
                <a:solidFill>
                  <a:srgbClr val="FFFFFF"/>
                </a:solidFill>
                <a:latin typeface="Graphik-Semibold"/>
              </a:rPr>
              <a:t>If you don't manage the meter,</a:t>
            </a:r>
          </a:p>
          <a:p>
            <a:pPr algn="ctr"/>
            <a:r>
              <a:rPr sz="4000" b="1" i="0">
                <a:solidFill>
                  <a:srgbClr val="FFFFFF"/>
                </a:solidFill>
                <a:latin typeface="Graphik-Semibold"/>
              </a:rPr>
              <a:t>the meter manages you.</a:t>
            </a:r>
          </a:p>
        </p:txBody>
      </p:sp>
      <p:sp>
        <p:nvSpPr>
          <p:cNvPr id="6" name="TextBox 5"/>
          <p:cNvSpPr txBox="1"/>
          <p:nvPr/>
        </p:nvSpPr>
        <p:spPr>
          <a:xfrm>
            <a:off x="1645920" y="4709160"/>
            <a:ext cx="8897112" cy="822960"/>
          </a:xfrm>
          <a:prstGeom prst="rect">
            <a:avLst/>
          </a:prstGeom>
          <a:noFill/>
        </p:spPr>
        <p:txBody>
          <a:bodyPr wrap="square" lIns="45720" rIns="45720" anchor="ctr">
            <a:spAutoFit/>
          </a:bodyPr>
          <a:lstStyle/>
          <a:p>
            <a:pPr algn="ctr"/>
            <a:r>
              <a:rPr sz="1600" b="0" i="0">
                <a:solidFill>
                  <a:srgbClr val="E6DCFF"/>
                </a:solidFill>
                <a:latin typeface="Graphik Regular"/>
              </a:rPr>
              <a:t>Every use case is a meter running against your budget. Cap it, tie it to real volume, and the budget stays yours.</a:t>
            </a:r>
          </a:p>
        </p:txBody>
      </p:sp>
      <p:sp>
        <p:nvSpPr>
          <p:cNvPr id="7" name="TextBox 6"/>
          <p:cNvSpPr txBox="1"/>
          <p:nvPr/>
        </p:nvSpPr>
        <p:spPr>
          <a:xfrm>
            <a:off x="3351276" y="6400800"/>
            <a:ext cx="5486400" cy="310896"/>
          </a:xfrm>
          <a:prstGeom prst="rect">
            <a:avLst/>
          </a:prstGeom>
          <a:noFill/>
        </p:spPr>
        <p:txBody>
          <a:bodyPr wrap="square" lIns="45720" rIns="45720" anchor="t">
            <a:spAutoFit/>
          </a:bodyPr>
          <a:lstStyle/>
          <a:p>
            <a:pPr algn="ctr"/>
            <a:r>
              <a:rPr sz="800" b="0" i="0">
                <a:solidFill>
                  <a:srgbClr val="B9A8D6"/>
                </a:solidFill>
                <a:latin typeface="Graphik"/>
              </a:rPr>
              <a:t>Copyright © 2026 Accenture. All rights reserved.</a:t>
            </a:r>
          </a:p>
        </p:txBody>
      </p:sp>
      <p:pic>
        <p:nvPicPr>
          <p:cNvPr id="8" name="Picture 7" descr="image.png"/>
          <p:cNvPicPr>
            <a:picLocks noChangeAspect="1"/>
          </p:cNvPicPr>
          <p:nvPr/>
        </p:nvPicPr>
        <p:blipFill>
          <a:blip r:embed="rId3"/>
          <a:stretch>
            <a:fillRect/>
          </a:stretch>
        </p:blipFill>
        <p:spPr>
          <a:xfrm>
            <a:off x="658368" y="6446520"/>
            <a:ext cx="182880" cy="201168"/>
          </a:xfrm>
          <a:prstGeom prst="rect">
            <a:avLst/>
          </a:prstGeom>
        </p:spPr>
      </p:pic>
      <p:sp>
        <p:nvSpPr>
          <p:cNvPr id="9" name="pagenum_aug"/>
          <p:cNvSpPr txBox="1"/>
          <p:nvPr/>
        </p:nvSpPr>
        <p:spPr>
          <a:xfrm>
            <a:off x="10981944" y="6400800"/>
            <a:ext cx="548640" cy="310896"/>
          </a:xfrm>
          <a:prstGeom prst="rect">
            <a:avLst/>
          </a:prstGeom>
          <a:noFill/>
        </p:spPr>
        <p:txBody>
          <a:bodyPr wrap="square" lIns="45720" rIns="45720" anchor="t">
            <a:spAutoFit/>
          </a:bodyPr>
          <a:lstStyle/>
          <a:p>
            <a:pPr algn="r"/>
            <a:r>
              <a:rPr sz="1000" b="0" i="0">
                <a:solidFill>
                  <a:srgbClr val="B9A8D6"/>
                </a:solidFill>
                <a:latin typeface="Graphik"/>
              </a:rPr>
              <a:t>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58368" y="329184"/>
            <a:ext cx="11064240" cy="822960"/>
          </a:xfrm>
          <a:prstGeom prst="rect">
            <a:avLst/>
          </a:prstGeom>
          <a:noFill/>
        </p:spPr>
        <p:txBody>
          <a:bodyPr wrap="square" lIns="36576" tIns="36576" rIns="36576" bIns="36576" anchor="ctr">
            <a:spAutoFit/>
          </a:bodyPr>
          <a:lstStyle/>
          <a:p>
            <a:r>
              <a:rPr sz="2900" b="1" i="0">
                <a:solidFill>
                  <a:srgbClr val="000000"/>
                </a:solidFill>
                <a:latin typeface="Graphik-Semibold"/>
              </a:rPr>
              <a:t>Cheaper AI, bigger bill</a:t>
            </a:r>
          </a:p>
        </p:txBody>
      </p:sp>
      <p:sp>
        <p:nvSpPr>
          <p:cNvPr id="5" name="Rectangle 4"/>
          <p:cNvSpPr/>
          <p:nvPr/>
        </p:nvSpPr>
        <p:spPr>
          <a:xfrm>
            <a:off x="457200" y="2286000"/>
            <a:ext cx="3602736" cy="4572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457200" y="2468880"/>
            <a:ext cx="3602736" cy="1005840"/>
          </a:xfrm>
          <a:prstGeom prst="rect">
            <a:avLst/>
          </a:prstGeom>
          <a:noFill/>
        </p:spPr>
        <p:txBody>
          <a:bodyPr wrap="square" lIns="36576" tIns="36576" rIns="36576" bIns="36576" anchor="t">
            <a:spAutoFit/>
          </a:bodyPr>
          <a:lstStyle/>
          <a:p>
            <a:r>
              <a:rPr sz="5400" b="1" i="0">
                <a:solidFill>
                  <a:srgbClr val="A100FF"/>
                </a:solidFill>
                <a:latin typeface="Graphik-Semibold"/>
              </a:rPr>
              <a:t>280x</a:t>
            </a:r>
          </a:p>
        </p:txBody>
      </p:sp>
      <p:sp>
        <p:nvSpPr>
          <p:cNvPr id="7" name="TextBox 6"/>
          <p:cNvSpPr txBox="1"/>
          <p:nvPr/>
        </p:nvSpPr>
        <p:spPr>
          <a:xfrm>
            <a:off x="457200" y="3611880"/>
            <a:ext cx="3602736" cy="948016"/>
          </a:xfrm>
          <a:prstGeom prst="rect">
            <a:avLst/>
          </a:prstGeom>
          <a:noFill/>
        </p:spPr>
        <p:txBody>
          <a:bodyPr wrap="square" lIns="36576" tIns="36576" rIns="36576" bIns="36576" anchor="t">
            <a:spAutoFit/>
          </a:bodyPr>
          <a:lstStyle/>
          <a:p>
            <a:pPr>
              <a:lnSpc>
                <a:spcPct val="108000"/>
              </a:lnSpc>
            </a:pPr>
            <a:r>
              <a:rPr lang="en-US" b="0" i="0" dirty="0">
                <a:solidFill>
                  <a:srgbClr val="1A1A1A"/>
                </a:solidFill>
                <a:latin typeface="Graphik Regular"/>
              </a:rPr>
              <a:t>C</a:t>
            </a:r>
            <a:r>
              <a:rPr b="0" i="0" dirty="0">
                <a:solidFill>
                  <a:srgbClr val="1A1A1A"/>
                </a:solidFill>
                <a:latin typeface="Graphik Regular"/>
              </a:rPr>
              <a:t>heaper to run a GPT-3.5-level AI query </a:t>
            </a:r>
            <a:endParaRPr lang="en-US" b="0" i="0" dirty="0">
              <a:solidFill>
                <a:srgbClr val="1A1A1A"/>
              </a:solidFill>
              <a:latin typeface="Graphik Regular"/>
            </a:endParaRPr>
          </a:p>
          <a:p>
            <a:pPr>
              <a:lnSpc>
                <a:spcPct val="108000"/>
              </a:lnSpc>
            </a:pPr>
            <a:r>
              <a:rPr b="0" i="0" dirty="0">
                <a:solidFill>
                  <a:srgbClr val="1A1A1A"/>
                </a:solidFill>
                <a:latin typeface="Graphik Regular"/>
              </a:rPr>
              <a:t>(Nov 2022 to Oct 2024)</a:t>
            </a:r>
          </a:p>
        </p:txBody>
      </p:sp>
      <p:sp>
        <p:nvSpPr>
          <p:cNvPr id="8" name="Rectangle 7"/>
          <p:cNvSpPr/>
          <p:nvPr/>
        </p:nvSpPr>
        <p:spPr>
          <a:xfrm>
            <a:off x="4293108" y="2286000"/>
            <a:ext cx="3602736" cy="4572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4293108" y="2468880"/>
            <a:ext cx="3602736" cy="1005840"/>
          </a:xfrm>
          <a:prstGeom prst="rect">
            <a:avLst/>
          </a:prstGeom>
          <a:noFill/>
        </p:spPr>
        <p:txBody>
          <a:bodyPr wrap="square" lIns="36576" tIns="36576" rIns="36576" bIns="36576" anchor="t">
            <a:spAutoFit/>
          </a:bodyPr>
          <a:lstStyle/>
          <a:p>
            <a:r>
              <a:rPr sz="5400" b="1" i="0">
                <a:solidFill>
                  <a:srgbClr val="A100FF"/>
                </a:solidFill>
                <a:latin typeface="Graphik-Semibold"/>
              </a:rPr>
              <a:t>3.2x</a:t>
            </a:r>
            <a:r>
              <a:rPr sz="3000" b="1">
                <a:solidFill>
                  <a:srgbClr val="A100FF"/>
                </a:solidFill>
                <a:latin typeface="Graphik-Semibold"/>
              </a:rPr>
              <a:t>▲</a:t>
            </a:r>
          </a:p>
        </p:txBody>
      </p:sp>
      <p:sp>
        <p:nvSpPr>
          <p:cNvPr id="10" name="TextBox 9"/>
          <p:cNvSpPr txBox="1"/>
          <p:nvPr/>
        </p:nvSpPr>
        <p:spPr>
          <a:xfrm>
            <a:off x="4293108" y="3611880"/>
            <a:ext cx="3602736" cy="648832"/>
          </a:xfrm>
          <a:prstGeom prst="rect">
            <a:avLst/>
          </a:prstGeom>
          <a:noFill/>
        </p:spPr>
        <p:txBody>
          <a:bodyPr wrap="square" lIns="36576" tIns="36576" rIns="36576" bIns="36576" anchor="t">
            <a:spAutoFit/>
          </a:bodyPr>
          <a:lstStyle/>
          <a:p>
            <a:pPr>
              <a:lnSpc>
                <a:spcPct val="108000"/>
              </a:lnSpc>
            </a:pPr>
            <a:r>
              <a:rPr lang="en-US" b="0" i="0">
                <a:solidFill>
                  <a:srgbClr val="1A1A1A"/>
                </a:solidFill>
                <a:latin typeface="Graphik Regular"/>
              </a:rPr>
              <a:t>More spent on enterprise AI in one year: $11.5B to $37B in 2025, even as prices fell (Menlo)</a:t>
            </a:r>
          </a:p>
        </p:txBody>
      </p:sp>
      <p:sp>
        <p:nvSpPr>
          <p:cNvPr id="11" name="Rectangle 10"/>
          <p:cNvSpPr/>
          <p:nvPr/>
        </p:nvSpPr>
        <p:spPr>
          <a:xfrm>
            <a:off x="8129016" y="2286000"/>
            <a:ext cx="3602736" cy="45720"/>
          </a:xfrm>
          <a:prstGeom prst="rect">
            <a:avLst/>
          </a:prstGeom>
          <a:solidFill>
            <a:srgbClr val="A100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8129016" y="2468880"/>
            <a:ext cx="3602736" cy="1005840"/>
          </a:xfrm>
          <a:prstGeom prst="rect">
            <a:avLst/>
          </a:prstGeom>
          <a:noFill/>
        </p:spPr>
        <p:txBody>
          <a:bodyPr wrap="square" lIns="36576" tIns="36576" rIns="36576" bIns="36576" anchor="t">
            <a:spAutoFit/>
          </a:bodyPr>
          <a:lstStyle/>
          <a:p>
            <a:r>
              <a:rPr sz="5400" b="1" i="0">
                <a:solidFill>
                  <a:srgbClr val="A100FF"/>
                </a:solidFill>
                <a:latin typeface="Graphik-Semibold"/>
              </a:rPr>
              <a:t>+40%</a:t>
            </a:r>
          </a:p>
        </p:txBody>
      </p:sp>
      <p:sp>
        <p:nvSpPr>
          <p:cNvPr id="13" name="TextBox 12"/>
          <p:cNvSpPr txBox="1"/>
          <p:nvPr/>
        </p:nvSpPr>
        <p:spPr>
          <a:xfrm>
            <a:off x="8129016" y="3611880"/>
            <a:ext cx="3602736" cy="648832"/>
          </a:xfrm>
          <a:prstGeom prst="rect">
            <a:avLst/>
          </a:prstGeom>
          <a:noFill/>
        </p:spPr>
        <p:txBody>
          <a:bodyPr wrap="square" lIns="36576" tIns="36576" rIns="36576" bIns="36576" anchor="t">
            <a:spAutoFit/>
          </a:bodyPr>
          <a:lstStyle/>
          <a:p>
            <a:pPr>
              <a:lnSpc>
                <a:spcPct val="108000"/>
              </a:lnSpc>
            </a:pPr>
            <a:r>
              <a:rPr lang="en-US" b="0" i="0">
                <a:solidFill>
                  <a:srgbClr val="1A1A1A"/>
                </a:solidFill>
                <a:latin typeface="Graphik Regular"/>
              </a:rPr>
              <a:t>A</a:t>
            </a:r>
            <a:r>
              <a:rPr b="0" i="0">
                <a:solidFill>
                  <a:srgbClr val="1A1A1A"/>
                </a:solidFill>
                <a:latin typeface="Graphik Regular"/>
              </a:rPr>
              <a:t>nnual improvement in AI energy efficiency</a:t>
            </a:r>
          </a:p>
        </p:txBody>
      </p:sp>
      <p:sp>
        <p:nvSpPr>
          <p:cNvPr id="14" name="Rectangle 13"/>
          <p:cNvSpPr/>
          <p:nvPr/>
        </p:nvSpPr>
        <p:spPr>
          <a:xfrm>
            <a:off x="457200" y="5029200"/>
            <a:ext cx="11274552" cy="566928"/>
          </a:xfrm>
          <a:prstGeom prst="rect">
            <a:avLst/>
          </a:prstGeom>
          <a:solidFill>
            <a:srgbClr val="E6DCFF"/>
          </a:solidFill>
          <a:ln>
            <a:noFill/>
          </a:ln>
          <a:effectLst/>
        </p:spPr>
        <p:style>
          <a:lnRef idx="1">
            <a:schemeClr val="accent1"/>
          </a:lnRef>
          <a:fillRef idx="3">
            <a:schemeClr val="accent1"/>
          </a:fillRef>
          <a:effectRef idx="2">
            <a:schemeClr val="accent1"/>
          </a:effectRef>
          <a:fontRef idx="minor">
            <a:schemeClr val="lt1"/>
          </a:fontRef>
        </p:style>
        <p:txBody>
          <a:bodyPr wrap="square" lIns="182880" rIns="182880" rtlCol="0" anchor="ctr"/>
          <a:lstStyle/>
          <a:p>
            <a:pPr algn="ctr">
              <a:lnSpc>
                <a:spcPct val="104000"/>
              </a:lnSpc>
            </a:pPr>
            <a:r>
              <a:rPr sz="1600" b="1" i="0">
                <a:solidFill>
                  <a:srgbClr val="460073"/>
                </a:solidFill>
                <a:latin typeface="Graphik-Semibold"/>
              </a:rPr>
              <a:t>Named by economist W. S. Jevons in 1865: efficiency drives consumption up, not down. Budget the usage curve, not the price curve, and cap and govern consumption.</a:t>
            </a:r>
          </a:p>
        </p:txBody>
      </p:sp>
      <p:sp>
        <p:nvSpPr>
          <p:cNvPr id="15" name="TextBox 14"/>
          <p:cNvSpPr txBox="1"/>
          <p:nvPr/>
        </p:nvSpPr>
        <p:spPr>
          <a:xfrm>
            <a:off x="457200" y="5897880"/>
            <a:ext cx="11274552" cy="365760"/>
          </a:xfrm>
          <a:prstGeom prst="rect">
            <a:avLst/>
          </a:prstGeom>
          <a:noFill/>
        </p:spPr>
        <p:txBody>
          <a:bodyPr wrap="square" lIns="36576" tIns="36576" rIns="36576" bIns="36576" anchor="t">
            <a:spAutoFit/>
          </a:bodyPr>
          <a:lstStyle/>
          <a:p>
            <a:r>
              <a:rPr sz="1000" b="0" i="1">
                <a:solidFill>
                  <a:srgbClr val="5A5A5A"/>
                </a:solidFill>
                <a:latin typeface="Graphik Regular"/>
              </a:rPr>
              <a:t>Sources: Stanford HAI, AI Index Report 2025; Menlo Ventures, State of Generative AI in the Enterprise, 2025.</a:t>
            </a:r>
          </a:p>
        </p:txBody>
      </p:sp>
      <p:sp>
        <p:nvSpPr>
          <p:cNvPr id="18" name="Text 1">
            <a:extLst>
              <a:ext uri="{FF2B5EF4-FFF2-40B4-BE49-F238E27FC236}">
                <a16:creationId xmlns:a16="http://schemas.microsoft.com/office/drawing/2014/main" id="{A75AF49D-7E07-BC33-B83E-37B63FFDB051}"/>
              </a:ext>
            </a:extLst>
          </p:cNvPr>
          <p:cNvSpPr/>
          <p:nvPr/>
        </p:nvSpPr>
        <p:spPr>
          <a:xfrm>
            <a:off x="658368" y="1168400"/>
            <a:ext cx="10791952" cy="365760"/>
          </a:xfrm>
          <a:prstGeom prst="rect">
            <a:avLst/>
          </a:prstGeom>
          <a:solidFill>
            <a:srgbClr val="7030A0"/>
          </a:solidFill>
          <a:ln/>
        </p:spPr>
        <p:txBody>
          <a:bodyPr wrap="square" lIns="0" tIns="0" rIns="0" bIns="0" rtlCol="0" anchor="ctr"/>
          <a:lstStyle/>
          <a:p>
            <a:pPr algn="ctr">
              <a:lnSpc>
                <a:spcPct val="105000"/>
              </a:lnSpc>
            </a:pPr>
            <a:r>
              <a:rPr lang="en-US" sz="1550" b="1">
                <a:solidFill>
                  <a:schemeClr val="bg1"/>
                </a:solidFill>
                <a:latin typeface="Graphik Regular"/>
              </a:rPr>
              <a:t>The Jevons paradox: as AI gets cheaper, we use so much more of it that total spending rises.</a:t>
            </a:r>
          </a:p>
        </p:txBody>
      </p:sp>
      <p:pic>
        <p:nvPicPr>
          <p:cNvPr id="19" name="Image 0" descr="assets/chevron_purple.png">
            <a:extLst>
              <a:ext uri="{FF2B5EF4-FFF2-40B4-BE49-F238E27FC236}">
                <a16:creationId xmlns:a16="http://schemas.microsoft.com/office/drawing/2014/main" id="{7BD0052C-9698-91EC-09FD-E6B4C3934EFD}"/>
              </a:ext>
            </a:extLst>
          </p:cNvPr>
          <p:cNvPicPr>
            <a:picLocks noChangeAspect="1"/>
          </p:cNvPicPr>
          <p:nvPr/>
        </p:nvPicPr>
        <p:blipFill>
          <a:blip r:embed="rId3"/>
          <a:stretch>
            <a:fillRect/>
          </a:stretch>
        </p:blipFill>
        <p:spPr>
          <a:xfrm>
            <a:off x="658368" y="6446520"/>
            <a:ext cx="183264" cy="201168"/>
          </a:xfrm>
          <a:prstGeom prst="rect">
            <a:avLst/>
          </a:prstGeom>
        </p:spPr>
      </p:pic>
      <p:sp>
        <p:nvSpPr>
          <p:cNvPr id="20" name="Text 30">
            <a:extLst>
              <a:ext uri="{FF2B5EF4-FFF2-40B4-BE49-F238E27FC236}">
                <a16:creationId xmlns:a16="http://schemas.microsoft.com/office/drawing/2014/main" id="{7F36A6F1-ABA9-A309-AFAD-BA777E42005D}"/>
              </a:ext>
            </a:extLst>
          </p:cNvPr>
          <p:cNvSpPr/>
          <p:nvPr/>
        </p:nvSpPr>
        <p:spPr>
          <a:xfrm>
            <a:off x="10981944" y="6400800"/>
            <a:ext cx="548640" cy="310896"/>
          </a:xfrm>
          <a:prstGeom prst="rect">
            <a:avLst/>
          </a:prstGeom>
          <a:noFill/>
          <a:ln/>
        </p:spPr>
        <p:txBody>
          <a:bodyPr wrap="square" lIns="0" tIns="0" rIns="0" bIns="0" rtlCol="0" anchor="ctr"/>
          <a:lstStyle/>
          <a:p>
            <a:pPr marL="0" indent="0" algn="r">
              <a:buNone/>
            </a:pPr>
            <a:r>
              <a:rPr lang="en-US" sz="1000">
                <a:solidFill>
                  <a:srgbClr val="8A8A8A"/>
                </a:solidFill>
                <a:latin typeface="Graphik" pitchFamily="34" charset="0"/>
              </a:rPr>
              <a:t>9</a:t>
            </a:r>
            <a:endParaRPr lang="en-US" sz="1000"/>
          </a:p>
        </p:txBody>
      </p:sp>
      <p:sp>
        <p:nvSpPr>
          <p:cNvPr id="21" name="Text 31">
            <a:extLst>
              <a:ext uri="{FF2B5EF4-FFF2-40B4-BE49-F238E27FC236}">
                <a16:creationId xmlns:a16="http://schemas.microsoft.com/office/drawing/2014/main" id="{65F24559-C003-41B0-2BD9-200D24DB7F3B}"/>
              </a:ext>
            </a:extLst>
          </p:cNvPr>
          <p:cNvSpPr/>
          <p:nvPr/>
        </p:nvSpPr>
        <p:spPr>
          <a:xfrm>
            <a:off x="3351276" y="6400800"/>
            <a:ext cx="5486400" cy="310896"/>
          </a:xfrm>
          <a:prstGeom prst="rect">
            <a:avLst/>
          </a:prstGeom>
          <a:noFill/>
          <a:ln/>
        </p:spPr>
        <p:txBody>
          <a:bodyPr wrap="square" lIns="0" tIns="0" rIns="0" bIns="0" rtlCol="0" anchor="ctr"/>
          <a:lstStyle/>
          <a:p>
            <a:pPr marL="0" indent="0" algn="ctr">
              <a:buNone/>
            </a:pPr>
            <a:r>
              <a:rPr lang="en-US" sz="800">
                <a:solidFill>
                  <a:srgbClr val="8A8A8A"/>
                </a:solidFill>
                <a:latin typeface="Graphik" pitchFamily="34" charset="0"/>
                <a:ea typeface="Graphik" pitchFamily="34" charset="-122"/>
                <a:cs typeface="Graphik" pitchFamily="34" charset="-120"/>
              </a:rPr>
              <a:t>Copyright © 2026 Accenture. All rights reserved.</a:t>
            </a:r>
            <a:endParaRPr lang="en-US" sz="80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e0793d39-0939-496d-b129-198edd916feb}" enabled="0" method="" siteId="{e0793d39-0939-496d-b129-198edd916feb}" removed="1"/>
</clbl:labelList>
</file>

<file path=docProps/app.xml><?xml version="1.0" encoding="utf-8"?>
<Properties xmlns="http://schemas.openxmlformats.org/officeDocument/2006/extended-properties" xmlns:vt="http://schemas.openxmlformats.org/officeDocument/2006/docPropsVTypes">
  <TotalTime>294</TotalTime>
  <Words>7791</Words>
  <Application>Microsoft Office PowerPoint</Application>
  <PresentationFormat>Widescreen</PresentationFormat>
  <Paragraphs>682</Paragraphs>
  <Slides>26</Slides>
  <Notes>26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26</vt:i4>
      </vt:variant>
    </vt:vector>
  </HeadingPairs>
  <TitlesOfParts>
    <vt:vector size="33" baseType="lpstr">
      <vt:lpstr>Arial</vt:lpstr>
      <vt:lpstr>Graphik</vt:lpstr>
      <vt:lpstr>Graphik Black</vt:lpstr>
      <vt:lpstr>Graphik Regular</vt:lpstr>
      <vt:lpstr>Graphik-Semibold</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does AI actually cost?</dc:title>
  <dc:subject>PptxGenJS Presentation</dc:subject>
  <dc:creator>Accenture</dc:creator>
  <cp:lastModifiedBy>Cutler, Zulia</cp:lastModifiedBy>
  <cp:revision>2</cp:revision>
  <dcterms:created xsi:type="dcterms:W3CDTF">2026-06-13T02:35:24Z</dcterms:created>
  <dcterms:modified xsi:type="dcterms:W3CDTF">2026-07-17T13:16:41Z</dcterms:modified>
</cp:coreProperties>
</file>